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86" r:id="rId6"/>
    <p:sldId id="287" r:id="rId7"/>
    <p:sldId id="288" r:id="rId8"/>
    <p:sldId id="289" r:id="rId9"/>
    <p:sldId id="285" r:id="rId10"/>
    <p:sldId id="280" r:id="rId11"/>
  </p:sldIdLst>
  <p:sldSz cx="18288000" cy="10287000"/>
  <p:notesSz cx="6858000" cy="9144000"/>
  <p:embeddedFontLst>
    <p:embeddedFont>
      <p:font typeface="Poppins Ultra-Bold" panose="020B0604020202020204" charset="0"/>
      <p:regular r:id="rId12"/>
    </p:embeddedFont>
    <p:embeddedFont>
      <p:font typeface="Lato" panose="020B0604020202020204" charset="0"/>
      <p:regular r:id="rId13"/>
    </p:embeddedFont>
    <p:embeddedFont>
      <p:font typeface="Lato Bold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Poppins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lutter.dev/cookbook/design/drawer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cookbook/design/draw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flutter.dev/cookbook/design/drawer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flutter.dev/cookbook/design/drawer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flutter.dev/cookbook/design/drawer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cosdosea/TreinamentoFlutter/blob/main/Aula08-Cria%C3%A7%C3%A3o%20de%20Menus/criacaoMenu.dar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951024" y="8497790"/>
            <a:ext cx="5218171" cy="6164339"/>
            <a:chOff x="0" y="0"/>
            <a:chExt cx="1620126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0126" cy="1913890"/>
            </a:xfrm>
            <a:custGeom>
              <a:avLst/>
              <a:gdLst/>
              <a:ahLst/>
              <a:cxnLst/>
              <a:rect l="l" t="t" r="r" b="b"/>
              <a:pathLst>
                <a:path w="1620126" h="1913890">
                  <a:moveTo>
                    <a:pt x="0" y="0"/>
                  </a:moveTo>
                  <a:lnTo>
                    <a:pt x="0" y="1913890"/>
                  </a:lnTo>
                  <a:lnTo>
                    <a:pt x="1620126" y="1913890"/>
                  </a:lnTo>
                  <a:lnTo>
                    <a:pt x="1620126" y="0"/>
                  </a:lnTo>
                  <a:lnTo>
                    <a:pt x="0" y="0"/>
                  </a:lnTo>
                  <a:close/>
                  <a:moveTo>
                    <a:pt x="15591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559166" y="59690"/>
                  </a:lnTo>
                  <a:lnTo>
                    <a:pt x="1559166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779737" y="4610100"/>
            <a:ext cx="13335015" cy="1427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600"/>
              </a:lnSpc>
            </a:pPr>
            <a:r>
              <a:rPr lang="pt-BR" sz="6000" spc="600" dirty="0" smtClean="0">
                <a:solidFill>
                  <a:srgbClr val="2B4A9D"/>
                </a:solidFill>
                <a:latin typeface="Poppins Bold"/>
              </a:rPr>
              <a:t>Criação de Menus</a:t>
            </a:r>
            <a:endParaRPr lang="en-US" sz="6000" spc="600" dirty="0">
              <a:solidFill>
                <a:srgbClr val="2B4A9D"/>
              </a:solidFill>
              <a:latin typeface="Poppi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14372" y="7555634"/>
            <a:ext cx="11682427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Apresentado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por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: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E</a:t>
            </a: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liane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D</a:t>
            </a: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antas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 e Natalia 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C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osta</a:t>
            </a:r>
            <a:endParaRPr lang="en-US" sz="3500" spc="350" dirty="0">
              <a:solidFill>
                <a:srgbClr val="000000"/>
              </a:solidFill>
              <a:latin typeface="Lato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-4134433" y="1004889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00600" y="571500"/>
            <a:ext cx="8115300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Referências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816673" y="2324100"/>
            <a:ext cx="16372608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pt-BR" sz="3600" b="1" dirty="0" err="1"/>
              <a:t>Add</a:t>
            </a:r>
            <a:r>
              <a:rPr lang="pt-BR" sz="3600" b="1" dirty="0"/>
              <a:t> a </a:t>
            </a:r>
            <a:r>
              <a:rPr lang="pt-BR" sz="3600" b="1" dirty="0" err="1"/>
              <a:t>drawer</a:t>
            </a:r>
            <a:r>
              <a:rPr lang="pt-BR" sz="3600" b="1" dirty="0"/>
              <a:t> </a:t>
            </a:r>
            <a:r>
              <a:rPr lang="pt-BR" sz="3600" b="1" dirty="0" err="1"/>
              <a:t>to</a:t>
            </a:r>
            <a:r>
              <a:rPr lang="pt-BR" sz="3600" b="1" dirty="0"/>
              <a:t> a </a:t>
            </a:r>
            <a:r>
              <a:rPr lang="pt-BR" sz="3600" b="1" dirty="0" err="1"/>
              <a:t>screen</a:t>
            </a:r>
            <a:r>
              <a:rPr lang="pt-BR" sz="3600" dirty="0"/>
              <a:t>. Disponível em: </a:t>
            </a:r>
            <a:r>
              <a:rPr lang="pt-BR" sz="3600" dirty="0" smtClean="0">
                <a:hlinkClick r:id="rId2"/>
              </a:rPr>
              <a:t>https</a:t>
            </a:r>
            <a:r>
              <a:rPr lang="pt-BR" sz="3600" dirty="0">
                <a:hlinkClick r:id="rId2"/>
              </a:rPr>
              <a:t>://</a:t>
            </a:r>
            <a:r>
              <a:rPr lang="pt-BR" sz="3600" dirty="0" smtClean="0">
                <a:hlinkClick r:id="rId2"/>
              </a:rPr>
              <a:t>docs.flutter.dev/cookbook/design/drawer</a:t>
            </a:r>
            <a:r>
              <a:rPr lang="pt-BR" sz="3600" dirty="0" smtClean="0"/>
              <a:t>. </a:t>
            </a:r>
            <a:r>
              <a:rPr lang="pt-BR" sz="3600" dirty="0"/>
              <a:t>Acesso em: 8 mar. 2024</a:t>
            </a:r>
            <a:r>
              <a:rPr lang="pt-BR" sz="3600" dirty="0" smtClean="0"/>
              <a:t>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61778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2190278" y="55428"/>
            <a:ext cx="10176144" cy="10176144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2628620" y="445887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123218" y="878380"/>
            <a:ext cx="7020782" cy="89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Poppins Ultra-Bold"/>
              </a:rPr>
              <a:t>AGENDA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2554884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2123856" y="3254901"/>
            <a:ext cx="7343333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Introdução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25" name="Group 15"/>
          <p:cNvGrpSpPr/>
          <p:nvPr/>
        </p:nvGrpSpPr>
        <p:grpSpPr>
          <a:xfrm rot="-5400000">
            <a:off x="568483" y="3745509"/>
            <a:ext cx="829509" cy="1966473"/>
            <a:chOff x="0" y="0"/>
            <a:chExt cx="2354580" cy="5581882"/>
          </a:xfrm>
        </p:grpSpPr>
        <p:sp>
          <p:nvSpPr>
            <p:cNvPr id="2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7" name="TextBox 23"/>
          <p:cNvSpPr txBox="1"/>
          <p:nvPr/>
        </p:nvSpPr>
        <p:spPr>
          <a:xfrm>
            <a:off x="2117237" y="4445526"/>
            <a:ext cx="7343333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Criar</a:t>
            </a:r>
            <a:r>
              <a:rPr lang="en-US" sz="3500" spc="350" dirty="0" smtClean="0">
                <a:solidFill>
                  <a:srgbClr val="2B4A9D"/>
                </a:solidFill>
                <a:latin typeface="Lato Bold"/>
              </a:rPr>
              <a:t> um Scaffold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28" name="Group 15"/>
          <p:cNvGrpSpPr/>
          <p:nvPr/>
        </p:nvGrpSpPr>
        <p:grpSpPr>
          <a:xfrm rot="-5400000">
            <a:off x="568482" y="4936581"/>
            <a:ext cx="829509" cy="1966473"/>
            <a:chOff x="0" y="0"/>
            <a:chExt cx="2354580" cy="5581882"/>
          </a:xfrm>
        </p:grpSpPr>
        <p:sp>
          <p:nvSpPr>
            <p:cNvPr id="29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30" name="TextBox 23"/>
          <p:cNvSpPr txBox="1"/>
          <p:nvPr/>
        </p:nvSpPr>
        <p:spPr>
          <a:xfrm>
            <a:off x="2117238" y="5636598"/>
            <a:ext cx="7343333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Adicionar</a:t>
            </a:r>
            <a:r>
              <a:rPr lang="en-US" sz="3500" spc="350" dirty="0" smtClean="0">
                <a:solidFill>
                  <a:srgbClr val="2B4A9D"/>
                </a:solidFill>
                <a:latin typeface="Lato Bold"/>
              </a:rPr>
              <a:t> um Drawer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31" name="Group 15"/>
          <p:cNvGrpSpPr/>
          <p:nvPr/>
        </p:nvGrpSpPr>
        <p:grpSpPr>
          <a:xfrm rot="-5400000">
            <a:off x="561555" y="6127653"/>
            <a:ext cx="829509" cy="1966473"/>
            <a:chOff x="0" y="0"/>
            <a:chExt cx="2354580" cy="5581882"/>
          </a:xfrm>
        </p:grpSpPr>
        <p:sp>
          <p:nvSpPr>
            <p:cNvPr id="32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33" name="TextBox 23"/>
          <p:cNvSpPr txBox="1"/>
          <p:nvPr/>
        </p:nvSpPr>
        <p:spPr>
          <a:xfrm>
            <a:off x="2123856" y="6827670"/>
            <a:ext cx="7343333" cy="62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Preencher</a:t>
            </a:r>
            <a:r>
              <a:rPr lang="en-US" sz="3500" spc="350" dirty="0" smtClean="0">
                <a:solidFill>
                  <a:srgbClr val="2B4A9D"/>
                </a:solidFill>
                <a:latin typeface="Lato Bold"/>
              </a:rPr>
              <a:t> um Drawer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34" name="Group 15"/>
          <p:cNvGrpSpPr/>
          <p:nvPr/>
        </p:nvGrpSpPr>
        <p:grpSpPr>
          <a:xfrm rot="-5400000">
            <a:off x="568483" y="7318725"/>
            <a:ext cx="829509" cy="1966473"/>
            <a:chOff x="0" y="0"/>
            <a:chExt cx="2354580" cy="5581882"/>
          </a:xfrm>
        </p:grpSpPr>
        <p:sp>
          <p:nvSpPr>
            <p:cNvPr id="35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36" name="TextBox 23"/>
          <p:cNvSpPr txBox="1"/>
          <p:nvPr/>
        </p:nvSpPr>
        <p:spPr>
          <a:xfrm>
            <a:off x="2117236" y="8080233"/>
            <a:ext cx="7343333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DrawerHeader</a:t>
            </a:r>
            <a:r>
              <a:rPr lang="en-US" sz="3500" spc="350" dirty="0" smtClean="0">
                <a:solidFill>
                  <a:srgbClr val="2B4A9D"/>
                </a:solidFill>
                <a:latin typeface="Lato Bold"/>
              </a:rPr>
              <a:t> e </a:t>
            </a: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ListTile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37" name="Group 15"/>
          <p:cNvGrpSpPr/>
          <p:nvPr/>
        </p:nvGrpSpPr>
        <p:grpSpPr>
          <a:xfrm rot="-5400000">
            <a:off x="568483" y="8518623"/>
            <a:ext cx="829509" cy="1966473"/>
            <a:chOff x="0" y="0"/>
            <a:chExt cx="2354580" cy="5581882"/>
          </a:xfrm>
        </p:grpSpPr>
        <p:sp>
          <p:nvSpPr>
            <p:cNvPr id="38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39" name="TextBox 23"/>
          <p:cNvSpPr txBox="1"/>
          <p:nvPr/>
        </p:nvSpPr>
        <p:spPr>
          <a:xfrm>
            <a:off x="2123856" y="9176531"/>
            <a:ext cx="7343333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Fechar</a:t>
            </a:r>
            <a:r>
              <a:rPr lang="en-US" sz="3500" spc="350" dirty="0" smtClean="0">
                <a:solidFill>
                  <a:srgbClr val="2B4A9D"/>
                </a:solidFill>
                <a:latin typeface="Lato Bold"/>
              </a:rPr>
              <a:t> um Drawer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5004954" y="571500"/>
            <a:ext cx="81153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Introdução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990600" y="2247900"/>
            <a:ext cx="16144008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uso de menus é uma alternativa prática para a organização de um aplicativo;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Sendo utilizado, principalmente, quando não há espaço suficiente para agrupar todas as funcionalidades;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No </a:t>
            </a:r>
            <a:r>
              <a:rPr lang="pt-BR" sz="3400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Flutter</a:t>
            </a: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para criar um menu é simples, seguindo as seguintes etapas:</a:t>
            </a:r>
          </a:p>
          <a:p>
            <a:pPr algn="just">
              <a:lnSpc>
                <a:spcPts val="4759"/>
              </a:lnSpc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	1. Criar um </a:t>
            </a:r>
            <a:r>
              <a:rPr lang="pt-BR" sz="3400" spc="339" dirty="0" err="1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</a:t>
            </a:r>
            <a:r>
              <a:rPr lang="pt-BR" sz="3400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caffold</a:t>
            </a: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algn="just">
              <a:lnSpc>
                <a:spcPts val="4759"/>
              </a:lnSpc>
            </a:pP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	</a:t>
            </a: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2. Adicionar um </a:t>
            </a:r>
            <a:r>
              <a:rPr lang="pt-BR" sz="3400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Drawer</a:t>
            </a: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 </a:t>
            </a:r>
          </a:p>
          <a:p>
            <a:pPr algn="just">
              <a:lnSpc>
                <a:spcPts val="4759"/>
              </a:lnSpc>
            </a:pP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	</a:t>
            </a: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3. Preencher um </a:t>
            </a:r>
            <a:r>
              <a:rPr lang="pt-BR" sz="3400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Drawer</a:t>
            </a: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com itens;</a:t>
            </a:r>
          </a:p>
          <a:p>
            <a:pPr algn="just">
              <a:lnSpc>
                <a:spcPts val="4759"/>
              </a:lnSpc>
            </a:pP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	</a:t>
            </a: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4. Fechar o </a:t>
            </a:r>
            <a:r>
              <a:rPr lang="pt-BR" sz="3400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Drawer</a:t>
            </a: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programaticamente.</a:t>
            </a:r>
            <a:endParaRPr lang="en-US" sz="3399" spc="339" dirty="0" smtClean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5004954" y="190500"/>
            <a:ext cx="81153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Passo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01 –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Crie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um Scaffold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228600" y="2857500"/>
            <a:ext cx="7543800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widget Scaffold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fornece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uma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estrutura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visual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consistente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para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aplicativos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oferencendo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suporte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 components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especiais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como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Drawers,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AppBars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SnackBars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Neste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exemplo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criado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um Scaffold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conjunto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com um Drawer.</a:t>
            </a: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611" y="4764331"/>
            <a:ext cx="9991286" cy="2957421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9001979" y="7886700"/>
            <a:ext cx="82365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01 – Criação de um </a:t>
            </a:r>
            <a:r>
              <a:rPr lang="pt-BR" sz="2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Scaffold</a:t>
            </a:r>
            <a:endParaRPr lang="pt-BR" sz="2400" dirty="0" smtClean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algn="ctr"/>
            <a:r>
              <a:rPr lang="pt-BR" sz="24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Fonte: 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https</a:t>
            </a:r>
            <a:r>
              <a:rPr lang="pt-BR" sz="24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://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docs.flutter.dev/cookbook/design/drawer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endParaRPr lang="pt-BR" sz="2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4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5004954" y="190500"/>
            <a:ext cx="81153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Passo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02 –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Adicione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um Drawer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228600" y="2114634"/>
            <a:ext cx="7924800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widget Drawer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utilizado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para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exibir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um menu de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navegação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lateral;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Geralmente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Drawer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colocado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dentro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um Scaffold,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sendo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acessado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através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propriedade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drawer do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Sacffold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Assim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usuário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pode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ter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acesso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as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opções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navegação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001977" y="7322433"/>
            <a:ext cx="82365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02 – Uso do </a:t>
            </a:r>
            <a:r>
              <a:rPr lang="pt-BR" sz="2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Drawer</a:t>
            </a:r>
            <a:endParaRPr lang="pt-BR" sz="2400" dirty="0" smtClean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algn="ctr"/>
            <a:r>
              <a:rPr lang="pt-BR" sz="24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Fonte: 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https</a:t>
            </a:r>
            <a:r>
              <a:rPr lang="pt-BR" sz="24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://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docs.flutter.dev/cookbook/design/drawer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endParaRPr lang="pt-BR" sz="2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663" y="3695700"/>
            <a:ext cx="9041179" cy="360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4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5004954" y="190500"/>
            <a:ext cx="81153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Passo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03 –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Preencha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o Drawer com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itens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280554" y="2095158"/>
            <a:ext cx="9448800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Agora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Drawer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foi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criado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importante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adicionar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conteúdos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ele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exemplo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utiliza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ListView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qual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um widget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versátil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do Flutter,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permitindo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exibir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conteúdos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roláveis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um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aplicativo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Flutter;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Para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preencher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um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ListView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utilizado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DrawerHeader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dois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ListTile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serão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explicados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no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próximo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slide.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462654" y="9066298"/>
            <a:ext cx="82365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03 – Preenchimento do </a:t>
            </a:r>
            <a:r>
              <a:rPr lang="pt-BR" sz="2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Drawer</a:t>
            </a:r>
            <a:endParaRPr lang="pt-BR" sz="2400" dirty="0" smtClean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algn="ctr"/>
            <a:r>
              <a:rPr lang="pt-BR" sz="24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Fonte: 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https</a:t>
            </a:r>
            <a:r>
              <a:rPr lang="pt-BR" sz="24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://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docs.flutter.dev/cookbook/design/drawer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endParaRPr lang="pt-BR" sz="2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329" y="1783467"/>
            <a:ext cx="7315200" cy="724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5004954" y="495300"/>
            <a:ext cx="81153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DrawerHeader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e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ListTile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439881" y="2933700"/>
            <a:ext cx="17245446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DrawerHeader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fornece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um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espaço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para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exibir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um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título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ou</a:t>
            </a:r>
            <a:r>
              <a:rPr lang="en-US" sz="3399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logotipo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ListTitle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um widget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usado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para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representar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um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único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item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uma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fornecendo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um layout para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exibir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um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título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um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subtítulo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opcional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um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ícone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opcional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além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permitir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lidar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com toques.</a:t>
            </a:r>
          </a:p>
        </p:txBody>
      </p:sp>
    </p:spTree>
    <p:extLst>
      <p:ext uri="{BB962C8B-B14F-4D97-AF65-F5344CB8AC3E}">
        <p14:creationId xmlns:p14="http://schemas.microsoft.com/office/powerpoint/2010/main" val="25684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307031" y="7620"/>
            <a:ext cx="10311246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Passo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04 –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Feche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o Drawer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programaticamente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280554" y="2095158"/>
            <a:ext cx="9448800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Após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usuário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tocar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um item,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possível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seja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necessário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fechar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drawer, para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isso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utilizado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Navigator;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Quando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usuário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abre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menu, o Flutter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adiciona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à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pilha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navegação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Sendo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assim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para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fechar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menu,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utilizado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</a:t>
            </a:r>
            <a:r>
              <a:rPr lang="en-US" sz="3399" spc="339" dirty="0" err="1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avigator.pop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().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727489" y="7451556"/>
            <a:ext cx="82365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04 – Fechamento do </a:t>
            </a:r>
            <a:r>
              <a:rPr lang="pt-BR" sz="2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Drawer</a:t>
            </a:r>
            <a:endParaRPr lang="pt-BR" sz="2400" dirty="0" smtClean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algn="ctr"/>
            <a:r>
              <a:rPr lang="pt-BR" sz="24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Fonte: 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https</a:t>
            </a:r>
            <a:r>
              <a:rPr lang="pt-BR" sz="24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://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docs.flutter.dev/cookbook/design/drawer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endParaRPr lang="pt-BR" sz="2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186" y="2552700"/>
            <a:ext cx="751293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7" name="CaixaDeTexto 6"/>
          <p:cNvSpPr txBox="1"/>
          <p:nvPr/>
        </p:nvSpPr>
        <p:spPr>
          <a:xfrm>
            <a:off x="816673" y="2247900"/>
            <a:ext cx="166115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exemplo com o código-fonte </a:t>
            </a: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completo para a criação de um menu está disponível no seguinte link</a:t>
            </a:r>
            <a:r>
              <a:rPr lang="pt-BR" sz="35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: </a:t>
            </a: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https</a:t>
            </a:r>
            <a:r>
              <a:rPr lang="pt-BR" sz="35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://</a:t>
            </a: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github.com/marcosdosea/TreinamentoFlutter/blob/main/Aula08-Cria%C3%A7%C3%A3o%20de%20Menus/criacaoMenu.dart</a:t>
            </a: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endParaRPr lang="pt-BR" sz="35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00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443</Words>
  <Application>Microsoft Office PowerPoint</Application>
  <PresentationFormat>Personalizar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Poppins Ultra-Bold</vt:lpstr>
      <vt:lpstr>Arial</vt:lpstr>
      <vt:lpstr>Lato</vt:lpstr>
      <vt:lpstr>Lato Bold</vt:lpstr>
      <vt:lpstr>Calibri</vt:lpstr>
      <vt:lpstr>Poppins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Flutter</dc:title>
  <dc:creator>natalia</dc:creator>
  <cp:lastModifiedBy>natalia</cp:lastModifiedBy>
  <cp:revision>34</cp:revision>
  <dcterms:created xsi:type="dcterms:W3CDTF">2006-08-16T00:00:00Z</dcterms:created>
  <dcterms:modified xsi:type="dcterms:W3CDTF">2024-03-08T23:24:52Z</dcterms:modified>
  <dc:identifier>DAF-TiBPULQ</dc:identifier>
</cp:coreProperties>
</file>