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8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8" r:id="rId20"/>
    <p:sldId id="289" r:id="rId21"/>
    <p:sldId id="291" r:id="rId22"/>
    <p:sldId id="292" r:id="rId23"/>
    <p:sldId id="294" r:id="rId24"/>
    <p:sldId id="293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3E81-0BC5-4183-A6E6-F03E2C9B8D3D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45499-EB76-4872-B498-0DA8AEF2A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92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45499-EB76-4872-B498-0DA8AEF2ADF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01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Paciente Virtual para Aluno</a:t>
            </a:r>
            <a:endParaRPr lang="pt-BR" dirty="0"/>
          </a:p>
        </p:txBody>
      </p:sp>
      <p:pic>
        <p:nvPicPr>
          <p:cNvPr id="1026" name="Picture 2" descr="C:\Users\nagem\Desktop\PV\Codigo\PacienteVirtual\PacienteVirtual\Content\themes\pv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6" y="3429000"/>
            <a:ext cx="470693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68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88640"/>
            <a:ext cx="7772400" cy="5831160"/>
          </a:xfrm>
        </p:spPr>
        <p:txBody>
          <a:bodyPr/>
          <a:lstStyle/>
          <a:p>
            <a:r>
              <a:rPr lang="pt-BR" dirty="0" smtClean="0"/>
              <a:t>Abaixo da tela anterior temos a seguinte tela:</a:t>
            </a:r>
          </a:p>
          <a:p>
            <a:r>
              <a:rPr lang="pt-BR" dirty="0" smtClean="0"/>
              <a:t>Para visualizá-la é necessário rolar a tela na barra de rolagem.</a:t>
            </a:r>
          </a:p>
          <a:p>
            <a:r>
              <a:rPr lang="pt-BR" dirty="0" smtClean="0"/>
              <a:t>Mais tarde detalharemos essa parte da tela da consulta.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8397883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19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476672"/>
            <a:ext cx="7772400" cy="5543128"/>
          </a:xfrm>
        </p:spPr>
        <p:txBody>
          <a:bodyPr/>
          <a:lstStyle/>
          <a:p>
            <a:r>
              <a:rPr lang="pt-BR" dirty="0" smtClean="0"/>
              <a:t>É possível visualizar o </a:t>
            </a:r>
            <a:r>
              <a:rPr lang="pt-BR" dirty="0" err="1" smtClean="0"/>
              <a:t>avatar</a:t>
            </a:r>
            <a:r>
              <a:rPr lang="pt-BR" dirty="0" smtClean="0"/>
              <a:t> do paciente: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5"/>
            <a:ext cx="7704856" cy="56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ta para a direita 3"/>
          <p:cNvSpPr/>
          <p:nvPr/>
        </p:nvSpPr>
        <p:spPr>
          <a:xfrm rot="12597902">
            <a:off x="2688824" y="2072674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6" y="3212976"/>
            <a:ext cx="3407948" cy="34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12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476672"/>
            <a:ext cx="7772400" cy="5543128"/>
          </a:xfrm>
        </p:spPr>
        <p:txBody>
          <a:bodyPr/>
          <a:lstStyle/>
          <a:p>
            <a:r>
              <a:rPr lang="pt-BR" dirty="0" smtClean="0"/>
              <a:t>É possível visualizar o nome do paciente: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5"/>
            <a:ext cx="7704856" cy="56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ta para a direita 3"/>
          <p:cNvSpPr/>
          <p:nvPr/>
        </p:nvSpPr>
        <p:spPr>
          <a:xfrm rot="16200000">
            <a:off x="3255027" y="1983949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6" y="3212976"/>
            <a:ext cx="3407948" cy="34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86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332656"/>
            <a:ext cx="7772400" cy="5687144"/>
          </a:xfrm>
        </p:spPr>
        <p:txBody>
          <a:bodyPr/>
          <a:lstStyle/>
          <a:p>
            <a:r>
              <a:rPr lang="pt-BR" sz="2000" dirty="0" smtClean="0"/>
              <a:t>É possível visualizar o Relato Clínico do paciente</a:t>
            </a:r>
            <a:r>
              <a:rPr lang="pt-BR" sz="2000" dirty="0"/>
              <a:t> , ou seja, </a:t>
            </a:r>
            <a:r>
              <a:rPr lang="pt-BR" sz="2000" dirty="0" smtClean="0"/>
              <a:t> os dados colhidos no relato do paciente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5"/>
            <a:ext cx="7704856" cy="56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ta para a direita 3"/>
          <p:cNvSpPr/>
          <p:nvPr/>
        </p:nvSpPr>
        <p:spPr>
          <a:xfrm rot="6930626">
            <a:off x="3504090" y="2321345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6" y="3212976"/>
            <a:ext cx="3407948" cy="34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78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332656"/>
            <a:ext cx="7772400" cy="568714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Ao lado direito é possível ver todas as abas da primeira parte da consulta</a:t>
            </a:r>
            <a:r>
              <a:rPr lang="pt-BR" sz="2800" dirty="0" smtClean="0"/>
              <a:t>:</a:t>
            </a:r>
            <a:endParaRPr lang="pt-BR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5"/>
            <a:ext cx="7704856" cy="56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ta para a direita 3"/>
          <p:cNvSpPr/>
          <p:nvPr/>
        </p:nvSpPr>
        <p:spPr>
          <a:xfrm rot="12871824">
            <a:off x="8049038" y="2439617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6" y="3212976"/>
            <a:ext cx="3407948" cy="34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84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332656"/>
            <a:ext cx="7772400" cy="568714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Abaixo das abas, temos os dados que deverão ser preenchidos pelo Aluno:</a:t>
            </a:r>
            <a:endParaRPr lang="pt-BR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5"/>
            <a:ext cx="7704856" cy="56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ta para a direita 3"/>
          <p:cNvSpPr/>
          <p:nvPr/>
        </p:nvSpPr>
        <p:spPr>
          <a:xfrm rot="6379632">
            <a:off x="5885610" y="2440745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6" y="3212976"/>
            <a:ext cx="3407948" cy="34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57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124744"/>
            <a:ext cx="8458200" cy="558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332656"/>
            <a:ext cx="7772400" cy="568714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Observe que ao clicar numa nova aba como, por exemplo, Outros Achados, os dados a serem preenchidos são alterados:</a:t>
            </a:r>
            <a:endParaRPr lang="pt-BR" sz="2800" dirty="0"/>
          </a:p>
        </p:txBody>
      </p:sp>
      <p:sp>
        <p:nvSpPr>
          <p:cNvPr id="4" name="Seta para a direita 3"/>
          <p:cNvSpPr/>
          <p:nvPr/>
        </p:nvSpPr>
        <p:spPr>
          <a:xfrm rot="10800000">
            <a:off x="5417632" y="2800785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5" y="3266046"/>
            <a:ext cx="3737788" cy="353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967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124744"/>
            <a:ext cx="8458200" cy="558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17567"/>
            <a:ext cx="446449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332656"/>
            <a:ext cx="7772400" cy="568714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Note sempre abaixo dos dados para preenchimento existe o botão salvar que irá guarda os dados APENAS da aba em questão:</a:t>
            </a:r>
            <a:endParaRPr lang="pt-BR" sz="2800" dirty="0"/>
          </a:p>
        </p:txBody>
      </p:sp>
      <p:sp>
        <p:nvSpPr>
          <p:cNvPr id="4" name="Seta para a direita 3"/>
          <p:cNvSpPr/>
          <p:nvPr/>
        </p:nvSpPr>
        <p:spPr>
          <a:xfrm rot="8711365">
            <a:off x="4924140" y="5896369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5" y="3266046"/>
            <a:ext cx="3737788" cy="353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07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77" y="2348880"/>
            <a:ext cx="6169167" cy="407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21914" y="266096"/>
            <a:ext cx="7772400" cy="575915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É importante saber que o Aluno terá que salvar SEMPRE os dados de cada aba individualmente.</a:t>
            </a:r>
          </a:p>
          <a:p>
            <a:r>
              <a:rPr lang="pt-BR" sz="2400" dirty="0" smtClean="0"/>
              <a:t>Então após o preenchimento da aba atual, é necessário clicar no botão salvar. Assim, os dados ficarão guardados e pode-se passar para próxima aba.</a:t>
            </a:r>
            <a:endParaRPr lang="pt-BR" sz="2800" dirty="0"/>
          </a:p>
        </p:txBody>
      </p:sp>
      <p:sp>
        <p:nvSpPr>
          <p:cNvPr id="4" name="Seta para a direita 3"/>
          <p:cNvSpPr/>
          <p:nvPr/>
        </p:nvSpPr>
        <p:spPr>
          <a:xfrm rot="5400000">
            <a:off x="3530619" y="5389930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19351"/>
            <a:ext cx="2736304" cy="258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63" y="3936933"/>
            <a:ext cx="3309633" cy="192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a direita 7"/>
          <p:cNvSpPr/>
          <p:nvPr/>
        </p:nvSpPr>
        <p:spPr>
          <a:xfrm rot="10800000">
            <a:off x="4497864" y="5991468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7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88640"/>
            <a:ext cx="7772400" cy="5831160"/>
          </a:xfrm>
        </p:spPr>
        <p:txBody>
          <a:bodyPr/>
          <a:lstStyle/>
          <a:p>
            <a:r>
              <a:rPr lang="pt-BR" dirty="0" smtClean="0"/>
              <a:t>Ainda na tela de consulta, porém mais abaixo, é possível encontrar ao lado esquerdo, os comentários que o tutor irá fazer na consulta quando, for enviada. Ao lado direito, é possível visualizar três botões.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4" y="1772816"/>
            <a:ext cx="8397883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87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Preencher Consulta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332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88640"/>
            <a:ext cx="7772400" cy="5831160"/>
          </a:xfrm>
        </p:spPr>
        <p:txBody>
          <a:bodyPr/>
          <a:lstStyle/>
          <a:p>
            <a:r>
              <a:rPr lang="pt-BR" dirty="0" smtClean="0"/>
              <a:t>Clicando em próximo é possível visualizar a segunda parte da consulta.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4" y="1772816"/>
            <a:ext cx="8397883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direita 4"/>
          <p:cNvSpPr/>
          <p:nvPr/>
        </p:nvSpPr>
        <p:spPr>
          <a:xfrm rot="16200000">
            <a:off x="4985863" y="2292452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18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1844824"/>
            <a:ext cx="84296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88640"/>
            <a:ext cx="7772400" cy="5831160"/>
          </a:xfrm>
        </p:spPr>
        <p:txBody>
          <a:bodyPr/>
          <a:lstStyle/>
          <a:p>
            <a:pPr algn="just"/>
            <a:r>
              <a:rPr lang="pt-BR" dirty="0" smtClean="0"/>
              <a:t>Note que a segunda tela da consulta só existe apenas a aba de Diagnóstico, onde é selecionado um domínio, depois uma classe, e por último um diagnóstico. Ao final é só clicar no botão “Adicionar”.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 rot="1563393">
            <a:off x="7149399" y="3307866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13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55576" y="620688"/>
            <a:ext cx="7931224" cy="5399112"/>
          </a:xfrm>
        </p:spPr>
        <p:txBody>
          <a:bodyPr/>
          <a:lstStyle/>
          <a:p>
            <a:pPr algn="just"/>
            <a:r>
              <a:rPr lang="pt-BR" dirty="0" smtClean="0"/>
              <a:t>Após clicar em adicionar uma nova tabela de diagnostico irá se forma abaixo com os parâmetros que foram selecionados.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152" y="2097223"/>
            <a:ext cx="45624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direita 4"/>
          <p:cNvSpPr/>
          <p:nvPr/>
        </p:nvSpPr>
        <p:spPr>
          <a:xfrm rot="867001">
            <a:off x="2334136" y="3926561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035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332656"/>
            <a:ext cx="8219256" cy="5687144"/>
          </a:xfrm>
        </p:spPr>
        <p:txBody>
          <a:bodyPr/>
          <a:lstStyle/>
          <a:p>
            <a:pPr algn="just"/>
            <a:r>
              <a:rPr lang="pt-BR" dirty="0" smtClean="0"/>
              <a:t>Nas opções, temos os links “Selecione”, que servirá </a:t>
            </a:r>
            <a:r>
              <a:rPr lang="pt-BR" dirty="0"/>
              <a:t>para adicionar Características Definidoras, Fatores Relacionados, Resultados Esperados e Prescrições de </a:t>
            </a:r>
            <a:r>
              <a:rPr lang="pt-BR" dirty="0" smtClean="0"/>
              <a:t>Enfermagem, para o Diagnóstico SELECIONADO.</a:t>
            </a:r>
            <a:endParaRPr lang="pt-BR" dirty="0"/>
          </a:p>
          <a:p>
            <a:pPr algn="just"/>
            <a:r>
              <a:rPr lang="pt-BR" dirty="0" smtClean="0"/>
              <a:t> Note que o diagnóstico selecionado permanece em AMARELO.</a:t>
            </a:r>
          </a:p>
          <a:p>
            <a:pPr algn="just"/>
            <a:r>
              <a:rPr lang="pt-BR" dirty="0" smtClean="0"/>
              <a:t>O link “Remover”, remove o diagnóstico da tabela.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96952"/>
            <a:ext cx="45624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direita 4"/>
          <p:cNvSpPr/>
          <p:nvPr/>
        </p:nvSpPr>
        <p:spPr>
          <a:xfrm rot="5400000">
            <a:off x="5967258" y="4488569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828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79512" y="260648"/>
            <a:ext cx="3168352" cy="6120680"/>
          </a:xfrm>
        </p:spPr>
        <p:txBody>
          <a:bodyPr>
            <a:normAutofit/>
          </a:bodyPr>
          <a:lstStyle/>
          <a:p>
            <a:pPr algn="ctr"/>
            <a:r>
              <a:rPr lang="pt-BR" sz="2000" dirty="0" smtClean="0"/>
              <a:t>Abaixo da tabela de diagnóstico teremos “Características Definidoras”, “Fatores Relacionados”, “Resultados Esperados” </a:t>
            </a:r>
            <a:r>
              <a:rPr lang="pt-BR" sz="2000" dirty="0"/>
              <a:t>e </a:t>
            </a:r>
            <a:r>
              <a:rPr lang="pt-BR" sz="2000" dirty="0" smtClean="0"/>
              <a:t>“Prescrições </a:t>
            </a:r>
            <a:r>
              <a:rPr lang="pt-BR" sz="2000" dirty="0"/>
              <a:t>de </a:t>
            </a:r>
            <a:r>
              <a:rPr lang="pt-BR" sz="2000" dirty="0" smtClean="0"/>
              <a:t>Enfermagem”.</a:t>
            </a:r>
          </a:p>
          <a:p>
            <a:pPr algn="ctr"/>
            <a:r>
              <a:rPr lang="pt-BR" sz="2000" dirty="0" smtClean="0"/>
              <a:t>Note que, assim como no diagnóstico, temos as tabelas para “Características Definidoras”, “Fatores Relacionados” e “Prescrições </a:t>
            </a:r>
            <a:r>
              <a:rPr lang="pt-BR" sz="2000" dirty="0"/>
              <a:t>de </a:t>
            </a:r>
            <a:r>
              <a:rPr lang="pt-BR" sz="2000" dirty="0" smtClean="0"/>
              <a:t>Enfermagem”.</a:t>
            </a:r>
          </a:p>
          <a:p>
            <a:pPr algn="ctr"/>
            <a:r>
              <a:rPr lang="pt-BR" sz="2000" dirty="0" smtClean="0"/>
              <a:t>Os “Resultados Esperados” é um campo texto, portanto é preciso clicar no botão “Salvar” para não manter os dados guardados, assim como nas demais abas da consulta.</a:t>
            </a:r>
            <a:endParaRPr lang="pt-BR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884" y="260350"/>
            <a:ext cx="4956556" cy="641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30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1143000"/>
          </a:xfrm>
        </p:spPr>
        <p:txBody>
          <a:bodyPr>
            <a:normAutofit/>
          </a:bodyPr>
          <a:lstStyle/>
          <a:p>
            <a:r>
              <a:rPr lang="pt-BR" dirty="0"/>
              <a:t>Como </a:t>
            </a:r>
            <a:r>
              <a:rPr lang="pt-BR" dirty="0" smtClean="0"/>
              <a:t>preencher uma consulta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Antes de preencher uma consulta é necessário que o Aluno tenha feito as seguintes tarefas: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pt-BR" dirty="0" smtClean="0"/>
              <a:t>Realizar o cadastro no sistema do Paciente Virtual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pt-BR" dirty="0" smtClean="0"/>
              <a:t>Realizar a solicitação da matrícula numa turma 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pt-BR" dirty="0" smtClean="0"/>
              <a:t>O Tutor atribuir uma consulta para o aluno</a:t>
            </a:r>
            <a:endParaRPr lang="pt-BR" dirty="0"/>
          </a:p>
          <a:p>
            <a:pPr marL="274320" lvl="1" indent="0" algn="just">
              <a:buNone/>
            </a:pPr>
            <a:endParaRPr lang="pt-BR" dirty="0"/>
          </a:p>
          <a:p>
            <a:pPr marL="274320" lvl="1" indent="0" algn="just">
              <a:buNone/>
            </a:pPr>
            <a:r>
              <a:rPr lang="pt-BR" dirty="0" smtClean="0"/>
              <a:t>Caso não tenha feito as tarefas 1 e 2, busque nos tópicos anteriores como realizá-las.  A tarefa 3 é destinada exclusivamente ao tutor, entre em contato com o mesmo para realizá-la.</a:t>
            </a:r>
            <a:endParaRPr lang="pt-BR" dirty="0"/>
          </a:p>
          <a:p>
            <a:pPr marL="274320" lvl="1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7974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908720"/>
            <a:ext cx="7772400" cy="5111080"/>
          </a:xfrm>
        </p:spPr>
        <p:txBody>
          <a:bodyPr/>
          <a:lstStyle/>
          <a:p>
            <a:pPr algn="just"/>
            <a:r>
              <a:rPr lang="pt-BR" dirty="0" smtClean="0"/>
              <a:t>Após o Aluno e o Tutor ter realizado as tarefas anteriores, podemos agora realizar o preenchimento de uma consulta.</a:t>
            </a:r>
          </a:p>
          <a:p>
            <a:pPr algn="just"/>
            <a:r>
              <a:rPr lang="pt-BR" dirty="0" smtClean="0"/>
              <a:t>Entre no sistema com seu usuário e senha. O sistema exibirá esta tela.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6" y="2924944"/>
            <a:ext cx="8809502" cy="35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36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908720"/>
            <a:ext cx="7772400" cy="5111080"/>
          </a:xfrm>
        </p:spPr>
        <p:txBody>
          <a:bodyPr/>
          <a:lstStyle/>
          <a:p>
            <a:pPr algn="just"/>
            <a:r>
              <a:rPr lang="pt-BR" dirty="0" smtClean="0"/>
              <a:t>Clique na opção “Consultas” do menu. Irá aparecer uma nova opção “Consulta”, clique nesta nova opção.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62454"/>
            <a:ext cx="8820472" cy="35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a direita 1"/>
          <p:cNvSpPr/>
          <p:nvPr/>
        </p:nvSpPr>
        <p:spPr>
          <a:xfrm rot="10800000">
            <a:off x="2613330" y="3356992"/>
            <a:ext cx="864096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6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908720"/>
            <a:ext cx="7772400" cy="5111080"/>
          </a:xfrm>
        </p:spPr>
        <p:txBody>
          <a:bodyPr/>
          <a:lstStyle/>
          <a:p>
            <a:pPr algn="just"/>
            <a:r>
              <a:rPr lang="pt-BR" dirty="0" smtClean="0"/>
              <a:t>Caso o Tutor não tenha atribuído uma consulta para o determinado Aluno, o sistema mostrará uma tela como esta: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1" y="2060848"/>
            <a:ext cx="882779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a direita 5"/>
          <p:cNvSpPr/>
          <p:nvPr/>
        </p:nvSpPr>
        <p:spPr>
          <a:xfrm>
            <a:off x="141903" y="4653136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57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0" y="2802496"/>
            <a:ext cx="8770157" cy="38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404664"/>
            <a:ext cx="7772400" cy="5615136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Caso o Tutor já tenha atribuído uma consulta para o determinado Aluno, o sistema mostrará uma tela com a consulta já destinada para preenchimento.</a:t>
            </a:r>
          </a:p>
          <a:p>
            <a:pPr algn="just"/>
            <a:r>
              <a:rPr lang="pt-BR" sz="2400" dirty="0" smtClean="0"/>
              <a:t>Antes de preencher a consulta, é importante verificar se os dados estão corretos(Usuário, Ordem Cronológica, Nível de Dificuldade, Status do Preenchimento e Turma).</a:t>
            </a:r>
          </a:p>
        </p:txBody>
      </p:sp>
      <p:sp>
        <p:nvSpPr>
          <p:cNvPr id="6" name="Seta para a direita 5"/>
          <p:cNvSpPr/>
          <p:nvPr/>
        </p:nvSpPr>
        <p:spPr>
          <a:xfrm rot="5121043">
            <a:off x="1883870" y="4791240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5121043">
            <a:off x="3164309" y="4810806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5121043">
            <a:off x="4696929" y="4791239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5121043">
            <a:off x="6137091" y="4791240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5121043">
            <a:off x="7361226" y="4791240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97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2" y="1772816"/>
            <a:ext cx="8770157" cy="38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404664"/>
            <a:ext cx="7772400" cy="5615136"/>
          </a:xfrm>
        </p:spPr>
        <p:txBody>
          <a:bodyPr/>
          <a:lstStyle/>
          <a:p>
            <a:pPr algn="just"/>
            <a:r>
              <a:rPr lang="pt-BR" dirty="0" smtClean="0"/>
              <a:t>Depois de ter confirmado os dados agora é só preencher.</a:t>
            </a:r>
          </a:p>
          <a:p>
            <a:pPr algn="just"/>
            <a:r>
              <a:rPr lang="pt-BR" dirty="0" smtClean="0"/>
              <a:t>Para preencher é só clicar em “Preencher”.</a:t>
            </a:r>
          </a:p>
        </p:txBody>
      </p:sp>
      <p:sp>
        <p:nvSpPr>
          <p:cNvPr id="6" name="Seta para a direita 5"/>
          <p:cNvSpPr/>
          <p:nvPr/>
        </p:nvSpPr>
        <p:spPr>
          <a:xfrm rot="5201457">
            <a:off x="8056407" y="3761561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41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476672"/>
            <a:ext cx="7772400" cy="5543128"/>
          </a:xfrm>
        </p:spPr>
        <p:txBody>
          <a:bodyPr/>
          <a:lstStyle/>
          <a:p>
            <a:r>
              <a:rPr lang="pt-BR" dirty="0" smtClean="0"/>
              <a:t>O sistema irá mostrar a seguinte tela: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5"/>
            <a:ext cx="7704856" cy="56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6" y="3212976"/>
            <a:ext cx="3407948" cy="34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242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Personalizada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3891A7"/>
      </a:accent5>
      <a:accent6>
        <a:srgbClr val="475A8D"/>
      </a:accent6>
      <a:hlink>
        <a:srgbClr val="8DC765"/>
      </a:hlink>
      <a:folHlink>
        <a:srgbClr val="AA8A14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197</TotalTime>
  <Words>683</Words>
  <Application>Microsoft Office PowerPoint</Application>
  <PresentationFormat>Apresentação na tela (4:3)</PresentationFormat>
  <Paragraphs>41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Capital Próprio</vt:lpstr>
      <vt:lpstr>Manual Paciente Virtual para Aluno</vt:lpstr>
      <vt:lpstr>Preencher Consulta</vt:lpstr>
      <vt:lpstr>Como preencher uma consulta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Paciente Virtual para Aluno</dc:title>
  <dc:creator>Andres Menendez</dc:creator>
  <cp:lastModifiedBy>nagem</cp:lastModifiedBy>
  <cp:revision>31</cp:revision>
  <dcterms:created xsi:type="dcterms:W3CDTF">2014-12-04T18:24:28Z</dcterms:created>
  <dcterms:modified xsi:type="dcterms:W3CDTF">2014-12-09T13:16:09Z</dcterms:modified>
</cp:coreProperties>
</file>