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1" r:id="rId3"/>
    <p:sldId id="279" r:id="rId4"/>
    <p:sldId id="257" r:id="rId5"/>
    <p:sldId id="280" r:id="rId6"/>
    <p:sldId id="282" r:id="rId7"/>
    <p:sldId id="290" r:id="rId8"/>
    <p:sldId id="258" r:id="rId9"/>
    <p:sldId id="261" r:id="rId10"/>
    <p:sldId id="287" r:id="rId11"/>
    <p:sldId id="288" r:id="rId12"/>
    <p:sldId id="289" r:id="rId13"/>
    <p:sldId id="28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3" r:id="rId24"/>
    <p:sldId id="278" r:id="rId25"/>
    <p:sldId id="271" r:id="rId26"/>
    <p:sldId id="273" r:id="rId27"/>
    <p:sldId id="274" r:id="rId28"/>
    <p:sldId id="275" r:id="rId29"/>
    <p:sldId id="276" r:id="rId30"/>
    <p:sldId id="277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259" autoAdjust="0"/>
  </p:normalViewPr>
  <p:slideViewPr>
    <p:cSldViewPr snapToGrid="0">
      <p:cViewPr varScale="1">
        <p:scale>
          <a:sx n="68" d="100"/>
          <a:sy n="68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1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C5AF-8600-477A-8692-9460354C11B4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8592-0B2D-4B9E-BB38-74188234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0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DE42-2DFB-41D4-9F1F-BA9E630ADA01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D8A-9EB0-48D1-A9FF-BC6A6DC63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3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D8A-9EB0-48D1-A9FF-BC6A6DC6361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version</a:t>
            </a:r>
            <a:r>
              <a:rPr lang="pt-BR" dirty="0" smtClean="0"/>
              <a:t>: "3.8"</a:t>
            </a:r>
          </a:p>
          <a:p>
            <a:r>
              <a:rPr lang="pt-BR" dirty="0" err="1" smtClean="0"/>
              <a:t>services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sonarqube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image</a:t>
            </a:r>
            <a:r>
              <a:rPr lang="pt-BR" dirty="0" smtClean="0"/>
              <a:t>: </a:t>
            </a:r>
            <a:r>
              <a:rPr lang="pt-BR" dirty="0" err="1" smtClean="0"/>
              <a:t>sonarqube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depends_on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- </a:t>
            </a:r>
            <a:r>
              <a:rPr lang="pt-BR" dirty="0" err="1" smtClean="0"/>
              <a:t>postgres_sonar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ports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- "9000:9000"</a:t>
            </a:r>
          </a:p>
          <a:p>
            <a:r>
              <a:rPr lang="pt-BR" dirty="0" smtClean="0"/>
              <a:t>    networks:</a:t>
            </a:r>
          </a:p>
          <a:p>
            <a:r>
              <a:rPr lang="pt-BR" dirty="0" smtClean="0"/>
              <a:t>      - sonar-network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environment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SONAR_JDBC_URL: </a:t>
            </a:r>
            <a:r>
              <a:rPr lang="pt-BR" dirty="0" err="1" smtClean="0"/>
              <a:t>jdbc:postgresql</a:t>
            </a:r>
            <a:r>
              <a:rPr lang="pt-BR" dirty="0" smtClean="0"/>
              <a:t>://postgres_sonar:5432/sonar</a:t>
            </a:r>
          </a:p>
          <a:p>
            <a:r>
              <a:rPr lang="pt-BR" dirty="0" smtClean="0"/>
              <a:t>      SONAR_JDBC_USERNAME: sonar</a:t>
            </a:r>
          </a:p>
          <a:p>
            <a:r>
              <a:rPr lang="pt-BR" dirty="0" smtClean="0"/>
              <a:t>      SONAR_JDBC_PASSWORD: sonar</a:t>
            </a:r>
          </a:p>
          <a:p>
            <a:r>
              <a:rPr lang="pt-BR" dirty="0" smtClean="0"/>
              <a:t>    volumes:</a:t>
            </a:r>
          </a:p>
          <a:p>
            <a:r>
              <a:rPr lang="pt-BR" dirty="0" smtClean="0"/>
              <a:t>      - </a:t>
            </a:r>
            <a:r>
              <a:rPr lang="pt-BR" dirty="0" err="1" smtClean="0"/>
              <a:t>sonarqube_data</a:t>
            </a:r>
            <a:r>
              <a:rPr lang="pt-BR" dirty="0" smtClean="0"/>
              <a:t>:/</a:t>
            </a:r>
            <a:r>
              <a:rPr lang="pt-BR" dirty="0" err="1" smtClean="0"/>
              <a:t>opt</a:t>
            </a:r>
            <a:r>
              <a:rPr lang="pt-BR" dirty="0" smtClean="0"/>
              <a:t>/</a:t>
            </a:r>
            <a:r>
              <a:rPr lang="pt-BR" dirty="0" err="1" smtClean="0"/>
              <a:t>sonarqube</a:t>
            </a:r>
            <a:r>
              <a:rPr lang="pt-BR" dirty="0" smtClean="0"/>
              <a:t>/data</a:t>
            </a:r>
          </a:p>
          <a:p>
            <a:r>
              <a:rPr lang="pt-BR" dirty="0" smtClean="0"/>
              <a:t>      - </a:t>
            </a:r>
            <a:r>
              <a:rPr lang="pt-BR" dirty="0" err="1" smtClean="0"/>
              <a:t>sonarqube_extensions</a:t>
            </a:r>
            <a:r>
              <a:rPr lang="pt-BR" dirty="0" smtClean="0"/>
              <a:t>:/</a:t>
            </a:r>
            <a:r>
              <a:rPr lang="pt-BR" dirty="0" err="1" smtClean="0"/>
              <a:t>opt</a:t>
            </a:r>
            <a:r>
              <a:rPr lang="pt-BR" dirty="0" smtClean="0"/>
              <a:t>/</a:t>
            </a:r>
            <a:r>
              <a:rPr lang="pt-BR" dirty="0" err="1" smtClean="0"/>
              <a:t>sonarqube</a:t>
            </a:r>
            <a:r>
              <a:rPr lang="pt-BR" dirty="0" smtClean="0"/>
              <a:t>/</a:t>
            </a:r>
            <a:r>
              <a:rPr lang="pt-BR" dirty="0" err="1" smtClean="0"/>
              <a:t>extensions</a:t>
            </a:r>
            <a:endParaRPr lang="pt-BR" dirty="0" smtClean="0"/>
          </a:p>
          <a:p>
            <a:r>
              <a:rPr lang="pt-BR" dirty="0" smtClean="0"/>
              <a:t>      - </a:t>
            </a:r>
            <a:r>
              <a:rPr lang="pt-BR" dirty="0" err="1" smtClean="0"/>
              <a:t>sonarqube_logs</a:t>
            </a:r>
            <a:r>
              <a:rPr lang="pt-BR" dirty="0" smtClean="0"/>
              <a:t>:/</a:t>
            </a:r>
            <a:r>
              <a:rPr lang="pt-BR" dirty="0" err="1" smtClean="0"/>
              <a:t>opt</a:t>
            </a:r>
            <a:r>
              <a:rPr lang="pt-BR" dirty="0" smtClean="0"/>
              <a:t>/</a:t>
            </a:r>
            <a:r>
              <a:rPr lang="pt-BR" dirty="0" err="1" smtClean="0"/>
              <a:t>sonarqube</a:t>
            </a:r>
            <a:r>
              <a:rPr lang="pt-BR" dirty="0" smtClean="0"/>
              <a:t>/logs</a:t>
            </a:r>
          </a:p>
          <a:p>
            <a:r>
              <a:rPr lang="pt-BR" dirty="0" smtClean="0"/>
              <a:t>      - </a:t>
            </a:r>
            <a:r>
              <a:rPr lang="pt-BR" dirty="0" err="1" smtClean="0"/>
              <a:t>sonarqube_temp</a:t>
            </a:r>
            <a:r>
              <a:rPr lang="pt-BR" dirty="0" smtClean="0"/>
              <a:t>:/</a:t>
            </a:r>
            <a:r>
              <a:rPr lang="pt-BR" dirty="0" err="1" smtClean="0"/>
              <a:t>opt</a:t>
            </a:r>
            <a:r>
              <a:rPr lang="pt-BR" dirty="0" smtClean="0"/>
              <a:t>/</a:t>
            </a:r>
            <a:r>
              <a:rPr lang="pt-BR" dirty="0" err="1" smtClean="0"/>
              <a:t>sonarqube</a:t>
            </a:r>
            <a:r>
              <a:rPr lang="pt-BR" dirty="0" smtClean="0"/>
              <a:t>/</a:t>
            </a:r>
            <a:r>
              <a:rPr lang="pt-BR" dirty="0" err="1" smtClean="0"/>
              <a:t>temp</a:t>
            </a:r>
            <a:endParaRPr lang="pt-BR" dirty="0" smtClean="0"/>
          </a:p>
          <a:p>
            <a:r>
              <a:rPr lang="pt-BR" dirty="0" smtClean="0"/>
              <a:t>  </a:t>
            </a:r>
            <a:r>
              <a:rPr lang="pt-BR" dirty="0" err="1" smtClean="0"/>
              <a:t>postgres_sonar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image</a:t>
            </a:r>
            <a:r>
              <a:rPr lang="pt-BR" dirty="0" smtClean="0"/>
              <a:t>: </a:t>
            </a:r>
            <a:r>
              <a:rPr lang="pt-BR" dirty="0" err="1" smtClean="0"/>
              <a:t>postgres</a:t>
            </a:r>
            <a:endParaRPr lang="pt-BR" dirty="0" smtClean="0"/>
          </a:p>
          <a:p>
            <a:r>
              <a:rPr lang="pt-BR" dirty="0" smtClean="0"/>
              <a:t>    networks:</a:t>
            </a:r>
          </a:p>
          <a:p>
            <a:r>
              <a:rPr lang="pt-BR" dirty="0" smtClean="0"/>
              <a:t>      - sonar-network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environment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POSTGRES_USER: sonar</a:t>
            </a:r>
          </a:p>
          <a:p>
            <a:r>
              <a:rPr lang="pt-BR" dirty="0" smtClean="0"/>
              <a:t>      POSTGRES_PASSWORD: sonar</a:t>
            </a:r>
          </a:p>
          <a:p>
            <a:r>
              <a:rPr lang="pt-BR" dirty="0" smtClean="0"/>
              <a:t>      POSTGRES_DB: sonar</a:t>
            </a:r>
          </a:p>
          <a:p>
            <a:r>
              <a:rPr lang="pt-BR" dirty="0" smtClean="0"/>
              <a:t>    volumes:</a:t>
            </a:r>
          </a:p>
          <a:p>
            <a:r>
              <a:rPr lang="pt-BR" dirty="0" smtClean="0"/>
              <a:t>      - </a:t>
            </a:r>
            <a:r>
              <a:rPr lang="pt-BR" dirty="0" err="1" smtClean="0"/>
              <a:t>pgdata</a:t>
            </a:r>
            <a:r>
              <a:rPr lang="pt-BR" dirty="0" smtClean="0"/>
              <a:t>:/var/</a:t>
            </a:r>
            <a:r>
              <a:rPr lang="pt-BR" dirty="0" err="1" smtClean="0"/>
              <a:t>lib</a:t>
            </a:r>
            <a:r>
              <a:rPr lang="pt-BR" dirty="0" smtClean="0"/>
              <a:t>/</a:t>
            </a:r>
            <a:r>
              <a:rPr lang="pt-BR" dirty="0" err="1" smtClean="0"/>
              <a:t>postgresql</a:t>
            </a:r>
            <a:r>
              <a:rPr lang="pt-BR" dirty="0" smtClean="0"/>
              <a:t>/data    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networks:</a:t>
            </a:r>
          </a:p>
          <a:p>
            <a:r>
              <a:rPr lang="pt-BR" dirty="0" smtClean="0"/>
              <a:t>  sonar-network:</a:t>
            </a:r>
          </a:p>
          <a:p>
            <a:r>
              <a:rPr lang="pt-BR" dirty="0" smtClean="0"/>
              <a:t>    driver: bridge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volumes: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sonarqube_data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sonarqube_extensions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sonarqube_logs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sonarqube_temp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pgdata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D8A-9EB0-48D1-A9FF-BC6A6DC636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1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D8A-9EB0-48D1-A9FF-BC6A6DC636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6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D8A-9EB0-48D1-A9FF-BC6A6DC6361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7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39001"/>
            <a:ext cx="562053" cy="3019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1314" y="1"/>
            <a:ext cx="65906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1450"/>
            <a:ext cx="9296400" cy="7810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75650"/>
            <a:ext cx="10306050" cy="5430837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ClrTx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2057400" indent="-228600">
              <a:buClrTx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0868" y="6248401"/>
            <a:ext cx="861132" cy="523212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4linux.com.br/analise-sast-com-sonarqube-devsecops/" TargetMode="External"/><Relationship Id="rId2" Type="http://schemas.openxmlformats.org/officeDocument/2006/relationships/hyperlink" Target="https://www.linkedin.com/pulse/qualidade-do-c%C3%B3digo-com-sonarqube-e-docker-tiago-perroni/?originalSubdomain=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coseduardoss/security-demo-projects/blob/main/README.md" TargetMode="External"/><Relationship Id="rId5" Type="http://schemas.openxmlformats.org/officeDocument/2006/relationships/hyperlink" Target="https://github.com/marcoseduardoss/security-demo-projects/demo-sonar-project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9167"/>
            <a:ext cx="2801587" cy="10933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3" y="5579167"/>
            <a:ext cx="2286000" cy="12788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21" y="2454254"/>
            <a:ext cx="3644673" cy="8921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15" y="1319456"/>
            <a:ext cx="8963562" cy="94926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01873" y="1284282"/>
            <a:ext cx="88613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Especialização em Engenharia de Software com </a:t>
            </a:r>
            <a:r>
              <a:rPr lang="pt-BR" sz="3200" dirty="0" err="1" smtClean="0"/>
              <a:t>DevOps</a:t>
            </a:r>
            <a:endParaRPr lang="pt-BR" sz="3200" dirty="0" smtClean="0"/>
          </a:p>
          <a:p>
            <a:pPr algn="ctr"/>
            <a:endParaRPr lang="pt-BR" sz="4800" dirty="0"/>
          </a:p>
          <a:p>
            <a:pPr algn="ctr"/>
            <a:r>
              <a:rPr lang="pt-BR" sz="3200" dirty="0" smtClean="0"/>
              <a:t>Marcos Eduardo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0" y="6487805"/>
            <a:ext cx="803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Análise de Segurança de Projeto Java Utilizando Sonar em Container </a:t>
            </a:r>
            <a:r>
              <a:rPr lang="pt-BR" dirty="0" err="1" smtClean="0">
                <a:solidFill>
                  <a:schemeClr val="bg1"/>
                </a:solidFill>
              </a:rPr>
              <a:t>Docker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Preparação para Execução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975650"/>
            <a:ext cx="10306050" cy="588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5. Configurar </a:t>
            </a:r>
            <a:r>
              <a:rPr lang="pt-BR" dirty="0" err="1"/>
              <a:t>SonarScanner</a:t>
            </a:r>
            <a:r>
              <a:rPr lang="pt-BR" dirty="0"/>
              <a:t>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sz="2000" dirty="0" smtClean="0"/>
              <a:t>	5.1. Baixar </a:t>
            </a:r>
            <a:r>
              <a:rPr lang="pt-BR" sz="2000" dirty="0" err="1"/>
              <a:t>SonarScanner</a:t>
            </a:r>
            <a:r>
              <a:rPr lang="pt-BR" sz="2000" dirty="0"/>
              <a:t> for </a:t>
            </a:r>
            <a:r>
              <a:rPr lang="pt-BR" sz="2000" dirty="0" err="1" smtClean="0"/>
              <a:t>Maven</a:t>
            </a:r>
            <a:r>
              <a:rPr lang="pt-BR" sz="2000" dirty="0" smtClean="0"/>
              <a:t> ( </a:t>
            </a:r>
            <a:r>
              <a:rPr lang="pt-BR" sz="1800" dirty="0" smtClean="0"/>
              <a:t>escolha a mesma versão do </a:t>
            </a:r>
            <a:r>
              <a:rPr lang="pt-BR" sz="1800" dirty="0" err="1" smtClean="0"/>
              <a:t>SonarQube</a:t>
            </a:r>
            <a:r>
              <a:rPr lang="pt-BR" sz="1800" dirty="0" smtClean="0"/>
              <a:t> implantado </a:t>
            </a:r>
            <a:r>
              <a:rPr lang="pt-BR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		  URL para </a:t>
            </a:r>
            <a:r>
              <a:rPr lang="pt-BR" sz="2000" dirty="0"/>
              <a:t>Download:</a:t>
            </a:r>
            <a:br>
              <a:rPr lang="pt-BR" sz="2000" dirty="0"/>
            </a:br>
            <a:r>
              <a:rPr lang="pt-BR" sz="2000" dirty="0" smtClean="0"/>
              <a:t>		  https</a:t>
            </a:r>
            <a:r>
              <a:rPr lang="pt-BR" sz="2000" dirty="0"/>
              <a:t>://github.com/SonarSource/sonar-scanner-msbuild/releases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dirty="0" smtClean="0"/>
              <a:t>		  </a:t>
            </a:r>
            <a:br>
              <a:rPr lang="pt-BR" dirty="0" smtClean="0"/>
            </a:b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67" y="3271144"/>
            <a:ext cx="7569058" cy="32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Preparação para Execução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975650"/>
            <a:ext cx="10306050" cy="588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6. Configurar </a:t>
            </a:r>
            <a:r>
              <a:rPr lang="pt-BR" dirty="0" err="1" smtClean="0"/>
              <a:t>SonarScanner</a:t>
            </a:r>
            <a:r>
              <a:rPr lang="pt-BR" dirty="0" smtClean="0"/>
              <a:t> 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2000" dirty="0" smtClean="0"/>
              <a:t>	6.1. Após baixar o Sonar Scanner, faça o </a:t>
            </a:r>
            <a:r>
              <a:rPr lang="pt-BR" sz="2000" dirty="0" err="1" smtClean="0"/>
              <a:t>unzip</a:t>
            </a:r>
            <a:r>
              <a:rPr lang="pt-BR" sz="2000" dirty="0" smtClean="0"/>
              <a:t> do mesmo para uma pasta de </a:t>
            </a:r>
            <a:br>
              <a:rPr lang="pt-BR" sz="2000" dirty="0" smtClean="0"/>
            </a:br>
            <a:r>
              <a:rPr lang="pt-BR" sz="2000" dirty="0" smtClean="0"/>
              <a:t>		 sua preferência: 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dirty="0" smtClean="0"/>
              <a:t>		  </a:t>
            </a:r>
            <a:br>
              <a:rPr lang="pt-BR" dirty="0" smtClean="0"/>
            </a:br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2572423" y="2893337"/>
            <a:ext cx="5808903" cy="3075201"/>
            <a:chOff x="2370821" y="2860086"/>
            <a:chExt cx="5210386" cy="264294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/>
            <a:srcRect b="19022"/>
            <a:stretch/>
          </p:blipFill>
          <p:spPr>
            <a:xfrm>
              <a:off x="2370821" y="2860086"/>
              <a:ext cx="5210386" cy="2642940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3973484" y="4455622"/>
              <a:ext cx="631767" cy="19950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X.X.X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42510" y="5189989"/>
              <a:ext cx="631767" cy="19950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X.X.X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0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Preparação para Execução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975650"/>
            <a:ext cx="10306050" cy="588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7. Configurar </a:t>
            </a:r>
            <a:r>
              <a:rPr lang="pt-BR" dirty="0" err="1" smtClean="0"/>
              <a:t>SonarScanner</a:t>
            </a:r>
            <a:r>
              <a:rPr lang="pt-BR" dirty="0" smtClean="0"/>
              <a:t> </a:t>
            </a:r>
          </a:p>
          <a:p>
            <a:pPr marL="0" indent="0">
              <a:buNone/>
            </a:pPr>
            <a:endParaRPr lang="pt-BR" sz="500" dirty="0" smtClean="0"/>
          </a:p>
          <a:p>
            <a:pPr marL="0" indent="0">
              <a:buNone/>
            </a:pPr>
            <a:r>
              <a:rPr lang="pt-BR" sz="2000" dirty="0" smtClean="0"/>
              <a:t>	7.1. Configuração de Variável de ambiente</a:t>
            </a:r>
            <a:br>
              <a:rPr lang="pt-BR" sz="2000" dirty="0" smtClean="0"/>
            </a:br>
            <a:r>
              <a:rPr lang="pt-BR" sz="2000" dirty="0" smtClean="0"/>
              <a:t>             Mesmo utilizando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é necessário configurar a variável de ambiente de </a:t>
            </a:r>
            <a:br>
              <a:rPr lang="pt-BR" sz="2000" dirty="0" smtClean="0"/>
            </a:br>
            <a:r>
              <a:rPr lang="pt-BR" sz="2000" dirty="0" smtClean="0"/>
              <a:t> 		 localização do </a:t>
            </a:r>
            <a:r>
              <a:rPr lang="pt-BR" sz="2000" b="1" dirty="0" smtClean="0"/>
              <a:t>path </a:t>
            </a:r>
            <a:r>
              <a:rPr lang="pt-BR" sz="2000" dirty="0" smtClean="0"/>
              <a:t>do </a:t>
            </a:r>
            <a:r>
              <a:rPr lang="pt-BR" sz="2000" dirty="0" err="1" smtClean="0"/>
              <a:t>SonarScanner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dirty="0" smtClean="0"/>
              <a:t>		  </a:t>
            </a:r>
            <a:br>
              <a:rPr lang="pt-BR" dirty="0" smtClean="0"/>
            </a:b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52" y="2828613"/>
            <a:ext cx="6076806" cy="387975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410200" y="3814763"/>
            <a:ext cx="2076450" cy="18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169914"/>
            <a:ext cx="11103429" cy="781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 smtClean="0"/>
              <a:t>Execução da Ferramenta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Criação de 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" y="1882616"/>
            <a:ext cx="10452989" cy="46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Projeto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127" y="1237571"/>
            <a:ext cx="6262179" cy="543083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23850" y="1052905"/>
            <a:ext cx="210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Criação de Projeto</a:t>
            </a:r>
          </a:p>
        </p:txBody>
      </p:sp>
    </p:spTree>
    <p:extLst>
      <p:ext uri="{BB962C8B-B14F-4D97-AF65-F5344CB8AC3E}">
        <p14:creationId xmlns:p14="http://schemas.microsoft.com/office/powerpoint/2010/main" val="13774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8" y="1116125"/>
            <a:ext cx="905001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</a:t>
            </a:r>
            <a:r>
              <a:rPr lang="pt-BR" dirty="0" smtClean="0"/>
              <a:t>Token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11" y="690689"/>
            <a:ext cx="8802328" cy="5715798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449943" y="5413829"/>
            <a:ext cx="1045028" cy="74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Chave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28" y="1115480"/>
            <a:ext cx="7525515" cy="58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Token Criado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06" y="1083128"/>
            <a:ext cx="56395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b="1" dirty="0" smtClean="0"/>
              <a:t>Escolha </a:t>
            </a:r>
            <a:r>
              <a:rPr lang="pt-BR" sz="2800" b="1" dirty="0"/>
              <a:t>do Sistema e </a:t>
            </a:r>
            <a:r>
              <a:rPr lang="pt-BR" sz="2800" b="1" dirty="0" smtClean="0"/>
              <a:t>Ferramenta</a:t>
            </a:r>
          </a:p>
          <a:p>
            <a:pPr marL="457200" indent="-457200">
              <a:buFont typeface="+mj-lt"/>
              <a:buAutoNum type="arabicPeriod"/>
            </a:pPr>
            <a:endParaRPr lang="pt-BR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Preparação para Execução da </a:t>
            </a:r>
            <a:r>
              <a:rPr lang="pt-BR" sz="2800" b="1" dirty="0" smtClean="0"/>
              <a:t>Ferramenta</a:t>
            </a:r>
          </a:p>
          <a:p>
            <a:pPr marL="457200" indent="-457200">
              <a:buFont typeface="+mj-lt"/>
              <a:buAutoNum type="arabicPeriod"/>
            </a:pPr>
            <a:endParaRPr lang="pt-BR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b="1" dirty="0" smtClean="0"/>
              <a:t>Execução </a:t>
            </a:r>
            <a:r>
              <a:rPr lang="pt-BR" sz="2800" b="1" dirty="0"/>
              <a:t>da </a:t>
            </a:r>
            <a:r>
              <a:rPr lang="pt-BR" sz="2800" b="1" dirty="0" smtClean="0"/>
              <a:t>Ferramenta</a:t>
            </a:r>
          </a:p>
          <a:p>
            <a:pPr marL="457200" indent="-457200">
              <a:buFont typeface="+mj-lt"/>
              <a:buAutoNum type="arabicPeriod"/>
            </a:pPr>
            <a:endParaRPr lang="pt-BR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800" b="1" dirty="0" smtClean="0"/>
              <a:t>Práticas </a:t>
            </a:r>
            <a:r>
              <a:rPr lang="pt-BR" sz="2800" b="1" dirty="0"/>
              <a:t>de Mitigação</a:t>
            </a:r>
            <a:endParaRPr lang="pt-BR" sz="2800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Comando na Raiz do 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276127"/>
            <a:ext cx="10306050" cy="48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comando na raiz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13" y="1634453"/>
            <a:ext cx="7298646" cy="3924518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23850" y="2235199"/>
            <a:ext cx="1214664" cy="740229"/>
          </a:xfrm>
          <a:prstGeom prst="rightArrow">
            <a:avLst/>
          </a:prstGeom>
          <a:solidFill>
            <a:srgbClr val="CEB2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10013" y="2307770"/>
            <a:ext cx="7298646" cy="100148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</a:t>
            </a:r>
            <a:r>
              <a:rPr lang="pt-BR" dirty="0" smtClean="0"/>
              <a:t>Comando </a:t>
            </a:r>
            <a:r>
              <a:rPr lang="pt-BR" dirty="0"/>
              <a:t>na </a:t>
            </a:r>
            <a:r>
              <a:rPr lang="pt-BR" dirty="0" smtClean="0"/>
              <a:t>Raiz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771"/>
            <a:ext cx="10733786" cy="52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Vulnerabilidade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75650"/>
            <a:ext cx="10108276" cy="51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85154"/>
            <a:ext cx="11188931" cy="781050"/>
          </a:xfrm>
        </p:spPr>
        <p:txBody>
          <a:bodyPr/>
          <a:lstStyle/>
          <a:p>
            <a:pPr algn="ctr"/>
            <a:r>
              <a:rPr lang="pt-BR" b="1" dirty="0" smtClean="0"/>
              <a:t>Práticas </a:t>
            </a:r>
            <a:r>
              <a:rPr lang="pt-BR" b="1" dirty="0"/>
              <a:t>de Mitigação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9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Vulnerabilidade 1</a:t>
            </a:r>
            <a:r>
              <a:rPr lang="pt-BR" b="1" dirty="0"/>
              <a:t>: </a:t>
            </a:r>
            <a:r>
              <a:rPr lang="pt-BR" b="1" dirty="0">
                <a:solidFill>
                  <a:srgbClr val="FF0000"/>
                </a:solidFill>
              </a:rPr>
              <a:t>SQL </a:t>
            </a:r>
            <a:r>
              <a:rPr lang="pt-BR" b="1" dirty="0" err="1">
                <a:solidFill>
                  <a:srgbClr val="FF0000"/>
                </a:solidFill>
              </a:rPr>
              <a:t>Injection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8176" y="952500"/>
            <a:ext cx="2147468" cy="5010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Injeção de SQL é um tipo de ameaça de segurança que se aproveita de falhas em sistemas que trabalham com bases de dados realizando ataques com comandos SQL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52500"/>
            <a:ext cx="735432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Mitigação </a:t>
            </a:r>
            <a:r>
              <a:rPr lang="pt-BR" b="1" dirty="0" smtClean="0"/>
              <a:t>da Vulnerabilidade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31209" y="952500"/>
            <a:ext cx="2606777" cy="543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Uso de </a:t>
            </a:r>
            <a:r>
              <a:rPr lang="pt-BR" sz="2000" dirty="0" err="1" smtClean="0"/>
              <a:t>prepared</a:t>
            </a:r>
            <a:r>
              <a:rPr lang="pt-BR" sz="2000" dirty="0" smtClean="0"/>
              <a:t> </a:t>
            </a:r>
            <a:r>
              <a:rPr lang="pt-BR" sz="2000" dirty="0" err="1"/>
              <a:t>statement</a:t>
            </a:r>
            <a:r>
              <a:rPr lang="pt-BR" sz="2000" dirty="0"/>
              <a:t> 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E</a:t>
            </a:r>
            <a:r>
              <a:rPr lang="pt-BR" sz="2000" dirty="0" smtClean="0"/>
              <a:t>xecuta </a:t>
            </a:r>
            <a:r>
              <a:rPr lang="pt-BR" sz="2000" dirty="0"/>
              <a:t>a mesma instrução </a:t>
            </a:r>
            <a:r>
              <a:rPr lang="pt-BR" sz="2000" dirty="0" smtClean="0"/>
              <a:t>protegendo </a:t>
            </a:r>
            <a:r>
              <a:rPr lang="pt-BR" sz="2000" dirty="0"/>
              <a:t>contra injeções de SQL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323850" y="952500"/>
            <a:ext cx="7135221" cy="5029902"/>
            <a:chOff x="323850" y="952500"/>
            <a:chExt cx="7135221" cy="5029902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" y="952500"/>
              <a:ext cx="7135221" cy="5029902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/>
            <a:srcRect b="82430"/>
            <a:stretch/>
          </p:blipFill>
          <p:spPr>
            <a:xfrm>
              <a:off x="1488048" y="1403460"/>
              <a:ext cx="813191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0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49" y="171450"/>
            <a:ext cx="10336893" cy="78105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Vulnerabilidade 2: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 smtClean="0">
                <a:solidFill>
                  <a:srgbClr val="FF0000"/>
                </a:solidFill>
              </a:rPr>
              <a:t>xcesso de Informações no Log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71543" y="1266029"/>
            <a:ext cx="2592548" cy="383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exemplo a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seguir </a:t>
            </a:r>
            <a:r>
              <a:rPr lang="pt-BR" sz="2000" dirty="0"/>
              <a:t>demonstra um código Java que registra excessivamente informações, incluindo dados sensíveis do usuário, em um log.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Este </a:t>
            </a:r>
            <a:r>
              <a:rPr lang="pt-BR" sz="2000" dirty="0"/>
              <a:t>comportamento pode expor informações confidenciais.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66029"/>
            <a:ext cx="7847693" cy="50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Mitigação </a:t>
            </a:r>
            <a:r>
              <a:rPr lang="pt-BR" b="1" dirty="0" smtClean="0"/>
              <a:t>da Vulnerabilidade 2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28608" y="952498"/>
            <a:ext cx="2179667" cy="334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 versão corrigida do código evita registrar informações sensíveis, como a senha do usuário.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Em </a:t>
            </a:r>
            <a:r>
              <a:rPr lang="pt-BR" sz="2000" dirty="0"/>
              <a:t>vez disso, apenas informações necessárias e não sensíveis são registradas.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9" y="952499"/>
            <a:ext cx="7727600" cy="50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" y="171450"/>
            <a:ext cx="10306050" cy="78105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Vulnerabilidade 3: </a:t>
            </a:r>
            <a:r>
              <a:rPr lang="pt-BR" sz="3100" dirty="0" smtClean="0">
                <a:solidFill>
                  <a:srgbClr val="FF0000"/>
                </a:solidFill>
              </a:rPr>
              <a:t>Tratamento Inadequado </a:t>
            </a:r>
            <a:r>
              <a:rPr lang="pt-BR" sz="3100" dirty="0">
                <a:solidFill>
                  <a:srgbClr val="FF0000"/>
                </a:solidFill>
              </a:rPr>
              <a:t>de </a:t>
            </a:r>
            <a:r>
              <a:rPr lang="pt-BR" sz="3100" dirty="0" smtClean="0">
                <a:solidFill>
                  <a:srgbClr val="FF0000"/>
                </a:solidFill>
              </a:rPr>
              <a:t>Exceções</a:t>
            </a:r>
            <a:r>
              <a:rPr lang="pt-BR" b="1" dirty="0">
                <a:solidFill>
                  <a:srgbClr val="FF0000"/>
                </a:solidFill>
              </a:rPr>
              <a:t/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629287" y="1597688"/>
            <a:ext cx="2252145" cy="3837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Este </a:t>
            </a:r>
            <a:r>
              <a:rPr lang="pt-BR" sz="1800" dirty="0"/>
              <a:t>exemplo Java demonstra um tratamento inadequado de exceções, onde informações detalhadas sobre a exceção são exibidas ao usuário.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Isso </a:t>
            </a:r>
            <a:r>
              <a:rPr lang="pt-BR" sz="1800" dirty="0"/>
              <a:t>pode potencialmente expor detalhes internos do sistema ou pontos fracos de segurança.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2" y="1620838"/>
            <a:ext cx="8053905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125108"/>
            <a:ext cx="11364686" cy="781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 smtClean="0"/>
              <a:t>Escolha do Sistema e Ferramenta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2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Mitigação </a:t>
            </a:r>
            <a:r>
              <a:rPr lang="pt-BR" b="1" dirty="0" smtClean="0"/>
              <a:t>da Vulnerabilidade 3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14991"/>
          <a:stretch/>
        </p:blipFill>
        <p:spPr>
          <a:xfrm>
            <a:off x="323849" y="952500"/>
            <a:ext cx="7240733" cy="5303157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6632" y="1288341"/>
            <a:ext cx="2152139" cy="381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A versão corrigida do código evita expor detalhes </a:t>
            </a:r>
            <a:r>
              <a:rPr lang="pt-BR" sz="1800" dirty="0" smtClean="0"/>
              <a:t>da </a:t>
            </a:r>
            <a:r>
              <a:rPr lang="pt-BR" sz="1800" dirty="0"/>
              <a:t>exceção ao </a:t>
            </a:r>
            <a:r>
              <a:rPr lang="pt-BR" sz="1800" dirty="0" smtClean="0"/>
              <a:t>usuário. </a:t>
            </a:r>
          </a:p>
          <a:p>
            <a:pPr marL="0" indent="0">
              <a:buNone/>
            </a:pPr>
            <a:r>
              <a:rPr lang="pt-BR" sz="1800" dirty="0" smtClean="0"/>
              <a:t>Em </a:t>
            </a:r>
            <a:r>
              <a:rPr lang="pt-BR" sz="1800" dirty="0"/>
              <a:t>vez disso, apenas uma mensagem genérica é mostrada, enquanto os detalhes da exceção são registrados de forma segura para análise interna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1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https://www.linkedin.com/pulse/qualidade-do-c%C3%B3digo-com-sonarqube-e-docker-tiago-perroni/?</a:t>
            </a:r>
            <a:r>
              <a:rPr lang="pt-BR" dirty="0" smtClean="0">
                <a:hlinkClick r:id="rId2"/>
              </a:rPr>
              <a:t>originalSubdomain=pt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https://blog.4linux.com.br/analise-sast-com-sonarqube-devsecops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Sistema e </a:t>
            </a:r>
            <a:r>
              <a:rPr lang="pt-BR" b="1" dirty="0" smtClean="0"/>
              <a:t>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2" y="1700197"/>
            <a:ext cx="3665625" cy="892290"/>
          </a:xfrm>
          <a:prstGeom prst="rect">
            <a:avLst/>
          </a:prstGeom>
        </p:spPr>
      </p:pic>
      <p:pic>
        <p:nvPicPr>
          <p:cNvPr id="1028" name="Picture 4" descr="Integration testing of APIs in Spring-Boot( Java) with Junit - DEV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49" y="3279931"/>
            <a:ext cx="4737216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14 Improves Developer Productivity with New Performance Feature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27" y="1425728"/>
            <a:ext cx="4105159" cy="21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hlinkClick r:id="rId5"/>
          </p:cNvPr>
          <p:cNvSpPr/>
          <p:nvPr/>
        </p:nvSpPr>
        <p:spPr>
          <a:xfrm>
            <a:off x="675371" y="5315892"/>
            <a:ext cx="9228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https://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github.com/marcoseduardoss/security-demo-projects</a:t>
            </a:r>
            <a:b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demo-sonar-</a:t>
            </a:r>
            <a:r>
              <a:rPr lang="pt-BR" sz="2400" b="1" dirty="0" err="1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link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14" y="2542063"/>
            <a:ext cx="221963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169914"/>
            <a:ext cx="11103429" cy="781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Preparação para Execução da Ferramenta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7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Preparação para Execução da </a:t>
            </a:r>
            <a:r>
              <a:rPr lang="pt-BR" b="1" dirty="0"/>
              <a:t>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952500"/>
            <a:ext cx="10306050" cy="543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Passos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Instalação </a:t>
            </a:r>
            <a:r>
              <a:rPr lang="pt-BR" dirty="0" err="1" smtClean="0"/>
              <a:t>docker</a:t>
            </a:r>
            <a:endParaRPr lang="pt-BR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Criação </a:t>
            </a:r>
            <a:r>
              <a:rPr lang="pt-BR" dirty="0" err="1"/>
              <a:t>D</a:t>
            </a:r>
            <a:r>
              <a:rPr lang="pt-BR" dirty="0" err="1" smtClean="0"/>
              <a:t>ocker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ompose</a:t>
            </a:r>
            <a:r>
              <a:rPr lang="pt-BR" dirty="0" smtClean="0"/>
              <a:t> para:</a:t>
            </a:r>
            <a:endParaRPr lang="pt-BR" dirty="0"/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Baixar imagem e criar</a:t>
            </a:r>
            <a:br>
              <a:rPr lang="pt-BR" dirty="0" smtClean="0"/>
            </a:br>
            <a:r>
              <a:rPr lang="pt-BR" dirty="0" smtClean="0"/>
              <a:t>container do </a:t>
            </a:r>
            <a:r>
              <a:rPr lang="pt-BR" dirty="0" err="1" smtClean="0"/>
              <a:t>SonarQube</a:t>
            </a:r>
            <a:r>
              <a:rPr lang="pt-BR" dirty="0" smtClean="0"/>
              <a:t> </a:t>
            </a:r>
            <a:endParaRPr lang="pt-BR" dirty="0"/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Baixar </a:t>
            </a:r>
            <a:r>
              <a:rPr lang="pt-BR" dirty="0"/>
              <a:t>imagem e criar </a:t>
            </a:r>
            <a:br>
              <a:rPr lang="pt-BR" dirty="0"/>
            </a:br>
            <a:r>
              <a:rPr lang="pt-BR" dirty="0" smtClean="0"/>
              <a:t>container </a:t>
            </a:r>
            <a:r>
              <a:rPr lang="pt-BR" dirty="0"/>
              <a:t>do </a:t>
            </a:r>
            <a:r>
              <a:rPr lang="pt-BR" dirty="0" err="1" smtClean="0"/>
              <a:t>PostgreSQL</a:t>
            </a:r>
            <a:endParaRPr lang="pt-BR" dirty="0"/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Criar volumes para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/>
              <a:t>postgres</a:t>
            </a:r>
            <a:r>
              <a:rPr lang="pt-BR" dirty="0" smtClean="0"/>
              <a:t> e Sonar</a:t>
            </a:r>
            <a:endParaRPr lang="pt-BR" dirty="0"/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Criar uma rede para </a:t>
            </a:r>
            <a:br>
              <a:rPr lang="pt-BR" dirty="0" smtClean="0"/>
            </a:br>
            <a:r>
              <a:rPr lang="pt-BR" dirty="0" smtClean="0"/>
              <a:t>os </a:t>
            </a:r>
            <a:r>
              <a:rPr lang="pt-BR" dirty="0"/>
              <a:t>dois containers: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sonar-network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...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4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021" y="338503"/>
            <a:ext cx="901082" cy="4095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20" y="748085"/>
            <a:ext cx="7139383" cy="60524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5344448" y="1071300"/>
            <a:ext cx="6646606" cy="57292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Preparação para Execução da </a:t>
            </a:r>
            <a:r>
              <a:rPr lang="pt-BR" b="1" dirty="0"/>
              <a:t>Ferramenta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3850" y="952500"/>
            <a:ext cx="10306050" cy="543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Passos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Instalação </a:t>
            </a:r>
            <a:r>
              <a:rPr lang="pt-BR" dirty="0" err="1" smtClean="0"/>
              <a:t>docker</a:t>
            </a:r>
            <a:endParaRPr lang="pt-BR" dirty="0" smtClean="0"/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Criação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Compose</a:t>
            </a:r>
            <a:r>
              <a:rPr lang="pt-BR" dirty="0" smtClean="0"/>
              <a:t> para:</a:t>
            </a:r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Baixar imagem e criar</a:t>
            </a:r>
            <a:br>
              <a:rPr lang="pt-BR" dirty="0" smtClean="0"/>
            </a:br>
            <a:r>
              <a:rPr lang="pt-BR" dirty="0" smtClean="0"/>
              <a:t>container do </a:t>
            </a:r>
            <a:r>
              <a:rPr lang="pt-BR" dirty="0" err="1" smtClean="0"/>
              <a:t>SonarQube</a:t>
            </a:r>
            <a:r>
              <a:rPr lang="pt-BR" dirty="0" smtClean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Baixar imagem e criar </a:t>
            </a:r>
            <a:br>
              <a:rPr lang="pt-BR" dirty="0" smtClean="0"/>
            </a:br>
            <a:r>
              <a:rPr lang="pt-BR" dirty="0" smtClean="0"/>
              <a:t>container do </a:t>
            </a:r>
            <a:r>
              <a:rPr lang="pt-BR" dirty="0" err="1" smtClean="0"/>
              <a:t>PostgreSQL</a:t>
            </a:r>
            <a:endParaRPr lang="pt-B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Criar volumes para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/>
              <a:t>postgres</a:t>
            </a:r>
            <a:r>
              <a:rPr lang="pt-BR" dirty="0" smtClean="0"/>
              <a:t> e Sonar</a:t>
            </a:r>
          </a:p>
          <a:p>
            <a:pPr marL="1257300" lvl="2" indent="-457200">
              <a:buFont typeface="+mj-lt"/>
              <a:buAutoNum type="arabicPeriod"/>
            </a:pPr>
            <a:r>
              <a:rPr lang="pt-BR" dirty="0" smtClean="0"/>
              <a:t>Criar uma rede para </a:t>
            </a:r>
            <a:br>
              <a:rPr lang="pt-BR" dirty="0" smtClean="0"/>
            </a:br>
            <a:r>
              <a:rPr lang="pt-BR" dirty="0" smtClean="0"/>
              <a:t>os dois containers: </a:t>
            </a:r>
            <a:br>
              <a:rPr lang="pt-BR" dirty="0" smtClean="0"/>
            </a:br>
            <a:r>
              <a:rPr lang="pt-BR" dirty="0" smtClean="0"/>
              <a:t>sonar-network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dirty="0" smtClean="0"/>
              <a:t>...</a:t>
            </a:r>
          </a:p>
          <a:p>
            <a:endParaRPr lang="pt-BR" dirty="0"/>
          </a:p>
        </p:txBody>
      </p:sp>
      <p:sp>
        <p:nvSpPr>
          <p:cNvPr id="3" name="CaixaDeTexto 2"/>
          <p:cNvSpPr txBox="1">
            <a:spLocks/>
          </p:cNvSpPr>
          <p:nvPr/>
        </p:nvSpPr>
        <p:spPr>
          <a:xfrm>
            <a:off x="5306348" y="1028480"/>
            <a:ext cx="6493220" cy="563231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"3.8"</a:t>
            </a:r>
          </a:p>
          <a:p>
            <a:r>
              <a:rPr lang="pt-BR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postgres_sonar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"9000:9000"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networks: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sonar-network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SONAR_JDBC_URL: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://postgres_sonar:5432/sonar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SONAR_JDBC_USERNAME: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sonar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SONAR_JDBC_PASSWORD: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sonar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sonarqube_data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sonarqube_extensions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extensions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sonarqube_logs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/logs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sonarqube_temp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sonarqube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postgres_sonar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networks: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sonar-network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POSTGRES_USER: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sonar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POSTGRES_PASSWORD: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sonar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POSTGRES_DB: 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sonar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pgdata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:/var/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     </a:t>
            </a:r>
          </a:p>
          <a:p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networks: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sonar-network:</a:t>
            </a:r>
          </a:p>
          <a:p>
            <a:r>
              <a:rPr lang="pt-B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driver: </a:t>
            </a:r>
            <a:r>
              <a:rPr lang="pt-B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bridge</a:t>
            </a:r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sonarqube_data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sonarqube_extensions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sonarqube_logs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sonarqube_temp</a:t>
            </a:r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pgdata</a:t>
            </a:r>
            <a:r>
              <a:rPr lang="pt-BR" sz="9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9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Preparação para Execução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255" y="975650"/>
            <a:ext cx="10463645" cy="588235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3. Execução do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ompose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dirty="0"/>
              <a:t>Comando para </a:t>
            </a:r>
            <a:r>
              <a:rPr lang="pt-BR" dirty="0" smtClean="0"/>
              <a:t>execução do </a:t>
            </a:r>
            <a:r>
              <a:rPr lang="pt-BR" dirty="0" err="1" smtClean="0"/>
              <a:t>docker</a:t>
            </a:r>
            <a:r>
              <a:rPr lang="pt-BR" dirty="0" smtClean="0"/>
              <a:t> composse: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		</a:t>
            </a:r>
            <a:r>
              <a:rPr lang="pt-BR" dirty="0" err="1" smtClean="0">
                <a:solidFill>
                  <a:srgbClr val="0070C0"/>
                </a:solidFill>
              </a:rPr>
              <a:t>docker</a:t>
            </a:r>
            <a:r>
              <a:rPr lang="pt-BR" dirty="0" err="1">
                <a:solidFill>
                  <a:srgbClr val="0070C0"/>
                </a:solidFill>
              </a:rPr>
              <a:t>-</a:t>
            </a:r>
            <a:r>
              <a:rPr lang="pt-BR" dirty="0" err="1" smtClean="0">
                <a:solidFill>
                  <a:srgbClr val="0070C0"/>
                </a:solidFill>
              </a:rPr>
              <a:t>compose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up</a:t>
            </a:r>
            <a:r>
              <a:rPr lang="pt-BR" dirty="0" smtClean="0">
                <a:solidFill>
                  <a:srgbClr val="0070C0"/>
                </a:solidFill>
              </a:rPr>
              <a:t> –d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       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	</a:t>
            </a:r>
            <a:r>
              <a:rPr lang="pt-BR" sz="1800" dirty="0"/>
              <a:t>Obs.: A </a:t>
            </a:r>
            <a:r>
              <a:rPr lang="pt-BR" sz="1800" dirty="0" err="1"/>
              <a:t>flag</a:t>
            </a:r>
            <a:r>
              <a:rPr lang="pt-BR" sz="1800" dirty="0"/>
              <a:t> -d é para liberar o terminal.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9" y="3909397"/>
            <a:ext cx="10162449" cy="2851554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6867922" y="2121726"/>
            <a:ext cx="3879966" cy="1764521"/>
            <a:chOff x="7049193" y="4847468"/>
            <a:chExt cx="3879966" cy="1764521"/>
          </a:xfrm>
        </p:grpSpPr>
        <p:grpSp>
          <p:nvGrpSpPr>
            <p:cNvPr id="12" name="Agrupar 11"/>
            <p:cNvGrpSpPr/>
            <p:nvPr/>
          </p:nvGrpSpPr>
          <p:grpSpPr>
            <a:xfrm>
              <a:off x="7049193" y="4847468"/>
              <a:ext cx="3879966" cy="1764521"/>
              <a:chOff x="7049193" y="4847468"/>
              <a:chExt cx="3879966" cy="1764521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7433291" y="4847468"/>
                <a:ext cx="3495868" cy="1764521"/>
                <a:chOff x="7433291" y="4847468"/>
                <a:chExt cx="3495868" cy="1764521"/>
              </a:xfrm>
            </p:grpSpPr>
            <p:grpSp>
              <p:nvGrpSpPr>
                <p:cNvPr id="5" name="Agrupar 4"/>
                <p:cNvGrpSpPr/>
                <p:nvPr/>
              </p:nvGrpSpPr>
              <p:grpSpPr>
                <a:xfrm>
                  <a:off x="7433291" y="4847468"/>
                  <a:ext cx="3495868" cy="1764521"/>
                  <a:chOff x="2370821" y="2860086"/>
                  <a:chExt cx="5210386" cy="2642940"/>
                </a:xfrm>
              </p:grpSpPr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19022"/>
                  <a:stretch/>
                </p:blipFill>
                <p:spPr>
                  <a:xfrm>
                    <a:off x="2370821" y="2860086"/>
                    <a:ext cx="5210386" cy="2642940"/>
                  </a:xfrm>
                  <a:prstGeom prst="rect">
                    <a:avLst/>
                  </a:prstGeom>
                </p:spPr>
              </p:pic>
              <p:sp>
                <p:nvSpPr>
                  <p:cNvPr id="7" name="Retângulo 6"/>
                  <p:cNvSpPr/>
                  <p:nvPr/>
                </p:nvSpPr>
                <p:spPr>
                  <a:xfrm>
                    <a:off x="3973484" y="4455622"/>
                    <a:ext cx="631767" cy="19950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90000"/>
                          <a:shade val="30000"/>
                          <a:satMod val="115000"/>
                        </a:schemeClr>
                      </a:gs>
                      <a:gs pos="50000">
                        <a:schemeClr val="bg2">
                          <a:lumMod val="90000"/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9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600" dirty="0" smtClean="0">
                        <a:solidFill>
                          <a:schemeClr val="tx1"/>
                        </a:solidFill>
                      </a:rPr>
                      <a:t>X.X.X</a:t>
                    </a:r>
                    <a:endParaRPr lang="pt-BR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4142510" y="5189989"/>
                    <a:ext cx="631767" cy="19950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90000"/>
                          <a:shade val="30000"/>
                          <a:satMod val="115000"/>
                        </a:schemeClr>
                      </a:gs>
                      <a:gs pos="50000">
                        <a:schemeClr val="bg2">
                          <a:lumMod val="90000"/>
                          <a:shade val="67500"/>
                          <a:satMod val="115000"/>
                        </a:schemeClr>
                      </a:gs>
                      <a:gs pos="100000">
                        <a:schemeClr val="bg2">
                          <a:lumMod val="90000"/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600" dirty="0" smtClean="0">
                        <a:solidFill>
                          <a:schemeClr val="tx1"/>
                        </a:solidFill>
                      </a:rPr>
                      <a:t>X.X.X</a:t>
                    </a:r>
                    <a:endParaRPr lang="pt-B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" name="Retângulo 8"/>
                <p:cNvSpPr/>
                <p:nvPr/>
              </p:nvSpPr>
              <p:spPr>
                <a:xfrm>
                  <a:off x="9343505" y="5831609"/>
                  <a:ext cx="465513" cy="569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Seta para a Direita 10"/>
              <p:cNvSpPr/>
              <p:nvPr/>
            </p:nvSpPr>
            <p:spPr>
              <a:xfrm>
                <a:off x="7049193" y="6101542"/>
                <a:ext cx="631767" cy="299258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" name="Retângulo 12"/>
            <p:cNvSpPr/>
            <p:nvPr/>
          </p:nvSpPr>
          <p:spPr>
            <a:xfrm>
              <a:off x="9597524" y="6290645"/>
              <a:ext cx="124345" cy="18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Seta para a Direita 14"/>
          <p:cNvSpPr/>
          <p:nvPr/>
        </p:nvSpPr>
        <p:spPr>
          <a:xfrm>
            <a:off x="48267" y="3886246"/>
            <a:ext cx="513779" cy="3022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Preparação para Execução da 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975650"/>
            <a:ext cx="10306050" cy="5882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4. Corrigir </a:t>
            </a:r>
            <a:r>
              <a:rPr lang="pt-BR" dirty="0"/>
              <a:t>memoria da máquina </a:t>
            </a:r>
            <a:r>
              <a:rPr lang="pt-BR" dirty="0" smtClean="0"/>
              <a:t>virtual, muito </a:t>
            </a:r>
            <a:r>
              <a:rPr lang="pt-BR" dirty="0"/>
              <a:t>baixa para executar o </a:t>
            </a:r>
            <a:r>
              <a:rPr lang="pt-BR" dirty="0" err="1" smtClean="0"/>
              <a:t>SonarQube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Passos para correção: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- Comando </a:t>
            </a:r>
            <a:r>
              <a:rPr lang="pt-BR" dirty="0"/>
              <a:t>para acessar a máquina virtual que </a:t>
            </a:r>
            <a:r>
              <a:rPr lang="pt-BR" dirty="0" smtClean="0"/>
              <a:t>executa  </a:t>
            </a:r>
            <a:r>
              <a:rPr lang="pt-BR" dirty="0"/>
              <a:t>o </a:t>
            </a:r>
            <a:r>
              <a:rPr lang="pt-BR" dirty="0" err="1" smtClean="0"/>
              <a:t>Docker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		</a:t>
            </a:r>
            <a:r>
              <a:rPr lang="pt-BR" dirty="0" err="1">
                <a:solidFill>
                  <a:srgbClr val="0070C0"/>
                </a:solidFill>
              </a:rPr>
              <a:t>wsl</a:t>
            </a:r>
            <a:r>
              <a:rPr lang="pt-BR" dirty="0">
                <a:solidFill>
                  <a:srgbClr val="0070C0"/>
                </a:solidFill>
              </a:rPr>
              <a:t> -d </a:t>
            </a:r>
            <a:r>
              <a:rPr lang="pt-BR" dirty="0" err="1" smtClean="0">
                <a:solidFill>
                  <a:srgbClr val="0070C0"/>
                </a:solidFill>
              </a:rPr>
              <a:t>docker</a:t>
            </a:r>
            <a:r>
              <a:rPr lang="pt-BR" dirty="0" smtClean="0">
                <a:solidFill>
                  <a:srgbClr val="0070C0"/>
                </a:solidFill>
              </a:rPr>
              <a:t>-desktop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- </a:t>
            </a:r>
            <a:r>
              <a:rPr lang="pt-BR" dirty="0" smtClean="0"/>
              <a:t>Comando </a:t>
            </a:r>
            <a:r>
              <a:rPr lang="pt-BR" dirty="0"/>
              <a:t>para </a:t>
            </a:r>
            <a:r>
              <a:rPr lang="pt-BR" dirty="0" smtClean="0"/>
              <a:t>aumentar </a:t>
            </a:r>
            <a:r>
              <a:rPr lang="pt-BR" dirty="0"/>
              <a:t>a </a:t>
            </a:r>
            <a:r>
              <a:rPr lang="pt-BR" dirty="0" smtClean="0"/>
              <a:t>memória:</a:t>
            </a:r>
            <a:br>
              <a:rPr lang="pt-BR" dirty="0" smtClean="0"/>
            </a:br>
            <a:r>
              <a:rPr lang="pt-BR" dirty="0" smtClean="0"/>
              <a:t>	     </a:t>
            </a:r>
            <a:r>
              <a:rPr lang="pt-BR" dirty="0" err="1" smtClean="0">
                <a:solidFill>
                  <a:srgbClr val="0070C0"/>
                </a:solidFill>
              </a:rPr>
              <a:t>sysctl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-w </a:t>
            </a:r>
            <a:r>
              <a:rPr lang="pt-BR" dirty="0" err="1">
                <a:solidFill>
                  <a:srgbClr val="0070C0"/>
                </a:solidFill>
              </a:rPr>
              <a:t>vm.max_map_count</a:t>
            </a:r>
            <a:r>
              <a:rPr lang="pt-BR" dirty="0">
                <a:solidFill>
                  <a:srgbClr val="0070C0"/>
                </a:solidFill>
              </a:rPr>
              <a:t>=262144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2050" name="Picture 2" descr="Não foi fornecido texto alternativo para est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5" y="1808921"/>
            <a:ext cx="10002278" cy="19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956</Words>
  <Application>Microsoft Office PowerPoint</Application>
  <PresentationFormat>Widescreen</PresentationFormat>
  <Paragraphs>183</Paragraphs>
  <Slides>31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Trebuchet MS</vt:lpstr>
      <vt:lpstr>Wingdings 3</vt:lpstr>
      <vt:lpstr>Facetado</vt:lpstr>
      <vt:lpstr>Apresentação do PowerPoint</vt:lpstr>
      <vt:lpstr>Roteiro</vt:lpstr>
      <vt:lpstr>Apresentação do PowerPoint</vt:lpstr>
      <vt:lpstr>Escolha do Sistema e Ferramenta</vt:lpstr>
      <vt:lpstr>Apresentação do PowerPoint</vt:lpstr>
      <vt:lpstr>Preparação para Execução da Ferramenta</vt:lpstr>
      <vt:lpstr>Preparação para Execução da Ferramenta</vt:lpstr>
      <vt:lpstr>Preparação para Execução da Ferramenta</vt:lpstr>
      <vt:lpstr>Preparação para Execução da Ferramenta</vt:lpstr>
      <vt:lpstr>Preparação para Execução da Ferramenta</vt:lpstr>
      <vt:lpstr>Preparação para Execução da Ferramenta</vt:lpstr>
      <vt:lpstr>Preparação para Execução da Ferramenta</vt:lpstr>
      <vt:lpstr>Apresentação do PowerPoint</vt:lpstr>
      <vt:lpstr>Criação de Projeto </vt:lpstr>
      <vt:lpstr>Configuração do Projeto</vt:lpstr>
      <vt:lpstr>Configuração do Projeto</vt:lpstr>
      <vt:lpstr>Criação de Token</vt:lpstr>
      <vt:lpstr>Criação de Chave</vt:lpstr>
      <vt:lpstr>Token Criado</vt:lpstr>
      <vt:lpstr>Execução de Comando na Raiz do Projeto</vt:lpstr>
      <vt:lpstr>Execução de comando na raiz do projeto</vt:lpstr>
      <vt:lpstr>Execução de Comando na Raiz do Projeto</vt:lpstr>
      <vt:lpstr>Exemplo de Vulnerabilidade</vt:lpstr>
      <vt:lpstr>Práticas de Mitigação</vt:lpstr>
      <vt:lpstr>Vulnerabilidade 1: SQL Injection  </vt:lpstr>
      <vt:lpstr>Mitigação da Vulnerabilidade 1</vt:lpstr>
      <vt:lpstr>Vulnerabilidade 2: Excesso de Informações no Log </vt:lpstr>
      <vt:lpstr>Mitigação da Vulnerabilidade 2 </vt:lpstr>
      <vt:lpstr>Vulnerabilidade 3: Tratamento Inadequado de Exceções </vt:lpstr>
      <vt:lpstr>Mitigação da Vulnerabilidade 3 </vt:lpstr>
      <vt:lpstr>Referências</vt:lpstr>
    </vt:vector>
  </TitlesOfParts>
  <Company>Sonda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Eduardo Da Silva Santos</dc:creator>
  <cp:lastModifiedBy>Marcos Eduardo Da Silva Santos</cp:lastModifiedBy>
  <cp:revision>30</cp:revision>
  <dcterms:created xsi:type="dcterms:W3CDTF">2023-10-21T10:23:12Z</dcterms:created>
  <dcterms:modified xsi:type="dcterms:W3CDTF">2023-11-30T16:34:59Z</dcterms:modified>
</cp:coreProperties>
</file>