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867FBA7-0812-4BEB-B379-1F066A4BBB4A}" type="datetimeFigureOut">
              <a:rPr lang="pt-BR" smtClean="0"/>
              <a:pPr/>
              <a:t>05/06/2015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3E411E3-68B7-4472-91F3-9DC6BB3F6D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BA7-0812-4BEB-B379-1F066A4BBB4A}" type="datetimeFigureOut">
              <a:rPr lang="pt-BR" smtClean="0"/>
              <a:pPr/>
              <a:t>05/06/2015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11E3-68B7-4472-91F3-9DC6BB3F6D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BA7-0812-4BEB-B379-1F066A4BBB4A}" type="datetimeFigureOut">
              <a:rPr lang="pt-BR" smtClean="0"/>
              <a:pPr/>
              <a:t>05/06/2015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11E3-68B7-4472-91F3-9DC6BB3F6D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BA7-0812-4BEB-B379-1F066A4BBB4A}" type="datetimeFigureOut">
              <a:rPr lang="pt-BR" smtClean="0"/>
              <a:pPr/>
              <a:t>05/06/2015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11E3-68B7-4472-91F3-9DC6BB3F6D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BA7-0812-4BEB-B379-1F066A4BBB4A}" type="datetimeFigureOut">
              <a:rPr lang="pt-BR" smtClean="0"/>
              <a:pPr/>
              <a:t>05/06/2015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11E3-68B7-4472-91F3-9DC6BB3F6D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BA7-0812-4BEB-B379-1F066A4BBB4A}" type="datetimeFigureOut">
              <a:rPr lang="pt-BR" smtClean="0"/>
              <a:pPr/>
              <a:t>05/06/2015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11E3-68B7-4472-91F3-9DC6BB3F6D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67FBA7-0812-4BEB-B379-1F066A4BBB4A}" type="datetimeFigureOut">
              <a:rPr lang="pt-BR" smtClean="0"/>
              <a:pPr/>
              <a:t>05/06/2015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E411E3-68B7-4472-91F3-9DC6BB3F6D2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867FBA7-0812-4BEB-B379-1F066A4BBB4A}" type="datetimeFigureOut">
              <a:rPr lang="pt-BR" smtClean="0"/>
              <a:pPr/>
              <a:t>05/06/2015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3E411E3-68B7-4472-91F3-9DC6BB3F6D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BA7-0812-4BEB-B379-1F066A4BBB4A}" type="datetimeFigureOut">
              <a:rPr lang="pt-BR" smtClean="0"/>
              <a:pPr/>
              <a:t>05/06/2015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11E3-68B7-4472-91F3-9DC6BB3F6D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BA7-0812-4BEB-B379-1F066A4BBB4A}" type="datetimeFigureOut">
              <a:rPr lang="pt-BR" smtClean="0"/>
              <a:pPr/>
              <a:t>05/06/2015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11E3-68B7-4472-91F3-9DC6BB3F6D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BA7-0812-4BEB-B379-1F066A4BBB4A}" type="datetimeFigureOut">
              <a:rPr lang="pt-BR" smtClean="0"/>
              <a:pPr/>
              <a:t>05/06/2015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11E3-68B7-4472-91F3-9DC6BB3F6D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867FBA7-0812-4BEB-B379-1F066A4BBB4A}" type="datetimeFigureOut">
              <a:rPr lang="pt-BR" smtClean="0"/>
              <a:pPr/>
              <a:t>05/06/2015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3E411E3-68B7-4472-91F3-9DC6BB3F6D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Estruturas de Dados</a:t>
            </a:r>
            <a:br>
              <a:rPr lang="pt-BR" b="1" dirty="0" smtClean="0">
                <a:latin typeface="Arial" pitchFamily="34" charset="0"/>
                <a:cs typeface="Arial" pitchFamily="34" charset="0"/>
              </a:rPr>
            </a:br>
            <a:r>
              <a:rPr lang="pt-BR" sz="3600" b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3600" b="0" dirty="0" smtClean="0">
                <a:latin typeface="Arial" pitchFamily="34" charset="0"/>
                <a:cs typeface="Arial" pitchFamily="34" charset="0"/>
              </a:rPr>
            </a:br>
            <a:r>
              <a:rPr lang="pt-BR" sz="3600" b="0" dirty="0" smtClean="0">
                <a:latin typeface="Arial" pitchFamily="34" charset="0"/>
                <a:cs typeface="Arial" pitchFamily="34" charset="0"/>
              </a:rPr>
              <a:t>leiaute (layout)</a:t>
            </a:r>
            <a:endParaRPr lang="pt-BR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Prof.: Cláudio Carvalho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066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 que é programar?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180975" indent="-90488" algn="just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“Mudemos nosso modo tradicional de construir programas. Em vez de imaginar que o nosso trabalho principal seja instruir um computador sobre o que ele tem que fazer, imaginemos que seja explicar aos seres humanos o que queremos que um computador faça”</a:t>
            </a:r>
          </a:p>
          <a:p>
            <a:pPr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Donald E. Knuth</a:t>
            </a:r>
            <a:endParaRPr lang="pt-BR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85804" y="928670"/>
            <a:ext cx="8229600" cy="1066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Leiaute (layout)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365125" indent="-274638" algn="just"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Algumas dicas iniciais para um bom leiaute são: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uso de recuo (indentation) com espaços, e não tabulação;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separação de palavras e símbolos (espaços);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utilizar fontes com espaçamento de tamanho fixo.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90488" indent="0" algn="just"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O uso de padrões de escrita (leiautes) deixa o código mais legível para o programador (não necessariamente o autor do código), facilitando a localização de possíveis erros.</a:t>
            </a:r>
          </a:p>
          <a:p>
            <a:pPr marL="90488" indent="0" algn="just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90488" indent="0" algn="just"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Tão importante quanto </a:t>
            </a:r>
            <a:r>
              <a:rPr lang="pt-B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 que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você vai apresentar é </a:t>
            </a:r>
            <a:r>
              <a:rPr lang="pt-B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você vai apresentar.</a:t>
            </a:r>
          </a:p>
          <a:p>
            <a:pPr marL="90488" indent="0" algn="just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90488" indent="0" algn="just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85804" y="928670"/>
            <a:ext cx="8229600" cy="1066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Bom exemplo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90488" indent="0" algn="just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Eis uma amostra de um bom leiaute:</a:t>
            </a:r>
          </a:p>
          <a:p>
            <a:pPr marL="90488" indent="0" algn="just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90488" indent="0" algn="just">
              <a:buNone/>
            </a:pPr>
            <a:r>
              <a:rPr lang="pt-BR" sz="19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9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pt-BR" sz="19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v[]) { </a:t>
            </a:r>
          </a:p>
          <a:p>
            <a:pPr marL="90488" indent="0" algn="just">
              <a:buNone/>
            </a:pP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9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i, j; </a:t>
            </a:r>
          </a:p>
          <a:p>
            <a:pPr marL="90488" indent="0" algn="just">
              <a:buNone/>
            </a:pPr>
            <a:endParaRPr lang="pt-BR" sz="1900" dirty="0" smtClean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0488" indent="0" algn="just">
              <a:buNone/>
            </a:pP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i = 0; </a:t>
            </a:r>
          </a:p>
          <a:p>
            <a:pPr marL="90488" indent="0" algn="just">
              <a:buNone/>
            </a:pP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9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(i &lt; n) { </a:t>
            </a:r>
          </a:p>
          <a:p>
            <a:pPr marL="90488" indent="0" algn="just">
              <a:buNone/>
            </a:pP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9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(v[i] != 0) </a:t>
            </a:r>
          </a:p>
          <a:p>
            <a:pPr marL="90488" indent="0" algn="just">
              <a:buNone/>
            </a:pP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i = i + 1; </a:t>
            </a:r>
          </a:p>
          <a:p>
            <a:pPr marL="90488" indent="0" algn="just">
              <a:buNone/>
            </a:pP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9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90488" indent="0" algn="just">
              <a:buNone/>
            </a:pP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for (j = i + 1; j &lt; n; j++) </a:t>
            </a:r>
          </a:p>
          <a:p>
            <a:pPr marL="90488" indent="0" algn="just">
              <a:buNone/>
            </a:pP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v[j-1] = v[j]; </a:t>
            </a:r>
          </a:p>
          <a:p>
            <a:pPr marL="90488" indent="0" algn="just">
              <a:buNone/>
            </a:pP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n = n - 1;      </a:t>
            </a:r>
          </a:p>
          <a:p>
            <a:pPr marL="90488" indent="0" algn="just">
              <a:buNone/>
            </a:pP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90488" indent="0" algn="just">
              <a:buNone/>
            </a:pP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9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n; </a:t>
            </a:r>
          </a:p>
          <a:p>
            <a:pPr marL="90488" indent="0" algn="just">
              <a:buNone/>
            </a:pP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85804" y="928670"/>
            <a:ext cx="8229600" cy="1066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Mau exemplo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0488" indent="0" algn="just">
              <a:buNone/>
            </a:pPr>
            <a:r>
              <a:rPr lang="pt-BR" sz="18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n,</a:t>
            </a:r>
            <a:r>
              <a:rPr lang="pt-BR" sz="18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v[]){ </a:t>
            </a:r>
          </a:p>
          <a:p>
            <a:pPr marL="90488" indent="0" algn="just">
              <a:buNone/>
            </a:pP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i,j; </a:t>
            </a:r>
          </a:p>
          <a:p>
            <a:pPr marL="90488" indent="0" algn="just">
              <a:buNone/>
            </a:pP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i=0; </a:t>
            </a:r>
          </a:p>
          <a:p>
            <a:pPr marL="90488" indent="0" algn="just">
              <a:buNone/>
            </a:pP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(i&lt;n){ </a:t>
            </a:r>
          </a:p>
          <a:p>
            <a:pPr marL="90488" indent="0" algn="just">
              <a:buNone/>
            </a:pP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(v[i]!=0) i=i+1; </a:t>
            </a:r>
          </a:p>
          <a:p>
            <a:pPr marL="90488" indent="0" algn="just">
              <a:buNone/>
            </a:pP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90488" indent="0" algn="just">
              <a:buNone/>
            </a:pP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for(j=i+1;j&lt;n;j++,n--)v[j-1]=v[j];}</a:t>
            </a:r>
          </a:p>
          <a:p>
            <a:pPr marL="90488" indent="0" algn="just">
              <a:buNone/>
            </a:pP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n;}</a:t>
            </a:r>
          </a:p>
          <a:p>
            <a:pPr marL="90488" indent="0" algn="just">
              <a:buNone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marL="90488" indent="0" algn="just"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Este leiaute é </a:t>
            </a:r>
            <a:r>
              <a:rPr lang="pt-BR" sz="2000" i="1" dirty="0" smtClean="0">
                <a:latin typeface="Arial" pitchFamily="34" charset="0"/>
                <a:cs typeface="Arial" pitchFamily="34" charset="0"/>
              </a:rPr>
              <a:t>péssimo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  Deixa espaços onde não deve e engole os espaços onde eles são importantes. </a:t>
            </a:r>
            <a:r>
              <a:rPr lang="pt-B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Lembre-se: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espaços no código são tão importantes quanto pausas na música!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85804" y="928670"/>
            <a:ext cx="8229600" cy="1066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Sugestões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90488" indent="0">
              <a:buNone/>
            </a:pPr>
            <a:endParaRPr lang="pt-BR" sz="2000" i="1" dirty="0" smtClean="0">
              <a:latin typeface="Arial" pitchFamily="34" charset="0"/>
              <a:cs typeface="Arial" pitchFamily="34" charset="0"/>
            </a:endParaRPr>
          </a:p>
          <a:p>
            <a:pPr marL="90488" indent="0">
              <a:buNone/>
            </a:pPr>
            <a:r>
              <a:rPr lang="pt-BR" sz="2000" i="1" dirty="0" smtClean="0">
                <a:latin typeface="Arial" pitchFamily="34" charset="0"/>
                <a:cs typeface="Arial" pitchFamily="34" charset="0"/>
              </a:rPr>
              <a:t>Use as mesmas regras tipográficas que todos os bons livros seguem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use um espaço para separar cada palavra da palavra seguinte</a:t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(note que os símbolos  </a:t>
            </a:r>
            <a:r>
              <a:rPr lang="pt-B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  </a:t>
            </a:r>
            <a:r>
              <a:rPr lang="pt-B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  </a:t>
            </a:r>
            <a:r>
              <a:rPr lang="pt-BR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  </a:t>
            </a:r>
            <a:r>
              <a:rPr lang="pt-BR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  </a:t>
            </a:r>
            <a:r>
              <a:rPr lang="pt-B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  etc.  contam como palavras); 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deixe um espaço depois, mas não antes, de cada sinal de pontuação; 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deixe um espaço depois, mas não antes, de fechar um parêntese; 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deixe um espaço antes, mas não depois, de abrir um parêntese.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85804" y="928670"/>
            <a:ext cx="8229600" cy="1066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Sugestões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90488" indent="0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90488" indent="0"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A expressão  "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while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(j &lt; n)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"  tem o mesmo sabor de  "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enquantoj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for menor que n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".  Portanto,  jamais escreva: </a:t>
            </a:r>
          </a:p>
          <a:p>
            <a:r>
              <a:rPr lang="pt-B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(j &lt; n)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   no lugar de  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 smtClean="0">
                <a:solidFill>
                  <a:srgbClr val="067406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b="1" dirty="0" smtClean="0">
                <a:solidFill>
                  <a:srgbClr val="067406"/>
                </a:solidFill>
                <a:latin typeface="Courier New" pitchFamily="49" charset="0"/>
                <a:cs typeface="Courier New" pitchFamily="49" charset="0"/>
              </a:rPr>
              <a:t> (j &lt; n)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pt-B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   no lugar de   </a:t>
            </a:r>
            <a:r>
              <a:rPr lang="pt-BR" sz="2000" b="1" dirty="0" err="1" smtClean="0">
                <a:solidFill>
                  <a:srgbClr val="067406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solidFill>
                  <a:srgbClr val="067406"/>
                </a:solidFill>
                <a:latin typeface="Courier New" pitchFamily="49" charset="0"/>
                <a:cs typeface="Courier New" pitchFamily="49" charset="0"/>
              </a:rPr>
              <a:t> {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for(i=1;i&lt;n;i++)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no lugar de  </a:t>
            </a:r>
            <a:r>
              <a:rPr lang="pt-BR" sz="2000" b="1" dirty="0" smtClean="0">
                <a:solidFill>
                  <a:srgbClr val="067406"/>
                </a:solidFill>
                <a:latin typeface="Courier New" pitchFamily="49" charset="0"/>
                <a:cs typeface="Courier New" pitchFamily="49" charset="0"/>
              </a:rPr>
              <a:t>for (i = 1; i &lt; n; i++)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Há três exceções notórias a essas regras:  escreva   </a:t>
            </a:r>
          </a:p>
          <a:p>
            <a:r>
              <a:rPr lang="pt-BR" sz="2000" b="1" dirty="0" err="1" smtClean="0">
                <a:solidFill>
                  <a:srgbClr val="067406"/>
                </a:solidFill>
                <a:latin typeface="Courier New" pitchFamily="49" charset="0"/>
                <a:cs typeface="Courier New" pitchFamily="49" charset="0"/>
              </a:rPr>
              <a:t>x.</a:t>
            </a:r>
            <a:r>
              <a:rPr lang="pt-BR" sz="2000" b="1" dirty="0" smtClean="0">
                <a:solidFill>
                  <a:srgbClr val="067406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 e não  </a:t>
            </a:r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 . Nome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pt-BR" sz="2000" b="1" dirty="0" smtClean="0">
                <a:solidFill>
                  <a:srgbClr val="067406"/>
                </a:solidFill>
                <a:latin typeface="Courier New" pitchFamily="49" charset="0"/>
                <a:cs typeface="Courier New" pitchFamily="49" charset="0"/>
              </a:rPr>
              <a:t>x-&gt;</a:t>
            </a:r>
            <a:r>
              <a:rPr lang="pt-BR" sz="2000" b="1" dirty="0" err="1" smtClean="0">
                <a:solidFill>
                  <a:srgbClr val="067406"/>
                </a:solidFill>
                <a:latin typeface="Courier New" pitchFamily="49" charset="0"/>
                <a:cs typeface="Courier New" pitchFamily="49" charset="0"/>
              </a:rPr>
              <a:t>prox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  e não  </a:t>
            </a:r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 -&gt; </a:t>
            </a:r>
            <a:r>
              <a:rPr lang="pt-B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prox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pt-BR" sz="2000" b="1" dirty="0" smtClean="0">
                <a:solidFill>
                  <a:srgbClr val="067406"/>
                </a:solidFill>
                <a:latin typeface="Courier New" pitchFamily="49" charset="0"/>
                <a:cs typeface="Courier New" pitchFamily="49" charset="0"/>
              </a:rPr>
              <a:t>x[i]</a:t>
            </a:r>
            <a:r>
              <a:rPr lang="pt-B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 e não  </a:t>
            </a:r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 [i]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pt-BR" sz="2000" b="1" dirty="0" smtClean="0">
                <a:solidFill>
                  <a:srgbClr val="067406"/>
                </a:solidFill>
                <a:latin typeface="Courier New" pitchFamily="49" charset="0"/>
                <a:cs typeface="Courier New" pitchFamily="49" charset="0"/>
              </a:rPr>
              <a:t>x++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  e não 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 ++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85804" y="928670"/>
            <a:ext cx="8229600" cy="1066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É usual suprimir o espaço entre o nome de uma função e o abre-parêntese seguinte. Por exemplo, é aceitável escrever </a:t>
            </a:r>
            <a:r>
              <a:rPr lang="pt-BR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(9, v)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  em vez de </a:t>
            </a:r>
            <a:r>
              <a:rPr lang="pt-B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(9, v)</a:t>
            </a:r>
            <a:r>
              <a:rPr lang="pt-BR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    Mas isso não se aplica a 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 etc., pois estes não são funções. </a:t>
            </a:r>
          </a:p>
          <a:p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Talvez você não goste dessas regras e queira adotar outras. De qualquer modo, </a:t>
            </a:r>
            <a:r>
              <a:rPr lang="pt-BR" sz="20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seja consistente!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Isto é, faça as coisas sempre do mesmo jeito. </a:t>
            </a:r>
          </a:p>
          <a:p>
            <a:pPr marL="90488" indent="0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</TotalTime>
  <Words>338</Words>
  <Application>Microsoft Office PowerPoint</Application>
  <PresentationFormat>Apresentação na tela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Georgia</vt:lpstr>
      <vt:lpstr>Trebuchet MS</vt:lpstr>
      <vt:lpstr>Wingdings 2</vt:lpstr>
      <vt:lpstr>Urbano</vt:lpstr>
      <vt:lpstr>Estruturas de Dados  leiaute (layout)</vt:lpstr>
      <vt:lpstr>O que é programar?</vt:lpstr>
      <vt:lpstr>Leiaute (layout)</vt:lpstr>
      <vt:lpstr>Bom exemplo</vt:lpstr>
      <vt:lpstr>Mau exemplo</vt:lpstr>
      <vt:lpstr>Sugestões</vt:lpstr>
      <vt:lpstr>Sugestões</vt:lpstr>
      <vt:lpstr>Considerações finais</vt:lpstr>
    </vt:vector>
  </TitlesOfParts>
  <Company>Carvalho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Programação  leiaute (layout)</dc:title>
  <dc:creator>Claudio_C</dc:creator>
  <cp:lastModifiedBy>Claudio Carvalho</cp:lastModifiedBy>
  <cp:revision>16</cp:revision>
  <dcterms:created xsi:type="dcterms:W3CDTF">2010-02-24T03:20:29Z</dcterms:created>
  <dcterms:modified xsi:type="dcterms:W3CDTF">2015-06-06T02:29:32Z</dcterms:modified>
</cp:coreProperties>
</file>