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9C3F-7283-D787-3993-20B9AB985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A9E307-8EF5-4E77-5211-99FB13D89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54597E-FB0E-5B67-2A27-A16F4131DE35}"/>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2AAB55B3-E96A-3B17-C8D5-3667AA4F0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1F33FF-1126-10C5-681D-75B00AFF4D6D}"/>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313542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9B63-DBC8-B726-9710-A882E688B9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E025C6-2AD6-031A-2E93-8F0DAB70B0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C23426-9934-E3A8-693D-A416B9938971}"/>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11276E12-034F-A6AC-5D9E-F5224B3436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B3D841-18D2-7F5B-F8C8-619BC956B60D}"/>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317072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C1A1-6611-E260-7B8A-6929E11A3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910CC-ACBD-36BC-9F61-47960C01C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1FEBC-C4B7-3550-B2A2-66293C5878D9}"/>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B9344880-E0F0-C39C-5FB4-C174BFB238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958B9-D002-C670-FE46-34703DB224F9}"/>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58865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7CAA-8CF4-2C4E-4BAF-554168B886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3362F4-32DA-1094-4578-6A1AFB915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5EE3B1-C4EF-1E92-3836-271F4217C7D2}"/>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3C88F58E-5A27-E1D3-2F19-E582E66737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805EF0-7072-EE32-4DF6-407475AA95C6}"/>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312555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78BA-4880-0D2C-7719-D869161A1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B33318-0C6F-9F35-BB4B-1E167848FA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00B90-BBF7-9320-AACD-16ACD1E956A1}"/>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41E64AE9-0541-DC12-8E45-CE2411D3A5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344331-1F3F-E590-0599-A5FC8210D338}"/>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5826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B30F-99A8-57F5-753C-C9F4F69460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8CE9EA-A2BF-9803-CE39-1B8A54BE9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3DE341-F50E-41E0-D9AA-31587BF00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915C0B-A18E-2182-211D-A7686498F53E}"/>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6" name="Footer Placeholder 5">
            <a:extLst>
              <a:ext uri="{FF2B5EF4-FFF2-40B4-BE49-F238E27FC236}">
                <a16:creationId xmlns:a16="http://schemas.microsoft.com/office/drawing/2014/main" id="{7AE987CA-D1A7-01B8-7D67-A13B2A45DF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4AE1BD-9F08-A5F8-6E2D-CC1B81CD755A}"/>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299364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08EF-14C2-DCA2-5C8E-42B4A3D1D0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3342BF-D5F1-D8A3-CF47-B726FE76B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C392F-625A-5E50-9598-09639886B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4533D5-B8D9-FFA8-3ACC-51CAD3B34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AD2C4-206C-C629-DF5F-3464577D2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8142A0-1726-0F59-518B-2841A9D0B307}"/>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8" name="Footer Placeholder 7">
            <a:extLst>
              <a:ext uri="{FF2B5EF4-FFF2-40B4-BE49-F238E27FC236}">
                <a16:creationId xmlns:a16="http://schemas.microsoft.com/office/drawing/2014/main" id="{97B936D2-C60A-C92F-7450-B63A2090CB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2593C1-135D-F759-EF49-6F2AD1466D6E}"/>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316585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A927-D87B-A894-1BBC-9CDFB4A4C0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F0EFE7-1843-614D-C30D-80EDC7763E88}"/>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4" name="Footer Placeholder 3">
            <a:extLst>
              <a:ext uri="{FF2B5EF4-FFF2-40B4-BE49-F238E27FC236}">
                <a16:creationId xmlns:a16="http://schemas.microsoft.com/office/drawing/2014/main" id="{736E7FDB-CEFC-F5B5-2C20-58014FB753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277CF3-2728-C1DA-511A-52F6C40216BC}"/>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308939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31732-384C-E315-7894-50C70A9A9E23}"/>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3" name="Footer Placeholder 2">
            <a:extLst>
              <a:ext uri="{FF2B5EF4-FFF2-40B4-BE49-F238E27FC236}">
                <a16:creationId xmlns:a16="http://schemas.microsoft.com/office/drawing/2014/main" id="{6AE3733D-CE50-B65E-4DD5-9DCB0F98EA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591540-8F63-F128-BA4D-11627751EE96}"/>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63851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3A78-CB44-F395-9F61-71E8B36FB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0745BB-6C28-995E-A411-56A858EB4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3535D4-EFB3-783B-1FBC-A22C756B8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EFA57-80B7-7EB2-8682-0F5E12093278}"/>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6" name="Footer Placeholder 5">
            <a:extLst>
              <a:ext uri="{FF2B5EF4-FFF2-40B4-BE49-F238E27FC236}">
                <a16:creationId xmlns:a16="http://schemas.microsoft.com/office/drawing/2014/main" id="{5E15C271-7EFB-4758-D3E1-0F459AD3FC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A8D4AE-5454-F0B9-5DF6-DABDDD271A93}"/>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24713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6F71-FD64-D53A-93EA-DEE2D39A5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6AB6E4-238D-38A9-572B-0584A262D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CDC72D-E7DA-2903-5548-C8B3F25E8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0DC6C-6413-E9DB-BD4B-FAD1E5FECFD9}"/>
              </a:ext>
            </a:extLst>
          </p:cNvPr>
          <p:cNvSpPr>
            <a:spLocks noGrp="1"/>
          </p:cNvSpPr>
          <p:nvPr>
            <p:ph type="dt" sz="half" idx="10"/>
          </p:nvPr>
        </p:nvSpPr>
        <p:spPr/>
        <p:txBody>
          <a:bodyPr/>
          <a:lstStyle/>
          <a:p>
            <a:fld id="{C37148DA-CE79-473C-BF01-0AE0BF3AED6B}" type="datetimeFigureOut">
              <a:rPr lang="en-GB" smtClean="0"/>
              <a:t>09/07/2024</a:t>
            </a:fld>
            <a:endParaRPr lang="en-GB"/>
          </a:p>
        </p:txBody>
      </p:sp>
      <p:sp>
        <p:nvSpPr>
          <p:cNvPr id="6" name="Footer Placeholder 5">
            <a:extLst>
              <a:ext uri="{FF2B5EF4-FFF2-40B4-BE49-F238E27FC236}">
                <a16:creationId xmlns:a16="http://schemas.microsoft.com/office/drawing/2014/main" id="{BC5739DE-5EBF-AB7D-90BC-FED40F8B60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1D6F66-BB5D-22E2-7771-2982178F5BA1}"/>
              </a:ext>
            </a:extLst>
          </p:cNvPr>
          <p:cNvSpPr>
            <a:spLocks noGrp="1"/>
          </p:cNvSpPr>
          <p:nvPr>
            <p:ph type="sldNum" sz="quarter" idx="12"/>
          </p:nvPr>
        </p:nvSpPr>
        <p:spPr/>
        <p:txBody>
          <a:bodyPr/>
          <a:lstStyle/>
          <a:p>
            <a:fld id="{6E339B6C-4102-472A-B997-5ED678781F04}" type="slidenum">
              <a:rPr lang="en-GB" smtClean="0"/>
              <a:t>‹#›</a:t>
            </a:fld>
            <a:endParaRPr lang="en-GB"/>
          </a:p>
        </p:txBody>
      </p:sp>
    </p:spTree>
    <p:extLst>
      <p:ext uri="{BB962C8B-B14F-4D97-AF65-F5344CB8AC3E}">
        <p14:creationId xmlns:p14="http://schemas.microsoft.com/office/powerpoint/2010/main" val="411878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83964-359C-434E-3B1A-E817F8CE7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F4943DA-552C-9440-074C-1961EEBB3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926F57-118D-7F9F-D3F7-62311D672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7148DA-CE79-473C-BF01-0AE0BF3AED6B}" type="datetimeFigureOut">
              <a:rPr lang="en-GB" smtClean="0"/>
              <a:t>09/07/2024</a:t>
            </a:fld>
            <a:endParaRPr lang="en-GB"/>
          </a:p>
        </p:txBody>
      </p:sp>
      <p:sp>
        <p:nvSpPr>
          <p:cNvPr id="5" name="Footer Placeholder 4">
            <a:extLst>
              <a:ext uri="{FF2B5EF4-FFF2-40B4-BE49-F238E27FC236}">
                <a16:creationId xmlns:a16="http://schemas.microsoft.com/office/drawing/2014/main" id="{F572D54E-B780-7FF2-777B-7C03200F9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AD441F-1CD6-5A40-1E47-E2719DA2B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339B6C-4102-472A-B997-5ED678781F04}" type="slidenum">
              <a:rPr lang="en-GB" smtClean="0"/>
              <a:t>‹#›</a:t>
            </a:fld>
            <a:endParaRPr lang="en-GB"/>
          </a:p>
        </p:txBody>
      </p:sp>
    </p:spTree>
    <p:extLst>
      <p:ext uri="{BB962C8B-B14F-4D97-AF65-F5344CB8AC3E}">
        <p14:creationId xmlns:p14="http://schemas.microsoft.com/office/powerpoint/2010/main" val="174784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42C6-401F-0662-03CD-08F78C01DBDA}"/>
              </a:ext>
            </a:extLst>
          </p:cNvPr>
          <p:cNvSpPr>
            <a:spLocks noGrp="1"/>
          </p:cNvSpPr>
          <p:nvPr>
            <p:ph type="ctrTitle"/>
          </p:nvPr>
        </p:nvSpPr>
        <p:spPr/>
        <p:txBody>
          <a:bodyPr/>
          <a:lstStyle/>
          <a:p>
            <a:r>
              <a:rPr lang="en-GB" dirty="0"/>
              <a:t>How to reform the council tax system in the UK</a:t>
            </a:r>
          </a:p>
        </p:txBody>
      </p:sp>
      <p:sp>
        <p:nvSpPr>
          <p:cNvPr id="3" name="Subtitle 2">
            <a:extLst>
              <a:ext uri="{FF2B5EF4-FFF2-40B4-BE49-F238E27FC236}">
                <a16:creationId xmlns:a16="http://schemas.microsoft.com/office/drawing/2014/main" id="{19CCBB70-E0A6-9E76-0572-292B0E54266A}"/>
              </a:ext>
            </a:extLst>
          </p:cNvPr>
          <p:cNvSpPr>
            <a:spLocks noGrp="1"/>
          </p:cNvSpPr>
          <p:nvPr>
            <p:ph type="subTitle" idx="1"/>
          </p:nvPr>
        </p:nvSpPr>
        <p:spPr>
          <a:xfrm>
            <a:off x="1421363" y="3566790"/>
            <a:ext cx="9144000" cy="1655762"/>
          </a:xfrm>
        </p:spPr>
        <p:txBody>
          <a:bodyPr>
            <a:normAutofit lnSpcReduction="10000"/>
          </a:bodyPr>
          <a:lstStyle/>
          <a:p>
            <a:r>
              <a:rPr lang="en-GB" dirty="0"/>
              <a:t>Gabriel Kite</a:t>
            </a:r>
          </a:p>
          <a:p>
            <a:r>
              <a:rPr lang="en-GB" dirty="0"/>
              <a:t>Mentor: Marcos Fabietti</a:t>
            </a:r>
          </a:p>
          <a:p>
            <a:r>
              <a:rPr lang="en-GB" dirty="0"/>
              <a:t>Data Science Accelerator Programme</a:t>
            </a:r>
          </a:p>
          <a:p>
            <a:r>
              <a:rPr lang="en-GB" dirty="0"/>
              <a:t>30/07/2024</a:t>
            </a:r>
          </a:p>
        </p:txBody>
      </p:sp>
      <p:pic>
        <p:nvPicPr>
          <p:cNvPr id="2050" name="Picture 2" descr="Home - Office for National Statistics">
            <a:extLst>
              <a:ext uri="{FF2B5EF4-FFF2-40B4-BE49-F238E27FC236}">
                <a16:creationId xmlns:a16="http://schemas.microsoft.com/office/drawing/2014/main" id="{BFECBDBD-A366-8455-7D92-82F8D12F6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17" y="5248891"/>
            <a:ext cx="4848225"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ons and images — GOV.UK elements">
            <a:extLst>
              <a:ext uri="{FF2B5EF4-FFF2-40B4-BE49-F238E27FC236}">
                <a16:creationId xmlns:a16="http://schemas.microsoft.com/office/drawing/2014/main" id="{14185E1C-B0FE-F1E2-E4B0-333262EE4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972" y="5248891"/>
            <a:ext cx="2288138" cy="120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DB0F-768D-7ECB-CB42-045D1D25C4CA}"/>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8B88A00F-AB66-A96D-686A-E526FB7446BC}"/>
              </a:ext>
            </a:extLst>
          </p:cNvPr>
          <p:cNvSpPr>
            <a:spLocks noGrp="1"/>
          </p:cNvSpPr>
          <p:nvPr>
            <p:ph idx="1"/>
          </p:nvPr>
        </p:nvSpPr>
        <p:spPr/>
        <p:txBody>
          <a:bodyPr>
            <a:normAutofit fontScale="77500" lnSpcReduction="20000"/>
          </a:bodyPr>
          <a:lstStyle/>
          <a:p>
            <a:pPr marL="0" indent="0">
              <a:buNone/>
            </a:pPr>
            <a:r>
              <a:rPr lang="en-GB" dirty="0"/>
              <a:t>Within Public Sector division, we are trying to improve our knowledge of the implications of what our data show. This covers many areas but one area in particular that is of high relevance in the news is that of Local Government finances. </a:t>
            </a:r>
          </a:p>
          <a:p>
            <a:pPr marL="0" indent="0">
              <a:buNone/>
            </a:pPr>
            <a:r>
              <a:rPr lang="en-GB" dirty="0"/>
              <a:t>The main objectives are: </a:t>
            </a:r>
          </a:p>
          <a:p>
            <a:pPr marL="514350" indent="-514350">
              <a:buAutoNum type="arabicPeriod"/>
            </a:pPr>
            <a:r>
              <a:rPr lang="en-GB" dirty="0"/>
              <a:t>To spend time understanding the main drivers for the strain on Local Authority finances </a:t>
            </a:r>
          </a:p>
          <a:p>
            <a:pPr marL="514350" indent="-514350">
              <a:buAutoNum type="arabicPeriod"/>
            </a:pPr>
            <a:r>
              <a:rPr lang="en-GB" dirty="0"/>
              <a:t>To identify whether other Las are at significant risk of going under imminently </a:t>
            </a:r>
          </a:p>
          <a:p>
            <a:pPr marL="514350" indent="-514350">
              <a:buAutoNum type="arabicPeriod"/>
            </a:pPr>
            <a:r>
              <a:rPr lang="en-GB" dirty="0"/>
              <a:t>To propose alternative tax structures that might allow for a more sustainable and fairer system of payment </a:t>
            </a:r>
          </a:p>
          <a:p>
            <a:pPr marL="514350" indent="-514350">
              <a:buAutoNum type="arabicPeriod"/>
            </a:pPr>
            <a:r>
              <a:rPr lang="en-GB" dirty="0"/>
              <a:t>Share this greater understanding with other members of public sector division The main users would be other members of public sector division, but also colleagues in the wider GDP and Public Sector Finances production processes. Additionally, colleagues in HM Treasury and DLUCH would likely be interested given the implications for both taxation and Local Authority finances. </a:t>
            </a:r>
          </a:p>
        </p:txBody>
      </p:sp>
    </p:spTree>
    <p:extLst>
      <p:ext uri="{BB962C8B-B14F-4D97-AF65-F5344CB8AC3E}">
        <p14:creationId xmlns:p14="http://schemas.microsoft.com/office/powerpoint/2010/main" val="189422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31DB-42BF-8DAB-2D94-68414A5B2A7B}"/>
              </a:ext>
            </a:extLst>
          </p:cNvPr>
          <p:cNvSpPr>
            <a:spLocks noGrp="1"/>
          </p:cNvSpPr>
          <p:nvPr>
            <p:ph type="title"/>
          </p:nvPr>
        </p:nvSpPr>
        <p:spPr>
          <a:xfrm>
            <a:off x="838200" y="79113"/>
            <a:ext cx="10515600" cy="1325563"/>
          </a:xfrm>
        </p:spPr>
        <p:txBody>
          <a:bodyPr/>
          <a:lstStyle/>
          <a:p>
            <a:r>
              <a:rPr lang="en-GB" dirty="0"/>
              <a:t>Proposed approach</a:t>
            </a:r>
          </a:p>
        </p:txBody>
      </p:sp>
      <p:sp>
        <p:nvSpPr>
          <p:cNvPr id="3" name="Content Placeholder 2">
            <a:extLst>
              <a:ext uri="{FF2B5EF4-FFF2-40B4-BE49-F238E27FC236}">
                <a16:creationId xmlns:a16="http://schemas.microsoft.com/office/drawing/2014/main" id="{5DB55AD7-24B9-0EA6-A958-0B3ECDAD3AAC}"/>
              </a:ext>
            </a:extLst>
          </p:cNvPr>
          <p:cNvSpPr>
            <a:spLocks noGrp="1"/>
          </p:cNvSpPr>
          <p:nvPr>
            <p:ph idx="1"/>
          </p:nvPr>
        </p:nvSpPr>
        <p:spPr>
          <a:xfrm>
            <a:off x="838200" y="1517126"/>
            <a:ext cx="10515600" cy="1911874"/>
          </a:xfrm>
        </p:spPr>
        <p:txBody>
          <a:bodyPr>
            <a:normAutofit/>
          </a:bodyPr>
          <a:lstStyle/>
          <a:p>
            <a:r>
              <a:rPr lang="en-GB" dirty="0"/>
              <a:t>A regression modelling to predict the likelihood of additional local authorities becoming bankrupt. </a:t>
            </a:r>
          </a:p>
          <a:p>
            <a:r>
              <a:rPr lang="en-GB" dirty="0"/>
              <a:t>Visualizing data using statistical software, to allow for simpler and more insightful dissemination. </a:t>
            </a:r>
          </a:p>
        </p:txBody>
      </p:sp>
      <p:sp>
        <p:nvSpPr>
          <p:cNvPr id="4" name="Title 1">
            <a:extLst>
              <a:ext uri="{FF2B5EF4-FFF2-40B4-BE49-F238E27FC236}">
                <a16:creationId xmlns:a16="http://schemas.microsoft.com/office/drawing/2014/main" id="{302C6DCC-AF6E-5971-6166-4F1A6DB97074}"/>
              </a:ext>
            </a:extLst>
          </p:cNvPr>
          <p:cNvSpPr txBox="1">
            <a:spLocks/>
          </p:cNvSpPr>
          <p:nvPr/>
        </p:nvSpPr>
        <p:spPr>
          <a:xfrm>
            <a:off x="838200" y="32784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Project outputs</a:t>
            </a:r>
          </a:p>
        </p:txBody>
      </p:sp>
      <p:sp>
        <p:nvSpPr>
          <p:cNvPr id="5" name="Content Placeholder 2">
            <a:extLst>
              <a:ext uri="{FF2B5EF4-FFF2-40B4-BE49-F238E27FC236}">
                <a16:creationId xmlns:a16="http://schemas.microsoft.com/office/drawing/2014/main" id="{3E4D1566-11CB-33D0-0A45-94DAB6BDA97E}"/>
              </a:ext>
            </a:extLst>
          </p:cNvPr>
          <p:cNvSpPr txBox="1">
            <a:spLocks/>
          </p:cNvSpPr>
          <p:nvPr/>
        </p:nvSpPr>
        <p:spPr>
          <a:xfrm>
            <a:off x="838200" y="4604043"/>
            <a:ext cx="10515600" cy="1911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Models that can be re-run when data is updated Report containing results from modelling and data visualisations. </a:t>
            </a:r>
          </a:p>
          <a:p>
            <a:r>
              <a:rPr lang="en-GB" dirty="0"/>
              <a:t>Used to produce presentations and learning materials for colleagues. </a:t>
            </a:r>
          </a:p>
        </p:txBody>
      </p:sp>
    </p:spTree>
    <p:extLst>
      <p:ext uri="{BB962C8B-B14F-4D97-AF65-F5344CB8AC3E}">
        <p14:creationId xmlns:p14="http://schemas.microsoft.com/office/powerpoint/2010/main" val="358407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ABF2-507E-D94A-F4FA-7E139EAA263D}"/>
              </a:ext>
            </a:extLst>
          </p:cNvPr>
          <p:cNvSpPr>
            <a:spLocks noGrp="1"/>
          </p:cNvSpPr>
          <p:nvPr>
            <p:ph type="title"/>
          </p:nvPr>
        </p:nvSpPr>
        <p:spPr>
          <a:xfrm>
            <a:off x="838200" y="127200"/>
            <a:ext cx="10515600" cy="1325563"/>
          </a:xfrm>
        </p:spPr>
        <p:txBody>
          <a:bodyPr/>
          <a:lstStyle/>
          <a:p>
            <a:r>
              <a:rPr lang="en-GB" dirty="0"/>
              <a:t>Development</a:t>
            </a:r>
          </a:p>
        </p:txBody>
      </p:sp>
      <p:sp>
        <p:nvSpPr>
          <p:cNvPr id="3" name="Content Placeholder 2">
            <a:extLst>
              <a:ext uri="{FF2B5EF4-FFF2-40B4-BE49-F238E27FC236}">
                <a16:creationId xmlns:a16="http://schemas.microsoft.com/office/drawing/2014/main" id="{CAD78545-2335-07FB-3811-EF9BF6049418}"/>
              </a:ext>
            </a:extLst>
          </p:cNvPr>
          <p:cNvSpPr>
            <a:spLocks noGrp="1"/>
          </p:cNvSpPr>
          <p:nvPr>
            <p:ph idx="1"/>
          </p:nvPr>
        </p:nvSpPr>
        <p:spPr>
          <a:xfrm>
            <a:off x="838200" y="1452763"/>
            <a:ext cx="6477000" cy="5143346"/>
          </a:xfrm>
        </p:spPr>
        <p:txBody>
          <a:bodyPr>
            <a:normAutofit fontScale="85000" lnSpcReduction="20000"/>
          </a:bodyPr>
          <a:lstStyle/>
          <a:p>
            <a:pPr marL="0" indent="0">
              <a:buNone/>
            </a:pPr>
            <a:r>
              <a:rPr lang="en-GB" dirty="0"/>
              <a:t>Due to data quality issues, we focused on the automated reporting instead of the regression modelling. A combination of dummy data and a subset of the data were used to continue the project.</a:t>
            </a:r>
          </a:p>
          <a:p>
            <a:pPr marL="0" indent="0">
              <a:buNone/>
            </a:pPr>
            <a:r>
              <a:rPr lang="en-GB" dirty="0"/>
              <a:t>The project included the exploration of:</a:t>
            </a:r>
          </a:p>
          <a:p>
            <a:r>
              <a:rPr lang="en-GB" dirty="0"/>
              <a:t>Version control: GitHub and Gitlab, Creating a repository, permissions, branches, commits, pulls, merge requests.</a:t>
            </a:r>
          </a:p>
          <a:p>
            <a:r>
              <a:rPr lang="en-GB" dirty="0" err="1"/>
              <a:t>Dplyr</a:t>
            </a:r>
            <a:r>
              <a:rPr lang="en-GB" dirty="0"/>
              <a:t>: loading data, data pipes, table transformations, pivoting tables</a:t>
            </a:r>
          </a:p>
          <a:p>
            <a:r>
              <a:rPr lang="en-GB" dirty="0"/>
              <a:t>R markdown: YAML and configuration options</a:t>
            </a:r>
          </a:p>
          <a:p>
            <a:r>
              <a:rPr lang="en-GB" dirty="0"/>
              <a:t>Visualisation: </a:t>
            </a:r>
            <a:r>
              <a:rPr lang="en-GB" dirty="0" err="1"/>
              <a:t>ggplot</a:t>
            </a:r>
            <a:r>
              <a:rPr lang="en-GB" dirty="0"/>
              <a:t>, </a:t>
            </a:r>
            <a:r>
              <a:rPr lang="en-GB" dirty="0" err="1"/>
              <a:t>plotly</a:t>
            </a:r>
            <a:r>
              <a:rPr lang="en-GB" dirty="0"/>
              <a:t> and </a:t>
            </a:r>
            <a:r>
              <a:rPr lang="en-GB" dirty="0" err="1"/>
              <a:t>gplots</a:t>
            </a:r>
            <a:r>
              <a:rPr lang="en-GB" dirty="0"/>
              <a:t> (heatmaps)</a:t>
            </a:r>
          </a:p>
          <a:p>
            <a:r>
              <a:rPr lang="en-GB" dirty="0"/>
              <a:t>Machine Learning: Linear regression as a way of identifying outliers.</a:t>
            </a:r>
          </a:p>
        </p:txBody>
      </p:sp>
      <p:pic>
        <p:nvPicPr>
          <p:cNvPr id="1026" name="Picture 2" descr="ggplot2 - Wikipedia">
            <a:extLst>
              <a:ext uri="{FF2B5EF4-FFF2-40B4-BE49-F238E27FC236}">
                <a16:creationId xmlns:a16="http://schemas.microsoft.com/office/drawing/2014/main" id="{8C7C67E5-0405-251F-9D83-CBBBFD98A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075" y="1843294"/>
            <a:ext cx="199072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 Markdown">
            <a:extLst>
              <a:ext uri="{FF2B5EF4-FFF2-40B4-BE49-F238E27FC236}">
                <a16:creationId xmlns:a16="http://schemas.microsoft.com/office/drawing/2014/main" id="{3FF3A2B6-4AFB-D399-DAC5-BB855E021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649" y="1841292"/>
            <a:ext cx="1980422"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 transformation with dplyr – Introduction to Open Data Science with R">
            <a:extLst>
              <a:ext uri="{FF2B5EF4-FFF2-40B4-BE49-F238E27FC236}">
                <a16:creationId xmlns:a16="http://schemas.microsoft.com/office/drawing/2014/main" id="{2863D879-B1DC-F4A3-6E7A-CBE2268A7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438" y="3549704"/>
            <a:ext cx="1980422"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otly - Wikipedia">
            <a:extLst>
              <a:ext uri="{FF2B5EF4-FFF2-40B4-BE49-F238E27FC236}">
                <a16:creationId xmlns:a16="http://schemas.microsoft.com/office/drawing/2014/main" id="{61DC0751-50A3-5BD2-BBBC-C6D847447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2458" y="5930144"/>
            <a:ext cx="2414382" cy="8006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ABCEC6B-FC83-5140-0227-5D17137A4A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0975" y="426959"/>
            <a:ext cx="1512002" cy="117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0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FF9B-78CD-4B6F-8963-A0AD817BBF0F}"/>
              </a:ext>
            </a:extLst>
          </p:cNvPr>
          <p:cNvSpPr>
            <a:spLocks noGrp="1"/>
          </p:cNvSpPr>
          <p:nvPr>
            <p:ph type="title"/>
          </p:nvPr>
        </p:nvSpPr>
        <p:spPr/>
        <p:txBody>
          <a:bodyPr/>
          <a:lstStyle/>
          <a:p>
            <a:r>
              <a:rPr lang="en-GB" dirty="0"/>
              <a:t>Results/Demo</a:t>
            </a:r>
          </a:p>
        </p:txBody>
      </p:sp>
      <p:sp>
        <p:nvSpPr>
          <p:cNvPr id="4" name="TextBox 3">
            <a:extLst>
              <a:ext uri="{FF2B5EF4-FFF2-40B4-BE49-F238E27FC236}">
                <a16:creationId xmlns:a16="http://schemas.microsoft.com/office/drawing/2014/main" id="{28ACE7A0-C0CB-4827-76F1-57B15F241D61}"/>
              </a:ext>
            </a:extLst>
          </p:cNvPr>
          <p:cNvSpPr txBox="1"/>
          <p:nvPr/>
        </p:nvSpPr>
        <p:spPr>
          <a:xfrm>
            <a:off x="4073520" y="2938508"/>
            <a:ext cx="3854240" cy="369332"/>
          </a:xfrm>
          <a:prstGeom prst="rect">
            <a:avLst/>
          </a:prstGeom>
          <a:noFill/>
        </p:spPr>
        <p:txBody>
          <a:bodyPr wrap="square" rtlCol="0">
            <a:spAutoFit/>
          </a:bodyPr>
          <a:lstStyle/>
          <a:p>
            <a:r>
              <a:rPr lang="en-GB" dirty="0"/>
              <a:t>SHOWCASE THE REPORT</a:t>
            </a:r>
          </a:p>
        </p:txBody>
      </p:sp>
    </p:spTree>
    <p:extLst>
      <p:ext uri="{BB962C8B-B14F-4D97-AF65-F5344CB8AC3E}">
        <p14:creationId xmlns:p14="http://schemas.microsoft.com/office/powerpoint/2010/main" val="363971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B59E-B0A3-0345-00C9-951C330D917A}"/>
              </a:ext>
            </a:extLst>
          </p:cNvPr>
          <p:cNvSpPr>
            <a:spLocks noGrp="1"/>
          </p:cNvSpPr>
          <p:nvPr>
            <p:ph type="title"/>
          </p:nvPr>
        </p:nvSpPr>
        <p:spPr/>
        <p:txBody>
          <a:bodyPr/>
          <a:lstStyle/>
          <a:p>
            <a:r>
              <a:rPr lang="en-GB" dirty="0"/>
              <a:t>Conclusion &amp; Future Work</a:t>
            </a:r>
          </a:p>
        </p:txBody>
      </p:sp>
      <p:sp>
        <p:nvSpPr>
          <p:cNvPr id="3" name="Content Placeholder 2">
            <a:extLst>
              <a:ext uri="{FF2B5EF4-FFF2-40B4-BE49-F238E27FC236}">
                <a16:creationId xmlns:a16="http://schemas.microsoft.com/office/drawing/2014/main" id="{B1908CC1-362B-8559-F952-C447B9AE5924}"/>
              </a:ext>
            </a:extLst>
          </p:cNvPr>
          <p:cNvSpPr>
            <a:spLocks noGrp="1"/>
          </p:cNvSpPr>
          <p:nvPr>
            <p:ph idx="1"/>
          </p:nvPr>
        </p:nvSpPr>
        <p:spPr/>
        <p:txBody>
          <a:bodyPr/>
          <a:lstStyle/>
          <a:p>
            <a:pPr algn="just"/>
            <a:r>
              <a:rPr lang="en-GB" dirty="0"/>
              <a:t>Created an automated report that detects spending areas that need to be looked at more closely and plots them.</a:t>
            </a:r>
          </a:p>
          <a:p>
            <a:pPr algn="just"/>
            <a:r>
              <a:rPr lang="en-GB" dirty="0"/>
              <a:t>Learned about version control, visualisation, automated reporting, and how to deal with incomplete data, key skills for data science.</a:t>
            </a:r>
          </a:p>
          <a:p>
            <a:pPr algn="just"/>
            <a:r>
              <a:rPr lang="en-GB" dirty="0"/>
              <a:t>Future developments include improving the automated detection of outliers, refine the plots and report’s flair for better insights and more engagement, and transforming the report into a live shiny dashboard.</a:t>
            </a:r>
          </a:p>
          <a:p>
            <a:pPr algn="just"/>
            <a:endParaRPr lang="en-GB" dirty="0"/>
          </a:p>
          <a:p>
            <a:pPr algn="just"/>
            <a:endParaRPr lang="en-GB" dirty="0"/>
          </a:p>
        </p:txBody>
      </p:sp>
    </p:spTree>
    <p:extLst>
      <p:ext uri="{BB962C8B-B14F-4D97-AF65-F5344CB8AC3E}">
        <p14:creationId xmlns:p14="http://schemas.microsoft.com/office/powerpoint/2010/main" val="4138254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432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How to reform the council tax system in the UK</vt:lpstr>
      <vt:lpstr>Aims</vt:lpstr>
      <vt:lpstr>Proposed approach</vt:lpstr>
      <vt:lpstr>Development</vt:lpstr>
      <vt:lpstr>Results/Demo</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reform the council tax system in the UK</dc:title>
  <dc:creator>Fabietti Marcos (Digital &amp; Information)</dc:creator>
  <cp:lastModifiedBy>Fabietti Marcos (Digital &amp; Information)</cp:lastModifiedBy>
  <cp:revision>2</cp:revision>
  <dcterms:created xsi:type="dcterms:W3CDTF">2024-07-09T13:58:04Z</dcterms:created>
  <dcterms:modified xsi:type="dcterms:W3CDTF">2024-07-09T14:31:46Z</dcterms:modified>
</cp:coreProperties>
</file>