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4" r:id="rId7"/>
    <p:sldId id="276" r:id="rId8"/>
    <p:sldId id="275" r:id="rId9"/>
    <p:sldId id="278" r:id="rId10"/>
    <p:sldId id="282" r:id="rId11"/>
    <p:sldId id="280" r:id="rId12"/>
    <p:sldId id="281" r:id="rId13"/>
    <p:sldId id="286" r:id="rId14"/>
    <p:sldId id="279" r:id="rId15"/>
    <p:sldId id="283" r:id="rId16"/>
    <p:sldId id="284" r:id="rId17"/>
    <p:sldId id="285" r:id="rId18"/>
    <p:sldId id="289" r:id="rId19"/>
    <p:sldId id="290" r:id="rId20"/>
    <p:sldId id="291" r:id="rId21"/>
    <p:sldId id="293" r:id="rId22"/>
    <p:sldId id="274" r:id="rId2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189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Introducción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Instalación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Funcionalidades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es-ES" noProof="1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Primer Proyecto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átil con relleno sólido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eño web con relleno sólido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apapeles con relleno sólido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con relleno sólido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>
            <a:lnSpc>
              <a:spcPct val="150000"/>
            </a:lnSpc>
          </a:pPr>
          <a:r>
            <a:rPr lang="es-ES" sz="2400" b="0" noProof="0" dirty="0">
              <a:latin typeface="Abadi" panose="020B0604020104020204" pitchFamily="34" charset="0"/>
            </a:rPr>
            <a:t>¿Qué es Susy?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>
            <a:lnSpc>
              <a:spcPct val="150000"/>
            </a:lnSpc>
          </a:pPr>
          <a:r>
            <a:rPr lang="es-ES" sz="1800" b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¿Qué ofrece?</a:t>
          </a:r>
          <a:endParaRPr lang="es-ES" sz="1800" b="0" noProof="0" dirty="0">
            <a:solidFill>
              <a:schemeClr val="accent1">
                <a:lumMod val="20000"/>
                <a:lumOff val="80000"/>
              </a:schemeClr>
            </a:solidFill>
            <a:latin typeface="Abadi" panose="020B0604020104020204" pitchFamily="34" charset="0"/>
          </a:endParaRPr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es-ES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es-ES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>
            <a:lnSpc>
              <a:spcPct val="150000"/>
            </a:lnSpc>
          </a:pPr>
          <a:r>
            <a:rPr lang="es-ES" sz="1800" b="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¿Para qué se utiliza?</a:t>
          </a:r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es-ES" noProof="0" dirty="0"/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es-ES" noProof="0" dirty="0"/>
        </a:p>
      </dgm:t>
    </dgm:pt>
    <dgm:pt modelId="{422C20C4-00B1-4702-8EDE-931843171EE5}">
      <dgm:prSet phldrT="[Text]" custT="1"/>
      <dgm:spPr/>
      <dgm:t>
        <a:bodyPr rtlCol="0"/>
        <a:lstStyle/>
        <a:p>
          <a:pPr rtl="0">
            <a:lnSpc>
              <a:spcPct val="150000"/>
            </a:lnSpc>
          </a:pPr>
          <a:r>
            <a:rPr lang="es-ES" sz="1800" b="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Otras características</a:t>
          </a:r>
        </a:p>
      </dgm:t>
    </dgm:pt>
    <dgm:pt modelId="{07D287E1-86A6-4DCE-890C-D65E0DB7637B}" type="parTrans" cxnId="{86C497C5-782B-4568-BE8C-0B9B79CCD5D3}">
      <dgm:prSet/>
      <dgm:spPr/>
      <dgm:t>
        <a:bodyPr/>
        <a:lstStyle/>
        <a:p>
          <a:endParaRPr lang="es-ES"/>
        </a:p>
      </dgm:t>
    </dgm:pt>
    <dgm:pt modelId="{917A4E29-F972-4510-BD1D-3EAEA25AB2F4}" type="sibTrans" cxnId="{86C497C5-782B-4568-BE8C-0B9B79CCD5D3}">
      <dgm:prSet/>
      <dgm:spPr/>
      <dgm:t>
        <a:bodyPr/>
        <a:lstStyle/>
        <a:p>
          <a:endParaRPr lang="es-ES"/>
        </a:p>
      </dgm:t>
    </dgm:pt>
    <dgm:pt modelId="{59191693-FD2E-48BE-89E3-2DC627D161FF}" type="pres">
      <dgm:prSet presAssocID="{BE5B76ED-C686-4E97-9A28-74231B4FDDD1}" presName="Name0" presStyleCnt="0">
        <dgm:presLayoutVars>
          <dgm:chMax val="7"/>
          <dgm:resizeHandles val="exact"/>
        </dgm:presLayoutVars>
      </dgm:prSet>
      <dgm:spPr/>
    </dgm:pt>
    <dgm:pt modelId="{E3982738-1CA4-4FB4-9C06-241E7BEC8879}" type="pres">
      <dgm:prSet presAssocID="{BE5B76ED-C686-4E97-9A28-74231B4FDDD1}" presName="comp1" presStyleCnt="0"/>
      <dgm:spPr/>
    </dgm:pt>
    <dgm:pt modelId="{E7EB424C-5AA6-420D-A50A-7E0009A5B9FD}" type="pres">
      <dgm:prSet presAssocID="{BE5B76ED-C686-4E97-9A28-74231B4FDDD1}" presName="circle1" presStyleLbl="node1" presStyleIdx="0" presStyleCnt="1" custLinFactNeighborX="-4306" custLinFactNeighborY="-487"/>
      <dgm:spPr/>
    </dgm:pt>
    <dgm:pt modelId="{31BEB2CB-FB33-4B83-8645-5C997C4FFA5C}" type="pres">
      <dgm:prSet presAssocID="{BE5B76ED-C686-4E97-9A28-74231B4FDDD1}" presName="c1text" presStyleLbl="node1" presStyleIdx="0" presStyleCnt="1">
        <dgm:presLayoutVars>
          <dgm:bulletEnabled val="1"/>
        </dgm:presLayoutVars>
      </dgm:prSet>
      <dgm:spPr/>
    </dgm:pt>
  </dgm:ptLst>
  <dgm:cxnLst>
    <dgm:cxn modelId="{F26F9018-0432-4AE3-81BE-666600556DE8}" type="presOf" srcId="{27C8F191-CB8B-4A89-9EDF-D94B6E4ADC92}" destId="{E7EB424C-5AA6-420D-A50A-7E0009A5B9FD}" srcOrd="0" destOrd="1" presId="urn:microsoft.com/office/officeart/2005/8/layout/venn2"/>
    <dgm:cxn modelId="{BE3E526A-6120-493B-8ACD-37702AF2396A}" type="presOf" srcId="{B388C4F7-DD86-40E4-BA83-6838C8E845B2}" destId="{31BEB2CB-FB33-4B83-8645-5C997C4FFA5C}" srcOrd="1" destOrd="0" presId="urn:microsoft.com/office/officeart/2005/8/layout/venn2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70FE7C52-534B-49F5-A26B-EBD057B3F2B5}" type="presOf" srcId="{B388C4F7-DD86-40E4-BA83-6838C8E845B2}" destId="{E7EB424C-5AA6-420D-A50A-7E0009A5B9FD}" srcOrd="0" destOrd="0" presId="urn:microsoft.com/office/officeart/2005/8/layout/venn2"/>
    <dgm:cxn modelId="{E1954F7C-FB46-4466-8801-5876A9A91B92}" type="presOf" srcId="{BE5B76ED-C686-4E97-9A28-74231B4FDDD1}" destId="{59191693-FD2E-48BE-89E3-2DC627D161FF}" srcOrd="0" destOrd="0" presId="urn:microsoft.com/office/officeart/2005/8/layout/venn2"/>
    <dgm:cxn modelId="{C578CF84-2B7B-43C8-9FC9-4E0F787DF4A7}" type="presOf" srcId="{27C8F191-CB8B-4A89-9EDF-D94B6E4ADC92}" destId="{31BEB2CB-FB33-4B83-8645-5C997C4FFA5C}" srcOrd="1" destOrd="1" presId="urn:microsoft.com/office/officeart/2005/8/layout/venn2"/>
    <dgm:cxn modelId="{FB30A485-D017-451F-81CF-E48AB70C84C1}" type="presOf" srcId="{422C20C4-00B1-4702-8EDE-931843171EE5}" destId="{E7EB424C-5AA6-420D-A50A-7E0009A5B9FD}" srcOrd="0" destOrd="3" presId="urn:microsoft.com/office/officeart/2005/8/layout/venn2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7D0AD5BB-3094-460A-B0A8-F02A0A25FAE4}" type="presOf" srcId="{AEFF5EA2-6931-4098-96C8-31AE53CB425B}" destId="{31BEB2CB-FB33-4B83-8645-5C997C4FFA5C}" srcOrd="1" destOrd="2" presId="urn:microsoft.com/office/officeart/2005/8/layout/venn2"/>
    <dgm:cxn modelId="{86C497C5-782B-4568-BE8C-0B9B79CCD5D3}" srcId="{B388C4F7-DD86-40E4-BA83-6838C8E845B2}" destId="{422C20C4-00B1-4702-8EDE-931843171EE5}" srcOrd="2" destOrd="0" parTransId="{07D287E1-86A6-4DCE-890C-D65E0DB7637B}" sibTransId="{917A4E29-F972-4510-BD1D-3EAEA25AB2F4}"/>
    <dgm:cxn modelId="{685A33E2-E006-4576-850D-2EB0E674B706}" type="presOf" srcId="{AEFF5EA2-6931-4098-96C8-31AE53CB425B}" destId="{E7EB424C-5AA6-420D-A50A-7E0009A5B9FD}" srcOrd="0" destOrd="2" presId="urn:microsoft.com/office/officeart/2005/8/layout/venn2"/>
    <dgm:cxn modelId="{AA4F72F2-9D95-4A7C-A947-64DE6072835F}" type="presOf" srcId="{422C20C4-00B1-4702-8EDE-931843171EE5}" destId="{31BEB2CB-FB33-4B83-8645-5C997C4FFA5C}" srcOrd="1" destOrd="3" presId="urn:microsoft.com/office/officeart/2005/8/layout/venn2"/>
    <dgm:cxn modelId="{F8063C99-AB73-40CC-9C36-027F4BAD5C22}" type="presParOf" srcId="{59191693-FD2E-48BE-89E3-2DC627D161FF}" destId="{E3982738-1CA4-4FB4-9C06-241E7BEC8879}" srcOrd="0" destOrd="0" presId="urn:microsoft.com/office/officeart/2005/8/layout/venn2"/>
    <dgm:cxn modelId="{AC1177D3-4C91-4783-BA5C-52000A2F6186}" type="presParOf" srcId="{E3982738-1CA4-4FB4-9C06-241E7BEC8879}" destId="{E7EB424C-5AA6-420D-A50A-7E0009A5B9FD}" srcOrd="0" destOrd="0" presId="urn:microsoft.com/office/officeart/2005/8/layout/venn2"/>
    <dgm:cxn modelId="{81E1F9A7-E85D-4DCD-ADD4-1831055F74C5}" type="presParOf" srcId="{E3982738-1CA4-4FB4-9C06-241E7BEC8879}" destId="{31BEB2CB-FB33-4B83-8645-5C997C4FFA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Node.js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noProof="1">
              <a:latin typeface="Abadi" panose="020B0604020104020204" pitchFamily="34" charset="0"/>
            </a:rPr>
            <a:t>Sass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2"/>
      <dgm:spPr/>
    </dgm:pt>
    <dgm:pt modelId="{F55B2F71-E638-412C-8147-FC7081E08B04}" type="pres">
      <dgm:prSet presAssocID="{66039115-797B-304C-9FC0-EFABB1F21232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6000" b="-6000"/>
          </a:stretch>
        </a:blipFill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2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2"/>
      <dgm:spPr/>
    </dgm:pt>
    <dgm:pt modelId="{C425A8E1-258A-4D4B-9D55-24376C0AB360}" type="pres">
      <dgm:prSet presAssocID="{E39563C5-C199-4F5B-A899-8CC0710341A0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4" qsCatId="simple" csTypeId="urn:microsoft.com/office/officeart/2005/8/colors/accent5_2" csCatId="accent5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1">
              <a:latin typeface="Aptos Mono" panose="020F0502020204030204" pitchFamily="49" charset="0"/>
            </a:rPr>
            <a:t>npm init </a:t>
          </a:r>
          <a:r>
            <a:rPr lang="es-ES" noProof="1">
              <a:solidFill>
                <a:schemeClr val="accent5">
                  <a:lumMod val="60000"/>
                  <a:lumOff val="40000"/>
                </a:schemeClr>
              </a:solidFill>
              <a:latin typeface="Aptos Mono" panose="020F0502020204030204" pitchFamily="49" charset="0"/>
            </a:rPr>
            <a:t>|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algn="l"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 algn="l">
            <a:lnSpc>
              <a:spcPct val="100000"/>
            </a:lnSpc>
          </a:pPr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1"/>
      <dgm:spPr/>
    </dgm:pt>
    <dgm:pt modelId="{F55B2F71-E638-412C-8147-FC7081E08B04}" type="pres">
      <dgm:prSet presAssocID="{66039115-797B-304C-9FC0-EFABB1F2123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thernet con relleno sólido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endParaRPr lang="es-ES" sz="2000" b="0" noProof="0" dirty="0">
            <a:latin typeface="Abadi" panose="020B060402010402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59191693-FD2E-48BE-89E3-2DC627D161FF}" type="pres">
      <dgm:prSet presAssocID="{BE5B76ED-C686-4E97-9A28-74231B4FDDD1}" presName="Name0" presStyleCnt="0">
        <dgm:presLayoutVars>
          <dgm:chMax val="7"/>
          <dgm:resizeHandles val="exact"/>
        </dgm:presLayoutVars>
      </dgm:prSet>
      <dgm:spPr/>
    </dgm:pt>
    <dgm:pt modelId="{E3982738-1CA4-4FB4-9C06-241E7BEC8879}" type="pres">
      <dgm:prSet presAssocID="{BE5B76ED-C686-4E97-9A28-74231B4FDDD1}" presName="comp1" presStyleCnt="0"/>
      <dgm:spPr/>
    </dgm:pt>
    <dgm:pt modelId="{E7EB424C-5AA6-420D-A50A-7E0009A5B9FD}" type="pres">
      <dgm:prSet presAssocID="{BE5B76ED-C686-4E97-9A28-74231B4FDDD1}" presName="circle1" presStyleLbl="node1" presStyleIdx="0" presStyleCnt="1" custLinFactNeighborX="-4306" custLinFactNeighborY="-487"/>
      <dgm:spPr/>
    </dgm:pt>
    <dgm:pt modelId="{31BEB2CB-FB33-4B83-8645-5C997C4FFA5C}" type="pres">
      <dgm:prSet presAssocID="{BE5B76ED-C686-4E97-9A28-74231B4FDDD1}" presName="c1text" presStyleLbl="node1" presStyleIdx="0" presStyleCnt="1">
        <dgm:presLayoutVars>
          <dgm:bulletEnabled val="1"/>
        </dgm:presLayoutVars>
      </dgm:prSet>
      <dgm:spPr/>
    </dgm:pt>
  </dgm:ptLst>
  <dgm:cxnLst>
    <dgm:cxn modelId="{BE3E526A-6120-493B-8ACD-37702AF2396A}" type="presOf" srcId="{B388C4F7-DD86-40E4-BA83-6838C8E845B2}" destId="{31BEB2CB-FB33-4B83-8645-5C997C4FFA5C}" srcOrd="1" destOrd="0" presId="urn:microsoft.com/office/officeart/2005/8/layout/venn2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70FE7C52-534B-49F5-A26B-EBD057B3F2B5}" type="presOf" srcId="{B388C4F7-DD86-40E4-BA83-6838C8E845B2}" destId="{E7EB424C-5AA6-420D-A50A-7E0009A5B9FD}" srcOrd="0" destOrd="0" presId="urn:microsoft.com/office/officeart/2005/8/layout/venn2"/>
    <dgm:cxn modelId="{E1954F7C-FB46-4466-8801-5876A9A91B92}" type="presOf" srcId="{BE5B76ED-C686-4E97-9A28-74231B4FDDD1}" destId="{59191693-FD2E-48BE-89E3-2DC627D161FF}" srcOrd="0" destOrd="0" presId="urn:microsoft.com/office/officeart/2005/8/layout/venn2"/>
    <dgm:cxn modelId="{F8063C99-AB73-40CC-9C36-027F4BAD5C22}" type="presParOf" srcId="{59191693-FD2E-48BE-89E3-2DC627D161FF}" destId="{E3982738-1CA4-4FB4-9C06-241E7BEC8879}" srcOrd="0" destOrd="0" presId="urn:microsoft.com/office/officeart/2005/8/layout/venn2"/>
    <dgm:cxn modelId="{AC1177D3-4C91-4783-BA5C-52000A2F6186}" type="presParOf" srcId="{E3982738-1CA4-4FB4-9C06-241E7BEC8879}" destId="{E7EB424C-5AA6-420D-A50A-7E0009A5B9FD}" srcOrd="0" destOrd="0" presId="urn:microsoft.com/office/officeart/2005/8/layout/venn2"/>
    <dgm:cxn modelId="{81E1F9A7-E85D-4DCD-ADD4-1831055F74C5}" type="presParOf" srcId="{E3982738-1CA4-4FB4-9C06-241E7BEC8879}" destId="{31BEB2CB-FB33-4B83-8645-5C997C4FFA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endParaRPr lang="es-ES" sz="2000" b="0" noProof="0" dirty="0">
            <a:latin typeface="Abadi" panose="020B060402010402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59191693-FD2E-48BE-89E3-2DC627D161FF}" type="pres">
      <dgm:prSet presAssocID="{BE5B76ED-C686-4E97-9A28-74231B4FDDD1}" presName="Name0" presStyleCnt="0">
        <dgm:presLayoutVars>
          <dgm:chMax val="7"/>
          <dgm:resizeHandles val="exact"/>
        </dgm:presLayoutVars>
      </dgm:prSet>
      <dgm:spPr/>
    </dgm:pt>
    <dgm:pt modelId="{E3982738-1CA4-4FB4-9C06-241E7BEC8879}" type="pres">
      <dgm:prSet presAssocID="{BE5B76ED-C686-4E97-9A28-74231B4FDDD1}" presName="comp1" presStyleCnt="0"/>
      <dgm:spPr/>
    </dgm:pt>
    <dgm:pt modelId="{E7EB424C-5AA6-420D-A50A-7E0009A5B9FD}" type="pres">
      <dgm:prSet presAssocID="{BE5B76ED-C686-4E97-9A28-74231B4FDDD1}" presName="circle1" presStyleLbl="node1" presStyleIdx="0" presStyleCnt="1" custLinFactNeighborX="-4306" custLinFactNeighborY="-487"/>
      <dgm:spPr/>
    </dgm:pt>
    <dgm:pt modelId="{31BEB2CB-FB33-4B83-8645-5C997C4FFA5C}" type="pres">
      <dgm:prSet presAssocID="{BE5B76ED-C686-4E97-9A28-74231B4FDDD1}" presName="c1text" presStyleLbl="node1" presStyleIdx="0" presStyleCnt="1">
        <dgm:presLayoutVars>
          <dgm:bulletEnabled val="1"/>
        </dgm:presLayoutVars>
      </dgm:prSet>
      <dgm:spPr/>
    </dgm:pt>
  </dgm:ptLst>
  <dgm:cxnLst>
    <dgm:cxn modelId="{BE3E526A-6120-493B-8ACD-37702AF2396A}" type="presOf" srcId="{B388C4F7-DD86-40E4-BA83-6838C8E845B2}" destId="{31BEB2CB-FB33-4B83-8645-5C997C4FFA5C}" srcOrd="1" destOrd="0" presId="urn:microsoft.com/office/officeart/2005/8/layout/venn2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70FE7C52-534B-49F5-A26B-EBD057B3F2B5}" type="presOf" srcId="{B388C4F7-DD86-40E4-BA83-6838C8E845B2}" destId="{E7EB424C-5AA6-420D-A50A-7E0009A5B9FD}" srcOrd="0" destOrd="0" presId="urn:microsoft.com/office/officeart/2005/8/layout/venn2"/>
    <dgm:cxn modelId="{E1954F7C-FB46-4466-8801-5876A9A91B92}" type="presOf" srcId="{BE5B76ED-C686-4E97-9A28-74231B4FDDD1}" destId="{59191693-FD2E-48BE-89E3-2DC627D161FF}" srcOrd="0" destOrd="0" presId="urn:microsoft.com/office/officeart/2005/8/layout/venn2"/>
    <dgm:cxn modelId="{F8063C99-AB73-40CC-9C36-027F4BAD5C22}" type="presParOf" srcId="{59191693-FD2E-48BE-89E3-2DC627D161FF}" destId="{E3982738-1CA4-4FB4-9C06-241E7BEC8879}" srcOrd="0" destOrd="0" presId="urn:microsoft.com/office/officeart/2005/8/layout/venn2"/>
    <dgm:cxn modelId="{AC1177D3-4C91-4783-BA5C-52000A2F6186}" type="presParOf" srcId="{E3982738-1CA4-4FB4-9C06-241E7BEC8879}" destId="{E7EB424C-5AA6-420D-A50A-7E0009A5B9FD}" srcOrd="0" destOrd="0" presId="urn:microsoft.com/office/officeart/2005/8/layout/venn2"/>
    <dgm:cxn modelId="{81E1F9A7-E85D-4DCD-ADD4-1831055F74C5}" type="presParOf" srcId="{E3982738-1CA4-4FB4-9C06-241E7BEC8879}" destId="{31BEB2CB-FB33-4B83-8645-5C997C4FFA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endParaRPr lang="es-ES" sz="2000" b="0" noProof="0" dirty="0">
            <a:latin typeface="Abadi" panose="020B0604020104020204" pitchFamily="34" charset="0"/>
          </a:endParaRPr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59191693-FD2E-48BE-89E3-2DC627D161FF}" type="pres">
      <dgm:prSet presAssocID="{BE5B76ED-C686-4E97-9A28-74231B4FDDD1}" presName="Name0" presStyleCnt="0">
        <dgm:presLayoutVars>
          <dgm:chMax val="7"/>
          <dgm:resizeHandles val="exact"/>
        </dgm:presLayoutVars>
      </dgm:prSet>
      <dgm:spPr/>
    </dgm:pt>
    <dgm:pt modelId="{E3982738-1CA4-4FB4-9C06-241E7BEC8879}" type="pres">
      <dgm:prSet presAssocID="{BE5B76ED-C686-4E97-9A28-74231B4FDDD1}" presName="comp1" presStyleCnt="0"/>
      <dgm:spPr/>
    </dgm:pt>
    <dgm:pt modelId="{E7EB424C-5AA6-420D-A50A-7E0009A5B9FD}" type="pres">
      <dgm:prSet presAssocID="{BE5B76ED-C686-4E97-9A28-74231B4FDDD1}" presName="circle1" presStyleLbl="node1" presStyleIdx="0" presStyleCnt="1" custLinFactNeighborX="-4306" custLinFactNeighborY="-487"/>
      <dgm:spPr/>
    </dgm:pt>
    <dgm:pt modelId="{31BEB2CB-FB33-4B83-8645-5C997C4FFA5C}" type="pres">
      <dgm:prSet presAssocID="{BE5B76ED-C686-4E97-9A28-74231B4FDDD1}" presName="c1text" presStyleLbl="node1" presStyleIdx="0" presStyleCnt="1">
        <dgm:presLayoutVars>
          <dgm:bulletEnabled val="1"/>
        </dgm:presLayoutVars>
      </dgm:prSet>
      <dgm:spPr/>
    </dgm:pt>
  </dgm:ptLst>
  <dgm:cxnLst>
    <dgm:cxn modelId="{BE3E526A-6120-493B-8ACD-37702AF2396A}" type="presOf" srcId="{B388C4F7-DD86-40E4-BA83-6838C8E845B2}" destId="{31BEB2CB-FB33-4B83-8645-5C997C4FFA5C}" srcOrd="1" destOrd="0" presId="urn:microsoft.com/office/officeart/2005/8/layout/venn2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70FE7C52-534B-49F5-A26B-EBD057B3F2B5}" type="presOf" srcId="{B388C4F7-DD86-40E4-BA83-6838C8E845B2}" destId="{E7EB424C-5AA6-420D-A50A-7E0009A5B9FD}" srcOrd="0" destOrd="0" presId="urn:microsoft.com/office/officeart/2005/8/layout/venn2"/>
    <dgm:cxn modelId="{E1954F7C-FB46-4466-8801-5876A9A91B92}" type="presOf" srcId="{BE5B76ED-C686-4E97-9A28-74231B4FDDD1}" destId="{59191693-FD2E-48BE-89E3-2DC627D161FF}" srcOrd="0" destOrd="0" presId="urn:microsoft.com/office/officeart/2005/8/layout/venn2"/>
    <dgm:cxn modelId="{F8063C99-AB73-40CC-9C36-027F4BAD5C22}" type="presParOf" srcId="{59191693-FD2E-48BE-89E3-2DC627D161FF}" destId="{E3982738-1CA4-4FB4-9C06-241E7BEC8879}" srcOrd="0" destOrd="0" presId="urn:microsoft.com/office/officeart/2005/8/layout/venn2"/>
    <dgm:cxn modelId="{AC1177D3-4C91-4783-BA5C-52000A2F6186}" type="presParOf" srcId="{E3982738-1CA4-4FB4-9C06-241E7BEC8879}" destId="{E7EB424C-5AA6-420D-A50A-7E0009A5B9FD}" srcOrd="0" destOrd="0" presId="urn:microsoft.com/office/officeart/2005/8/layout/venn2"/>
    <dgm:cxn modelId="{81E1F9A7-E85D-4DCD-ADD4-1831055F74C5}" type="presParOf" srcId="{E3982738-1CA4-4FB4-9C06-241E7BEC8879}" destId="{31BEB2CB-FB33-4B83-8645-5C997C4FFA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Introducción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Instalación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Funcionalidades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1">
              <a:latin typeface="Abadi" panose="020B0604020104020204" pitchFamily="34" charset="0"/>
            </a:rPr>
            <a:t>Primer Proyecto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424C-5AA6-420D-A50A-7E0009A5B9FD}">
      <dsp:nvSpPr>
        <dsp:cNvPr id="0" name=""/>
        <dsp:cNvSpPr/>
      </dsp:nvSpPr>
      <dsp:spPr>
        <a:xfrm>
          <a:off x="1709043" y="0"/>
          <a:ext cx="3657600" cy="36576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rtlCol="0" anchor="t" anchorCtr="0">
          <a:noAutofit/>
        </a:bodyPr>
        <a:lstStyle/>
        <a:p>
          <a:pPr marL="0" lvl="0" indent="0" algn="l" defTabSz="1066800" rtl="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kern="1200" noProof="0" dirty="0">
              <a:latin typeface="Abadi" panose="020B0604020104020204" pitchFamily="34" charset="0"/>
            </a:rPr>
            <a:t>¿Qué es Susy?</a:t>
          </a: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¿Qué ofrece?</a:t>
          </a:r>
          <a:endParaRPr lang="es-ES" sz="1800" b="0" kern="1200" noProof="0" dirty="0">
            <a:solidFill>
              <a:schemeClr val="accent1">
                <a:lumMod val="20000"/>
                <a:lumOff val="80000"/>
              </a:schemeClr>
            </a:solidFill>
            <a:latin typeface="Abadi" panose="020B0604020104020204" pitchFamily="34" charset="0"/>
          </a:endParaRP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¿Para qué se utiliza?</a:t>
          </a: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0" kern="1200" noProof="0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rPr>
            <a:t>Otras características</a:t>
          </a:r>
        </a:p>
      </dsp:txBody>
      <dsp:txXfrm>
        <a:off x="2244686" y="914400"/>
        <a:ext cx="2586313" cy="1828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67657" y="662545"/>
          <a:ext cx="771017" cy="771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29571" y="824459"/>
          <a:ext cx="447189" cy="44718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6000" b="-6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03892" y="662545"/>
          <a:ext cx="1817397" cy="77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badi" panose="020B0604020104020204" pitchFamily="34" charset="0"/>
            </a:rPr>
            <a:t>Node.js</a:t>
          </a:r>
        </a:p>
      </dsp:txBody>
      <dsp:txXfrm>
        <a:off x="1003892" y="662545"/>
        <a:ext cx="1817397" cy="771017"/>
      </dsp:txXfrm>
    </dsp:sp>
    <dsp:sp modelId="{75512A68-FA50-4392-A441-C6EC352FE606}">
      <dsp:nvSpPr>
        <dsp:cNvPr id="0" name=""/>
        <dsp:cNvSpPr/>
      </dsp:nvSpPr>
      <dsp:spPr>
        <a:xfrm>
          <a:off x="3137957" y="662545"/>
          <a:ext cx="771017" cy="771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299871" y="824459"/>
          <a:ext cx="447189" cy="44718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074192" y="662545"/>
          <a:ext cx="1817397" cy="771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badi" panose="020B0604020104020204" pitchFamily="34" charset="0"/>
            </a:rPr>
            <a:t>Sass</a:t>
          </a:r>
        </a:p>
      </dsp:txBody>
      <dsp:txXfrm>
        <a:off x="4074192" y="662545"/>
        <a:ext cx="1817397" cy="771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484081" y="629302"/>
          <a:ext cx="837503" cy="837503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1659957" y="805177"/>
          <a:ext cx="485752" cy="485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2501050" y="629302"/>
          <a:ext cx="1974116" cy="837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1">
              <a:latin typeface="Aptos Mono" panose="020F0502020204030204" pitchFamily="49" charset="0"/>
            </a:rPr>
            <a:t>npm init </a:t>
          </a:r>
          <a:r>
            <a:rPr lang="es-ES" sz="2400" kern="1200" noProof="1">
              <a:solidFill>
                <a:schemeClr val="accent5">
                  <a:lumMod val="60000"/>
                  <a:lumOff val="40000"/>
                </a:schemeClr>
              </a:solidFill>
              <a:latin typeface="Aptos Mono" panose="020F0502020204030204" pitchFamily="49" charset="0"/>
            </a:rPr>
            <a:t>|</a:t>
          </a:r>
        </a:p>
      </dsp:txBody>
      <dsp:txXfrm>
        <a:off x="2501050" y="629302"/>
        <a:ext cx="1974116" cy="837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424C-5AA6-420D-A50A-7E0009A5B9FD}">
      <dsp:nvSpPr>
        <dsp:cNvPr id="0" name=""/>
        <dsp:cNvSpPr/>
      </dsp:nvSpPr>
      <dsp:spPr>
        <a:xfrm>
          <a:off x="1709043" y="0"/>
          <a:ext cx="3657600" cy="36576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0" kern="1200" noProof="0" dirty="0">
            <a:latin typeface="Abadi" panose="020B0604020104020204" pitchFamily="34" charset="0"/>
          </a:endParaRPr>
        </a:p>
      </dsp:txBody>
      <dsp:txXfrm>
        <a:off x="2244686" y="914400"/>
        <a:ext cx="2586313" cy="1828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424C-5AA6-420D-A50A-7E0009A5B9FD}">
      <dsp:nvSpPr>
        <dsp:cNvPr id="0" name=""/>
        <dsp:cNvSpPr/>
      </dsp:nvSpPr>
      <dsp:spPr>
        <a:xfrm>
          <a:off x="1709043" y="0"/>
          <a:ext cx="3657600" cy="36576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0" kern="1200" noProof="0" dirty="0">
            <a:latin typeface="Abadi" panose="020B0604020104020204" pitchFamily="34" charset="0"/>
          </a:endParaRPr>
        </a:p>
      </dsp:txBody>
      <dsp:txXfrm>
        <a:off x="2244686" y="914400"/>
        <a:ext cx="2586313" cy="1828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424C-5AA6-420D-A50A-7E0009A5B9FD}">
      <dsp:nvSpPr>
        <dsp:cNvPr id="0" name=""/>
        <dsp:cNvSpPr/>
      </dsp:nvSpPr>
      <dsp:spPr>
        <a:xfrm>
          <a:off x="1709043" y="0"/>
          <a:ext cx="3657600" cy="36576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b="0" kern="1200" noProof="0" dirty="0">
            <a:latin typeface="Abadi" panose="020B0604020104020204" pitchFamily="34" charset="0"/>
          </a:endParaRPr>
        </a:p>
      </dsp:txBody>
      <dsp:txXfrm>
        <a:off x="2244686" y="914400"/>
        <a:ext cx="2586313" cy="182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19/01/2024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65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287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10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45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563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667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0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19/01/2024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19/01/2024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jpg"/><Relationship Id="rId10" Type="http://schemas.microsoft.com/office/2007/relationships/diagramDrawing" Target="../diagrams/drawing1.xml"/><Relationship Id="rId4" Type="http://schemas.openxmlformats.org/officeDocument/2006/relationships/image" Target="../media/image6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2296" y="5102072"/>
            <a:ext cx="7197726" cy="1405467"/>
          </a:xfrm>
        </p:spPr>
        <p:txBody>
          <a:bodyPr rtlCol="0">
            <a:normAutofit/>
          </a:bodyPr>
          <a:lstStyle/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F0502020204030204" pitchFamily="34" charset="0"/>
              </a:rPr>
              <a:t>Alejandro sastre</a:t>
            </a:r>
          </a:p>
          <a:p>
            <a:pPr rtl="0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F0502020204030204" pitchFamily="34" charset="0"/>
              </a:rPr>
              <a:t>Marcos Fernández de salamanca</a:t>
            </a:r>
          </a:p>
        </p:txBody>
      </p:sp>
      <p:pic>
        <p:nvPicPr>
          <p:cNvPr id="6" name="Imagen 5" descr="Dibujo en blanco y negro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A25B8CD6-22AC-A438-22C0-01291372C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91" y="510118"/>
            <a:ext cx="8239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0D52-E809-ADE8-646F-C610E63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3F5366-2BFD-8FB7-EEEA-47DE451F3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C21B1E-6B1A-8793-0D70-F10DFAF41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AE2EA9-9EE7-2B4F-2ACF-075FCD06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0D1214-3CC8-0317-C673-2228A173BF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964A42-B5BC-AAA5-AA0B-AC7D0340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99F80-8E58-AEAA-9854-543E43B2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218C7-995A-801A-0A9F-D0A6812E3F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33A4B-C14B-F4DE-B817-0C80FA00C9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F5D505-90D9-44E0-21E1-C2E08019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"/>
            <a:ext cx="12192000" cy="685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69323" y="2017487"/>
          <a:ext cx="739068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008743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dirty="0">
                <a:latin typeface="Abadi" panose="020B0604020104020204" pitchFamily="34" charset="0"/>
              </a:rPr>
              <a:t>COMPILAR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622C732-577B-7E55-2244-0B39AF617F8E}"/>
              </a:ext>
            </a:extLst>
          </p:cNvPr>
          <p:cNvGrpSpPr/>
          <p:nvPr/>
        </p:nvGrpSpPr>
        <p:grpSpPr>
          <a:xfrm>
            <a:off x="4281714" y="1741160"/>
            <a:ext cx="6012156" cy="3618241"/>
            <a:chOff x="-3190867" y="662545"/>
            <a:chExt cx="6012156" cy="3618241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EE2FE81-89BF-0502-ABB6-BF7EA2ED1387}"/>
                </a:ext>
              </a:extLst>
            </p:cNvPr>
            <p:cNvSpPr/>
            <p:nvPr/>
          </p:nvSpPr>
          <p:spPr>
            <a:xfrm>
              <a:off x="1003892" y="662545"/>
              <a:ext cx="1817397" cy="77101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68F3DD4-DF1E-0EA3-7368-EFCD84D366F5}"/>
                </a:ext>
              </a:extLst>
            </p:cNvPr>
            <p:cNvSpPr txBox="1"/>
            <p:nvPr/>
          </p:nvSpPr>
          <p:spPr>
            <a:xfrm>
              <a:off x="-3190867" y="1982136"/>
              <a:ext cx="3643086" cy="229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noProof="1">
                  <a:latin typeface="Abadi" panose="020B0604020104020204" pitchFamily="34" charset="0"/>
                </a:rPr>
                <a:t>Compilar mediante</a:t>
              </a: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400" noProof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npx sass (ruta)</a:t>
              </a:r>
              <a:endParaRPr lang="es-ES" sz="2400" noProof="1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endParaRP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51805600-2BBB-DEA4-9B60-DB5CB0F79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00" y="2745065"/>
            <a:ext cx="12192001" cy="7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94D516F-44E6-733B-860C-61C1858E6890}"/>
              </a:ext>
            </a:extLst>
          </p:cNvPr>
          <p:cNvSpPr txBox="1">
            <a:spLocks/>
          </p:cNvSpPr>
          <p:nvPr/>
        </p:nvSpPr>
        <p:spPr>
          <a:xfrm>
            <a:off x="686682" y="1167085"/>
            <a:ext cx="4436860" cy="976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noProof="1">
                <a:latin typeface="Abadi" panose="020B0604020104020204" pitchFamily="34" charset="0"/>
              </a:rPr>
              <a:t>CARPETA DIST</a:t>
            </a:r>
            <a:endParaRPr lang="es-ES" sz="3600" noProof="1">
              <a:latin typeface="Abadi" panose="020B0604020104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5B6558-C4EE-C834-7934-7AC18707D9F8}"/>
              </a:ext>
            </a:extLst>
          </p:cNvPr>
          <p:cNvSpPr txBox="1">
            <a:spLocks/>
          </p:cNvSpPr>
          <p:nvPr/>
        </p:nvSpPr>
        <p:spPr>
          <a:xfrm>
            <a:off x="812800" y="2452913"/>
            <a:ext cx="4586514" cy="434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Se genera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una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carpeta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 con 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main.css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B76E00-7B8B-5E99-03C9-F07E1231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2" y="2891823"/>
            <a:ext cx="6374518" cy="1873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47A0079-1C66-7BB6-C28D-3CCB9DF68F40}"/>
              </a:ext>
            </a:extLst>
          </p:cNvPr>
          <p:cNvSpPr txBox="1"/>
          <p:nvPr/>
        </p:nvSpPr>
        <p:spPr>
          <a:xfrm>
            <a:off x="812800" y="4862474"/>
            <a:ext cx="6134100" cy="13019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t" anchorCtr="0">
            <a:normAutofit/>
          </a:bodyPr>
          <a:lstStyle/>
          <a:p>
            <a:pPr lvl="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Todo lo que hagamos en </a:t>
            </a:r>
            <a:r>
              <a:rPr lang="es-E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s-ES" sz="3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scss</a:t>
            </a:r>
            <a:endParaRPr lang="es-ES" sz="3200" b="1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  <a:p>
            <a:pPr lvl="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se convertirá a </a:t>
            </a:r>
            <a:r>
              <a:rPr lang="es-E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s-ES" sz="32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css</a:t>
            </a:r>
            <a:endParaRPr lang="es-ES" sz="3200" b="1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ECC5AB-BBB6-65A9-DB23-CFA94D4A4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00" y="1514443"/>
            <a:ext cx="4063118" cy="451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71BB-A562-34F3-C230-D5D2326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890A7-763E-8BDC-5A80-89B3F63A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4601E3-01A6-801C-51AD-1071D6A0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E0FDC64-B231-83A6-0EB4-935225625C85}"/>
              </a:ext>
            </a:extLst>
          </p:cNvPr>
          <p:cNvSpPr txBox="1"/>
          <p:nvPr/>
        </p:nvSpPr>
        <p:spPr>
          <a:xfrm>
            <a:off x="812800" y="5359400"/>
            <a:ext cx="10591800" cy="8050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t" anchorCtr="0">
            <a:normAutofit/>
          </a:bodyPr>
          <a:lstStyle/>
          <a:p>
            <a:pPr lvl="0"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Contenido de 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index.html </a:t>
            </a:r>
            <a:r>
              <a:rPr lang="es-E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una vez compilado </a:t>
            </a:r>
            <a:r>
              <a:rPr lang="es-ES" sz="3200" b="1" dirty="0" err="1">
                <a:solidFill>
                  <a:schemeClr val="accent1">
                    <a:lumMod val="75000"/>
                  </a:schemeClr>
                </a:solidFill>
                <a:latin typeface="Abadi" panose="020B0604020104020204" pitchFamily="34" charset="0"/>
              </a:rPr>
              <a:t>main.scss</a:t>
            </a:r>
            <a:endParaRPr lang="es-ES" sz="3200" b="1" dirty="0">
              <a:solidFill>
                <a:schemeClr val="accent1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7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7C5FA2DA-6F29-A1C8-9FFD-F1D0588AC6AC}"/>
              </a:ext>
            </a:extLst>
          </p:cNvPr>
          <p:cNvSpPr txBox="1">
            <a:spLocks/>
          </p:cNvSpPr>
          <p:nvPr/>
        </p:nvSpPr>
        <p:spPr>
          <a:xfrm>
            <a:off x="686682" y="679014"/>
            <a:ext cx="5218818" cy="976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noProof="1">
                <a:latin typeface="Abadi" panose="020B0604020104020204" pitchFamily="34" charset="0"/>
              </a:rPr>
              <a:t>PRIMERAS VARIABLES</a:t>
            </a:r>
            <a:endParaRPr lang="es-ES" sz="3600" noProof="1">
              <a:latin typeface="Abadi" panose="020B0604020104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B1C87C-AAC0-3479-96A0-99CB4AA31637}"/>
              </a:ext>
            </a:extLst>
          </p:cNvPr>
          <p:cNvSpPr txBox="1">
            <a:spLocks/>
          </p:cNvSpPr>
          <p:nvPr/>
        </p:nvSpPr>
        <p:spPr>
          <a:xfrm>
            <a:off x="812800" y="1964842"/>
            <a:ext cx="4586514" cy="434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Se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utilizan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igual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 que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en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 sass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832EFC-F76B-413E-EFD7-6204F33FE3A0}"/>
              </a:ext>
            </a:extLst>
          </p:cNvPr>
          <p:cNvSpPr txBox="1"/>
          <p:nvPr/>
        </p:nvSpPr>
        <p:spPr>
          <a:xfrm>
            <a:off x="812800" y="3575711"/>
            <a:ext cx="6134100" cy="13019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t" anchorCtr="0">
            <a:normAutofit/>
          </a:bodyPr>
          <a:lstStyle/>
          <a:p>
            <a:pPr lvl="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Guardamos las siguientes variables de ejemplo:</a:t>
            </a:r>
            <a:endParaRPr lang="es-ES" sz="2400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0BC882E-B831-EC58-F840-E1164D1C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642491"/>
            <a:ext cx="4758427" cy="5968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B459C6D-2320-F99C-A665-9F04FD24F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226701"/>
            <a:ext cx="7672968" cy="17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6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FBA48-1A96-D9C9-2516-DC893973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badi" panose="020B0604020104020204" pitchFamily="34" charset="0"/>
              </a:rPr>
              <a:t>PROBLEMAS DE SUSY </a:t>
            </a:r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(DEPRECADO)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DC07E-8408-9488-5D0B-C7A4E3D0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99169"/>
            <a:ext cx="10131425" cy="145626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Abadi" panose="020B0604020104020204" pitchFamily="34" charset="0"/>
              </a:rPr>
              <a:t>Nuestras variables compilarán (misma sintaxis que SASS)</a:t>
            </a:r>
          </a:p>
          <a:p>
            <a:r>
              <a:rPr lang="es-E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Al utilizar con funcionalidades de SUSY, dejará de compilar.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14CD69-2DBC-1729-732A-D73AE605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1" y="3225620"/>
            <a:ext cx="5797261" cy="30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0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E64C7F-BBC4-DF09-0F32-811AFF07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27" y="1832723"/>
            <a:ext cx="9440746" cy="18717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FF66EE-F965-D9C0-D1E2-89A1B43F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28" y="4047286"/>
            <a:ext cx="9440746" cy="186348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294BA60-E822-CE11-CA65-875C18BD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ERROR DE COMPILACIÓN EN CONSOLA</a:t>
            </a:r>
          </a:p>
        </p:txBody>
      </p:sp>
    </p:spTree>
    <p:extLst>
      <p:ext uri="{BB962C8B-B14F-4D97-AF65-F5344CB8AC3E}">
        <p14:creationId xmlns:p14="http://schemas.microsoft.com/office/powerpoint/2010/main" val="271404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69323" y="2017487"/>
          <a:ext cx="739068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008743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dirty="0">
                <a:latin typeface="Abadi" panose="020B0604020104020204" pitchFamily="34" charset="0"/>
              </a:rPr>
              <a:t>CONCLUSIONES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622C732-577B-7E55-2244-0B39AF617F8E}"/>
              </a:ext>
            </a:extLst>
          </p:cNvPr>
          <p:cNvGrpSpPr/>
          <p:nvPr/>
        </p:nvGrpSpPr>
        <p:grpSpPr>
          <a:xfrm>
            <a:off x="4281714" y="1741160"/>
            <a:ext cx="6012156" cy="3701698"/>
            <a:chOff x="-3190867" y="662545"/>
            <a:chExt cx="6012156" cy="370169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EE2FE81-89BF-0502-ABB6-BF7EA2ED1387}"/>
                </a:ext>
              </a:extLst>
            </p:cNvPr>
            <p:cNvSpPr/>
            <p:nvPr/>
          </p:nvSpPr>
          <p:spPr>
            <a:xfrm>
              <a:off x="1003892" y="662545"/>
              <a:ext cx="1817397" cy="77101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68F3DD4-DF1E-0EA3-7368-EFCD84D366F5}"/>
                </a:ext>
              </a:extLst>
            </p:cNvPr>
            <p:cNvSpPr txBox="1"/>
            <p:nvPr/>
          </p:nvSpPr>
          <p:spPr>
            <a:xfrm>
              <a:off x="-3190867" y="938873"/>
              <a:ext cx="3643086" cy="34253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ctr" anchorCtr="0">
              <a:noAutofit/>
            </a:bodyPr>
            <a:lstStyle/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latin typeface="Abadi" panose="020B0604020104020204" pitchFamily="34" charset="0"/>
                </a:rPr>
                <a:t>Framework deprecado</a:t>
              </a:r>
            </a:p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badi" panose="020B0604020104020204" pitchFamily="34" charset="0"/>
                </a:rPr>
                <a:t>Potente en su día</a:t>
              </a:r>
            </a:p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solidFill>
                    <a:schemeClr val="tx1"/>
                  </a:solidFill>
                  <a:latin typeface="Abadi" panose="020B0604020104020204" pitchFamily="34" charset="0"/>
                </a:rPr>
                <a:t>Flexible y personalizable</a:t>
              </a:r>
            </a:p>
            <a:p>
              <a:pPr marL="342900" indent="-342900" algn="ctr" defTabSz="1066800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badi" panose="020B0604020104020204" pitchFamily="34" charset="0"/>
                </a:rPr>
                <a:t>Frameworks actuales similares</a:t>
              </a:r>
              <a:endParaRPr lang="es-ES" sz="2000" noProof="1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solidFill>
                    <a:schemeClr val="tx1"/>
                  </a:solidFill>
                  <a:latin typeface="Abadi" panose="020B0604020104020204" pitchFamily="34" charset="0"/>
                </a:rPr>
                <a:t>Funcionalidades de SASS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07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1038" y="3225799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Abadi" panose="020B0604020104020204" pitchFamily="34" charset="0"/>
              </a:rPr>
              <a:t>Fase de preguntas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1038" y="5647263"/>
            <a:ext cx="7197726" cy="106679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Gracias por la atención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sz="4000" noProof="1">
                <a:latin typeface="Abadi" panose="020B0604020104020204" pitchFamily="34" charset="0"/>
              </a:rPr>
              <a:t>ÍNDICE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020416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264257"/>
              </p:ext>
            </p:extLst>
          </p:nvPr>
        </p:nvGraphicFramePr>
        <p:xfrm>
          <a:off x="2569323" y="2017487"/>
          <a:ext cx="739068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008743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dirty="0">
                <a:latin typeface="Abadi" panose="020B0604020104020204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94D516F-44E6-733B-860C-61C1858E6890}"/>
              </a:ext>
            </a:extLst>
          </p:cNvPr>
          <p:cNvSpPr txBox="1">
            <a:spLocks/>
          </p:cNvSpPr>
          <p:nvPr/>
        </p:nvSpPr>
        <p:spPr>
          <a:xfrm>
            <a:off x="686682" y="1273574"/>
            <a:ext cx="4436860" cy="976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noProof="1">
                <a:latin typeface="Abadi" panose="020B0604020104020204" pitchFamily="34" charset="0"/>
              </a:rPr>
              <a:t>INSTALACIÓN</a:t>
            </a:r>
            <a:endParaRPr lang="es-ES" sz="3600" noProof="1">
              <a:latin typeface="Abadi" panose="020B0604020104020204" pitchFamily="34" charset="0"/>
            </a:endParaRPr>
          </a:p>
        </p:txBody>
      </p:sp>
      <p:graphicFrame>
        <p:nvGraphicFramePr>
          <p:cNvPr id="12" name="Marcador de contenido 4" descr="Gráfico de SmartArt">
            <a:extLst>
              <a:ext uri="{FF2B5EF4-FFF2-40B4-BE49-F238E27FC236}">
                <a16:creationId xmlns:a16="http://schemas.microsoft.com/office/drawing/2014/main" id="{2C71CD2C-95AD-CD96-9A9E-B5ADCD725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402030"/>
              </p:ext>
            </p:extLst>
          </p:nvPr>
        </p:nvGraphicFramePr>
        <p:xfrm>
          <a:off x="2002971" y="2512177"/>
          <a:ext cx="5959248" cy="2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Subtítulo 2">
            <a:extLst>
              <a:ext uri="{FF2B5EF4-FFF2-40B4-BE49-F238E27FC236}">
                <a16:creationId xmlns:a16="http://schemas.microsoft.com/office/drawing/2014/main" id="{33192D3B-2A93-A02D-9F81-07AF3AE9C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565" y="2560104"/>
            <a:ext cx="1550306" cy="3471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REQUISITOS</a:t>
            </a:r>
          </a:p>
        </p:txBody>
      </p:sp>
      <p:graphicFrame>
        <p:nvGraphicFramePr>
          <p:cNvPr id="17" name="Marcador de contenido 4" descr="Gráfico de SmartArt">
            <a:extLst>
              <a:ext uri="{FF2B5EF4-FFF2-40B4-BE49-F238E27FC236}">
                <a16:creationId xmlns:a16="http://schemas.microsoft.com/office/drawing/2014/main" id="{B26045AD-D501-057A-E3B0-3F54BB953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846906"/>
              </p:ext>
            </p:extLst>
          </p:nvPr>
        </p:nvGraphicFramePr>
        <p:xfrm>
          <a:off x="551543" y="4347933"/>
          <a:ext cx="5959248" cy="2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Subtítulo 2">
            <a:extLst>
              <a:ext uri="{FF2B5EF4-FFF2-40B4-BE49-F238E27FC236}">
                <a16:creationId xmlns:a16="http://schemas.microsoft.com/office/drawing/2014/main" id="{BD4A70E2-9FA3-FF86-CD7D-E923AA97B7A9}"/>
              </a:ext>
            </a:extLst>
          </p:cNvPr>
          <p:cNvSpPr txBox="1">
            <a:spLocks/>
          </p:cNvSpPr>
          <p:nvPr/>
        </p:nvSpPr>
        <p:spPr>
          <a:xfrm>
            <a:off x="1835565" y="4395860"/>
            <a:ext cx="980206" cy="347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PASOS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F76D158-7780-5157-F0F4-145A655C6E74}"/>
              </a:ext>
            </a:extLst>
          </p:cNvPr>
          <p:cNvGrpSpPr/>
          <p:nvPr/>
        </p:nvGrpSpPr>
        <p:grpSpPr>
          <a:xfrm>
            <a:off x="4818657" y="4977234"/>
            <a:ext cx="3657816" cy="837504"/>
            <a:chOff x="2501050" y="629301"/>
            <a:chExt cx="3657816" cy="83750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96608EC-D7BE-ABF3-DFFC-C1583579BE68}"/>
                </a:ext>
              </a:extLst>
            </p:cNvPr>
            <p:cNvSpPr/>
            <p:nvPr/>
          </p:nvSpPr>
          <p:spPr>
            <a:xfrm>
              <a:off x="2501050" y="629302"/>
              <a:ext cx="1974116" cy="8375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B7D7CC73-0D84-F566-5FBD-D8600902BA57}"/>
                </a:ext>
              </a:extLst>
            </p:cNvPr>
            <p:cNvSpPr txBox="1"/>
            <p:nvPr/>
          </p:nvSpPr>
          <p:spPr>
            <a:xfrm>
              <a:off x="2791466" y="629301"/>
              <a:ext cx="3367400" cy="8375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400" kern="1200" noProof="1">
                  <a:latin typeface="Aptos Mono" panose="020F0502020204030204" pitchFamily="49" charset="0"/>
                </a:rPr>
                <a:t>npm i sass sussy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83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noProof="1">
                <a:latin typeface="Abadi" panose="020B0604020104020204" pitchFamily="34" charset="0"/>
              </a:rPr>
              <a:t>Package.json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B1AF53-9952-34A5-6C6B-870B281DF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87" y="1948877"/>
            <a:ext cx="6080860" cy="411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F80348-4A75-EDC5-921E-4026BFA8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953" y="2828293"/>
            <a:ext cx="2424115" cy="2639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68F72679-B901-AA1A-4BE5-E17CF706B4AB}"/>
              </a:ext>
            </a:extLst>
          </p:cNvPr>
          <p:cNvSpPr txBox="1">
            <a:spLocks/>
          </p:cNvSpPr>
          <p:nvPr/>
        </p:nvSpPr>
        <p:spPr>
          <a:xfrm>
            <a:off x="6913893" y="2638376"/>
            <a:ext cx="1550306" cy="63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ESTRUCTURA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DEL PROYECTO</a:t>
            </a:r>
          </a:p>
        </p:txBody>
      </p:sp>
    </p:spTree>
    <p:extLst>
      <p:ext uri="{BB962C8B-B14F-4D97-AF65-F5344CB8AC3E}">
        <p14:creationId xmlns:p14="http://schemas.microsoft.com/office/powerpoint/2010/main" val="380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8683152"/>
              </p:ext>
            </p:extLst>
          </p:nvPr>
        </p:nvGraphicFramePr>
        <p:xfrm>
          <a:off x="2569323" y="2017487"/>
          <a:ext cx="739068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1008743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dirty="0">
                <a:latin typeface="Abadi" panose="020B0604020104020204" pitchFamily="34" charset="0"/>
              </a:rPr>
              <a:t>FUNCIONALIDADES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622C732-577B-7E55-2244-0B39AF617F8E}"/>
              </a:ext>
            </a:extLst>
          </p:cNvPr>
          <p:cNvGrpSpPr/>
          <p:nvPr/>
        </p:nvGrpSpPr>
        <p:grpSpPr>
          <a:xfrm>
            <a:off x="4281714" y="1741160"/>
            <a:ext cx="6012156" cy="3701698"/>
            <a:chOff x="-3190867" y="662545"/>
            <a:chExt cx="6012156" cy="370169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EE2FE81-89BF-0502-ABB6-BF7EA2ED1387}"/>
                </a:ext>
              </a:extLst>
            </p:cNvPr>
            <p:cNvSpPr/>
            <p:nvPr/>
          </p:nvSpPr>
          <p:spPr>
            <a:xfrm>
              <a:off x="1003892" y="662545"/>
              <a:ext cx="1817397" cy="77101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68F3DD4-DF1E-0EA3-7368-EFCD84D366F5}"/>
                </a:ext>
              </a:extLst>
            </p:cNvPr>
            <p:cNvSpPr txBox="1"/>
            <p:nvPr/>
          </p:nvSpPr>
          <p:spPr>
            <a:xfrm>
              <a:off x="-3190867" y="938873"/>
              <a:ext cx="3643086" cy="34253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ctr" anchorCtr="0">
              <a:noAutofit/>
            </a:bodyPr>
            <a:lstStyle/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latin typeface="Abadi" panose="020B0604020104020204" pitchFamily="34" charset="0"/>
                </a:rPr>
                <a:t>Rejillas fluidas</a:t>
              </a:r>
            </a:p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badi" panose="020B0604020104020204" pitchFamily="34" charset="0"/>
                </a:rPr>
                <a:t>Anidamiento de rejillas</a:t>
              </a:r>
            </a:p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latin typeface="Abadi" panose="020B0604020104020204" pitchFamily="34" charset="0"/>
                </a:rPr>
                <a:t>Columnas sin restricciones</a:t>
              </a:r>
            </a:p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Abadi" panose="020B0604020104020204" pitchFamily="34" charset="0"/>
                </a:rPr>
                <a:t>Funcionalidades de SASS</a:t>
              </a:r>
            </a:p>
            <a:p>
              <a:pPr marL="342900" lvl="0" indent="-342900" algn="ctr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ES" sz="2000" noProof="1">
                  <a:latin typeface="Abadi" panose="020B0604020104020204" pitchFamily="34" charset="0"/>
                </a:rPr>
                <a:t>Diseño responsive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6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0BD5A06-9118-E0B8-5411-3564DF91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51" y="0"/>
            <a:ext cx="5007498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85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94D516F-44E6-733B-860C-61C1858E6890}"/>
              </a:ext>
            </a:extLst>
          </p:cNvPr>
          <p:cNvSpPr txBox="1">
            <a:spLocks/>
          </p:cNvSpPr>
          <p:nvPr/>
        </p:nvSpPr>
        <p:spPr>
          <a:xfrm>
            <a:off x="686682" y="1167085"/>
            <a:ext cx="4436860" cy="97614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000" noProof="1">
                <a:latin typeface="Abadi" panose="020B0604020104020204" pitchFamily="34" charset="0"/>
              </a:rPr>
              <a:t>PRIMER PROYECTO</a:t>
            </a:r>
            <a:endParaRPr lang="es-ES" sz="3600" noProof="1">
              <a:latin typeface="Abadi" panose="020B0604020104020204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5B6558-C4EE-C834-7934-7AC18707D9F8}"/>
              </a:ext>
            </a:extLst>
          </p:cNvPr>
          <p:cNvSpPr txBox="1">
            <a:spLocks/>
          </p:cNvSpPr>
          <p:nvPr/>
        </p:nvSpPr>
        <p:spPr>
          <a:xfrm>
            <a:off x="973670" y="2452913"/>
            <a:ext cx="4425644" cy="434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ESTRUCTURA DEL PROYECTO</a:t>
            </a:r>
          </a:p>
        </p:txBody>
      </p:sp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323C1677-6403-5793-6934-BA1A7396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878106"/>
            <a:ext cx="4996923" cy="2905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F6A31BA-8680-6556-293D-A777156AC0CB}"/>
              </a:ext>
            </a:extLst>
          </p:cNvPr>
          <p:cNvSpPr txBox="1"/>
          <p:nvPr/>
        </p:nvSpPr>
        <p:spPr>
          <a:xfrm>
            <a:off x="6376993" y="1640642"/>
            <a:ext cx="4425644" cy="43754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91440" tIns="45720" rIns="91440" bIns="45720" numCol="1" spcCol="1270" rtlCol="0" anchor="t" anchorCtr="0">
            <a:normAutofit/>
          </a:bodyPr>
          <a:lstStyle/>
          <a:p>
            <a:pPr marL="285750" lvl="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chemeClr val="tx1"/>
                </a:solidFill>
                <a:latin typeface="Abadi" panose="020B0604020104020204" pitchFamily="34" charset="0"/>
              </a:rPr>
              <a:t>Creamos nuestra carpeta </a:t>
            </a:r>
            <a:r>
              <a:rPr lang="es-ES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src</a:t>
            </a:r>
            <a:endParaRPr lang="es-ES" sz="2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285750" lvl="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src</a:t>
            </a:r>
            <a:r>
              <a:rPr lang="es-E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/estilos/</a:t>
            </a:r>
            <a:r>
              <a:rPr lang="es-E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main.scss</a:t>
            </a:r>
            <a:endParaRPr lang="es-ES" sz="2400" b="1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src</a:t>
            </a:r>
            <a:r>
              <a:rPr lang="es-E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/index.html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s-ES" sz="2400" b="1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s-ES" sz="2400" b="1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chemeClr val="tx1"/>
                </a:solidFill>
                <a:latin typeface="Abadi" panose="020B0604020104020204" pitchFamily="34" charset="0"/>
              </a:rPr>
              <a:t>En </a:t>
            </a:r>
            <a:r>
              <a:rPr lang="es-ES" sz="2400" dirty="0" err="1">
                <a:solidFill>
                  <a:schemeClr val="tx1"/>
                </a:solidFill>
                <a:latin typeface="Abadi" panose="020B0604020104020204" pitchFamily="34" charset="0"/>
              </a:rPr>
              <a:t>main.scss</a:t>
            </a:r>
            <a:r>
              <a:rPr lang="es-ES" sz="2400" dirty="0">
                <a:solidFill>
                  <a:schemeClr val="tx1"/>
                </a:solidFill>
                <a:latin typeface="Abadi" panose="020B0604020104020204" pitchFamily="34" charset="0"/>
              </a:rPr>
              <a:t>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s-E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es-E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s-E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susy</a:t>
            </a:r>
            <a:r>
              <a:rPr lang="es-E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s-E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susy</a:t>
            </a:r>
            <a:r>
              <a:rPr lang="es-E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1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9DF06-27F9-C259-8699-4767D228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93670"/>
            <a:ext cx="10131425" cy="972197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Diferencia entre .</a:t>
            </a:r>
            <a:r>
              <a:rPr lang="es-ES" dirty="0" err="1">
                <a:latin typeface="Abadi" panose="020B0604020104020204" pitchFamily="34" charset="0"/>
              </a:rPr>
              <a:t>sass</a:t>
            </a:r>
            <a:r>
              <a:rPr lang="es-ES" dirty="0">
                <a:latin typeface="Abadi" panose="020B0604020104020204" pitchFamily="34" charset="0"/>
              </a:rPr>
              <a:t> y .</a:t>
            </a:r>
            <a:r>
              <a:rPr lang="es-ES" dirty="0" err="1">
                <a:latin typeface="Abadi" panose="020B0604020104020204" pitchFamily="34" charset="0"/>
              </a:rPr>
              <a:t>scss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BE5C260-4374-FE08-089B-707509F1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353" y="2387600"/>
            <a:ext cx="4985371" cy="1257299"/>
          </a:xfrm>
        </p:spPr>
        <p:txBody>
          <a:bodyPr/>
          <a:lstStyle/>
          <a:p>
            <a:r>
              <a:rPr lang="es-ES" sz="2400" dirty="0">
                <a:latin typeface="Abadi" panose="020B0604020104020204" pitchFamily="34" charset="0"/>
              </a:rPr>
              <a:t>Sintaxis: </a:t>
            </a:r>
            <a:r>
              <a:rPr lang="es-E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Utiliza una sintaxis más concisa y se basa en la </a:t>
            </a:r>
            <a:r>
              <a:rPr lang="es-E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indentación</a:t>
            </a:r>
            <a:r>
              <a:rPr lang="es-E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para definir la estructura del código.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EE4AC5-C5D7-29AC-1BB0-BC5A19B14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3" y="3877205"/>
            <a:ext cx="4995334" cy="1887125"/>
          </a:xfrm>
          <a:prstGeom prst="rect">
            <a:avLst/>
          </a:prstGeom>
          <a:noFill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FA8444-0F1D-66FF-8EB9-CE933512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880968"/>
            <a:ext cx="4985371" cy="188336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48EC169-17DA-9C78-D30F-576E72521361}"/>
              </a:ext>
            </a:extLst>
          </p:cNvPr>
          <p:cNvSpPr txBox="1">
            <a:spLocks/>
          </p:cNvSpPr>
          <p:nvPr/>
        </p:nvSpPr>
        <p:spPr>
          <a:xfrm>
            <a:off x="6096000" y="2387599"/>
            <a:ext cx="4985371" cy="1257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Abadi" panose="020B0604020104020204" pitchFamily="34" charset="0"/>
              </a:rPr>
              <a:t>Sintaxis: </a:t>
            </a:r>
            <a:r>
              <a:rPr lang="es-E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Similar a la de CSS convencional. Los estilos se definen mediante llaves {} y punto y coma ;.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76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119</TotalTime>
  <Words>272</Words>
  <Application>Microsoft Office PowerPoint</Application>
  <PresentationFormat>Panorámica</PresentationFormat>
  <Paragraphs>74</Paragraphs>
  <Slides>19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Abadi</vt:lpstr>
      <vt:lpstr>Aptos Mono</vt:lpstr>
      <vt:lpstr>Arial</vt:lpstr>
      <vt:lpstr>Calibri</vt:lpstr>
      <vt:lpstr>Calibri Light</vt:lpstr>
      <vt:lpstr>Consolas</vt:lpstr>
      <vt:lpstr>Celestial</vt:lpstr>
      <vt:lpstr>Presentación de PowerPoint</vt:lpstr>
      <vt:lpstr>ÍNDICE</vt:lpstr>
      <vt:lpstr>INTRODUCCIÓN</vt:lpstr>
      <vt:lpstr>Presentación de PowerPoint</vt:lpstr>
      <vt:lpstr>Package.json</vt:lpstr>
      <vt:lpstr>FUNCIONALIDADES</vt:lpstr>
      <vt:lpstr>Presentación de PowerPoint</vt:lpstr>
      <vt:lpstr>Presentación de PowerPoint</vt:lpstr>
      <vt:lpstr>Diferencia entre .sass y .scss</vt:lpstr>
      <vt:lpstr>Presentación de PowerPoint</vt:lpstr>
      <vt:lpstr>Presentación de PowerPoint</vt:lpstr>
      <vt:lpstr>COMPILAR</vt:lpstr>
      <vt:lpstr>Presentación de PowerPoint</vt:lpstr>
      <vt:lpstr>Presentación de PowerPoint</vt:lpstr>
      <vt:lpstr>Presentación de PowerPoint</vt:lpstr>
      <vt:lpstr>PROBLEMAS DE SUSY (DEPRECADO)</vt:lpstr>
      <vt:lpstr>ERROR DE COMPILACIÓN EN CONSOLA</vt:lpstr>
      <vt:lpstr>CONCLUSIONES</vt:lpstr>
      <vt:lpstr>Fase de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Fernández de Salamanca y López</dc:creator>
  <cp:lastModifiedBy>Marcos Fernández de Salamanca y López</cp:lastModifiedBy>
  <cp:revision>17</cp:revision>
  <dcterms:created xsi:type="dcterms:W3CDTF">2024-01-18T14:13:03Z</dcterms:created>
  <dcterms:modified xsi:type="dcterms:W3CDTF">2024-01-19T10:13:01Z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