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13" r:id="rId3"/>
    <p:sldId id="300" r:id="rId4"/>
    <p:sldId id="258" r:id="rId5"/>
    <p:sldId id="31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/>
    <p:restoredTop sz="84150"/>
  </p:normalViewPr>
  <p:slideViewPr>
    <p:cSldViewPr snapToGrid="0" snapToObjects="1">
      <p:cViewPr>
        <p:scale>
          <a:sx n="101" d="100"/>
          <a:sy n="101" d="100"/>
        </p:scale>
        <p:origin x="3088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BB44A-8B3E-D54B-9E2F-962A1CBB315D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085DE-EBF9-B44D-885C-61314A33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figure in the bottom left comes from the git repository sustainable-processes/</a:t>
            </a:r>
            <a:r>
              <a:rPr lang="en-US" dirty="0" err="1"/>
              <a:t>distillation_control</a:t>
            </a:r>
            <a:r>
              <a:rPr lang="en-US" dirty="0"/>
              <a:t>/RL/experiments/analysis/20200303-transfer_learning_corrected.ipynb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To-do on SISO: more reading about tuning maps, outline paper and more verification experiments: add deadtime, noise.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085DE-EBF9-B44D-885C-61314A3320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3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9ED8-B520-5D41-86FA-3AB613BB9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3DCCC-DA17-ED40-8738-41DD63A74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B2B2-6C68-7E46-8C3D-4539497D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D84-B3B7-384C-B672-3B2100F8D676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B73DD-CAA7-BE41-ABCA-26E3F8B9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9C89-437A-0F4E-A484-E3E517CC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25B-C712-4043-BD8D-D99F09DE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3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1182-9B40-0247-8F03-71F69C65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19C01-5833-774F-991C-A86AF85E9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8470B-59B8-3B46-B188-84711316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D84-B3B7-384C-B672-3B2100F8D676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267CB-467F-C246-BE3A-E3DDF594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60584-3FF3-FE4C-865D-8FE88E68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25B-C712-4043-BD8D-D99F09DE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5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63C3D-032F-6645-A431-619185D2B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E3366-D164-554F-8239-B7F5A4F81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44E5B-7889-2249-9C37-CE1DA403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D84-B3B7-384C-B672-3B2100F8D676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F9407-D13D-A74F-8913-00200A8C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5EA8D-AEB3-324D-A541-B8608E16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25B-C712-4043-BD8D-D99F09DE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9B4B-D518-0444-874E-F6B6AE6C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3819-6050-6F4A-B4E1-30040BCE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43050-3E30-C24E-9702-FD6A38E6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D84-B3B7-384C-B672-3B2100F8D676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1FA87-0836-C043-84CF-650EF38A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709DE-55EE-3D43-B624-4AAF82D8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25B-C712-4043-BD8D-D99F09DE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1A9B-4B18-634A-8A98-1F424509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F420-1E6C-5645-90D7-ADAC4DEBA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9FB0C-C868-554F-A46B-CA0152DB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D84-B3B7-384C-B672-3B2100F8D676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0811-FCA4-F942-95F3-6B088E3B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2CFE9-F69C-424B-8E04-A5121E7F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25B-C712-4043-BD8D-D99F09DE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4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3F1D-D541-434E-881D-62239F89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863E-BDDA-8147-AB3E-ED0ACFB2B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5CC38-60B8-A447-9806-7BF096FD8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1D883-F9E7-954A-BF4D-5B377227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D84-B3B7-384C-B672-3B2100F8D676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ECFA3-46A2-5E46-A963-30D9E353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7C900-750B-F343-A1F6-DA45A536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25B-C712-4043-BD8D-D99F09DE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1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32FD-F1CD-9F46-9A20-C22852B0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A2470-86DA-D049-AD7D-16105505D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B6617-76AA-EB4E-9988-776EBA44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5B027-EF69-224F-A0B6-9022653E7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1431A-3B7D-CA47-A344-1375CD19B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4B27E-FE73-ED47-B02C-3023B011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D84-B3B7-384C-B672-3B2100F8D676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C17F5-5A29-0E4D-BAC2-F954509D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D0DBF-9DA8-4248-AC9A-ADC85E02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25B-C712-4043-BD8D-D99F09DE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3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5D04-2721-764C-8768-2DB525DB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5FEDD-DB43-4C44-8AB1-8AC451FE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D84-B3B7-384C-B672-3B2100F8D676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AF480-F98F-4E4F-ABD0-D8C08806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22B54-3F0C-3341-94CF-6E975967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25B-C712-4043-BD8D-D99F09DE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0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214C9-0C23-2643-9DD2-18A9A35C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D84-B3B7-384C-B672-3B2100F8D676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67E3A-D974-0049-9695-2D2FA753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66CCE-1AFD-3E4E-9062-6632A1AF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25B-C712-4043-BD8D-D99F09DE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2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A748-601D-D144-A05A-D79B1B21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C4D06-F6CF-7541-A1D4-655BAA166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95E50-EEAF-2340-AAD9-B3CA39335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CA143-F83A-694E-AA9B-0D7F840B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D84-B3B7-384C-B672-3B2100F8D676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804BA-DE39-A545-BF8A-715A4BA8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DD1C2-4FD4-2E4F-AF2E-543107BC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25B-C712-4043-BD8D-D99F09DE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9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05BA-0E35-D746-AA6D-026942DC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7B35B-05B5-0841-8EAD-1D39F5AB1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5481A-00D1-CD4A-9764-EEF5D84D9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BC711-DEA4-724A-9F67-064DBB0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D84-B3B7-384C-B672-3B2100F8D676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E4430-0B07-3F4D-A201-9EC6A8E4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8064-E918-2E45-B247-93CC0E7A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25B-C712-4043-BD8D-D99F09DE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6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D037F-3D80-4948-AE1A-C9DCA7AF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2DD1C-ECD9-1643-985C-AEA4939F1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FA16A-3E92-9A43-A791-16A387925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AD84-B3B7-384C-B672-3B2100F8D676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82969-D1E8-BD4A-95A1-8B164C0BD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2DB86-2C81-6F4E-83DE-6791FB955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525B-C712-4043-BD8D-D99F09DE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42A4C0-8BD4-5044-8A3F-FF561A72A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8" y="3382833"/>
            <a:ext cx="5325534" cy="3487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AFC1E9-A28C-684E-A648-4B9F85414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46" y="864650"/>
            <a:ext cx="4707060" cy="22181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98589A-CFAB-394B-9A32-7D2C01D5B842}"/>
              </a:ext>
            </a:extLst>
          </p:cNvPr>
          <p:cNvSpPr txBox="1"/>
          <p:nvPr/>
        </p:nvSpPr>
        <p:spPr>
          <a:xfrm>
            <a:off x="993847" y="3082751"/>
            <a:ext cx="437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bra Light" pitchFamily="2" charset="77"/>
              </a:rPr>
              <a:t>Pre-trained agent on a new problem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4E573F-C6C6-474A-AE01-0AE2551589D7}"/>
              </a:ext>
            </a:extLst>
          </p:cNvPr>
          <p:cNvCxnSpPr>
            <a:cxnSpLocks/>
          </p:cNvCxnSpPr>
          <p:nvPr/>
        </p:nvCxnSpPr>
        <p:spPr>
          <a:xfrm>
            <a:off x="6096000" y="265471"/>
            <a:ext cx="0" cy="63270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8289072-ECCD-9B46-8C46-6845C55609C0}"/>
              </a:ext>
            </a:extLst>
          </p:cNvPr>
          <p:cNvSpPr/>
          <p:nvPr/>
        </p:nvSpPr>
        <p:spPr>
          <a:xfrm>
            <a:off x="390689" y="265471"/>
            <a:ext cx="5580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Fibra Light" pitchFamily="2" charset="77"/>
              </a:rPr>
              <a:t>Transfer learning for SISO Tuning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59A84-D110-5144-BD6A-D00FDEF88E90}"/>
              </a:ext>
            </a:extLst>
          </p:cNvPr>
          <p:cNvSpPr/>
          <p:nvPr/>
        </p:nvSpPr>
        <p:spPr>
          <a:xfrm>
            <a:off x="6220937" y="265471"/>
            <a:ext cx="4447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Fibra Light" pitchFamily="2" charset="77"/>
              </a:rPr>
              <a:t>Distillation tuning using RL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7FEE8-8198-434A-9AC8-D844033EEB11}"/>
              </a:ext>
            </a:extLst>
          </p:cNvPr>
          <p:cNvSpPr txBox="1"/>
          <p:nvPr/>
        </p:nvSpPr>
        <p:spPr>
          <a:xfrm>
            <a:off x="6262501" y="960802"/>
            <a:ext cx="57378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bra Light" pitchFamily="2" charset="77"/>
              </a:rPr>
              <a:t>Steps for multivariable tuning:</a:t>
            </a:r>
          </a:p>
          <a:p>
            <a:endParaRPr lang="en-US" dirty="0">
              <a:latin typeface="Fibra Light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bra Light" pitchFamily="2" charset="77"/>
              </a:rPr>
              <a:t>Set RR, N</a:t>
            </a:r>
            <a:r>
              <a:rPr lang="en-US" baseline="-25000" dirty="0">
                <a:latin typeface="Fibra Light" pitchFamily="2" charset="77"/>
              </a:rPr>
              <a:t>T</a:t>
            </a:r>
            <a:r>
              <a:rPr lang="en-US" dirty="0">
                <a:latin typeface="Fibra Light" pitchFamily="2" charset="77"/>
              </a:rPr>
              <a:t>, feed, holdups and setpoints for distillate/bottoms composition</a:t>
            </a:r>
            <a:br>
              <a:rPr lang="en-US" dirty="0">
                <a:latin typeface="Fibra Light" pitchFamily="2" charset="77"/>
              </a:rPr>
            </a:br>
            <a:endParaRPr lang="en-US" dirty="0">
              <a:latin typeface="Fibra Light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bra Light" pitchFamily="2" charset="77"/>
              </a:rPr>
              <a:t>Calculate nominal values for reflux, distillate, bottoms, &amp; </a:t>
            </a:r>
            <a:r>
              <a:rPr lang="en-US" dirty="0" err="1">
                <a:latin typeface="Fibra Light" pitchFamily="2" charset="77"/>
              </a:rPr>
              <a:t>boilup</a:t>
            </a:r>
            <a:r>
              <a:rPr lang="en-US" dirty="0">
                <a:latin typeface="Fibra Light" pitchFamily="2" charset="77"/>
              </a:rPr>
              <a:t> using S.S.  </a:t>
            </a:r>
            <a:br>
              <a:rPr lang="en-US" dirty="0">
                <a:latin typeface="Fibra Light" pitchFamily="2" charset="77"/>
              </a:rPr>
            </a:br>
            <a:endParaRPr lang="en-US" dirty="0">
              <a:latin typeface="Fibra Light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bra Light" pitchFamily="2" charset="77"/>
              </a:rPr>
              <a:t>Run dynamic simulation in LV configuration to get initial values for internal flow</a:t>
            </a:r>
            <a:br>
              <a:rPr lang="en-US" dirty="0">
                <a:latin typeface="Fibra Light" pitchFamily="2" charset="77"/>
              </a:rPr>
            </a:br>
            <a:endParaRPr lang="en-US" dirty="0">
              <a:latin typeface="Fibra Light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bra Light" pitchFamily="2" charset="77"/>
              </a:rPr>
              <a:t>Loop: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Fibra Light" pitchFamily="2" charset="77"/>
              </a:rPr>
              <a:t>Add composition controller and introduce disturbances in feed, reboiler heating and condenser cooling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Fibra Light" pitchFamily="2" charset="77"/>
              </a:rPr>
              <a:t>RL algorithm receives reward of negative of ITAE in distillate/bottoms + observes state of (PV, SP, feed) history + PID parameters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Fibra Light" pitchFamily="2" charset="77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Fibra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7589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3B18ED-235E-4447-88E3-22AA85D7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0C6F7-BBB3-5949-A57F-4A73F8F2C132}"/>
              </a:ext>
            </a:extLst>
          </p:cNvPr>
          <p:cNvSpPr/>
          <p:nvPr/>
        </p:nvSpPr>
        <p:spPr>
          <a:xfrm>
            <a:off x="1764320" y="3164856"/>
            <a:ext cx="1750484" cy="150285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Fibra Light" pitchFamily="2" charset="77"/>
              </a:rPr>
              <a:t>RL Agent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6F3CE7-BEDF-7347-A216-920B3F807F18}"/>
              </a:ext>
            </a:extLst>
          </p:cNvPr>
          <p:cNvSpPr/>
          <p:nvPr/>
        </p:nvSpPr>
        <p:spPr>
          <a:xfrm>
            <a:off x="6252634" y="2344328"/>
            <a:ext cx="4415367" cy="3296306"/>
          </a:xfrm>
          <a:prstGeom prst="rect">
            <a:avLst/>
          </a:prstGeom>
          <a:gradFill flip="none" rotWithShape="1">
            <a:gsLst>
              <a:gs pos="100000">
                <a:srgbClr val="F1F1F1"/>
              </a:gs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7E011388-B6D4-0146-99A7-1EA4657DC940}"/>
              </a:ext>
            </a:extLst>
          </p:cNvPr>
          <p:cNvSpPr/>
          <p:nvPr/>
        </p:nvSpPr>
        <p:spPr>
          <a:xfrm>
            <a:off x="2476500" y="2624138"/>
            <a:ext cx="3619500" cy="804862"/>
          </a:xfrm>
          <a:prstGeom prst="arc">
            <a:avLst>
              <a:gd name="adj1" fmla="val 10944513"/>
              <a:gd name="adj2" fmla="val 21336078"/>
            </a:avLst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8BB556F8-949E-FD48-94E8-54FD94768450}"/>
              </a:ext>
            </a:extLst>
          </p:cNvPr>
          <p:cNvSpPr/>
          <p:nvPr/>
        </p:nvSpPr>
        <p:spPr>
          <a:xfrm flipH="1" flipV="1">
            <a:off x="2476500" y="4403563"/>
            <a:ext cx="3619500" cy="804862"/>
          </a:xfrm>
          <a:prstGeom prst="arc">
            <a:avLst>
              <a:gd name="adj1" fmla="val 10944513"/>
              <a:gd name="adj2" fmla="val 21336078"/>
            </a:avLst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1D2144-C7C8-0646-BD83-A22CF7C38ED3}"/>
                  </a:ext>
                </a:extLst>
              </p:cNvPr>
              <p:cNvSpPr txBox="1"/>
              <p:nvPr/>
            </p:nvSpPr>
            <p:spPr>
              <a:xfrm>
                <a:off x="2519402" y="2109667"/>
                <a:ext cx="47286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Fibra Light" pitchFamily="2" charset="77"/>
                    <a:cs typeface="Lao Sangam MN" pitchFamily="2" charset="0"/>
                  </a:rPr>
                  <a:t>Change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Lao Sangam MN" pitchFamily="2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Lao Sangam MN" pitchFamily="2" charset="0"/>
                          </a:rPr>
                          <m:t>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Lao Sangam MN" pitchFamily="2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sz="2800" dirty="0">
                    <a:latin typeface="Fibra Light" pitchFamily="2" charset="77"/>
                    <a:cs typeface="Lao Sangam MN" pitchFamily="2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Lao Sangam MN" pitchFamily="2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Lao Sangam MN" pitchFamily="2" charset="0"/>
                          </a:rPr>
                          <m:t>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Lao Sangam MN" pitchFamily="2" charset="0"/>
                          </a:rPr>
                          <m:t>𝐼</m:t>
                        </m:r>
                      </m:sup>
                    </m:sSup>
                  </m:oMath>
                </a14:m>
                <a:endParaRPr lang="en-US" sz="2800" dirty="0">
                  <a:latin typeface="Fibra Light" pitchFamily="2" charset="77"/>
                  <a:cs typeface="Lao Sangam MN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1D2144-C7C8-0646-BD83-A22CF7C38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402" y="2109667"/>
                <a:ext cx="4728635" cy="523220"/>
              </a:xfrm>
              <a:prstGeom prst="rect">
                <a:avLst/>
              </a:prstGeom>
              <a:blipFill>
                <a:blip r:embed="rId2"/>
                <a:stretch>
                  <a:fillRect l="-2406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B1BD51C-F892-2149-92BE-3F4EDE863E86}"/>
              </a:ext>
            </a:extLst>
          </p:cNvPr>
          <p:cNvSpPr txBox="1"/>
          <p:nvPr/>
        </p:nvSpPr>
        <p:spPr>
          <a:xfrm>
            <a:off x="1977643" y="5379024"/>
            <a:ext cx="4196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ibra Light" pitchFamily="2" charset="77"/>
                <a:cs typeface="Lao Sangam MN" pitchFamily="2" charset="0"/>
              </a:rPr>
              <a:t>New State + Rewards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1CAC23-749F-854E-B560-8981976CA0CE}"/>
              </a:ext>
            </a:extLst>
          </p:cNvPr>
          <p:cNvSpPr/>
          <p:nvPr/>
        </p:nvSpPr>
        <p:spPr>
          <a:xfrm>
            <a:off x="6252634" y="2344328"/>
            <a:ext cx="4415367" cy="32963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FD4ACE-40B9-2E40-8D6B-ED1DED898F67}"/>
              </a:ext>
            </a:extLst>
          </p:cNvPr>
          <p:cNvSpPr txBox="1"/>
          <p:nvPr/>
        </p:nvSpPr>
        <p:spPr>
          <a:xfrm>
            <a:off x="6706244" y="4946815"/>
            <a:ext cx="3718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ibra Light" pitchFamily="2" charset="77"/>
                <a:cs typeface="Lao Sangam MN" pitchFamily="2" charset="0"/>
              </a:rPr>
              <a:t>Process Simulation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AD9F374-39B3-0D40-809D-CC9A4CF8E2EE}"/>
              </a:ext>
            </a:extLst>
          </p:cNvPr>
          <p:cNvSpPr/>
          <p:nvPr/>
        </p:nvSpPr>
        <p:spPr>
          <a:xfrm flipH="1">
            <a:off x="8055494" y="3312994"/>
            <a:ext cx="510033" cy="125758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B198D8D-6E16-CE48-BC2E-8B07527C669B}"/>
              </a:ext>
            </a:extLst>
          </p:cNvPr>
          <p:cNvSpPr/>
          <p:nvPr/>
        </p:nvSpPr>
        <p:spPr>
          <a:xfrm flipH="1">
            <a:off x="7411245" y="3787125"/>
            <a:ext cx="401547" cy="78345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7B53646-361C-F54D-B75A-D8B570968049}"/>
              </a:ext>
            </a:extLst>
          </p:cNvPr>
          <p:cNvSpPr/>
          <p:nvPr/>
        </p:nvSpPr>
        <p:spPr>
          <a:xfrm flipH="1">
            <a:off x="8915184" y="2484481"/>
            <a:ext cx="718384" cy="208609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9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C800-F968-4542-8DD8-54F40E58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Fibra Light" pitchFamily="2" charset="77"/>
              </a:rPr>
              <a:t>Reinforcement learning </a:t>
            </a:r>
            <a:br>
              <a:rPr lang="en-US" sz="4000" dirty="0">
                <a:latin typeface="Fibra Light" pitchFamily="2" charset="77"/>
              </a:rPr>
            </a:br>
            <a:r>
              <a:rPr lang="en-US" sz="4000" dirty="0">
                <a:latin typeface="Fibra Light" pitchFamily="2" charset="77"/>
              </a:rPr>
              <a:t>enables control through feedback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37463-86EC-394B-BF17-89AD461C3CDD}"/>
              </a:ext>
            </a:extLst>
          </p:cNvPr>
          <p:cNvSpPr/>
          <p:nvPr/>
        </p:nvSpPr>
        <p:spPr>
          <a:xfrm>
            <a:off x="1764320" y="3164856"/>
            <a:ext cx="1750484" cy="150285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Fibra Light" pitchFamily="2" charset="77"/>
              </a:rPr>
              <a:t>RL Agent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168270-EFD4-AF49-ACC7-CD34B6E7D1A6}"/>
              </a:ext>
            </a:extLst>
          </p:cNvPr>
          <p:cNvSpPr/>
          <p:nvPr/>
        </p:nvSpPr>
        <p:spPr>
          <a:xfrm>
            <a:off x="6252634" y="2344328"/>
            <a:ext cx="4415367" cy="32963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304A31E-AEFE-784B-937A-1195C519873C}"/>
              </a:ext>
            </a:extLst>
          </p:cNvPr>
          <p:cNvSpPr/>
          <p:nvPr/>
        </p:nvSpPr>
        <p:spPr>
          <a:xfrm>
            <a:off x="2476500" y="2624138"/>
            <a:ext cx="3619500" cy="804862"/>
          </a:xfrm>
          <a:prstGeom prst="arc">
            <a:avLst>
              <a:gd name="adj1" fmla="val 10944513"/>
              <a:gd name="adj2" fmla="val 21336078"/>
            </a:avLst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28B53A-DE25-6841-A805-E14936E3EB87}"/>
              </a:ext>
            </a:extLst>
          </p:cNvPr>
          <p:cNvSpPr/>
          <p:nvPr/>
        </p:nvSpPr>
        <p:spPr>
          <a:xfrm flipH="1" flipV="1">
            <a:off x="2476500" y="4403563"/>
            <a:ext cx="3619500" cy="804862"/>
          </a:xfrm>
          <a:prstGeom prst="arc">
            <a:avLst>
              <a:gd name="adj1" fmla="val 10944513"/>
              <a:gd name="adj2" fmla="val 21336078"/>
            </a:avLst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DC0BAF-6DC3-9948-837A-D13C5F89E3F4}"/>
              </a:ext>
            </a:extLst>
          </p:cNvPr>
          <p:cNvSpPr txBox="1"/>
          <p:nvPr/>
        </p:nvSpPr>
        <p:spPr>
          <a:xfrm>
            <a:off x="2062339" y="2100918"/>
            <a:ext cx="472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bra Light" pitchFamily="2" charset="77"/>
                <a:cs typeface="Lao Sangam MN" pitchFamily="2" charset="0"/>
              </a:rPr>
              <a:t>Set control structure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76FE84-E7FB-D64F-B2FA-507706C786F6}"/>
              </a:ext>
            </a:extLst>
          </p:cNvPr>
          <p:cNvSpPr txBox="1"/>
          <p:nvPr/>
        </p:nvSpPr>
        <p:spPr>
          <a:xfrm>
            <a:off x="2359109" y="5379024"/>
            <a:ext cx="3736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bra Light" pitchFamily="2" charset="77"/>
                <a:cs typeface="Lao Sangam MN" pitchFamily="2" charset="0"/>
              </a:rPr>
              <a:t>Error from setpoint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182BA-FE63-4F40-8A64-84BFB13ECF9C}"/>
              </a:ext>
            </a:extLst>
          </p:cNvPr>
          <p:cNvSpPr txBox="1"/>
          <p:nvPr/>
        </p:nvSpPr>
        <p:spPr>
          <a:xfrm>
            <a:off x="6706244" y="4946815"/>
            <a:ext cx="3718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ibra Light" pitchFamily="2" charset="77"/>
                <a:cs typeface="Lao Sangam MN" pitchFamily="2" charset="0"/>
              </a:rPr>
              <a:t>Process Simulation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EBF8449-FFDA-284D-842B-E95E0969C577}"/>
              </a:ext>
            </a:extLst>
          </p:cNvPr>
          <p:cNvSpPr/>
          <p:nvPr/>
        </p:nvSpPr>
        <p:spPr>
          <a:xfrm flipH="1">
            <a:off x="8055494" y="3312994"/>
            <a:ext cx="510033" cy="125758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6417047-FEBF-DA4A-A5F7-DC1FC5C6E27F}"/>
              </a:ext>
            </a:extLst>
          </p:cNvPr>
          <p:cNvSpPr/>
          <p:nvPr/>
        </p:nvSpPr>
        <p:spPr>
          <a:xfrm flipH="1">
            <a:off x="7411245" y="3787125"/>
            <a:ext cx="401547" cy="78345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BD6ABFB-A64E-BE41-B7DC-F93D79F681AD}"/>
              </a:ext>
            </a:extLst>
          </p:cNvPr>
          <p:cNvSpPr/>
          <p:nvPr/>
        </p:nvSpPr>
        <p:spPr>
          <a:xfrm flipH="1">
            <a:off x="8915184" y="2484481"/>
            <a:ext cx="718384" cy="208609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6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18A373-9EAF-9B4E-A61A-5D3266FFE17B}"/>
              </a:ext>
            </a:extLst>
          </p:cNvPr>
          <p:cNvSpPr/>
          <p:nvPr/>
        </p:nvSpPr>
        <p:spPr>
          <a:xfrm>
            <a:off x="1698104" y="1806597"/>
            <a:ext cx="2895600" cy="2949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63C701-A2CF-554E-A08D-85568CDA4097}"/>
              </a:ext>
            </a:extLst>
          </p:cNvPr>
          <p:cNvSpPr/>
          <p:nvPr/>
        </p:nvSpPr>
        <p:spPr>
          <a:xfrm>
            <a:off x="5164667" y="5502163"/>
            <a:ext cx="1995748" cy="87209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Fibra Light" pitchFamily="2" charset="77"/>
              </a:rPr>
              <a:t>RL Agent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F59005-8AC0-EF41-8D51-0E5D92D36C88}"/>
              </a:ext>
            </a:extLst>
          </p:cNvPr>
          <p:cNvSpPr/>
          <p:nvPr/>
        </p:nvSpPr>
        <p:spPr>
          <a:xfrm>
            <a:off x="7598296" y="1806597"/>
            <a:ext cx="2895600" cy="2949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E45D8D9-7C9C-0244-AA77-C78EB2BDC0FE}"/>
              </a:ext>
            </a:extLst>
          </p:cNvPr>
          <p:cNvSpPr/>
          <p:nvPr/>
        </p:nvSpPr>
        <p:spPr>
          <a:xfrm flipH="1">
            <a:off x="2665973" y="3102751"/>
            <a:ext cx="510033" cy="125758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3EE4BB0-C126-8540-939C-8622E321893C}"/>
              </a:ext>
            </a:extLst>
          </p:cNvPr>
          <p:cNvSpPr/>
          <p:nvPr/>
        </p:nvSpPr>
        <p:spPr>
          <a:xfrm flipH="1">
            <a:off x="2021724" y="3576882"/>
            <a:ext cx="401547" cy="78345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384116C-4E50-7243-B842-CE65F015E5C3}"/>
              </a:ext>
            </a:extLst>
          </p:cNvPr>
          <p:cNvSpPr/>
          <p:nvPr/>
        </p:nvSpPr>
        <p:spPr>
          <a:xfrm flipH="1">
            <a:off x="3525663" y="2274238"/>
            <a:ext cx="718384" cy="208609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D26A2-25A2-5046-A0B9-2EDF8F4381B1}"/>
              </a:ext>
            </a:extLst>
          </p:cNvPr>
          <p:cNvSpPr txBox="1"/>
          <p:nvPr/>
        </p:nvSpPr>
        <p:spPr>
          <a:xfrm>
            <a:off x="1928794" y="1364551"/>
            <a:ext cx="243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bra Light" pitchFamily="2" charset="77"/>
                <a:cs typeface="Lao Sangam MN" pitchFamily="2" charset="0"/>
              </a:rPr>
              <a:t>Training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C9182D-30B6-6743-94E8-3D8E2E6C8E09}"/>
              </a:ext>
            </a:extLst>
          </p:cNvPr>
          <p:cNvSpPr/>
          <p:nvPr/>
        </p:nvSpPr>
        <p:spPr>
          <a:xfrm>
            <a:off x="7632163" y="1806597"/>
            <a:ext cx="2895600" cy="2949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EEFEA76-0ADB-7044-B746-10BC2B03C65A}"/>
              </a:ext>
            </a:extLst>
          </p:cNvPr>
          <p:cNvSpPr/>
          <p:nvPr/>
        </p:nvSpPr>
        <p:spPr>
          <a:xfrm flipH="1">
            <a:off x="8600032" y="3102751"/>
            <a:ext cx="510033" cy="125758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618803B-6AD7-F542-83D5-E210C8D3CCA8}"/>
              </a:ext>
            </a:extLst>
          </p:cNvPr>
          <p:cNvSpPr/>
          <p:nvPr/>
        </p:nvSpPr>
        <p:spPr>
          <a:xfrm flipH="1">
            <a:off x="7955783" y="3576882"/>
            <a:ext cx="401547" cy="78345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FFD3E7D-4EAF-E94E-88B7-0FA5100F171E}"/>
              </a:ext>
            </a:extLst>
          </p:cNvPr>
          <p:cNvSpPr/>
          <p:nvPr/>
        </p:nvSpPr>
        <p:spPr>
          <a:xfrm flipH="1">
            <a:off x="9459722" y="2274238"/>
            <a:ext cx="718384" cy="208609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5A966E-0C39-974F-918D-5CCE0E35FB75}"/>
              </a:ext>
            </a:extLst>
          </p:cNvPr>
          <p:cNvSpPr txBox="1"/>
          <p:nvPr/>
        </p:nvSpPr>
        <p:spPr>
          <a:xfrm>
            <a:off x="7935952" y="1364551"/>
            <a:ext cx="262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bra Light" pitchFamily="2" charset="77"/>
                <a:cs typeface="Lao Sangam MN" pitchFamily="2" charset="0"/>
              </a:rPr>
              <a:t>New Process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DB4F65-FD8C-7D4D-8CA2-A9F46B8547DD}"/>
              </a:ext>
            </a:extLst>
          </p:cNvPr>
          <p:cNvGrpSpPr/>
          <p:nvPr/>
        </p:nvGrpSpPr>
        <p:grpSpPr>
          <a:xfrm>
            <a:off x="6167428" y="3856510"/>
            <a:ext cx="2155304" cy="2155304"/>
            <a:chOff x="6167428" y="3856510"/>
            <a:chExt cx="2155304" cy="2155304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317C9E83-96F2-8741-B480-F5B11F8F776E}"/>
                </a:ext>
              </a:extLst>
            </p:cNvPr>
            <p:cNvSpPr/>
            <p:nvPr/>
          </p:nvSpPr>
          <p:spPr>
            <a:xfrm rot="18984645">
              <a:off x="6167428" y="5066113"/>
              <a:ext cx="2155304" cy="872099"/>
            </a:xfrm>
            <a:prstGeom prst="arc">
              <a:avLst>
                <a:gd name="adj1" fmla="val 14520674"/>
                <a:gd name="adj2" fmla="val 20065437"/>
              </a:avLst>
            </a:prstGeom>
            <a:ln w="1905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4064A56C-9EB5-4142-A5C8-93F3EF7BAFB0}"/>
                </a:ext>
              </a:extLst>
            </p:cNvPr>
            <p:cNvSpPr/>
            <p:nvPr/>
          </p:nvSpPr>
          <p:spPr>
            <a:xfrm rot="7929847">
              <a:off x="6390203" y="4498112"/>
              <a:ext cx="2155304" cy="872099"/>
            </a:xfrm>
            <a:prstGeom prst="arc">
              <a:avLst>
                <a:gd name="adj1" fmla="val 14125957"/>
                <a:gd name="adj2" fmla="val 20065437"/>
              </a:avLst>
            </a:prstGeom>
            <a:ln w="1905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DBABA3-B438-AB4C-A8D8-76C8ECC76D4E}"/>
              </a:ext>
            </a:extLst>
          </p:cNvPr>
          <p:cNvGrpSpPr/>
          <p:nvPr/>
        </p:nvGrpSpPr>
        <p:grpSpPr>
          <a:xfrm flipH="1">
            <a:off x="3920375" y="3881636"/>
            <a:ext cx="2155304" cy="2155304"/>
            <a:chOff x="6167428" y="3856510"/>
            <a:chExt cx="2155304" cy="2155304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40676F1-93D8-FC40-83E0-7BBB3519C655}"/>
                </a:ext>
              </a:extLst>
            </p:cNvPr>
            <p:cNvSpPr/>
            <p:nvPr/>
          </p:nvSpPr>
          <p:spPr>
            <a:xfrm rot="18984645">
              <a:off x="6167428" y="5066114"/>
              <a:ext cx="2155304" cy="872099"/>
            </a:xfrm>
            <a:prstGeom prst="arc">
              <a:avLst>
                <a:gd name="adj1" fmla="val 14520674"/>
                <a:gd name="adj2" fmla="val 20065437"/>
              </a:avLst>
            </a:prstGeom>
            <a:ln w="1905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4848454A-DBD4-A746-994B-B57816A7486A}"/>
                </a:ext>
              </a:extLst>
            </p:cNvPr>
            <p:cNvSpPr/>
            <p:nvPr/>
          </p:nvSpPr>
          <p:spPr>
            <a:xfrm rot="7929847">
              <a:off x="6390203" y="4498112"/>
              <a:ext cx="2155304" cy="872099"/>
            </a:xfrm>
            <a:prstGeom prst="arc">
              <a:avLst>
                <a:gd name="adj1" fmla="val 14125957"/>
                <a:gd name="adj2" fmla="val 20065437"/>
              </a:avLst>
            </a:prstGeom>
            <a:ln w="1905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E9FE8474-6C3B-B94F-9511-64C799B021CE}"/>
              </a:ext>
            </a:extLst>
          </p:cNvPr>
          <p:cNvSpPr/>
          <p:nvPr/>
        </p:nvSpPr>
        <p:spPr>
          <a:xfrm>
            <a:off x="1395220" y="1617967"/>
            <a:ext cx="539608" cy="5396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bra Light" pitchFamily="2" charset="77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E6883D0-9BD6-CB44-A296-5FEE598F5369}"/>
              </a:ext>
            </a:extLst>
          </p:cNvPr>
          <p:cNvSpPr/>
          <p:nvPr/>
        </p:nvSpPr>
        <p:spPr>
          <a:xfrm>
            <a:off x="7396345" y="1609684"/>
            <a:ext cx="539608" cy="5396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bra Light" pitchFamily="2" charset="77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167DC-C6F4-3E49-BC15-81749CB8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22"/>
            <a:ext cx="10515600" cy="1325563"/>
          </a:xfrm>
        </p:spPr>
        <p:txBody>
          <a:bodyPr/>
          <a:lstStyle/>
          <a:p>
            <a:r>
              <a:rPr lang="en-US" dirty="0"/>
              <a:t>Train then apply</a:t>
            </a:r>
            <a:endParaRPr lang="en-US" dirty="0">
              <a:latin typeface="Fibra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653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1CF5EE-3B7D-F048-8C66-DACAEA5EE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08" y="1067832"/>
            <a:ext cx="5106605" cy="2563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B2BD98-5254-F04F-8154-E8370EEC5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729" y="883166"/>
            <a:ext cx="4404275" cy="242799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C0D68A-C2D0-3947-9D29-8D88A9FA1D2D}"/>
              </a:ext>
            </a:extLst>
          </p:cNvPr>
          <p:cNvCxnSpPr/>
          <p:nvPr/>
        </p:nvCxnSpPr>
        <p:spPr>
          <a:xfrm>
            <a:off x="6096000" y="824121"/>
            <a:ext cx="0" cy="24018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4A5092-6408-D146-9ADA-9AAAB42E9468}"/>
              </a:ext>
            </a:extLst>
          </p:cNvPr>
          <p:cNvSpPr txBox="1"/>
          <p:nvPr/>
        </p:nvSpPr>
        <p:spPr>
          <a:xfrm>
            <a:off x="459217" y="6985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bra Light" pitchFamily="2" charset="77"/>
              </a:rPr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CCCA8-4997-4440-B690-28E5D99D041A}"/>
              </a:ext>
            </a:extLst>
          </p:cNvPr>
          <p:cNvSpPr txBox="1"/>
          <p:nvPr/>
        </p:nvSpPr>
        <p:spPr>
          <a:xfrm>
            <a:off x="6271203" y="6985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bra Light" pitchFamily="2" charset="77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86443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212</Words>
  <Application>Microsoft Macintosh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Fibra Light</vt:lpstr>
      <vt:lpstr>Office Theme</vt:lpstr>
      <vt:lpstr>PowerPoint Presentation</vt:lpstr>
      <vt:lpstr>Methodology</vt:lpstr>
      <vt:lpstr>Reinforcement learning  enables control through feedback</vt:lpstr>
      <vt:lpstr>Train then apply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Kobi Clay-Monroe Felton</dc:creator>
  <cp:lastModifiedBy>Kobi Clay-Monroe Felton</cp:lastModifiedBy>
  <cp:revision>8</cp:revision>
  <dcterms:created xsi:type="dcterms:W3CDTF">2020-03-03T22:03:37Z</dcterms:created>
  <dcterms:modified xsi:type="dcterms:W3CDTF">2020-04-08T19:35:28Z</dcterms:modified>
</cp:coreProperties>
</file>