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40" d="100"/>
          <a:sy n="140" d="100"/>
        </p:scale>
        <p:origin x="840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G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G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-9000" y="5213880"/>
            <a:ext cx="8384040" cy="51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GT" sz="1400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GT" sz="1400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GT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GT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G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-9000" y="5213880"/>
            <a:ext cx="8384760" cy="51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GT" sz="1400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GT" sz="1400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GT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GT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G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936400" y="417240"/>
            <a:ext cx="2991600" cy="85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GT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Galileo</a:t>
            </a:r>
            <a:endParaRPr lang="es-G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312000" y="2232000"/>
            <a:ext cx="5682960" cy="10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GT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Ciencia de Datos en Python</a:t>
            </a:r>
            <a:endParaRPr lang="es-G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GT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Primer Trimestre 2019</a:t>
            </a:r>
            <a:endParaRPr lang="es-G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s-GT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08560" y="39708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GT" sz="36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Que es Python</a:t>
            </a:r>
            <a:endParaRPr lang="es-GT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493520" y="1188720"/>
            <a:ext cx="4464720" cy="18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TextShape 3"/>
          <p:cNvSpPr txBox="1"/>
          <p:nvPr/>
        </p:nvSpPr>
        <p:spPr>
          <a:xfrm>
            <a:off x="288000" y="1368000"/>
            <a:ext cx="499608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diccionario en inglés define Python como: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Serpiente no venenosa.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Lenguaje de programación de computadoras.</a:t>
            </a:r>
          </a:p>
        </p:txBody>
      </p:sp>
      <p:sp>
        <p:nvSpPr>
          <p:cNvPr id="111" name="CustomShape 4"/>
          <p:cNvSpPr/>
          <p:nvPr/>
        </p:nvSpPr>
        <p:spPr>
          <a:xfrm>
            <a:off x="5284080" y="1955340"/>
            <a:ext cx="1339920" cy="360000"/>
          </a:xfrm>
          <a:custGeom>
            <a:avLst/>
            <a:gdLst/>
            <a:ahLst/>
            <a:cxnLst/>
            <a:rect l="0" t="0" r="r" b="b"/>
            <a:pathLst>
              <a:path w="3724" h="1002">
                <a:moveTo>
                  <a:pt x="3723" y="250"/>
                </a:moveTo>
                <a:lnTo>
                  <a:pt x="930" y="250"/>
                </a:lnTo>
                <a:lnTo>
                  <a:pt x="930" y="0"/>
                </a:lnTo>
                <a:lnTo>
                  <a:pt x="0" y="500"/>
                </a:lnTo>
                <a:lnTo>
                  <a:pt x="930" y="1001"/>
                </a:lnTo>
                <a:lnTo>
                  <a:pt x="930" y="750"/>
                </a:lnTo>
                <a:lnTo>
                  <a:pt x="3723" y="750"/>
                </a:lnTo>
                <a:lnTo>
                  <a:pt x="3723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864000" y="2633760"/>
            <a:ext cx="2085480" cy="219024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3"/>
          <a:stretch/>
        </p:blipFill>
        <p:spPr>
          <a:xfrm>
            <a:off x="4057920" y="2664000"/>
            <a:ext cx="4582080" cy="2009520"/>
          </a:xfrm>
          <a:prstGeom prst="rect">
            <a:avLst/>
          </a:prstGeom>
          <a:ln>
            <a:noFill/>
          </a:ln>
        </p:spPr>
      </p:pic>
      <p:sp>
        <p:nvSpPr>
          <p:cNvPr id="114" name="CustomShape 5"/>
          <p:cNvSpPr/>
          <p:nvPr/>
        </p:nvSpPr>
        <p:spPr>
          <a:xfrm>
            <a:off x="7416000" y="1404720"/>
            <a:ext cx="864000" cy="1187280"/>
          </a:xfrm>
          <a:custGeom>
            <a:avLst/>
            <a:gdLst/>
            <a:ahLst/>
            <a:cxnLst/>
            <a:rect l="0" t="0" r="r" b="b"/>
            <a:pathLst>
              <a:path w="2402" h="3299">
                <a:moveTo>
                  <a:pt x="600" y="0"/>
                </a:moveTo>
                <a:lnTo>
                  <a:pt x="600" y="2474"/>
                </a:lnTo>
                <a:lnTo>
                  <a:pt x="0" y="2474"/>
                </a:lnTo>
                <a:lnTo>
                  <a:pt x="1200" y="3298"/>
                </a:lnTo>
                <a:lnTo>
                  <a:pt x="2401" y="2474"/>
                </a:lnTo>
                <a:lnTo>
                  <a:pt x="1800" y="2474"/>
                </a:lnTo>
                <a:lnTo>
                  <a:pt x="1800" y="0"/>
                </a:lnTo>
                <a:lnTo>
                  <a:pt x="6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08560" y="39708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GT" sz="36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Que es Python</a:t>
            </a:r>
            <a:endParaRPr lang="es-GT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493520" y="1188720"/>
            <a:ext cx="4464720" cy="18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TextShape 3"/>
          <p:cNvSpPr txBox="1"/>
          <p:nvPr/>
        </p:nvSpPr>
        <p:spPr>
          <a:xfrm>
            <a:off x="288000" y="1368000"/>
            <a:ext cx="8236440" cy="264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G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Python(Lenguaje de programación de computadoras) </a:t>
            </a:r>
            <a:endParaRPr lang="es-G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Altamente utilizado mundialmente(uno de los mas utilizados)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“Open-Source”(no tiene costo ni licencias pagadas)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Fácil de aprender y entender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Gran colección de paquetes  y librerías disponibles para facilitar el desarrollo.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Lenguaje interpretado e interactivo.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Gran cantidad de paquetes,librerías y herramientas </a:t>
            </a:r>
            <a:r>
              <a:rPr lang="es-G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científicas y numéricas.</a:t>
            </a:r>
            <a:endParaRPr lang="es-G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Ganando popularidad y liderazgo entre la comunidad científica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Alternativa gratuita a costosos softwares matemáticos como Matlab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Junto a R, líder en ciencia de datos.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08560" y="39708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GT" sz="36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Tarea 1(entrega 28 enero)</a:t>
            </a:r>
            <a:endParaRPr lang="es-GT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82880" y="1247040"/>
            <a:ext cx="3380400" cy="16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GT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GT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493520" y="1188720"/>
            <a:ext cx="4464720" cy="18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5120640" y="1188720"/>
            <a:ext cx="3929760" cy="319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G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G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5"/>
          <p:cNvSpPr txBox="1"/>
          <p:nvPr/>
        </p:nvSpPr>
        <p:spPr>
          <a:xfrm>
            <a:off x="576000" y="1247040"/>
            <a:ext cx="7992000" cy="370900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SzPct val="45000"/>
            </a:pPr>
            <a:r>
              <a:rPr lang="es-GT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Investigar</a:t>
            </a:r>
            <a:endParaRPr lang="es-GT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Investigar que es Anaconda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Investigar que es git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GT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s-GT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 aun no </a:t>
            </a:r>
            <a:r>
              <a:rPr lang="es-GT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tienes ,crear tu cuenta en https://github.com/</a:t>
            </a:r>
            <a:endParaRPr lang="es-GT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GT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GT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Entregable: pdf que brevemente describa que entendiste y concluiste respecto a que son Anaconda y git y que podemos hacer con estos. Agregar al pdf el link a tu cuenta de github</a:t>
            </a:r>
          </a:p>
          <a:p>
            <a:endParaRPr lang="es-GT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GT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Instalar</a:t>
            </a:r>
            <a:endParaRPr lang="es-GT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3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Anaconda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GT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GT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hay entregable pero será necesario tenerlos instalados para el resto del curso.</a:t>
            </a:r>
          </a:p>
          <a:p>
            <a:r>
              <a:rPr lang="es-GT" sz="1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Entrega: </a:t>
            </a:r>
            <a:r>
              <a:rPr lang="es-GT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lunes 28 de enero, antes del horario del curso ya que usaremos estas herramientas.</a:t>
            </a:r>
            <a:endParaRPr lang="es-GT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GT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48920" y="4338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GT" sz="36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Bienvenidos</a:t>
            </a:r>
            <a:endParaRPr lang="es-GT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504000" y="2016000"/>
            <a:ext cx="2384640" cy="228384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3"/>
          <a:stretch/>
        </p:blipFill>
        <p:spPr>
          <a:xfrm>
            <a:off x="3456000" y="1512000"/>
            <a:ext cx="5296320" cy="295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48920" y="43380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GT" sz="36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para DS</a:t>
            </a:r>
            <a:endParaRPr lang="es-GT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1872000" y="1421280"/>
            <a:ext cx="5256000" cy="325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08560" y="39708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GT" sz="36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Presentación Alumnos</a:t>
            </a:r>
            <a:endParaRPr lang="es-GT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82880" y="1188720"/>
            <a:ext cx="8601120" cy="356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s-G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Queremos conocerlos:</a:t>
            </a:r>
            <a:endParaRPr lang="es-GT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GT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s-GT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 académico</a:t>
            </a: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 profesional</a:t>
            </a: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Experiencia en programación?</a:t>
            </a: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Lenguajes?</a:t>
            </a: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Experiencia en herramientas científicas y/o de data science?</a:t>
            </a: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MatLab</a:t>
            </a: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Mathematica</a:t>
            </a: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Scientific Notebook</a:t>
            </a: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SAS</a:t>
            </a: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MiniTab</a:t>
            </a: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Intereses académicos y/o profesionales</a:t>
            </a: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Expectativas del curso.</a:t>
            </a: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Motivación para estudiar ciencias y ciencia de datos. </a:t>
            </a: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Hay algo que quieras crear o un problema que quieras resolver con DS ?</a:t>
            </a: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82880" y="1247040"/>
            <a:ext cx="8601120" cy="364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GT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GT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4493520" y="1188720"/>
            <a:ext cx="4464720" cy="18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08560" y="39708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GT" sz="36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Presentación</a:t>
            </a:r>
            <a:endParaRPr lang="es-GT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10880" y="1188720"/>
            <a:ext cx="4641120" cy="38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G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Profesor: </a:t>
            </a:r>
            <a:r>
              <a:rPr lang="es-GT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Luis Fernando Leal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G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Ingeniero en ciencias de la computación y  Sistemas de información de Universidad de San Carlos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G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Cursos impartidos previamente: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Sistemas Operativos 2 (USAC)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Arquitectura de computadores y ensambladores 1(USAC)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 y AI ( UFM)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G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Mentor del curso “</a:t>
            </a:r>
            <a:r>
              <a:rPr lang="es-GT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 Fundations:a case study approach</a:t>
            </a:r>
            <a:r>
              <a:rPr lang="es-G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 de la universidad de Washington en Coursera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G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 de 25 Certificaciones y cursos en la materia incluyendo :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Especialización en deep learning por deeplearning.AI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Deep learning nanodegree por Udacity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G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scientist/big data engineer en Xoom/PayPal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G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Conferencista de AI y ML en 3 universidades e internacionalmente( </a:t>
            </a:r>
            <a:r>
              <a:rPr lang="es-GT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Spark Summit San Francisco 2018)</a:t>
            </a: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G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182880" y="1247040"/>
            <a:ext cx="3380400" cy="16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GT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GT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4493520" y="1188720"/>
            <a:ext cx="4464720" cy="18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5"/>
          <p:cNvSpPr/>
          <p:nvPr/>
        </p:nvSpPr>
        <p:spPr>
          <a:xfrm>
            <a:off x="5120640" y="1188720"/>
            <a:ext cx="3929760" cy="319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Auxiliar: </a:t>
            </a:r>
            <a:r>
              <a:rPr lang="es-GT" sz="1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Erick Diaz</a:t>
            </a: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Ingeniero en Sistemas de Universidad de San Carlos</a:t>
            </a: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Graduado de “Deep learning</a:t>
            </a: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Nanodegree” por Udacity</a:t>
            </a: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Auxiliar : Machine Learning (UFM)</a:t>
            </a: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GT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scientist/data engineer en Xoom/PayPal</a:t>
            </a: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GT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1080000" y="4721040"/>
            <a:ext cx="734400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Top 2% en competencia internacional de AI en Kaggle de Google</a:t>
            </a:r>
            <a:endParaRPr lang="es-G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08560" y="39708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GT" sz="36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Rol del Curso para DS</a:t>
            </a:r>
            <a:endParaRPr lang="es-GT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493520" y="1188720"/>
            <a:ext cx="4464720" cy="18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3" name="Picture 92"/>
          <p:cNvPicPr/>
          <p:nvPr/>
        </p:nvPicPr>
        <p:blipFill>
          <a:blip r:embed="rId2"/>
          <a:stretch/>
        </p:blipFill>
        <p:spPr>
          <a:xfrm>
            <a:off x="2088000" y="1267560"/>
            <a:ext cx="4752000" cy="355644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1080000" y="2664000"/>
            <a:ext cx="2160000" cy="432000"/>
          </a:xfrm>
          <a:custGeom>
            <a:avLst/>
            <a:gdLst/>
            <a:ahLst/>
            <a:cxnLst/>
            <a:rect l="0" t="0" r="r" b="b"/>
            <a:pathLst>
              <a:path w="6002" h="1202">
                <a:moveTo>
                  <a:pt x="0" y="300"/>
                </a:moveTo>
                <a:lnTo>
                  <a:pt x="4500" y="300"/>
                </a:lnTo>
                <a:lnTo>
                  <a:pt x="4500" y="0"/>
                </a:lnTo>
                <a:lnTo>
                  <a:pt x="6001" y="600"/>
                </a:lnTo>
                <a:lnTo>
                  <a:pt x="4500" y="1201"/>
                </a:lnTo>
                <a:lnTo>
                  <a:pt x="45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08560" y="39708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GT" sz="36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Rol del Curso para DS</a:t>
            </a:r>
            <a:endParaRPr lang="es-GT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493520" y="1188720"/>
            <a:ext cx="4464720" cy="18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2664000" y="1089720"/>
            <a:ext cx="3734280" cy="373428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5544000" y="1800000"/>
            <a:ext cx="1080000" cy="360000"/>
          </a:xfrm>
          <a:custGeom>
            <a:avLst/>
            <a:gdLst/>
            <a:ahLst/>
            <a:cxnLst/>
            <a:rect l="0" t="0" r="r" b="b"/>
            <a:pathLst>
              <a:path w="3002" h="1002">
                <a:moveTo>
                  <a:pt x="3001" y="250"/>
                </a:moveTo>
                <a:lnTo>
                  <a:pt x="750" y="250"/>
                </a:lnTo>
                <a:lnTo>
                  <a:pt x="750" y="0"/>
                </a:lnTo>
                <a:lnTo>
                  <a:pt x="0" y="500"/>
                </a:lnTo>
                <a:lnTo>
                  <a:pt x="750" y="1001"/>
                </a:lnTo>
                <a:lnTo>
                  <a:pt x="750" y="750"/>
                </a:lnTo>
                <a:lnTo>
                  <a:pt x="3001" y="750"/>
                </a:lnTo>
                <a:lnTo>
                  <a:pt x="3001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08560" y="39708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GT" sz="36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Rol del Curso para DS</a:t>
            </a:r>
            <a:endParaRPr lang="es-GT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493520" y="1188720"/>
            <a:ext cx="4464720" cy="18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5194080" y="1188720"/>
            <a:ext cx="3373920" cy="377928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8280000" y="1944000"/>
            <a:ext cx="792000" cy="360000"/>
          </a:xfrm>
          <a:custGeom>
            <a:avLst/>
            <a:gdLst/>
            <a:ahLst/>
            <a:cxnLst/>
            <a:rect l="0" t="0" r="r" b="b"/>
            <a:pathLst>
              <a:path w="2202" h="1002">
                <a:moveTo>
                  <a:pt x="2201" y="250"/>
                </a:moveTo>
                <a:lnTo>
                  <a:pt x="550" y="250"/>
                </a:lnTo>
                <a:lnTo>
                  <a:pt x="550" y="0"/>
                </a:lnTo>
                <a:lnTo>
                  <a:pt x="0" y="500"/>
                </a:lnTo>
                <a:lnTo>
                  <a:pt x="550" y="1001"/>
                </a:lnTo>
                <a:lnTo>
                  <a:pt x="550" y="750"/>
                </a:lnTo>
                <a:lnTo>
                  <a:pt x="2201" y="750"/>
                </a:lnTo>
                <a:lnTo>
                  <a:pt x="2201" y="250"/>
                </a:lnTo>
              </a:path>
            </a:pathLst>
          </a:custGeom>
          <a:solidFill>
            <a:srgbClr val="FFFF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TextShape 4"/>
          <p:cNvSpPr txBox="1"/>
          <p:nvPr/>
        </p:nvSpPr>
        <p:spPr>
          <a:xfrm>
            <a:off x="0" y="1080000"/>
            <a:ext cx="4950720" cy="3961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Buscamos enlazar  o crear el puente entre programación y ciencias(matemática y estadística)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3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</a:t>
            </a:r>
            <a:r>
              <a:rPr lang="es-GT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es un curso detallado de programación como en ciencias de la computación e ing. En sistemas.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3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</a:t>
            </a:r>
            <a:r>
              <a:rPr lang="es-GT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es un curso de matemática detallado como en</a:t>
            </a:r>
            <a:br>
              <a:rPr dirty="0"/>
            </a:br>
            <a:r>
              <a:rPr lang="es-GT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ciencias e ingeniería.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3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 </a:t>
            </a:r>
            <a:r>
              <a:rPr lang="es-GT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 un curso que busca  crear un puente entre ambos (programación se encuentra con matematica)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3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 </a:t>
            </a:r>
            <a:r>
              <a:rPr lang="es-GT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 un curso que buscar proveer las bases </a:t>
            </a:r>
            <a:br>
              <a:rPr dirty="0"/>
            </a:br>
            <a:r>
              <a:rPr lang="es-GT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fundamentales de programación científica.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3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 </a:t>
            </a:r>
            <a:r>
              <a:rPr lang="es-GT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 un curso que busca enseñar al estudiante el uso de paquetes matemáticos y estadísticos en</a:t>
            </a:r>
            <a:br>
              <a:rPr dirty="0"/>
            </a:br>
            <a:r>
              <a:rPr lang="es-GT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 lenguaje de programación.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3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 </a:t>
            </a:r>
            <a:r>
              <a:rPr lang="es-GT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 un curso que enseñara al estudiante a :obtener,</a:t>
            </a:r>
            <a:br>
              <a:rPr dirty="0"/>
            </a:br>
            <a:r>
              <a:rPr lang="es-GT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manipular,procesar,visualizar , transformar datos y</a:t>
            </a:r>
            <a:br>
              <a:rPr dirty="0"/>
            </a:br>
            <a:r>
              <a:rPr lang="es-GT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almacenarlos o utilizarlos con otras herramientas de </a:t>
            </a:r>
            <a:br>
              <a:rPr dirty="0"/>
            </a:br>
            <a:r>
              <a:rPr lang="es-GT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GT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 un curso importante que proveerá al estudiante</a:t>
            </a:r>
            <a:br>
              <a:rPr dirty="0"/>
            </a:br>
            <a:r>
              <a:rPr lang="es-GT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conocimientos indispensables para el resto de la maestría</a:t>
            </a:r>
            <a:br>
              <a:rPr dirty="0"/>
            </a:br>
            <a:r>
              <a:rPr lang="es-GT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su carrera profesional.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GT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08560" y="397080"/>
            <a:ext cx="824112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GT" sz="36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Rol del Curso para DS</a:t>
            </a:r>
            <a:endParaRPr lang="es-GT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493520" y="1188720"/>
            <a:ext cx="4464720" cy="18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6912000" y="3168000"/>
            <a:ext cx="792000" cy="360000"/>
          </a:xfrm>
          <a:custGeom>
            <a:avLst/>
            <a:gdLst/>
            <a:ahLst/>
            <a:cxnLst/>
            <a:rect l="0" t="0" r="r" b="b"/>
            <a:pathLst>
              <a:path w="2202" h="1002">
                <a:moveTo>
                  <a:pt x="2201" y="250"/>
                </a:moveTo>
                <a:lnTo>
                  <a:pt x="550" y="250"/>
                </a:lnTo>
                <a:lnTo>
                  <a:pt x="550" y="0"/>
                </a:lnTo>
                <a:lnTo>
                  <a:pt x="0" y="500"/>
                </a:lnTo>
                <a:lnTo>
                  <a:pt x="550" y="1001"/>
                </a:lnTo>
                <a:lnTo>
                  <a:pt x="550" y="750"/>
                </a:lnTo>
                <a:lnTo>
                  <a:pt x="2201" y="750"/>
                </a:lnTo>
                <a:lnTo>
                  <a:pt x="2201" y="250"/>
                </a:lnTo>
              </a:path>
            </a:pathLst>
          </a:custGeom>
          <a:solidFill>
            <a:srgbClr val="FFFF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088000" y="1152000"/>
            <a:ext cx="4824000" cy="391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538</Words>
  <Application>Microsoft Macintosh PowerPoint</Application>
  <PresentationFormat>On-screen Show (16:9)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Leal Hernandez, Luis Fernando</cp:lastModifiedBy>
  <cp:revision>100</cp:revision>
  <dcterms:modified xsi:type="dcterms:W3CDTF">2019-01-23T00:14:34Z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