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40" d="100"/>
          <a:sy n="140" d="100"/>
        </p:scale>
        <p:origin x="8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368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4400" cy="51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ealgt/edgar_philip_love_poe/blob/master/H.P%20Lovecraft%20and%20Poe%20text%20generator.ipynb" TargetMode="External"/><Relationship Id="rId2" Type="http://schemas.openxmlformats.org/officeDocument/2006/relationships/hyperlink" Target="https://github.com/ErickDiaz/My_First_Neural_Network/blob/master/DLND%20Your%20first%20neural%20network.ipynb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jiDmf3CePw&amp;" TargetMode="External"/><Relationship Id="rId2" Type="http://schemas.openxmlformats.org/officeDocument/2006/relationships/hyperlink" Target="https://www.youtube.com/watch?v=IdyXfOUSoVI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SyGeivtOXA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936400" y="417240"/>
            <a:ext cx="2991240" cy="85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GT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Galileo</a:t>
            </a: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312000" y="2232000"/>
            <a:ext cx="5682600" cy="10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Ciencia de Datos en Python</a:t>
            </a: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Trimestre 2019</a:t>
            </a: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Paquetes de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216000" y="1296000"/>
            <a:ext cx="823608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 Paquetes/Librerías importantes de Python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Spark: </a:t>
            </a:r>
            <a:r>
              <a:rPr lang="es-G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distribuido para procesamiento de grandes volúmenes de datos(big data) con sub-ibrerías como: </a:t>
            </a: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48200" lv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Streaming: procesamiendo de data “en tiempo real”</a:t>
            </a: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48200" lv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MLLib: machine learning</a:t>
            </a: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48200" lv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Graphx: procesamiento de estructuras de datos de grafos y arboles.</a:t>
            </a: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664000" y="2448000"/>
            <a:ext cx="3815280" cy="21358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4525200" y="4896000"/>
            <a:ext cx="19548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Paquetes de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216000" y="1296000"/>
            <a:ext cx="823608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 Paquetes/Librerías importantes de Python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IPython/Jupyter notebooks</a:t>
            </a:r>
            <a:r>
              <a:rPr lang="es-G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aplicación web que permite crear, compartir y exportar documentos que contienen :código de programación “vivo”, ecuaciones, visualizaciones y gráficas, así como texto descriptivo y con formato en un mismo documento.</a:t>
            </a: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GT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5688000" y="2016000"/>
            <a:ext cx="2664000" cy="29880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1005120" y="2271960"/>
            <a:ext cx="3907800" cy="276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Paquetes de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216000" y="1296000"/>
            <a:ext cx="8236080" cy="21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Usaremos Jupyter Notebooks durante el curso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Herramienta altamente usada por la comunidad de data </a:t>
            </a:r>
            <a:r>
              <a:rPr lang="es-GT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science ( cientificos en general)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Permite crear prototipos facil y rapidamente.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Permite tambien generar documentos de investigacion.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 autocompletado y debugging similar a otros IDEs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Beneficio de mezclar “codigo vivo” anotaciones  con formato, imágenes, graficas que puede ser compartido con otros cientificos o usuarios.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GT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500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Paquetes de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216000" y="1296000"/>
            <a:ext cx="8236080" cy="15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 ejemplos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https://github.com/ErickDiaz/My_First_Neural_Network/blob/master/DLND Your first neural network.ipynb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https://github.com/llealgt/edgar_philip_love_poe/blob/master/H.P Lovecraft and Poe text generator.ipynb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784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y DS</a:t>
            </a:r>
            <a:endParaRPr lang="es-GT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216000" y="1296000"/>
            <a:ext cx="8236080" cy="15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 ejemplos de como Python y DS pueden ser aplicados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https://www.youtube.com/watch?v=IdyXfOUSoVI</a:t>
            </a: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https://www.youtube.com/watch?v=OjiDmf3CePw&amp;</a:t>
            </a: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https://www.youtube.com/watch?v=SyGeivtOXAc</a:t>
            </a: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706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8920" y="4338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para DS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872000" y="1421280"/>
            <a:ext cx="5255640" cy="325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es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88000" y="1368000"/>
            <a:ext cx="49957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diccionario en inglés define Python como: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Serpiente no venenosa.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Lenguaje de programación de computadoras.</a:t>
            </a:r>
          </a:p>
        </p:txBody>
      </p:sp>
      <p:sp>
        <p:nvSpPr>
          <p:cNvPr id="81" name="CustomShape 4"/>
          <p:cNvSpPr/>
          <p:nvPr/>
        </p:nvSpPr>
        <p:spPr>
          <a:xfrm>
            <a:off x="5284080" y="1872000"/>
            <a:ext cx="1339560" cy="359640"/>
          </a:xfrm>
          <a:custGeom>
            <a:avLst/>
            <a:gdLst/>
            <a:ahLst/>
            <a:cxnLst/>
            <a:rect l="l" t="t" r="r" b="b"/>
            <a:pathLst>
              <a:path w="3724" h="1002">
                <a:moveTo>
                  <a:pt x="3723" y="250"/>
                </a:moveTo>
                <a:lnTo>
                  <a:pt x="930" y="250"/>
                </a:lnTo>
                <a:lnTo>
                  <a:pt x="930" y="0"/>
                </a:lnTo>
                <a:lnTo>
                  <a:pt x="0" y="500"/>
                </a:lnTo>
                <a:lnTo>
                  <a:pt x="930" y="1001"/>
                </a:lnTo>
                <a:lnTo>
                  <a:pt x="930" y="750"/>
                </a:lnTo>
                <a:lnTo>
                  <a:pt x="3723" y="750"/>
                </a:lnTo>
                <a:lnTo>
                  <a:pt x="3723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864000" y="2633760"/>
            <a:ext cx="2085120" cy="21898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4057920" y="2664000"/>
            <a:ext cx="4581720" cy="2009160"/>
          </a:xfrm>
          <a:prstGeom prst="rect">
            <a:avLst/>
          </a:prstGeom>
          <a:ln>
            <a:noFill/>
          </a:ln>
        </p:spPr>
      </p:pic>
      <p:sp>
        <p:nvSpPr>
          <p:cNvPr id="84" name="CustomShape 5"/>
          <p:cNvSpPr/>
          <p:nvPr/>
        </p:nvSpPr>
        <p:spPr>
          <a:xfrm>
            <a:off x="7416000" y="1404720"/>
            <a:ext cx="863640" cy="1186920"/>
          </a:xfrm>
          <a:custGeom>
            <a:avLst/>
            <a:gdLst/>
            <a:ahLst/>
            <a:cxnLst/>
            <a:rect l="l" t="t" r="r" b="b"/>
            <a:pathLst>
              <a:path w="2402" h="3299">
                <a:moveTo>
                  <a:pt x="600" y="0"/>
                </a:moveTo>
                <a:lnTo>
                  <a:pt x="600" y="2474"/>
                </a:lnTo>
                <a:lnTo>
                  <a:pt x="0" y="2474"/>
                </a:lnTo>
                <a:lnTo>
                  <a:pt x="1200" y="3298"/>
                </a:lnTo>
                <a:lnTo>
                  <a:pt x="2401" y="2474"/>
                </a:lnTo>
                <a:lnTo>
                  <a:pt x="1800" y="2474"/>
                </a:lnTo>
                <a:lnTo>
                  <a:pt x="1800" y="0"/>
                </a:lnTo>
                <a:lnTo>
                  <a:pt x="6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es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288000" y="1368000"/>
            <a:ext cx="82360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Python(Lenguaje de programación de computadoras) </a:t>
            </a: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Altamente utilizado mundialmente(uno de los mas utilizados)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“Open-Source”(no tiene costo ni licencias pagadas)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Fácil de aprender y entender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 colección de paquetes  y librerías disponibles para facilitar el desarrollo.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Lenguaje interpretado e interactivo.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 cantidad de paquetes,librerías y herramientas </a:t>
            </a:r>
            <a:r>
              <a:rPr lang="es-G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científicas y numéricas.</a:t>
            </a: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Ganando popularidad y liderazgo entre la comunidad científica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Alternativa gratuita a costosos softwares matemáticos como Matlab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Junto a R, líder en ciencia de datos.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Python para Científicos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216000" y="1296000"/>
            <a:ext cx="82360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para científicos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en ciencias puede ser usado por cualquiera que :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modelos cuantitativos ya sea para obtener conclusiones a través del procesamiento de datos recolectados o bien modelar algún fenómeno o proceso. 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Personas que desean analizar “que pasa sí?” (por ejemplo con simulaciones) respecto a fenómenos o procesos.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ejemplo: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Economistas 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Ingenieros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Matemáticos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Físicos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Estadísticos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Dados los grandes volúmenes de datos y la complejidad en estos el uso de computadoras y programación se ha hecho esencial al aplicar ciencias. 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7704000" y="2909520"/>
            <a:ext cx="994680" cy="162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Lenguajes de prog.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216000" y="1296000"/>
            <a:ext cx="82360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es un lenguaje de programación?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Sub-conjunto del lenguaje humano utilizado para dar a una computadora instrucciones y definir operaciones realizadas por esta.</a:t>
            </a: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Debe existir un proceso de traducción de instrucciones en lenguaje humano a lenguaje de máquina ,esta traducción puede ser de 2 tipos: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Compilación: una herramienta llamada “compilador” debe traducir todo el programa en un solo paso(pensemos en un traductor ingles-español que solo puede traducir libros completos)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Interpretación</a:t>
            </a: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la traducción se ejecuta “en vivo”(el programa se esta “interpretando”, pensemos en un traductor ingles-español que traduce frase por frase) .</a:t>
            </a:r>
            <a:r>
              <a:rPr lang="es-GT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es interpretado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instrucciones pueden ser utilizadas para crear “programas” de diversos tipos, como:</a:t>
            </a: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 web, aplicaciones móviles, aplicaciones embebbidas,  </a:t>
            </a:r>
            <a:r>
              <a:rPr lang="es-GT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 númericas y científicas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Computación numérica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216000" y="1296000"/>
            <a:ext cx="82360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Programación científica y numérica </a:t>
            </a:r>
            <a:endParaRPr lang="es-GT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Orientada a la creación de programas y herramientas computarizadas para realizar operaciones matemáticas ,estadísticas y numéricas.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 realizar tareas como: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Creación y simulación de modelos cuantitativos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Análisis de grandes volúmenes de datos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Experimentación y escenarios “what if?”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Aplicación de métodos matemáticos como: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Resolución de ecuaciones 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Estadística descriptiva e inferencial.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Aplicación de cálculo diferencial e integral.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Visualización efectiva de datos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Agiliza la experimentación e investigación.</a:t>
            </a: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GT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GT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5447160" y="2515320"/>
            <a:ext cx="3120840" cy="122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Paquetes de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216000" y="1296000"/>
            <a:ext cx="82360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 Paquetes/Librerías importantes de Python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paquete fundamental de computación científica en Python(muchos otros se basan o utilizan este),contiene operaciones numéricas y álgebra lineal(escrito en C para performance)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SciPy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no es únicamente un paquete, si no un ecosistema completo de estos(incluyendo algúnas de las herramientas listadas acá)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SymPy: 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paquete para álgebra simbólica y manipulación algebraica. 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SimPy:  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paquete para realizar simulaciones de eventos discretos basados en procesos.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Pandas:  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paquete enfocado al análisis de datos rápido y efectivo a través de estructuras de datos expresivas y nombradas,basado en los “data frames” de R y con operaciones similares a este.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MatplotLib: 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librería para graficación y visualización de datos , base para otras librerías como </a:t>
            </a: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seaborn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16000" y="3840840"/>
            <a:ext cx="5184000" cy="983160"/>
          </a:xfrm>
          <a:prstGeom prst="rect">
            <a:avLst/>
          </a:prstGeom>
          <a:ln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5616000" y="3960000"/>
            <a:ext cx="3056400" cy="74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08560" y="39708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Paquetes de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493520" y="1188720"/>
            <a:ext cx="4464360" cy="18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216000" y="1296000"/>
            <a:ext cx="82360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 Paquetes/Librerías importantes de Python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librería para computación numérica de alto desempeño y escalable cuyo mayor aplicación se encuentra en “Machine Learning” e inteligencia artificial,especialmente “Deep Learning”(creada por Google)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PyTorch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alternativa a TensorFlow pensado en facilidad de uso y enfocado en researchers y científicos(creada por Facebook)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Scikit-learn: 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Paquete con algoritmos de machine-learning y data-mining predefinidos ,accesibles y fáciles de usar para prototipado rápido .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NLTK: 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paquete para procesamiento de lenguaje natural(NLP),significa Natural Languate Toolkit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617560" y="3600000"/>
            <a:ext cx="3574440" cy="12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993</Words>
  <Application>Microsoft Macintosh PowerPoint</Application>
  <PresentationFormat>On-screen Show (16:9)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Leal Hernandez, Luis Fernando</cp:lastModifiedBy>
  <cp:revision>102</cp:revision>
  <dcterms:modified xsi:type="dcterms:W3CDTF">2019-01-24T00:24:45Z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