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  <p:sldMasterId id="2147483795" r:id="rId2"/>
  </p:sldMasterIdLst>
  <p:notesMasterIdLst>
    <p:notesMasterId r:id="rId24"/>
  </p:notesMasterIdLst>
  <p:sldIdLst>
    <p:sldId id="384" r:id="rId3"/>
    <p:sldId id="385" r:id="rId4"/>
    <p:sldId id="368" r:id="rId5"/>
    <p:sldId id="314" r:id="rId6"/>
    <p:sldId id="306" r:id="rId7"/>
    <p:sldId id="376" r:id="rId8"/>
    <p:sldId id="387" r:id="rId9"/>
    <p:sldId id="388" r:id="rId10"/>
    <p:sldId id="389" r:id="rId11"/>
    <p:sldId id="386" r:id="rId12"/>
    <p:sldId id="378" r:id="rId13"/>
    <p:sldId id="379" r:id="rId14"/>
    <p:sldId id="377" r:id="rId15"/>
    <p:sldId id="380" r:id="rId16"/>
    <p:sldId id="381" r:id="rId17"/>
    <p:sldId id="382" r:id="rId18"/>
    <p:sldId id="375" r:id="rId19"/>
    <p:sldId id="383" r:id="rId20"/>
    <p:sldId id="357" r:id="rId21"/>
    <p:sldId id="370" r:id="rId22"/>
    <p:sldId id="3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8C7E-A341-4505-930A-A91A2761E8F7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2C97-CFE7-459F-B1A9-9F2FB5C1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https://github.com/Microsoft/sql-server-samples/releases/tag/wide-world-importers-v1.0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69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68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01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3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1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129">
            <a:off x="7963278" y="1959008"/>
            <a:ext cx="4182999" cy="105273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664491" y="6724937"/>
            <a:ext cx="3606503" cy="17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9" dirty="0"/>
              <a:t>Dragon source: </a:t>
            </a:r>
            <a:r>
              <a:rPr lang="sl-SI" sz="529" dirty="0"/>
              <a:t>https://www.flickr.com/photos/wili/2628869994/in/gallery-41926029@N05-72157622307278981/</a:t>
            </a:r>
          </a:p>
        </p:txBody>
      </p:sp>
    </p:spTree>
    <p:extLst>
      <p:ext uri="{BB962C8B-B14F-4D97-AF65-F5344CB8AC3E}">
        <p14:creationId xmlns:p14="http://schemas.microsoft.com/office/powerpoint/2010/main" val="120034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50748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945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32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82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55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83" y="1523814"/>
            <a:ext cx="5712351" cy="4952813"/>
          </a:xfrm>
        </p:spPr>
        <p:txBody>
          <a:bodyPr r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1" y="1523814"/>
            <a:ext cx="5713792" cy="4952813"/>
          </a:xfrm>
        </p:spPr>
        <p:txBody>
          <a:bodyPr l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928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9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2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96556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82" y="381374"/>
            <a:ext cx="11429516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6" y="1523761"/>
            <a:ext cx="11429516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60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286" y="6240354"/>
            <a:ext cx="2459713" cy="6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</p:sldLayoutIdLst>
  <p:txStyles>
    <p:titleStyle>
      <a:lvl1pPr algn="l" defTabSz="609608" rtl="0" eaLnBrk="1" latinLnBrk="0" hangingPunct="1">
        <a:spcBef>
          <a:spcPct val="0"/>
        </a:spcBef>
        <a:buNone/>
        <a:defRPr sz="465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608" rtl="0" eaLnBrk="1" latinLnBrk="0" hangingPunct="1">
        <a:spcBef>
          <a:spcPct val="20000"/>
        </a:spcBef>
        <a:buFont typeface="Wingdings" charset="2"/>
        <a:buNone/>
        <a:defRPr sz="3810" kern="1200">
          <a:solidFill>
            <a:schemeClr val="tx2"/>
          </a:solidFill>
          <a:latin typeface="+mn-lt"/>
          <a:ea typeface="+mn-ea"/>
          <a:cs typeface="+mn-cs"/>
        </a:defRPr>
      </a:lvl1pPr>
      <a:lvl2pPr marL="609609" indent="0" algn="l" defTabSz="609608" rtl="0" eaLnBrk="1" latinLnBrk="0" hangingPunct="1">
        <a:spcBef>
          <a:spcPct val="20000"/>
        </a:spcBef>
        <a:buFont typeface="Wingdings" charset="2"/>
        <a:buNone/>
        <a:defRPr sz="3387" kern="1200">
          <a:solidFill>
            <a:schemeClr val="tx2"/>
          </a:solidFill>
          <a:latin typeface="+mn-lt"/>
          <a:ea typeface="+mn-ea"/>
          <a:cs typeface="+mn-cs"/>
        </a:defRPr>
      </a:lvl2pPr>
      <a:lvl3pPr marL="1219218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26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4pPr>
      <a:lvl5pPr marL="2438434" indent="0" algn="l" defTabSz="609608" rtl="0" eaLnBrk="1" latinLnBrk="0" hangingPunct="1">
        <a:spcBef>
          <a:spcPct val="20000"/>
        </a:spcBef>
        <a:buFont typeface="Wingdings" charset="2"/>
        <a:buNone/>
        <a:defRPr sz="2117" kern="1200">
          <a:solidFill>
            <a:schemeClr val="tx2"/>
          </a:solidFill>
          <a:latin typeface="+mn-lt"/>
          <a:ea typeface="+mn-ea"/>
          <a:cs typeface="+mn-cs"/>
        </a:defRPr>
      </a:lvl5pPr>
      <a:lvl6pPr marL="3352848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6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64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73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4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52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6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9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dtucalculator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tucalculator.azurewebsite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tucalculator.azurewebsites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tucalculator.azurewebsites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azure/sql-database/sql-database-what-is-a-dt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microsoft.com/en-us/azure/sql-database/sql-database-what-is-a-dt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red-gate.com/simple-talk/author/fabiano-amorim/" TargetMode="External"/><Relationship Id="rId7" Type="http://schemas.openxmlformats.org/officeDocument/2006/relationships/hyperlink" Target="https://azure.microsoft.com/en-us/pricing/details/sql-database/" TargetMode="External"/><Relationship Id="rId2" Type="http://schemas.openxmlformats.org/officeDocument/2006/relationships/hyperlink" Target="https://docs.microsoft.com/en-us/azure/sql-database/sql-database-migrate-your-sql-server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sql-server-samples" TargetMode="External"/><Relationship Id="rId5" Type="http://schemas.openxmlformats.org/officeDocument/2006/relationships/hyperlink" Target="https://blogs.msdn.microsoft.com/sqlcat/2016/10/20/migrating-from-sql-server-to-azure-sql-database-using-bacpac-files/" TargetMode="External"/><Relationship Id="rId4" Type="http://schemas.openxmlformats.org/officeDocument/2006/relationships/hyperlink" Target="https://blogs.msdn.microsoft.com/datamigration/dma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DY5j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marcosfreccia/sql-saturday-687-slovenia" TargetMode="External"/><Relationship Id="rId4" Type="http://schemas.openxmlformats.org/officeDocument/2006/relationships/hyperlink" Target="http://marcosfreccia.wordpres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arcosfreccia.wordpress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www.microsoft.com/en-us/download/details.aspx?id=5359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80885" y="4552847"/>
            <a:ext cx="11429747" cy="1923735"/>
          </a:xfrm>
        </p:spPr>
        <p:txBody>
          <a:bodyPr/>
          <a:lstStyle/>
          <a:p>
            <a:r>
              <a:rPr lang="en-US" sz="4000" dirty="0"/>
              <a:t>Migrating your local database to Azure SQL DB</a:t>
            </a:r>
            <a:endParaRPr lang="sl-SI" sz="4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2208" y="381660"/>
            <a:ext cx="11429264" cy="632174"/>
          </a:xfrm>
        </p:spPr>
        <p:txBody>
          <a:bodyPr/>
          <a:lstStyle/>
          <a:p>
            <a:r>
              <a:rPr lang="en-US" dirty="0"/>
              <a:t>Marcos Freccia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1257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Python and MSSQL Scripter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1731"/>
            <a:ext cx="8263308" cy="43304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7514" y="6034188"/>
            <a:ext cx="5481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https://github.com/Microsoft/mssql-scripter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3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Powershell</a:t>
            </a:r>
            <a:r>
              <a:rPr lang="en-US" dirty="0"/>
              <a:t> as Administrator</a:t>
            </a:r>
          </a:p>
          <a:p>
            <a:r>
              <a:rPr lang="en-US" dirty="0"/>
              <a:t>Type Install-Module </a:t>
            </a:r>
            <a:r>
              <a:rPr lang="en-US" dirty="0" err="1"/>
              <a:t>dbatools</a:t>
            </a:r>
            <a:r>
              <a:rPr lang="en-US" dirty="0"/>
              <a:t> and execute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1811"/>
            <a:ext cx="12192000" cy="747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4280345"/>
            <a:ext cx="12192000" cy="6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08" y="5317142"/>
            <a:ext cx="11449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2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Powershell</a:t>
            </a:r>
            <a:r>
              <a:rPr lang="en-US" dirty="0"/>
              <a:t> as Administrator</a:t>
            </a:r>
          </a:p>
          <a:p>
            <a:r>
              <a:rPr lang="en-US" dirty="0"/>
              <a:t>Type Install-Module </a:t>
            </a:r>
            <a:r>
              <a:rPr lang="en-US" dirty="0" err="1"/>
              <a:t>dbatools</a:t>
            </a:r>
            <a:r>
              <a:rPr lang="en-US" dirty="0"/>
              <a:t> and execute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4379"/>
            <a:ext cx="12192000" cy="1246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6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accent1"/>
                </a:solidFill>
              </a:rPr>
              <a:t>Database Transaction Calculator?</a:t>
            </a:r>
            <a:endParaRPr lang="en-GB" sz="4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255079"/>
          </a:xfrm>
        </p:spPr>
        <p:txBody>
          <a:bodyPr>
            <a:noAutofit/>
          </a:bodyPr>
          <a:lstStyle/>
          <a:p>
            <a:r>
              <a:rPr lang="en-GB" sz="1600" dirty="0">
                <a:hlinkClick r:id="rId2"/>
              </a:rPr>
              <a:t>http://dtucalculator.azurewebsites.net/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7555"/>
            <a:ext cx="10123714" cy="4011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accent1"/>
                </a:solidFill>
              </a:rPr>
              <a:t>Database Transaction Calculator?</a:t>
            </a:r>
            <a:endParaRPr lang="en-GB" sz="4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255079"/>
          </a:xfrm>
        </p:spPr>
        <p:txBody>
          <a:bodyPr>
            <a:noAutofit/>
          </a:bodyPr>
          <a:lstStyle/>
          <a:p>
            <a:r>
              <a:rPr lang="en-GB" sz="1600" dirty="0">
                <a:hlinkClick r:id="rId3"/>
              </a:rPr>
              <a:t>http://dtucalculator.azurewebsites.net/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7555"/>
            <a:ext cx="10123714" cy="4011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71061"/>
            <a:ext cx="12192000" cy="1115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accent1"/>
                </a:solidFill>
              </a:rPr>
              <a:t>Database Transaction Calculator?</a:t>
            </a:r>
            <a:endParaRPr lang="en-GB" sz="4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255079"/>
          </a:xfrm>
        </p:spPr>
        <p:txBody>
          <a:bodyPr>
            <a:noAutofit/>
          </a:bodyPr>
          <a:lstStyle/>
          <a:p>
            <a:r>
              <a:rPr lang="en-GB" sz="1600" dirty="0">
                <a:hlinkClick r:id="rId3"/>
              </a:rPr>
              <a:t>http://dtucalculator.azurewebsites.net/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7555"/>
            <a:ext cx="10450286" cy="4000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8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accent1"/>
                </a:solidFill>
              </a:rPr>
              <a:t>Database Transaction Calculator?</a:t>
            </a:r>
            <a:endParaRPr lang="en-GB" sz="4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255079"/>
          </a:xfrm>
        </p:spPr>
        <p:txBody>
          <a:bodyPr>
            <a:noAutofit/>
          </a:bodyPr>
          <a:lstStyle/>
          <a:p>
            <a:r>
              <a:rPr lang="en-GB" sz="1600" dirty="0">
                <a:hlinkClick r:id="rId3"/>
              </a:rPr>
              <a:t>http://dtucalculator.azurewebsites.net/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60" y="1605558"/>
            <a:ext cx="11353800" cy="3939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Database Transaction Unit (DTU). Why this is important?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57043" y="5429157"/>
            <a:ext cx="1069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https://docs.microsoft.com/en-us/azure/sql-database/sql-database-what-is-a-dtu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Intro to SQL Database: Single database DTUs by tier and le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3" y="1495522"/>
            <a:ext cx="9134668" cy="379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Database Transaction Unit (DTU). Why this is important?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57043" y="4150863"/>
            <a:ext cx="1069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https://docs.microsoft.com/en-us/azure/sql-database/sql-database-what-is-a-dtu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9" y="1402993"/>
            <a:ext cx="3876675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956" y="1402993"/>
            <a:ext cx="3667125" cy="209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6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to our AWESOME sponsors!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06" y="3264949"/>
            <a:ext cx="3092240" cy="1163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07" y="5286131"/>
            <a:ext cx="1108234" cy="55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6" y="5351239"/>
            <a:ext cx="2436835" cy="420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85" y="5286130"/>
            <a:ext cx="2003349" cy="500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40" y="1694460"/>
            <a:ext cx="4212416" cy="1019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73" y="3717123"/>
            <a:ext cx="2746882" cy="5958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4" y="1280124"/>
            <a:ext cx="5024111" cy="18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28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Looking for more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https://docs.microsoft.com/en-us/azure/sql-database/sql-database-migrate-your-sql-server-database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https://docs.microsoft.com/en-us/cli/azure/install-azure-cli?view=azure-cli-latest</a:t>
            </a: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4"/>
              </a:rPr>
              <a:t>https://blogs.msdn.microsoft.com/datamigration/dma/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https://blogs.msdn.microsoft.com/sqlcat/2016/10/20/migrating-from-sql-server-to-azure-sql-database-using-bacpac-files/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https://github.com/Microsoft/sql-server-samples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7"/>
              </a:rPr>
              <a:t>https://azure.microsoft.com/en-us/pricing/details/sql-database/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1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287107" y="2918406"/>
            <a:ext cx="9489232" cy="25120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				 Thank you!</a:t>
            </a:r>
          </a:p>
          <a:p>
            <a:pPr marL="0" indent="0">
              <a:buNone/>
            </a:pPr>
            <a:r>
              <a:rPr lang="en-US" sz="4000" dirty="0"/>
              <a:t>	     		            </a:t>
            </a:r>
            <a:r>
              <a:rPr lang="en-US" sz="4000" dirty="0" err="1"/>
              <a:t>Hvala</a:t>
            </a:r>
            <a:r>
              <a:rPr lang="en-US" sz="4000" dirty="0"/>
              <a:t> </a:t>
            </a:r>
            <a:r>
              <a:rPr lang="en-US" sz="4000" dirty="0" err="1"/>
              <a:t>vam</a:t>
            </a:r>
            <a:r>
              <a:rPr lang="en-US" sz="4000" dirty="0"/>
              <a:t>!</a:t>
            </a:r>
          </a:p>
          <a:p>
            <a:pPr marL="0" indent="0">
              <a:buNone/>
            </a:pPr>
            <a:r>
              <a:rPr lang="en-US" sz="4000" dirty="0"/>
              <a:t>    		            </a:t>
            </a:r>
            <a:r>
              <a:rPr lang="en-US" sz="4000" dirty="0">
                <a:solidFill>
                  <a:srgbClr val="444444"/>
                </a:solidFill>
                <a:latin typeface="Roboto"/>
                <a:hlinkClick r:id="rId3"/>
              </a:rPr>
              <a:t>https</a:t>
            </a:r>
            <a:r>
              <a:rPr lang="en-US" sz="4000">
                <a:solidFill>
                  <a:srgbClr val="444444"/>
                </a:solidFill>
                <a:latin typeface="Roboto"/>
                <a:hlinkClick r:id="rId3"/>
              </a:rPr>
              <a:t>://goo.gl/CDY5jD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            </a:t>
            </a:r>
            <a:r>
              <a:rPr lang="en-US" sz="4000" dirty="0">
                <a:hlinkClick r:id="rId4"/>
              </a:rPr>
              <a:t>http://marcosfreccia.wordpress.com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</a:t>
            </a:r>
            <a:r>
              <a:rPr lang="en-US" sz="4000" dirty="0">
                <a:hlinkClick r:id="rId5"/>
              </a:rPr>
              <a:t>https://github.com/marcosfreccia/sql-saturday-687-slovenia</a:t>
            </a:r>
            <a:br>
              <a:rPr lang="en-US" sz="4000" dirty="0"/>
            </a:br>
            <a:r>
              <a:rPr lang="en-US" sz="4000" dirty="0"/>
              <a:t>			  </a:t>
            </a:r>
            <a:r>
              <a:rPr lang="en-GB" sz="4000" dirty="0"/>
              <a:t>sqlfreccia@outlook.com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590576"/>
            <a:ext cx="7778571" cy="578861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Marcos Freccia</a:t>
            </a:r>
          </a:p>
          <a:p>
            <a:r>
              <a:rPr lang="en-GB" sz="2000" b="1" dirty="0"/>
              <a:t>SQL Server DBA at Zalando SE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sqlfreccia</a:t>
            </a:r>
            <a:endParaRPr lang="en-GB" sz="2000" dirty="0"/>
          </a:p>
          <a:p>
            <a:r>
              <a:rPr lang="en-GB" sz="2000" dirty="0"/>
              <a:t>sqlfreccia@outlook.com </a:t>
            </a:r>
          </a:p>
          <a:p>
            <a:r>
              <a:rPr lang="en-GB" sz="2000" dirty="0">
                <a:hlinkClick r:id="rId2"/>
              </a:rPr>
              <a:t>http://marcosfreccia.wordpress.com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MCSA DBA &amp; DEV SQL Server 2016 – Charter </a:t>
            </a:r>
          </a:p>
          <a:p>
            <a:r>
              <a:rPr lang="en-GB" sz="2000" dirty="0"/>
              <a:t>MCSE Data Management and Analytics SQL Server 2016 – Charter </a:t>
            </a:r>
          </a:p>
          <a:p>
            <a:endParaRPr lang="en-GB" sz="2000" dirty="0"/>
          </a:p>
          <a:p>
            <a:r>
              <a:rPr lang="en-GB" sz="2000" dirty="0"/>
              <a:t>SQL Server DBA for 8 years</a:t>
            </a:r>
          </a:p>
          <a:p>
            <a:endParaRPr lang="en-GB" sz="2000" dirty="0"/>
          </a:p>
          <a:p>
            <a:r>
              <a:rPr lang="en-GB" sz="2000" dirty="0"/>
              <a:t>Originally from Brazil, now living in Berlin, Germany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31" y="3132459"/>
            <a:ext cx="1733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0638" y="1271409"/>
            <a:ext cx="7406521" cy="47399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Which tools are we going to use in this session?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Azure SQL Database DTU Calculator.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Database Transaction Unit (DTU). Why this is important?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Demos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468857" y="1060712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accent1"/>
                </a:solidFill>
              </a:rPr>
              <a:t>Which tools are we going to use in this session?</a:t>
            </a:r>
            <a:endParaRPr lang="en-GB" sz="4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432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Management Studio is your friend</a:t>
            </a:r>
          </a:p>
          <a:p>
            <a:r>
              <a:rPr lang="en-GB" sz="1600" dirty="0"/>
              <a:t>Always install the latest updates!</a:t>
            </a:r>
          </a:p>
          <a:p>
            <a:r>
              <a:rPr lang="en-GB" sz="1600" dirty="0">
                <a:hlinkClick r:id="rId3"/>
              </a:rPr>
              <a:t>https://docs.microsoft.com/en-us/sql/ssms/download-sql-server-management-studio-ssms</a:t>
            </a: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Microsoft Azure (off course)</a:t>
            </a:r>
          </a:p>
          <a:p>
            <a:r>
              <a:rPr lang="en-GB" sz="1600" dirty="0"/>
              <a:t>Azure CLI or Cloud Shell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Python 3+</a:t>
            </a:r>
          </a:p>
          <a:p>
            <a:r>
              <a:rPr lang="en-GB" sz="1600" dirty="0"/>
              <a:t>http://www.python.org/downloads</a:t>
            </a:r>
          </a:p>
          <a:p>
            <a:pPr marL="0" indent="0">
              <a:buNone/>
            </a:pPr>
            <a:br>
              <a:rPr lang="en-GB" sz="1600" dirty="0"/>
            </a:br>
            <a:r>
              <a:rPr lang="en-GB" sz="1600" dirty="0"/>
              <a:t>Database Migration Assistance – DMA</a:t>
            </a:r>
          </a:p>
          <a:p>
            <a:r>
              <a:rPr lang="en-GB" sz="1600" dirty="0">
                <a:hlinkClick r:id="rId4"/>
              </a:rPr>
              <a:t>https://www.microsoft.com/en-us/download/details.aspx?id=53595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err="1"/>
              <a:t>dbatools</a:t>
            </a:r>
            <a:endParaRPr lang="en-GB" sz="1600" dirty="0"/>
          </a:p>
          <a:p>
            <a:r>
              <a:rPr lang="en-GB" sz="1600" dirty="0">
                <a:hlinkClick r:id="rId5"/>
              </a:rPr>
              <a:t>https://dbatools.io/</a:t>
            </a:r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4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Python and MSSQL Scripter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97514" y="6034188"/>
            <a:ext cx="5481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https://www.python.org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1485900"/>
            <a:ext cx="63531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4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Python and MSSQL Scripter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97514" y="6034188"/>
            <a:ext cx="5481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https://www.python.org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1485900"/>
            <a:ext cx="6353175" cy="388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412" y="1485900"/>
            <a:ext cx="6362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Python and MSSQL Scripter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97514" y="6034188"/>
            <a:ext cx="5481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https://www.python.org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1485900"/>
            <a:ext cx="6353175" cy="388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412" y="1485900"/>
            <a:ext cx="636270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1476375"/>
            <a:ext cx="6324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7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Python and MSSQL Scripter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97514" y="6034188"/>
            <a:ext cx="5481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https://www.python.org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58" y="5868564"/>
            <a:ext cx="2324237" cy="584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1485900"/>
            <a:ext cx="6353175" cy="388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412" y="1485900"/>
            <a:ext cx="636270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1476375"/>
            <a:ext cx="6324600" cy="3905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893" y="1466850"/>
            <a:ext cx="63341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5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Widescreen</PresentationFormat>
  <Paragraphs>92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Segoe UI</vt:lpstr>
      <vt:lpstr>Wingdings</vt:lpstr>
      <vt:lpstr>Office Theme</vt:lpstr>
      <vt:lpstr>SQLSatOslo 2016</vt:lpstr>
      <vt:lpstr>Migrating your local database to Azure SQL DB</vt:lpstr>
      <vt:lpstr>Thank you to our AWESOME sponsors!</vt:lpstr>
      <vt:lpstr>PowerPoint Presentation</vt:lpstr>
      <vt:lpstr>Agenda</vt:lpstr>
      <vt:lpstr>Which tools are we going to use in this session?</vt:lpstr>
      <vt:lpstr>Setup Python and MSSQL Scripter</vt:lpstr>
      <vt:lpstr>Setup Python and MSSQL Scripter</vt:lpstr>
      <vt:lpstr>Setup Python and MSSQL Scripter</vt:lpstr>
      <vt:lpstr>Setup Python and MSSQL Scripter</vt:lpstr>
      <vt:lpstr>Setup Python and MSSQL Scripter</vt:lpstr>
      <vt:lpstr>Setup dbatools</vt:lpstr>
      <vt:lpstr>Setup dbatools</vt:lpstr>
      <vt:lpstr>Database Transaction Calculator?</vt:lpstr>
      <vt:lpstr>Database Transaction Calculator?</vt:lpstr>
      <vt:lpstr>Database Transaction Calculator?</vt:lpstr>
      <vt:lpstr>Database Transaction Calculator?</vt:lpstr>
      <vt:lpstr>Database Transaction Unit (DTU). Why this is important?</vt:lpstr>
      <vt:lpstr>Database Transaction Unit (DTU). Why this is important?</vt:lpstr>
      <vt:lpstr>Demo</vt:lpstr>
      <vt:lpstr>Looking for more resources?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Containers </dc:title>
  <dc:creator>Andrew Pruski</dc:creator>
  <cp:lastModifiedBy>Marcos Freccia</cp:lastModifiedBy>
  <cp:revision>250</cp:revision>
  <dcterms:created xsi:type="dcterms:W3CDTF">2016-11-16T11:24:10Z</dcterms:created>
  <dcterms:modified xsi:type="dcterms:W3CDTF">2017-12-08T23:23:55Z</dcterms:modified>
</cp:coreProperties>
</file>