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1"/>
    <p:sldMasterId id="2147483787" r:id="rId2"/>
  </p:sldMasterIdLst>
  <p:notesMasterIdLst>
    <p:notesMasterId r:id="rId25"/>
  </p:notesMasterIdLst>
  <p:sldIdLst>
    <p:sldId id="351" r:id="rId3"/>
    <p:sldId id="263" r:id="rId4"/>
    <p:sldId id="368" r:id="rId5"/>
    <p:sldId id="290" r:id="rId6"/>
    <p:sldId id="359" r:id="rId7"/>
    <p:sldId id="314" r:id="rId8"/>
    <p:sldId id="306" r:id="rId9"/>
    <p:sldId id="355" r:id="rId10"/>
    <p:sldId id="361" r:id="rId11"/>
    <p:sldId id="362" r:id="rId12"/>
    <p:sldId id="360" r:id="rId13"/>
    <p:sldId id="357" r:id="rId14"/>
    <p:sldId id="358" r:id="rId15"/>
    <p:sldId id="372" r:id="rId16"/>
    <p:sldId id="364" r:id="rId17"/>
    <p:sldId id="363" r:id="rId18"/>
    <p:sldId id="365" r:id="rId19"/>
    <p:sldId id="366" r:id="rId20"/>
    <p:sldId id="367" r:id="rId21"/>
    <p:sldId id="371" r:id="rId22"/>
    <p:sldId id="370" r:id="rId23"/>
    <p:sldId id="3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90" d="100"/>
          <a:sy n="90" d="100"/>
        </p:scale>
        <p:origin x="307" y="-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A8C7E-A341-4505-930A-A91A2761E8F7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62C97-CFE7-459F-B1A9-9F2FB5C12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81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</a:t>
            </a:r>
            <a:r>
              <a:rPr lang="en-US" baseline="0" dirty="0"/>
              <a:t> think this session is important to you?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62C97-CFE7-459F-B1A9-9F2FB5C12B1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78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1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0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6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37716" y="-380896"/>
            <a:ext cx="5634751" cy="7619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0885" y="4000221"/>
            <a:ext cx="11429747" cy="2476407"/>
          </a:xfrm>
        </p:spPr>
        <p:txBody>
          <a:bodyPr anchor="b">
            <a:noAutofit/>
          </a:bodyPr>
          <a:lstStyle>
            <a:lvl1pPr algn="l">
              <a:defRPr sz="63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2208" y="381612"/>
            <a:ext cx="11429264" cy="1142440"/>
          </a:xfrm>
        </p:spPr>
        <p:txBody>
          <a:bodyPr anchor="t">
            <a:noAutofit/>
          </a:bodyPr>
          <a:lstStyle>
            <a:lvl1pPr algn="l">
              <a:defRPr lang="en-US" sz="4233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78795" y="3238504"/>
            <a:ext cx="2631838" cy="38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54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0983" y="-380896"/>
            <a:ext cx="5638562" cy="7619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369" y="381375"/>
            <a:ext cx="11429264" cy="6095252"/>
          </a:xfrm>
        </p:spPr>
        <p:txBody>
          <a:bodyPr anchor="ctr"/>
          <a:lstStyle>
            <a:lvl1pPr algn="r">
              <a:defRPr sz="635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06389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609609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219218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828826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438434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8235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1532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116" y="381374"/>
            <a:ext cx="11429516" cy="6095253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609609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219218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828826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438434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6824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083" y="1523814"/>
            <a:ext cx="5712351" cy="4952813"/>
          </a:xfrm>
        </p:spPr>
        <p:txBody>
          <a:bodyPr rIns="180000">
            <a:normAutofit/>
          </a:bodyPr>
          <a:lstStyle>
            <a:lvl1pPr>
              <a:defRPr sz="2963"/>
            </a:lvl1pPr>
            <a:lvl2pPr>
              <a:defRPr sz="2540"/>
            </a:lvl2pPr>
            <a:lvl3pPr>
              <a:defRPr sz="2117"/>
            </a:lvl3pPr>
            <a:lvl4pPr>
              <a:defRPr sz="1905"/>
            </a:lvl4pPr>
            <a:lvl5pPr>
              <a:defRPr sz="1905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841" y="1523814"/>
            <a:ext cx="5713792" cy="4952813"/>
          </a:xfrm>
        </p:spPr>
        <p:txBody>
          <a:bodyPr lIns="180000">
            <a:normAutofit/>
          </a:bodyPr>
          <a:lstStyle>
            <a:lvl1pPr>
              <a:defRPr sz="2963"/>
            </a:lvl1pPr>
            <a:lvl2pPr>
              <a:defRPr sz="2540"/>
            </a:lvl2pPr>
            <a:lvl3pPr>
              <a:defRPr sz="2117"/>
            </a:lvl3pPr>
            <a:lvl4pPr>
              <a:defRPr sz="1905"/>
            </a:lvl4pPr>
            <a:lvl5pPr>
              <a:defRPr sz="1905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8292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7720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937716" y="3233561"/>
            <a:ext cx="5634328" cy="390876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54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0885" y="4000221"/>
            <a:ext cx="11429747" cy="2476407"/>
          </a:xfrm>
        </p:spPr>
        <p:txBody>
          <a:bodyPr anchor="b">
            <a:noAutofit/>
          </a:bodyPr>
          <a:lstStyle>
            <a:lvl1pPr algn="l">
              <a:defRPr sz="63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2208" y="381612"/>
            <a:ext cx="11429264" cy="1142440"/>
          </a:xfrm>
        </p:spPr>
        <p:txBody>
          <a:bodyPr anchor="t">
            <a:noAutofit/>
          </a:bodyPr>
          <a:lstStyle>
            <a:lvl1pPr algn="l">
              <a:defRPr lang="en-US" sz="4233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43900" y="3703080"/>
            <a:ext cx="2076209" cy="385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5" dirty="0">
                <a:solidFill>
                  <a:schemeClr val="accent1"/>
                </a:solidFill>
              </a:rPr>
              <a:t>#</a:t>
            </a:r>
            <a:r>
              <a:rPr lang="en-US" sz="1905" dirty="0" err="1">
                <a:solidFill>
                  <a:schemeClr val="accent1"/>
                </a:solidFill>
              </a:rPr>
              <a:t>SQLSatDenmark</a:t>
            </a:r>
            <a:endParaRPr lang="en-US" sz="1905" dirty="0">
              <a:solidFill>
                <a:schemeClr val="accent1"/>
              </a:solidFill>
            </a:endParaRPr>
          </a:p>
        </p:txBody>
      </p:sp>
      <p:pic>
        <p:nvPicPr>
          <p:cNvPr id="2052" name="Picture 4" descr="http://www.sqlsaturday.com/images/sqlsat656_web.png">
            <a:extLst>
              <a:ext uri="{FF2B5EF4-FFF2-40B4-BE49-F238E27FC236}">
                <a16:creationId xmlns:a16="http://schemas.microsoft.com/office/drawing/2014/main" id="{B3F786E2-3CDE-4CFB-BFD2-CE9D7D06AF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6" y="2940037"/>
            <a:ext cx="3633672" cy="91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12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493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80984" y="3233561"/>
            <a:ext cx="5634328" cy="390876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54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369" y="381375"/>
            <a:ext cx="11429264" cy="6095252"/>
          </a:xfrm>
        </p:spPr>
        <p:txBody>
          <a:bodyPr anchor="ctr"/>
          <a:lstStyle>
            <a:lvl1pPr algn="r">
              <a:defRPr sz="635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0646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116" y="381374"/>
            <a:ext cx="11429516" cy="6095253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609609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219218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828826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438434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40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2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2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0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4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3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9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8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2082" y="381374"/>
            <a:ext cx="11429516" cy="76197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116" y="1523761"/>
            <a:ext cx="11429516" cy="49528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680060" y="12203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/>
          </p:nvPr>
        </p:nvGraphicFramePr>
        <p:xfrm>
          <a:off x="11338079" y="6286515"/>
          <a:ext cx="663141" cy="38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Image" r:id="rId13" imgW="2279520" imgH="1310400" progId="Photoshop.Image.18">
                  <p:embed/>
                </p:oleObj>
              </mc:Choice>
              <mc:Fallback>
                <p:oleObj name="Image" r:id="rId13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338079" y="6286515"/>
                        <a:ext cx="663141" cy="380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816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80" r:id="rId8"/>
    <p:sldLayoutId id="2147483781" r:id="rId9"/>
    <p:sldLayoutId id="2147483784" r:id="rId10"/>
  </p:sldLayoutIdLst>
  <p:txStyles>
    <p:titleStyle>
      <a:lvl1pPr algn="l" defTabSz="609608" rtl="0" eaLnBrk="1" latinLnBrk="0" hangingPunct="1">
        <a:spcBef>
          <a:spcPct val="0"/>
        </a:spcBef>
        <a:buNone/>
        <a:defRPr sz="4657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09608" rtl="0" eaLnBrk="1" latinLnBrk="0" hangingPunct="1">
        <a:spcBef>
          <a:spcPct val="20000"/>
        </a:spcBef>
        <a:buFont typeface="Wingdings" charset="2"/>
        <a:buNone/>
        <a:defRPr sz="3810" kern="1200">
          <a:solidFill>
            <a:schemeClr val="tx2"/>
          </a:solidFill>
          <a:latin typeface="+mn-lt"/>
          <a:ea typeface="+mn-ea"/>
          <a:cs typeface="+mn-cs"/>
        </a:defRPr>
      </a:lvl1pPr>
      <a:lvl2pPr marL="609609" indent="0" algn="l" defTabSz="609608" rtl="0" eaLnBrk="1" latinLnBrk="0" hangingPunct="1">
        <a:spcBef>
          <a:spcPct val="20000"/>
        </a:spcBef>
        <a:buFont typeface="Wingdings" charset="2"/>
        <a:buNone/>
        <a:defRPr sz="3387" kern="1200">
          <a:solidFill>
            <a:schemeClr val="tx2"/>
          </a:solidFill>
          <a:latin typeface="+mn-lt"/>
          <a:ea typeface="+mn-ea"/>
          <a:cs typeface="+mn-cs"/>
        </a:defRPr>
      </a:lvl2pPr>
      <a:lvl3pPr marL="1219218" indent="0" algn="l" defTabSz="609608" rtl="0" eaLnBrk="1" latinLnBrk="0" hangingPunct="1">
        <a:spcBef>
          <a:spcPct val="20000"/>
        </a:spcBef>
        <a:buFont typeface="Wingdings" charset="2"/>
        <a:buNone/>
        <a:defRPr sz="254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26" indent="0" algn="l" defTabSz="609608" rtl="0" eaLnBrk="1" latinLnBrk="0" hangingPunct="1">
        <a:spcBef>
          <a:spcPct val="20000"/>
        </a:spcBef>
        <a:buFont typeface="Wingdings" charset="2"/>
        <a:buNone/>
        <a:defRPr sz="2540" kern="1200">
          <a:solidFill>
            <a:schemeClr val="tx2"/>
          </a:solidFill>
          <a:latin typeface="+mn-lt"/>
          <a:ea typeface="+mn-ea"/>
          <a:cs typeface="+mn-cs"/>
        </a:defRPr>
      </a:lvl4pPr>
      <a:lvl5pPr marL="2438434" indent="0" algn="l" defTabSz="609608" rtl="0" eaLnBrk="1" latinLnBrk="0" hangingPunct="1">
        <a:spcBef>
          <a:spcPct val="20000"/>
        </a:spcBef>
        <a:buFont typeface="Wingdings" charset="2"/>
        <a:buNone/>
        <a:defRPr sz="2117" kern="1200">
          <a:solidFill>
            <a:schemeClr val="tx2"/>
          </a:solidFill>
          <a:latin typeface="+mn-lt"/>
          <a:ea typeface="+mn-ea"/>
          <a:cs typeface="+mn-cs"/>
        </a:defRPr>
      </a:lvl5pPr>
      <a:lvl6pPr marL="3352848" indent="-304804" algn="l" defTabSz="609608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456" indent="-304804" algn="l" defTabSz="609608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2064" indent="-304804" algn="l" defTabSz="609608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673" indent="-304804" algn="l" defTabSz="609608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8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18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26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34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43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52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60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69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>
          <p15:clr>
            <a:srgbClr val="F26B43"/>
          </p15:clr>
        </p15:guide>
        <p15:guide id="2" pos="3629">
          <p15:clr>
            <a:srgbClr val="F26B43"/>
          </p15:clr>
        </p15:guide>
        <p15:guide id="3" pos="7030">
          <p15:clr>
            <a:srgbClr val="F26B43"/>
          </p15:clr>
        </p15:guide>
        <p15:guide id="4" pos="227">
          <p15:clr>
            <a:srgbClr val="F26B43"/>
          </p15:clr>
        </p15:guide>
        <p15:guide id="5" orient="horz" pos="227">
          <p15:clr>
            <a:srgbClr val="F26B43"/>
          </p15:clr>
        </p15:guide>
        <p15:guide id="7" orient="horz" pos="680">
          <p15:clr>
            <a:srgbClr val="F26B43"/>
          </p15:clr>
        </p15:guide>
        <p15:guide id="8" orient="horz" pos="907">
          <p15:clr>
            <a:srgbClr val="F26B43"/>
          </p15:clr>
        </p15:guide>
        <p15:guide id="9" orient="horz" pos="3855">
          <p15:clr>
            <a:srgbClr val="F26B43"/>
          </p15:clr>
        </p15:guide>
        <p15:guide id="10" orient="horz" pos="204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author/fabiano-amorim/" TargetMode="External"/><Relationship Id="rId2" Type="http://schemas.openxmlformats.org/officeDocument/2006/relationships/hyperlink" Target="https://www.sqlskills.com/blogs/kimberl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enjaminnevarez.co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marcosfreccia.wordpress.com/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ntryone.com/plan-explorer" TargetMode="External"/><Relationship Id="rId2" Type="http://schemas.openxmlformats.org/officeDocument/2006/relationships/hyperlink" Target="https://docs.microsoft.com/en-us/sql/ssms/download-sql-server-management-studio-ssm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rikEJ/SqlQueryStress" TargetMode="External"/><Relationship Id="rId5" Type="http://schemas.openxmlformats.org/officeDocument/2006/relationships/hyperlink" Target="http://sqlblog.com/blogs/adam_machanic/archive/2016/01/04/sqlquerystress-the-source-code.aspx" TargetMode="External"/><Relationship Id="rId4" Type="http://schemas.openxmlformats.org/officeDocument/2006/relationships/hyperlink" Target="http://statisticsparser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885" y="4000221"/>
            <a:ext cx="11429747" cy="1248787"/>
          </a:xfrm>
        </p:spPr>
        <p:txBody>
          <a:bodyPr/>
          <a:lstStyle/>
          <a:p>
            <a:r>
              <a:rPr lang="en-US" sz="4000" dirty="0"/>
              <a:t>Stop everything! Top T-SQL tricks to a developer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Marcos Freccia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Foreign Keys and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4813830"/>
          </a:xfrm>
        </p:spPr>
        <p:txBody>
          <a:bodyPr>
            <a:normAutofit/>
          </a:bodyPr>
          <a:lstStyle/>
          <a:p>
            <a:r>
              <a:rPr lang="en-GB" dirty="0"/>
              <a:t>Always create Foreign Keys!</a:t>
            </a:r>
          </a:p>
          <a:p>
            <a:endParaRPr lang="en-GB" dirty="0"/>
          </a:p>
          <a:p>
            <a:r>
              <a:rPr lang="en-GB" dirty="0"/>
              <a:t>Remember to create them with the CHECK CONSTRAINTS</a:t>
            </a:r>
          </a:p>
          <a:p>
            <a:endParaRPr lang="en-GB" dirty="0"/>
          </a:p>
          <a:p>
            <a:r>
              <a:rPr lang="en-GB" dirty="0"/>
              <a:t>Always Index the Foreign Key column!</a:t>
            </a:r>
          </a:p>
        </p:txBody>
      </p:sp>
    </p:spTree>
    <p:extLst>
      <p:ext uri="{BB962C8B-B14F-4D97-AF65-F5344CB8AC3E}">
        <p14:creationId xmlns:p14="http://schemas.microsoft.com/office/powerpoint/2010/main" val="317484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Why Stored Procedures are a good idea?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4813830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Avoid SQL Injection!</a:t>
            </a:r>
          </a:p>
          <a:p>
            <a:pPr lvl="1"/>
            <a:r>
              <a:rPr lang="en-GB" dirty="0"/>
              <a:t>If written in the right way!</a:t>
            </a:r>
          </a:p>
          <a:p>
            <a:pPr lvl="1"/>
            <a:endParaRPr lang="en-GB" dirty="0"/>
          </a:p>
          <a:p>
            <a:r>
              <a:rPr lang="en-GB" dirty="0"/>
              <a:t>Enable plan reuse</a:t>
            </a:r>
          </a:p>
          <a:p>
            <a:endParaRPr lang="en-GB" dirty="0"/>
          </a:p>
          <a:p>
            <a:r>
              <a:rPr lang="en-GB" dirty="0"/>
              <a:t>Optimization of Plan Cache</a:t>
            </a:r>
          </a:p>
          <a:p>
            <a:endParaRPr lang="en-GB" dirty="0"/>
          </a:p>
          <a:p>
            <a:r>
              <a:rPr lang="en-GB" dirty="0"/>
              <a:t>Good for processing large amounts of data</a:t>
            </a:r>
          </a:p>
        </p:txBody>
      </p:sp>
    </p:spTree>
    <p:extLst>
      <p:ext uri="{BB962C8B-B14F-4D97-AF65-F5344CB8AC3E}">
        <p14:creationId xmlns:p14="http://schemas.microsoft.com/office/powerpoint/2010/main" val="162720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612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/>
              <a:t>Designing matters &amp; Designing Good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4813830"/>
          </a:xfrm>
        </p:spPr>
        <p:txBody>
          <a:bodyPr>
            <a:normAutofit/>
          </a:bodyPr>
          <a:lstStyle/>
          <a:p>
            <a:r>
              <a:rPr lang="en-GB" dirty="0"/>
              <a:t>Clustered Indexes</a:t>
            </a:r>
          </a:p>
          <a:p>
            <a:pPr lvl="1"/>
            <a:r>
              <a:rPr lang="en-GB" dirty="0"/>
              <a:t>Always create them first!</a:t>
            </a:r>
          </a:p>
          <a:p>
            <a:pPr lvl="1"/>
            <a:r>
              <a:rPr lang="en-GB" dirty="0"/>
              <a:t>Avoid them on frequent updated columns</a:t>
            </a:r>
          </a:p>
          <a:p>
            <a:pPr lvl="1"/>
            <a:r>
              <a:rPr lang="en-GB" dirty="0"/>
              <a:t>Avoid creating with too many columns!  They also impact your </a:t>
            </a:r>
            <a:r>
              <a:rPr lang="en-GB" dirty="0" err="1"/>
              <a:t>NonClustered</a:t>
            </a:r>
            <a:r>
              <a:rPr lang="en-GB" dirty="0"/>
              <a:t> Indexes</a:t>
            </a:r>
          </a:p>
          <a:p>
            <a:pPr lvl="1"/>
            <a:r>
              <a:rPr lang="en-GB" dirty="0"/>
              <a:t>Keep them narrow</a:t>
            </a:r>
          </a:p>
          <a:p>
            <a:pPr lvl="1"/>
            <a:r>
              <a:rPr lang="en-GB" dirty="0"/>
              <a:t>If possible use always growing values</a:t>
            </a:r>
          </a:p>
          <a:p>
            <a:pPr lvl="1"/>
            <a:endParaRPr lang="en-GB" dirty="0"/>
          </a:p>
          <a:p>
            <a:r>
              <a:rPr lang="en-GB" dirty="0" err="1"/>
              <a:t>NonClustered</a:t>
            </a:r>
            <a:r>
              <a:rPr lang="en-GB" dirty="0"/>
              <a:t> Indexes</a:t>
            </a:r>
          </a:p>
          <a:p>
            <a:pPr lvl="1"/>
            <a:r>
              <a:rPr lang="en-GB" dirty="0"/>
              <a:t>Best when you want to retrieve small number of rows!</a:t>
            </a:r>
          </a:p>
          <a:p>
            <a:pPr lvl="1"/>
            <a:r>
              <a:rPr lang="en-GB" dirty="0"/>
              <a:t>The higher selectivity the better!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326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/>
              <a:t>Designing matters &amp; Designing Good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4813830"/>
          </a:xfrm>
        </p:spPr>
        <p:txBody>
          <a:bodyPr>
            <a:normAutofit/>
          </a:bodyPr>
          <a:lstStyle/>
          <a:p>
            <a:r>
              <a:rPr lang="en-GB" dirty="0"/>
              <a:t>Primary Keys</a:t>
            </a:r>
          </a:p>
          <a:p>
            <a:pPr lvl="1"/>
            <a:r>
              <a:rPr lang="en-GB" dirty="0"/>
              <a:t>Relational Integrity</a:t>
            </a:r>
          </a:p>
          <a:p>
            <a:pPr lvl="1"/>
            <a:endParaRPr lang="en-GB" dirty="0"/>
          </a:p>
          <a:p>
            <a:r>
              <a:rPr lang="en-GB" dirty="0"/>
              <a:t>Clustering Keys</a:t>
            </a:r>
          </a:p>
          <a:p>
            <a:pPr lvl="1"/>
            <a:r>
              <a:rPr lang="en-GB" dirty="0"/>
              <a:t>Internal Mechanism for easily finding rows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Primary Keys not necessarily needs to be the Clustering Key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998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311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Table Variables &amp; Temporary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4813830"/>
          </a:xfrm>
        </p:spPr>
        <p:txBody>
          <a:bodyPr>
            <a:normAutofit/>
          </a:bodyPr>
          <a:lstStyle/>
          <a:p>
            <a:r>
              <a:rPr lang="en-GB" dirty="0"/>
              <a:t>Table Variables</a:t>
            </a:r>
          </a:p>
          <a:p>
            <a:pPr lvl="1"/>
            <a:r>
              <a:rPr lang="en-GB" dirty="0"/>
              <a:t>Used to hold temporary result sets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No statistics maintained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Indexes cannot be created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Better usage for small workloads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You can only refer them within their scope</a:t>
            </a:r>
          </a:p>
        </p:txBody>
      </p:sp>
    </p:spTree>
    <p:extLst>
      <p:ext uri="{BB962C8B-B14F-4D97-AF65-F5344CB8AC3E}">
        <p14:creationId xmlns:p14="http://schemas.microsoft.com/office/powerpoint/2010/main" val="58276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Table Variables &amp; Temporary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4813830"/>
          </a:xfrm>
        </p:spPr>
        <p:txBody>
          <a:bodyPr>
            <a:normAutofit/>
          </a:bodyPr>
          <a:lstStyle/>
          <a:p>
            <a:r>
              <a:rPr lang="en-GB" dirty="0"/>
              <a:t>Temporary Tables</a:t>
            </a:r>
          </a:p>
          <a:p>
            <a:pPr lvl="1"/>
            <a:r>
              <a:rPr lang="en-GB" dirty="0"/>
              <a:t>Used to hold temporary result sets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Statistics maintained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Indexes can be created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Good if you have to handle medium sized or big workloads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Depending the creation, can be accessed outside of the batch scope</a:t>
            </a:r>
          </a:p>
        </p:txBody>
      </p:sp>
    </p:spTree>
    <p:extLst>
      <p:ext uri="{BB962C8B-B14F-4D97-AF65-F5344CB8AC3E}">
        <p14:creationId xmlns:p14="http://schemas.microsoft.com/office/powerpoint/2010/main" val="26764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9626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Maintaining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4813830"/>
          </a:xfrm>
        </p:spPr>
        <p:txBody>
          <a:bodyPr>
            <a:normAutofit/>
          </a:bodyPr>
          <a:lstStyle/>
          <a:p>
            <a:r>
              <a:rPr lang="en-GB" dirty="0"/>
              <a:t>How do I know if they are being used?</a:t>
            </a:r>
          </a:p>
          <a:p>
            <a:endParaRPr lang="en-GB" dirty="0"/>
          </a:p>
          <a:p>
            <a:r>
              <a:rPr lang="en-GB" dirty="0"/>
              <a:t>Do I have too many indexes in my Database?</a:t>
            </a:r>
          </a:p>
          <a:p>
            <a:endParaRPr lang="en-GB" dirty="0"/>
          </a:p>
          <a:p>
            <a:r>
              <a:rPr lang="en-GB" dirty="0"/>
              <a:t>Remember. Indexes are hard to maintain</a:t>
            </a:r>
          </a:p>
          <a:p>
            <a:endParaRPr lang="en-GB" dirty="0"/>
          </a:p>
          <a:p>
            <a:r>
              <a:rPr lang="en-GB" dirty="0"/>
              <a:t>What about missing indexes?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12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22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Speeding up data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4813830"/>
          </a:xfrm>
        </p:spPr>
        <p:txBody>
          <a:bodyPr>
            <a:normAutofit/>
          </a:bodyPr>
          <a:lstStyle/>
          <a:p>
            <a:r>
              <a:rPr lang="en-GB" dirty="0"/>
              <a:t>Sometimes the best to do is just remove the indexes</a:t>
            </a:r>
          </a:p>
          <a:p>
            <a:endParaRPr lang="en-GB" dirty="0"/>
          </a:p>
          <a:p>
            <a:r>
              <a:rPr lang="en-GB" dirty="0"/>
              <a:t>What is the purpose of the data load?</a:t>
            </a:r>
          </a:p>
          <a:p>
            <a:endParaRPr lang="en-GB" dirty="0"/>
          </a:p>
          <a:p>
            <a:r>
              <a:rPr lang="en-GB" dirty="0"/>
              <a:t>When I would use HEAP Tables?</a:t>
            </a:r>
          </a:p>
          <a:p>
            <a:pPr lvl="1"/>
            <a:r>
              <a:rPr lang="en-US" dirty="0"/>
              <a:t>Heaps can be great for high-performance data load and staging tables.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8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Looking for more resources?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4813830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https://www.sqlskills.com/blogs/kimberly/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https://sqlperformance.com/author/paulwhitenzgmail-com</a:t>
            </a:r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https://www.red-gate.com/simple-talk/author/fabiano-amorim/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4"/>
              </a:rPr>
              <a:t>http://www.benjaminnevarez.com/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2419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287107" y="2918407"/>
            <a:ext cx="9489232" cy="212772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000" dirty="0"/>
              <a:t>				  Thank you!</a:t>
            </a:r>
          </a:p>
          <a:p>
            <a:pPr marL="0" indent="0">
              <a:buNone/>
            </a:pPr>
            <a:r>
              <a:rPr lang="en-US" sz="4000" dirty="0"/>
              <a:t>			     </a:t>
            </a:r>
            <a:r>
              <a:rPr lang="en-US" sz="4000" dirty="0" err="1"/>
              <a:t>Děkuji</a:t>
            </a:r>
            <a:r>
              <a:rPr lang="en-US" sz="4000" dirty="0"/>
              <a:t> </a:t>
            </a:r>
            <a:r>
              <a:rPr lang="en-US" sz="4000" dirty="0" err="1"/>
              <a:t>mnohokrát</a:t>
            </a:r>
            <a:r>
              <a:rPr lang="en-US" sz="4000" dirty="0"/>
              <a:t>!</a:t>
            </a:r>
          </a:p>
          <a:p>
            <a:pPr marL="0" indent="0">
              <a:buNone/>
            </a:pPr>
            <a:r>
              <a:rPr lang="en-US" sz="4000" dirty="0"/>
              <a:t>				</a:t>
            </a:r>
            <a:r>
              <a:rPr lang="en-US" sz="4000" dirty="0" err="1"/>
              <a:t>Dankeschön</a:t>
            </a:r>
            <a:r>
              <a:rPr lang="en-US" sz="4000" dirty="0"/>
              <a:t>!</a:t>
            </a:r>
          </a:p>
          <a:p>
            <a:pPr marL="0" indent="0">
              <a:buNone/>
            </a:pPr>
            <a:r>
              <a:rPr lang="en-US" sz="4000" dirty="0"/>
              <a:t>					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	              http://marcosfreccia.wordpress.com</a:t>
            </a:r>
          </a:p>
          <a:p>
            <a:pPr marL="0" indent="0">
              <a:buNone/>
            </a:pP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0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332496" y="590576"/>
            <a:ext cx="7778571" cy="5788617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chemeClr val="accent1"/>
                </a:solidFill>
              </a:rPr>
              <a:t>Marcos Freccia</a:t>
            </a:r>
          </a:p>
          <a:p>
            <a:r>
              <a:rPr lang="en-GB" sz="2000" b="1" dirty="0"/>
              <a:t>SQL Server DBA at Zalando SE</a:t>
            </a:r>
          </a:p>
          <a:p>
            <a:endParaRPr lang="en-GB" sz="2000" b="1" dirty="0"/>
          </a:p>
          <a:p>
            <a:r>
              <a:rPr lang="en-GB" sz="2000" dirty="0"/>
              <a:t>@</a:t>
            </a:r>
            <a:r>
              <a:rPr lang="en-GB" sz="2000" dirty="0" err="1"/>
              <a:t>sqlfreccia</a:t>
            </a:r>
            <a:endParaRPr lang="en-GB" sz="2000" dirty="0"/>
          </a:p>
          <a:p>
            <a:r>
              <a:rPr lang="en-GB" sz="2000" dirty="0"/>
              <a:t>sqlfreccia@outlook.com </a:t>
            </a:r>
          </a:p>
          <a:p>
            <a:r>
              <a:rPr lang="en-GB" sz="2000" dirty="0">
                <a:hlinkClick r:id="rId2"/>
              </a:rPr>
              <a:t>http://marcosfreccia.wordpress.com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Data Platform MVP</a:t>
            </a:r>
          </a:p>
          <a:p>
            <a:r>
              <a:rPr lang="en-GB" sz="2000" dirty="0"/>
              <a:t>MCSA DBA &amp; DBA SQL Server 2016 – Charter </a:t>
            </a:r>
          </a:p>
          <a:p>
            <a:r>
              <a:rPr lang="en-GB" sz="2000" dirty="0"/>
              <a:t>MCSE Data Management and Analytics SQL Server 2016 – Charter </a:t>
            </a:r>
          </a:p>
          <a:p>
            <a:endParaRPr lang="en-GB" sz="2000" dirty="0"/>
          </a:p>
          <a:p>
            <a:r>
              <a:rPr lang="en-GB" sz="2000" dirty="0"/>
              <a:t>SQL Server DBA for 8 years</a:t>
            </a:r>
          </a:p>
          <a:p>
            <a:endParaRPr lang="en-GB" sz="2000" dirty="0"/>
          </a:p>
          <a:p>
            <a:r>
              <a:rPr lang="en-GB" sz="2000" dirty="0"/>
              <a:t>Originally from Brazil, now living in Berlin, Germany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231" y="3132459"/>
            <a:ext cx="17335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9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Why this session?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GB" sz="2400" dirty="0"/>
              <a:t>Most of the times we skip the basics</a:t>
            </a:r>
          </a:p>
          <a:p>
            <a:r>
              <a:rPr lang="en-GB" sz="2400" dirty="0"/>
              <a:t>We focus too much on hardware and forget software</a:t>
            </a:r>
          </a:p>
          <a:p>
            <a:r>
              <a:rPr lang="en-GB" sz="2400" dirty="0"/>
              <a:t>You don’t need to be a master to do that</a:t>
            </a:r>
          </a:p>
          <a:p>
            <a:endParaRPr lang="en-GB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620638" y="1070043"/>
            <a:ext cx="19456" cy="4591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85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Session 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Enable you to get better database performance, without much effort.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620638" y="1070043"/>
            <a:ext cx="19456" cy="4591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83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0638" y="1271409"/>
            <a:ext cx="7406521" cy="4739923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n-GB" sz="2400" dirty="0"/>
              <a:t>Using the right tools is important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Foreign Keys and Indexes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Why Stored Procedures are a good idea?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Designing matters &amp; Designing Good Indexes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Temporary Tables or Table Variables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Maintaining Indexes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Speeding up data load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Take advantage of SQL Server Integration Services – If we still have time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468857" y="1060712"/>
            <a:ext cx="19456" cy="4591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83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Using the right tools is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80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/>
              <a:t>Management Studio is your friend</a:t>
            </a:r>
          </a:p>
          <a:p>
            <a:r>
              <a:rPr lang="en-GB" dirty="0"/>
              <a:t>Always install the latest updates!</a:t>
            </a:r>
          </a:p>
          <a:p>
            <a:r>
              <a:rPr lang="en-GB" dirty="0">
                <a:hlinkClick r:id="rId2"/>
              </a:rPr>
              <a:t>https://docs.microsoft.com/en-us/sql/ssms/download-sql-server-management-studio-ssms</a:t>
            </a:r>
            <a:endParaRPr lang="en-GB" dirty="0"/>
          </a:p>
          <a:p>
            <a:endParaRPr lang="en-GB" sz="3200" dirty="0"/>
          </a:p>
          <a:p>
            <a:pPr marL="0" indent="0">
              <a:buNone/>
            </a:pPr>
            <a:r>
              <a:rPr lang="en-GB" dirty="0" err="1"/>
              <a:t>SentryOne</a:t>
            </a:r>
            <a:r>
              <a:rPr lang="en-GB" dirty="0"/>
              <a:t> Plan Explorer is your best friend!</a:t>
            </a:r>
          </a:p>
          <a:p>
            <a:r>
              <a:rPr lang="en-GB" dirty="0"/>
              <a:t>Full version completely free: </a:t>
            </a:r>
            <a:r>
              <a:rPr lang="en-GB" dirty="0">
                <a:hlinkClick r:id="rId3"/>
              </a:rPr>
              <a:t>https://www.sentryone.com/plan-explorer</a:t>
            </a:r>
            <a:r>
              <a:rPr lang="en-GB" dirty="0"/>
              <a:t> </a:t>
            </a:r>
          </a:p>
          <a:p>
            <a:r>
              <a:rPr lang="en-GB" dirty="0"/>
              <a:t>Shows much more information regarding execution plans, hidden information, Top Operations and so on..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Statistics Parser</a:t>
            </a:r>
          </a:p>
          <a:p>
            <a:r>
              <a:rPr lang="en-GB" sz="2100" dirty="0"/>
              <a:t>Parses the Statistics IO and Statistics Time</a:t>
            </a:r>
          </a:p>
          <a:p>
            <a:r>
              <a:rPr lang="en-GB" sz="2100" dirty="0">
                <a:hlinkClick r:id="rId4"/>
              </a:rPr>
              <a:t>http://statisticsparser.com/</a:t>
            </a:r>
            <a:endParaRPr lang="en-GB" sz="2100" dirty="0"/>
          </a:p>
          <a:p>
            <a:r>
              <a:rPr lang="en-GB" sz="2100" dirty="0"/>
              <a:t>Really time saving!</a:t>
            </a:r>
          </a:p>
          <a:p>
            <a:r>
              <a:rPr lang="en-GB" sz="2100" dirty="0"/>
              <a:t>Thanks to Richie Rump (@</a:t>
            </a:r>
            <a:r>
              <a:rPr lang="en-GB" sz="2100" dirty="0" err="1"/>
              <a:t>Jorriss</a:t>
            </a:r>
            <a:r>
              <a:rPr lang="en-GB" sz="2100" dirty="0"/>
              <a:t>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700" dirty="0"/>
              <a:t>SQL Query Stress Tool!</a:t>
            </a:r>
          </a:p>
          <a:p>
            <a:r>
              <a:rPr lang="en-GB" sz="2400" dirty="0"/>
              <a:t>Created by Adam </a:t>
            </a:r>
            <a:r>
              <a:rPr lang="en-GB" sz="2400" dirty="0" err="1"/>
              <a:t>Machanic</a:t>
            </a:r>
            <a:r>
              <a:rPr lang="en-GB" sz="2400" dirty="0"/>
              <a:t> to enable the user to test a query: </a:t>
            </a:r>
            <a:r>
              <a:rPr lang="en-GB" sz="2400" dirty="0">
                <a:hlinkClick r:id="rId5"/>
              </a:rPr>
              <a:t>http://sqlblog.com/blogs/adam_machanic/archive/2016/01/04/sqlquerystress-the-source-code.aspx</a:t>
            </a:r>
            <a:endParaRPr lang="en-GB" sz="2400" dirty="0"/>
          </a:p>
          <a:p>
            <a:r>
              <a:rPr lang="en-GB" sz="2400" dirty="0"/>
              <a:t>Recently the source code was released by him and now on </a:t>
            </a:r>
            <a:r>
              <a:rPr lang="en-GB" sz="2400" dirty="0" err="1"/>
              <a:t>Github</a:t>
            </a:r>
            <a:r>
              <a:rPr lang="en-GB" sz="2400" dirty="0"/>
              <a:t>: </a:t>
            </a:r>
            <a:r>
              <a:rPr lang="en-GB" sz="2400" dirty="0">
                <a:hlinkClick r:id="rId6"/>
              </a:rPr>
              <a:t>https://github.com/ErikEJ/SqlQueryStress</a:t>
            </a:r>
            <a:r>
              <a:rPr lang="en-GB" sz="2400" dirty="0"/>
              <a:t>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08742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Foreign Keys and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4813830"/>
          </a:xfrm>
        </p:spPr>
        <p:txBody>
          <a:bodyPr>
            <a:normAutofit/>
          </a:bodyPr>
          <a:lstStyle/>
          <a:p>
            <a:r>
              <a:rPr lang="en-GB" dirty="0"/>
              <a:t>Used to link two tables together</a:t>
            </a:r>
          </a:p>
          <a:p>
            <a:r>
              <a:rPr lang="en-GB" dirty="0"/>
              <a:t>A field or collection of fields in one table that refers to the Primary Key in the other table</a:t>
            </a:r>
          </a:p>
          <a:p>
            <a:endParaRPr lang="en-GB" dirty="0"/>
          </a:p>
          <a:p>
            <a:r>
              <a:rPr lang="en-GB" dirty="0"/>
              <a:t>Used to speed up performance of queries</a:t>
            </a:r>
          </a:p>
          <a:p>
            <a:r>
              <a:rPr lang="en-GB" dirty="0"/>
              <a:t>Avoids reading/scanning unnecessary data</a:t>
            </a:r>
          </a:p>
        </p:txBody>
      </p:sp>
    </p:spTree>
    <p:extLst>
      <p:ext uri="{BB962C8B-B14F-4D97-AF65-F5344CB8AC3E}">
        <p14:creationId xmlns:p14="http://schemas.microsoft.com/office/powerpoint/2010/main" val="340995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228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642</Words>
  <Application>Microsoft Office PowerPoint</Application>
  <PresentationFormat>Widescreen</PresentationFormat>
  <Paragraphs>154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Segoe UI</vt:lpstr>
      <vt:lpstr>Wingdings</vt:lpstr>
      <vt:lpstr>Office Theme</vt:lpstr>
      <vt:lpstr>1_SQLSatOslo 2016</vt:lpstr>
      <vt:lpstr>Image</vt:lpstr>
      <vt:lpstr>Stop everything! Top T-SQL tricks to a developer</vt:lpstr>
      <vt:lpstr>PowerPoint Presentation</vt:lpstr>
      <vt:lpstr>PowerPoint Presentation</vt:lpstr>
      <vt:lpstr>Why this session?</vt:lpstr>
      <vt:lpstr>Session Aim</vt:lpstr>
      <vt:lpstr>Agenda</vt:lpstr>
      <vt:lpstr>Using the right tools is important</vt:lpstr>
      <vt:lpstr>Foreign Keys and Indexes</vt:lpstr>
      <vt:lpstr>Demo</vt:lpstr>
      <vt:lpstr>Foreign Keys and Indexes</vt:lpstr>
      <vt:lpstr>Why Stored Procedures are a good idea?</vt:lpstr>
      <vt:lpstr>Demo</vt:lpstr>
      <vt:lpstr>Designing matters &amp; Designing Good Indexes</vt:lpstr>
      <vt:lpstr>Designing matters &amp; Designing Good Indexes</vt:lpstr>
      <vt:lpstr>Demo</vt:lpstr>
      <vt:lpstr>Table Variables &amp; Temporary Tables</vt:lpstr>
      <vt:lpstr>Table Variables &amp; Temporary Tables</vt:lpstr>
      <vt:lpstr>Demo</vt:lpstr>
      <vt:lpstr>Maintaining Indexes</vt:lpstr>
      <vt:lpstr>Speeding up data load</vt:lpstr>
      <vt:lpstr>Looking for more resources?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Containers </dc:title>
  <dc:creator>Andrew Pruski</dc:creator>
  <cp:lastModifiedBy>Marcos Freccia</cp:lastModifiedBy>
  <cp:revision>194</cp:revision>
  <dcterms:created xsi:type="dcterms:W3CDTF">2016-11-16T11:24:10Z</dcterms:created>
  <dcterms:modified xsi:type="dcterms:W3CDTF">2017-10-20T21:29:14Z</dcterms:modified>
</cp:coreProperties>
</file>