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  <p:sldMasterId id="2147483787" r:id="rId2"/>
  </p:sldMasterIdLst>
  <p:notesMasterIdLst>
    <p:notesMasterId r:id="rId28"/>
  </p:notesMasterIdLst>
  <p:sldIdLst>
    <p:sldId id="351" r:id="rId3"/>
    <p:sldId id="263" r:id="rId4"/>
    <p:sldId id="368" r:id="rId5"/>
    <p:sldId id="290" r:id="rId6"/>
    <p:sldId id="359" r:id="rId7"/>
    <p:sldId id="314" r:id="rId8"/>
    <p:sldId id="306" r:id="rId9"/>
    <p:sldId id="375" r:id="rId10"/>
    <p:sldId id="355" r:id="rId11"/>
    <p:sldId id="361" r:id="rId12"/>
    <p:sldId id="362" r:id="rId13"/>
    <p:sldId id="358" r:id="rId14"/>
    <p:sldId id="372" r:id="rId15"/>
    <p:sldId id="357" r:id="rId16"/>
    <p:sldId id="360" r:id="rId17"/>
    <p:sldId id="364" r:id="rId18"/>
    <p:sldId id="363" r:id="rId19"/>
    <p:sldId id="365" r:id="rId20"/>
    <p:sldId id="366" r:id="rId21"/>
    <p:sldId id="367" r:id="rId22"/>
    <p:sldId id="373" r:id="rId23"/>
    <p:sldId id="371" r:id="rId24"/>
    <p:sldId id="374" r:id="rId25"/>
    <p:sldId id="370" r:id="rId26"/>
    <p:sldId id="3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</a:t>
            </a:r>
            <a:r>
              <a:rPr lang="en-US" baseline="0" dirty="0"/>
              <a:t> think this session is important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8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1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638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53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82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292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7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937716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43900" y="3703080"/>
            <a:ext cx="2076209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chemeClr val="accent1"/>
                </a:solidFill>
              </a:rPr>
              <a:t>#</a:t>
            </a:r>
            <a:r>
              <a:rPr lang="en-US" sz="1905" dirty="0" err="1">
                <a:solidFill>
                  <a:schemeClr val="accent1"/>
                </a:solidFill>
              </a:rPr>
              <a:t>SQLSatDenmark</a:t>
            </a:r>
            <a:endParaRPr lang="en-US" sz="1905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www.sqlsaturday.com/images/sqlsat656_web.png">
            <a:extLst>
              <a:ext uri="{FF2B5EF4-FFF2-40B4-BE49-F238E27FC236}">
                <a16:creationId xmlns:a16="http://schemas.microsoft.com/office/drawing/2014/main" id="{B3F786E2-3CDE-4CFB-BFD2-CE9D7D06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6" y="2940037"/>
            <a:ext cx="3633672" cy="9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80984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064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1338079" y="6286515"/>
          <a:ext cx="663141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Image" r:id="rId13" imgW="2279520" imgH="1310400" progId="Photoshop.Image.18">
                  <p:embed/>
                </p:oleObj>
              </mc:Choice>
              <mc:Fallback>
                <p:oleObj name="Image" r:id="rId13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38079" y="6286515"/>
                        <a:ext cx="663141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80" r:id="rId8"/>
    <p:sldLayoutId id="2147483781" r:id="rId9"/>
    <p:sldLayoutId id="2147483784" r:id="rId10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freccia/sql-saturday-689-pragu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author/fabiano-amorim/" TargetMode="External"/><Relationship Id="rId2" Type="http://schemas.openxmlformats.org/officeDocument/2006/relationships/hyperlink" Target="https://www.sqlskills.com/blogs/kimberl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serverperformance.wordpress.com/" TargetMode="External"/><Relationship Id="rId4" Type="http://schemas.openxmlformats.org/officeDocument/2006/relationships/hyperlink" Target="http://www.benjaminnevarez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rcosfreccia.wordpress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yone.com/plan-explorer" TargetMode="External"/><Relationship Id="rId2" Type="http://schemas.openxmlformats.org/officeDocument/2006/relationships/hyperlink" Target="https://docs.microsoft.com/en-us/sql/ssms/download-sql-server-management-studio-ss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ikEJ/SqlQueryStress" TargetMode="External"/><Relationship Id="rId5" Type="http://schemas.openxmlformats.org/officeDocument/2006/relationships/hyperlink" Target="http://sqlblog.com/blogs/adam_machanic/archive/2016/01/04/sqlquerystress-the-source-code.aspx" TargetMode="External"/><Relationship Id="rId4" Type="http://schemas.openxmlformats.org/officeDocument/2006/relationships/hyperlink" Target="http://statisticspars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sql-server/editions-and-components-of-sql-server-201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85" y="4000221"/>
            <a:ext cx="11429747" cy="1766097"/>
          </a:xfrm>
        </p:spPr>
        <p:txBody>
          <a:bodyPr/>
          <a:lstStyle/>
          <a:p>
            <a:r>
              <a:rPr lang="en-US" sz="4000" dirty="0"/>
              <a:t>Stop everything! Top T-SQL tricks to a developer</a:t>
            </a:r>
            <a:br>
              <a:rPr lang="en-US" sz="4000" dirty="0"/>
            </a:br>
            <a:br>
              <a:rPr lang="en-US" sz="4000" dirty="0"/>
            </a:br>
            <a:r>
              <a:rPr lang="en-US" sz="3200" dirty="0">
                <a:hlinkClick r:id="rId2"/>
              </a:rPr>
              <a:t>https://github.com/marcosfreccia/sql-saturday-689-prague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Marcos Freccia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Always create Foreign Keys!</a:t>
            </a:r>
          </a:p>
          <a:p>
            <a:endParaRPr lang="en-GB" dirty="0"/>
          </a:p>
          <a:p>
            <a:r>
              <a:rPr lang="en-GB" dirty="0"/>
              <a:t>Remember to create them with the CHECK CONSTRAINTS</a:t>
            </a:r>
          </a:p>
          <a:p>
            <a:endParaRPr lang="en-GB" dirty="0"/>
          </a:p>
          <a:p>
            <a:r>
              <a:rPr lang="en-GB" dirty="0"/>
              <a:t>Always Index the Foreign Key column!</a:t>
            </a:r>
          </a:p>
        </p:txBody>
      </p:sp>
    </p:spTree>
    <p:extLst>
      <p:ext uri="{BB962C8B-B14F-4D97-AF65-F5344CB8AC3E}">
        <p14:creationId xmlns:p14="http://schemas.microsoft.com/office/powerpoint/2010/main" val="317484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Clustered Indexes</a:t>
            </a:r>
          </a:p>
          <a:p>
            <a:pPr lvl="1"/>
            <a:r>
              <a:rPr lang="en-GB" dirty="0"/>
              <a:t>Always create them first!</a:t>
            </a:r>
          </a:p>
          <a:p>
            <a:pPr lvl="1"/>
            <a:r>
              <a:rPr lang="en-GB" dirty="0"/>
              <a:t>Avoid them on frequent updated columns</a:t>
            </a:r>
          </a:p>
          <a:p>
            <a:pPr lvl="1"/>
            <a:r>
              <a:rPr lang="en-GB" dirty="0"/>
              <a:t>Avoid creating with too many columns!  They also impact your </a:t>
            </a:r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Keep them narrow</a:t>
            </a:r>
          </a:p>
          <a:p>
            <a:pPr lvl="1"/>
            <a:r>
              <a:rPr lang="en-GB" dirty="0"/>
              <a:t>If possible use always growing values</a:t>
            </a:r>
          </a:p>
          <a:p>
            <a:pPr lvl="1"/>
            <a:endParaRPr lang="en-GB" dirty="0"/>
          </a:p>
          <a:p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Best when you want to retrieve small number of rows!</a:t>
            </a:r>
          </a:p>
          <a:p>
            <a:pPr lvl="1"/>
            <a:r>
              <a:rPr lang="en-GB" dirty="0"/>
              <a:t>The higher selectivity the better!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2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Primary Keys</a:t>
            </a:r>
          </a:p>
          <a:p>
            <a:pPr lvl="1"/>
            <a:r>
              <a:rPr lang="en-GB" dirty="0"/>
              <a:t>Relational Integrity</a:t>
            </a:r>
          </a:p>
          <a:p>
            <a:pPr lvl="1"/>
            <a:endParaRPr lang="en-GB" dirty="0"/>
          </a:p>
          <a:p>
            <a:r>
              <a:rPr lang="en-GB" dirty="0"/>
              <a:t>Clustering Keys</a:t>
            </a:r>
          </a:p>
          <a:p>
            <a:pPr lvl="1"/>
            <a:r>
              <a:rPr lang="en-GB" dirty="0"/>
              <a:t>Internal Mechanism for easily finding rows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Primary Keys not necessarily needs to be the Clustering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Why Stored Procedures are a good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Avoid SQL Injection!</a:t>
            </a:r>
          </a:p>
          <a:p>
            <a:pPr lvl="1"/>
            <a:r>
              <a:rPr lang="en-GB" dirty="0"/>
              <a:t>If written in the right way!</a:t>
            </a:r>
          </a:p>
          <a:p>
            <a:pPr lvl="1"/>
            <a:endParaRPr lang="en-GB" dirty="0"/>
          </a:p>
          <a:p>
            <a:r>
              <a:rPr lang="en-GB" dirty="0"/>
              <a:t>Enable plan reuse</a:t>
            </a:r>
          </a:p>
          <a:p>
            <a:endParaRPr lang="en-GB" dirty="0"/>
          </a:p>
          <a:p>
            <a:r>
              <a:rPr lang="en-GB" dirty="0"/>
              <a:t>Optimization of Plan Cache</a:t>
            </a:r>
          </a:p>
          <a:p>
            <a:endParaRPr lang="en-GB" dirty="0"/>
          </a:p>
          <a:p>
            <a:r>
              <a:rPr lang="en-GB" dirty="0"/>
              <a:t>Good for processing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16272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1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Table Variables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cannot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Better usage for small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can only refer them within their scope</a:t>
            </a:r>
          </a:p>
        </p:txBody>
      </p:sp>
    </p:spTree>
    <p:extLst>
      <p:ext uri="{BB962C8B-B14F-4D97-AF65-F5344CB8AC3E}">
        <p14:creationId xmlns:p14="http://schemas.microsoft.com/office/powerpoint/2010/main" val="5827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Temporary Tables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Good if you have to handle medium sized or big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Depending the creation, can be accessed outside of the batch scope</a:t>
            </a:r>
          </a:p>
        </p:txBody>
      </p:sp>
    </p:spTree>
    <p:extLst>
      <p:ext uri="{BB962C8B-B14F-4D97-AF65-F5344CB8AC3E}">
        <p14:creationId xmlns:p14="http://schemas.microsoft.com/office/powerpoint/2010/main" val="2676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6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Maintaining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How do I know if they are being used?</a:t>
            </a:r>
          </a:p>
          <a:p>
            <a:endParaRPr lang="en-GB" dirty="0"/>
          </a:p>
          <a:p>
            <a:r>
              <a:rPr lang="en-GB" dirty="0"/>
              <a:t>Do I have too many indexes in my Database?</a:t>
            </a:r>
          </a:p>
          <a:p>
            <a:endParaRPr lang="en-GB" dirty="0"/>
          </a:p>
          <a:p>
            <a:r>
              <a:rPr lang="en-GB" dirty="0"/>
              <a:t>Remember. Indexes are hard to maintain</a:t>
            </a:r>
          </a:p>
          <a:p>
            <a:endParaRPr lang="en-GB" dirty="0"/>
          </a:p>
          <a:p>
            <a:r>
              <a:rPr lang="en-GB" dirty="0"/>
              <a:t>What about missing indexes?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2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8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Speeding up data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Sometimes the best to do is just remove the indexes</a:t>
            </a:r>
          </a:p>
          <a:p>
            <a:endParaRPr lang="en-GB" dirty="0"/>
          </a:p>
          <a:p>
            <a:r>
              <a:rPr lang="en-GB" dirty="0"/>
              <a:t>What is the purpose of the data load?</a:t>
            </a:r>
          </a:p>
          <a:p>
            <a:endParaRPr lang="en-GB" dirty="0"/>
          </a:p>
          <a:p>
            <a:r>
              <a:rPr lang="en-GB" dirty="0"/>
              <a:t>When I would use HEAP Tables?</a:t>
            </a:r>
          </a:p>
          <a:p>
            <a:pPr lvl="1"/>
            <a:r>
              <a:rPr lang="en-US" dirty="0"/>
              <a:t>Heaps can be great for high-performance data load and staging tables.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6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Looking for more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https://www.sqlskills.com/blogs/kimberly/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https://sqlperformance.com/author/paulwhitenzgmail-com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https://www.red-gate.com/simple-talk/author/fabiano-amorim/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http://www.benjaminnevarez.com/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https://sqlserverperformance.wordpress.com/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19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87107" y="2918407"/>
            <a:ext cx="9489232" cy="2127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				  Thank you!</a:t>
            </a:r>
          </a:p>
          <a:p>
            <a:pPr marL="0" indent="0">
              <a:buNone/>
            </a:pPr>
            <a:r>
              <a:rPr lang="en-US" sz="4000" dirty="0"/>
              <a:t>			     </a:t>
            </a:r>
            <a:r>
              <a:rPr lang="en-US" sz="4000" dirty="0" err="1"/>
              <a:t>Děkuji</a:t>
            </a:r>
            <a:r>
              <a:rPr lang="en-US" sz="4000" dirty="0"/>
              <a:t> </a:t>
            </a:r>
            <a:r>
              <a:rPr lang="en-US" sz="4000" dirty="0" err="1"/>
              <a:t>mnohokrát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dirty="0" err="1"/>
              <a:t>Dankeschön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   </a:t>
            </a:r>
            <a:r>
              <a:rPr lang="en-US" sz="4000" dirty="0"/>
              <a:t>https://goo.gl/B4pWFG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              http://marcosfreccia.wordpress.com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590576"/>
            <a:ext cx="7778571" cy="578861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Marcos Freccia</a:t>
            </a:r>
          </a:p>
          <a:p>
            <a:r>
              <a:rPr lang="en-GB" sz="2000" b="1" dirty="0"/>
              <a:t>SQL Server DBA at Zalando SE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sqlfreccia</a:t>
            </a:r>
            <a:endParaRPr lang="en-GB" sz="2000" dirty="0"/>
          </a:p>
          <a:p>
            <a:r>
              <a:rPr lang="en-GB" sz="2000" dirty="0"/>
              <a:t>sqlfreccia@outlook.com </a:t>
            </a:r>
          </a:p>
          <a:p>
            <a:r>
              <a:rPr lang="en-GB" sz="2000" dirty="0">
                <a:hlinkClick r:id="rId2"/>
              </a:rPr>
              <a:t>http://marcosfreccia.wordpress.com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MCSA DBA &amp; DBA SQL Server 2016 – Charter </a:t>
            </a:r>
          </a:p>
          <a:p>
            <a:r>
              <a:rPr lang="en-GB" sz="2000" dirty="0"/>
              <a:t>MCSE Data Management and Analytics SQL Server 2016 – Charter </a:t>
            </a:r>
          </a:p>
          <a:p>
            <a:endParaRPr lang="en-GB" sz="2000" dirty="0"/>
          </a:p>
          <a:p>
            <a:r>
              <a:rPr lang="en-GB" sz="2000" dirty="0"/>
              <a:t>SQL Server DBA for 8 years</a:t>
            </a:r>
          </a:p>
          <a:p>
            <a:endParaRPr lang="en-GB" sz="2000" dirty="0"/>
          </a:p>
          <a:p>
            <a:r>
              <a:rPr lang="en-GB" sz="2000" dirty="0"/>
              <a:t>Originally from Brazil, now living in Berlin, Germany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31" y="3132459"/>
            <a:ext cx="1733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Why this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Most of the times we skip the basics</a:t>
            </a:r>
          </a:p>
          <a:p>
            <a:r>
              <a:rPr lang="en-GB" sz="2400" dirty="0"/>
              <a:t>We focus too much on hardware and forget software</a:t>
            </a:r>
          </a:p>
          <a:p>
            <a:r>
              <a:rPr lang="en-GB" sz="2400" dirty="0"/>
              <a:t>You don’t need to be a master to do that</a:t>
            </a:r>
          </a:p>
          <a:p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Session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Enable you to get better database performance, without much effort.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3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638" y="1271409"/>
            <a:ext cx="7406521" cy="473992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Using the right tools is important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Foreign Keys and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Designing matters &amp; Designing Good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Why Stored Procedures are a good idea?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Temporary Tables or Table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Maintaining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Speeding up data load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Take advantage of SQL Server Integration Services – If we still have 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68857" y="1060712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Using the right tools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Management Studio is your friend</a:t>
            </a:r>
          </a:p>
          <a:p>
            <a:r>
              <a:rPr lang="en-GB" dirty="0"/>
              <a:t>Always install the latest updates!</a:t>
            </a:r>
          </a:p>
          <a:p>
            <a:r>
              <a:rPr lang="en-GB" dirty="0">
                <a:hlinkClick r:id="rId2"/>
              </a:rPr>
              <a:t>https://docs.microsoft.com/en-us/sql/ssms/download-sql-server-management-studio-ssms</a:t>
            </a:r>
            <a:endParaRPr lang="en-GB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dirty="0" err="1"/>
              <a:t>SentryOne</a:t>
            </a:r>
            <a:r>
              <a:rPr lang="en-GB" dirty="0"/>
              <a:t> Plan Explorer is your best friend!</a:t>
            </a:r>
          </a:p>
          <a:p>
            <a:r>
              <a:rPr lang="en-GB" dirty="0"/>
              <a:t>Full version completely free: </a:t>
            </a:r>
            <a:r>
              <a:rPr lang="en-GB" dirty="0">
                <a:hlinkClick r:id="rId3"/>
              </a:rPr>
              <a:t>https://www.sentryone.com/plan-explorer</a:t>
            </a:r>
            <a:r>
              <a:rPr lang="en-GB" dirty="0"/>
              <a:t> </a:t>
            </a:r>
          </a:p>
          <a:p>
            <a:r>
              <a:rPr lang="en-GB" dirty="0"/>
              <a:t>Shows much more information regarding execution plans, hidden information, Top Operations and so on..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Statistics Parser</a:t>
            </a:r>
          </a:p>
          <a:p>
            <a:r>
              <a:rPr lang="en-GB" sz="2100" dirty="0"/>
              <a:t>Parses the Statistics IO and Statistics Time</a:t>
            </a:r>
          </a:p>
          <a:p>
            <a:r>
              <a:rPr lang="en-GB" sz="2100" dirty="0">
                <a:hlinkClick r:id="rId4"/>
              </a:rPr>
              <a:t>http://statisticsparser.com/</a:t>
            </a:r>
            <a:endParaRPr lang="en-GB" sz="2100" dirty="0"/>
          </a:p>
          <a:p>
            <a:r>
              <a:rPr lang="en-GB" sz="2100" dirty="0"/>
              <a:t>Really time saving!</a:t>
            </a:r>
          </a:p>
          <a:p>
            <a:r>
              <a:rPr lang="en-GB" sz="2100" dirty="0"/>
              <a:t>Thanks to Richie Rump (@</a:t>
            </a:r>
            <a:r>
              <a:rPr lang="en-GB" sz="2100" dirty="0" err="1"/>
              <a:t>Jorriss</a:t>
            </a:r>
            <a:r>
              <a:rPr lang="en-GB" sz="21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700" dirty="0"/>
              <a:t>SQL Query Stress Tool!</a:t>
            </a:r>
          </a:p>
          <a:p>
            <a:r>
              <a:rPr lang="en-GB" sz="2400" dirty="0"/>
              <a:t>Created by Adam </a:t>
            </a:r>
            <a:r>
              <a:rPr lang="en-GB" sz="2400" dirty="0" err="1"/>
              <a:t>Machanic</a:t>
            </a:r>
            <a:r>
              <a:rPr lang="en-GB" sz="2400" dirty="0"/>
              <a:t> to enable the user to test a query: </a:t>
            </a:r>
            <a:r>
              <a:rPr lang="en-GB" sz="2400" dirty="0">
                <a:hlinkClick r:id="rId5"/>
              </a:rPr>
              <a:t>http://sqlblog.com/blogs/adam_machanic/archive/2016/01/04/sqlquerystress-the-source-code.aspx</a:t>
            </a:r>
            <a:endParaRPr lang="en-GB" sz="2400" dirty="0"/>
          </a:p>
          <a:p>
            <a:r>
              <a:rPr lang="en-GB" sz="2400" dirty="0"/>
              <a:t>Recently the source code was released by him and now on </a:t>
            </a:r>
            <a:r>
              <a:rPr lang="en-GB" sz="2400" dirty="0" err="1"/>
              <a:t>Github</a:t>
            </a:r>
            <a:r>
              <a:rPr lang="en-GB" sz="2400" dirty="0"/>
              <a:t>: </a:t>
            </a:r>
            <a:r>
              <a:rPr lang="en-GB" sz="2400" dirty="0">
                <a:hlinkClick r:id="rId6"/>
              </a:rPr>
              <a:t>https://github.com/ErikEJ/SqlQueryStress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874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SQL Server 2016 SP1</a:t>
            </a:r>
          </a:p>
        </p:txBody>
      </p:sp>
      <p:pic>
        <p:nvPicPr>
          <p:cNvPr id="5122" name="Picture 2" descr="https://msdnshared.blob.core.windows.net/media/2016/11/CP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4" y="1312409"/>
            <a:ext cx="106965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7043" y="5429157"/>
            <a:ext cx="10696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https://blogs.msdn.microsoft.com/sqlreleaseservices/sql-server-2016-service-pack-1-sp1-released/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https://docs.microsoft.com/en-us/sql/sql-server/editions-and-components-of-sql-server-2016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Used to link two tables together</a:t>
            </a:r>
          </a:p>
          <a:p>
            <a:r>
              <a:rPr lang="en-GB" dirty="0"/>
              <a:t>A field or collection of fields in one table that refers to the Primary Key in the other one</a:t>
            </a:r>
          </a:p>
          <a:p>
            <a:endParaRPr lang="en-GB" dirty="0"/>
          </a:p>
          <a:p>
            <a:r>
              <a:rPr lang="en-GB" dirty="0"/>
              <a:t>Used to speed up performance of queries</a:t>
            </a:r>
          </a:p>
          <a:p>
            <a:r>
              <a:rPr lang="en-GB" dirty="0"/>
              <a:t>Avoids reading/scanning unnecessary data</a:t>
            </a:r>
          </a:p>
        </p:txBody>
      </p:sp>
    </p:spTree>
    <p:extLst>
      <p:ext uri="{BB962C8B-B14F-4D97-AF65-F5344CB8AC3E}">
        <p14:creationId xmlns:p14="http://schemas.microsoft.com/office/powerpoint/2010/main" val="3409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Widescreen</PresentationFormat>
  <Paragraphs>163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Wingdings</vt:lpstr>
      <vt:lpstr>Office Theme</vt:lpstr>
      <vt:lpstr>1_SQLSatOslo 2016</vt:lpstr>
      <vt:lpstr>Image</vt:lpstr>
      <vt:lpstr>Stop everything! Top T-SQL tricks to a developer  https://github.com/marcosfreccia/sql-saturday-689-prague </vt:lpstr>
      <vt:lpstr>PowerPoint Presentation</vt:lpstr>
      <vt:lpstr>PowerPoint Presentation</vt:lpstr>
      <vt:lpstr>Why this session?</vt:lpstr>
      <vt:lpstr>Session Aim</vt:lpstr>
      <vt:lpstr>Agenda</vt:lpstr>
      <vt:lpstr>Using the right tools is important</vt:lpstr>
      <vt:lpstr>SQL Server 2016 SP1</vt:lpstr>
      <vt:lpstr>Foreign Keys and Indexes</vt:lpstr>
      <vt:lpstr>Demo</vt:lpstr>
      <vt:lpstr>Foreign Keys and Indexes</vt:lpstr>
      <vt:lpstr>Designing matters &amp; Designing Good Indexes</vt:lpstr>
      <vt:lpstr>Designing matters &amp; Designing Good Indexes</vt:lpstr>
      <vt:lpstr>Demo</vt:lpstr>
      <vt:lpstr>Why Stored Procedures are a good idea?</vt:lpstr>
      <vt:lpstr>Demo</vt:lpstr>
      <vt:lpstr>Table Variables &amp; Temporary Tables</vt:lpstr>
      <vt:lpstr>Table Variables &amp; Temporary Tables</vt:lpstr>
      <vt:lpstr>Demo</vt:lpstr>
      <vt:lpstr>Maintaining Indexes</vt:lpstr>
      <vt:lpstr>Demo</vt:lpstr>
      <vt:lpstr>Speeding up data load</vt:lpstr>
      <vt:lpstr>Demo</vt:lpstr>
      <vt:lpstr>Looking for more resources?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Marcos Freccia</cp:lastModifiedBy>
  <cp:revision>209</cp:revision>
  <dcterms:created xsi:type="dcterms:W3CDTF">2016-11-16T11:24:10Z</dcterms:created>
  <dcterms:modified xsi:type="dcterms:W3CDTF">2017-10-21T15:33:51Z</dcterms:modified>
</cp:coreProperties>
</file>