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5"/>
  </p:notesMasterIdLst>
  <p:handoutMasterIdLst>
    <p:handoutMasterId r:id="rId36"/>
  </p:handoutMasterIdLst>
  <p:sldIdLst>
    <p:sldId id="256" r:id="rId2"/>
    <p:sldId id="463" r:id="rId3"/>
    <p:sldId id="544" r:id="rId4"/>
    <p:sldId id="545" r:id="rId5"/>
    <p:sldId id="257" r:id="rId6"/>
    <p:sldId id="264" r:id="rId7"/>
    <p:sldId id="532" r:id="rId8"/>
    <p:sldId id="507" r:id="rId9"/>
    <p:sldId id="542" r:id="rId10"/>
    <p:sldId id="466" r:id="rId11"/>
    <p:sldId id="509" r:id="rId12"/>
    <p:sldId id="519" r:id="rId13"/>
    <p:sldId id="520" r:id="rId14"/>
    <p:sldId id="523" r:id="rId15"/>
    <p:sldId id="524" r:id="rId16"/>
    <p:sldId id="539" r:id="rId17"/>
    <p:sldId id="540" r:id="rId18"/>
    <p:sldId id="510" r:id="rId19"/>
    <p:sldId id="511" r:id="rId20"/>
    <p:sldId id="543" r:id="rId21"/>
    <p:sldId id="533" r:id="rId22"/>
    <p:sldId id="469" r:id="rId23"/>
    <p:sldId id="470" r:id="rId24"/>
    <p:sldId id="534" r:id="rId25"/>
    <p:sldId id="472" r:id="rId26"/>
    <p:sldId id="474" r:id="rId27"/>
    <p:sldId id="476" r:id="rId28"/>
    <p:sldId id="478" r:id="rId29"/>
    <p:sldId id="480" r:id="rId30"/>
    <p:sldId id="482" r:id="rId31"/>
    <p:sldId id="484" r:id="rId32"/>
    <p:sldId id="525" r:id="rId33"/>
    <p:sldId id="541" r:id="rId3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an Pedó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3300"/>
    <a:srgbClr val="E7FDA1"/>
    <a:srgbClr val="CC3300"/>
    <a:srgbClr val="E7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450" autoAdjust="0"/>
  </p:normalViewPr>
  <p:slideViewPr>
    <p:cSldViewPr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728"/>
    </p:cViewPr>
  </p:sorterViewPr>
  <p:notesViewPr>
    <p:cSldViewPr>
      <p:cViewPr varScale="1">
        <p:scale>
          <a:sx n="65" d="100"/>
          <a:sy n="65" d="100"/>
        </p:scale>
        <p:origin x="-2940" y="-102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8-10T01:19:20.475" idx="1">
    <p:pos x="10" y="10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AEE67904-C35F-46C4-BEC5-B1794441F2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462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0147" name="Rectangle 3">
            <a:extLst>
              <a:ext uri="{FF2B5EF4-FFF2-40B4-BE49-F238E27FC236}">
                <a16:creationId xmlns:a16="http://schemas.microsoft.com/office/drawing/2014/main" id="{5652D660-047C-4F62-8831-936BCF7678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0148" name="Rectangle 4">
            <a:extLst>
              <a:ext uri="{FF2B5EF4-FFF2-40B4-BE49-F238E27FC236}">
                <a16:creationId xmlns:a16="http://schemas.microsoft.com/office/drawing/2014/main" id="{3FD5171B-16E4-4BCA-B66D-33A30C56543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462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0149" name="Rectangle 5">
            <a:extLst>
              <a:ext uri="{FF2B5EF4-FFF2-40B4-BE49-F238E27FC236}">
                <a16:creationId xmlns:a16="http://schemas.microsoft.com/office/drawing/2014/main" id="{77A658FC-48A3-4810-A369-C2C7C0627E6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A7FDB755-E301-42AA-A865-EE68499DA6C2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120D371-27E3-4D41-9243-38312F6D65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462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57EA6C4-82EC-4F86-99AB-C6B3D2911E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2326381-4240-4D33-A47D-B5B5615D9BB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EFFB9E3-9694-47A4-8707-CDF94C3F74E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Clique para editar os estilos do texto mestre</a:t>
            </a:r>
          </a:p>
          <a:p>
            <a:pPr lvl="1"/>
            <a:r>
              <a:rPr lang="en-US" altLang="en-US"/>
              <a:t>Segundo nível</a:t>
            </a:r>
          </a:p>
          <a:p>
            <a:pPr lvl="2"/>
            <a:r>
              <a:rPr lang="en-US" altLang="en-US"/>
              <a:t>Terceiro nível</a:t>
            </a:r>
          </a:p>
          <a:p>
            <a:pPr lvl="3"/>
            <a:r>
              <a:rPr lang="en-US" altLang="en-US"/>
              <a:t>Quarto nível</a:t>
            </a:r>
          </a:p>
          <a:p>
            <a:pPr lvl="4"/>
            <a:r>
              <a:rPr lang="en-US" altLang="en-US"/>
              <a:t>Quinto nível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2A42D534-80F8-4B5E-BD02-7E8B5D90C4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462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80A3248C-2BE2-4533-85D8-8803B0794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038649A6-B3B0-465A-885D-D8C9A5635E02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Vivian Pedó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49A6-B3B0-465A-885D-D8C9A5635E0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52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B1BFA61D-20FD-4D20-9261-0EC82D6A7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48AAE-ABE5-4309-92A3-FC7724D43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en-US" dirty="0">
                <a:latin typeface="Arial" panose="020B0604020202020204" pitchFamily="34" charset="0"/>
              </a:rPr>
              <a:t>Capacidade do produto de software fornecer funções que satisfazem as necessidades explícitas ou implícitas quando o software é usado sob condições especificadas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 err="1">
                <a:latin typeface="Arial" panose="020B0604020202020204" pitchFamily="34" charset="0"/>
              </a:rPr>
              <a:t>Subcaracteriscica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adequação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de fornecer um conjunto de funções adequado para as tarefas especificadas e os objetivos dos usuários</a:t>
            </a:r>
            <a:endParaRPr lang="pt-BR" altLang="en-US" dirty="0">
              <a:latin typeface="Arial" panose="020B0604020202020204" pitchFamily="34" charset="0"/>
            </a:endParaRP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Acurácia ou acertividade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de fornecer os resultados corretos ou acordados com o grau necessário de precisão</a:t>
            </a:r>
          </a:p>
          <a:p>
            <a:pPr marL="708025" lvl="1" indent="-342900" eaLnBrk="1" hangingPunct="1">
              <a:lnSpc>
                <a:spcPct val="9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interoperabilidade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interagir com um ou mais sistemas especificados</a:t>
            </a:r>
          </a:p>
          <a:p>
            <a:pPr marL="708025" lvl="1" indent="-342900" eaLnBrk="1" hangingPunct="1">
              <a:lnSpc>
                <a:spcPct val="9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segurança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proteger a informação e os dados de  forma que pessoas ou sistemas não autorizados  não possam lê-los ou modificá-los e pessoas e sistemas autorizados não tenham negado o acesso aos mesmos</a:t>
            </a:r>
          </a:p>
          <a:p>
            <a:pPr marL="708025" lvl="1" indent="-342900" eaLnBrk="1" hangingPunct="1">
              <a:lnSpc>
                <a:spcPct val="9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conformidade da funcionalidade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aderir a normas, convenções ou regulamentações previstas em leis e prescrições similares, relacionadas à funcionalidade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endParaRPr lang="pt-BR" altLang="en-US" sz="2000" dirty="0">
              <a:latin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pt-BR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8A10-B70C-414B-B26F-34F0D402B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6E95427-3E42-4AF3-9334-47E65FFF63F1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B4738CE1-B9F9-43AE-A8B8-C5AFD1A23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50F64ED7-35BD-495E-928B-0291B067C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>
                <a:latin typeface="Arial" panose="020B0604020202020204" pitchFamily="34" charset="0"/>
              </a:rPr>
              <a:t>Capacidade do produto de software manter o nível de desempenho especificado quando usado sob as condições especificadas.</a:t>
            </a:r>
          </a:p>
          <a:p>
            <a:endParaRPr lang="pt-BR" altLang="en-US">
              <a:latin typeface="Arial" panose="020B0604020202020204" pitchFamily="34" charset="0"/>
            </a:endParaRPr>
          </a:p>
          <a:p>
            <a:r>
              <a:rPr lang="pt-BR" altLang="en-US">
                <a:latin typeface="Arial" panose="020B0604020202020204" pitchFamily="34" charset="0"/>
              </a:rPr>
              <a:t>Subcaracteristicas:</a:t>
            </a:r>
          </a:p>
          <a:p>
            <a:pPr marL="708025" lvl="1" indent="-342900" eaLnBrk="1" hangingPunct="1">
              <a:lnSpc>
                <a:spcPct val="90000"/>
              </a:lnSpc>
              <a:buFontTx/>
              <a:buChar char="•"/>
            </a:pPr>
            <a:r>
              <a:rPr lang="pt-BR" altLang="en-US" sz="2000" b="1">
                <a:latin typeface="Arial" panose="020B0604020202020204" pitchFamily="34" charset="0"/>
              </a:rPr>
              <a:t>maturidade</a:t>
            </a:r>
            <a:r>
              <a:rPr lang="pt-BR" altLang="en-US" sz="2000">
                <a:latin typeface="Arial" panose="020B0604020202020204" pitchFamily="34" charset="0"/>
              </a:rPr>
              <a:t>: capacidade do produto de software evitar falhas provocadas por defeitos no software</a:t>
            </a:r>
          </a:p>
          <a:p>
            <a:pPr marL="708025" lvl="1" indent="-342900" eaLnBrk="1" hangingPunct="1">
              <a:lnSpc>
                <a:spcPct val="90000"/>
              </a:lnSpc>
              <a:buFontTx/>
              <a:buChar char="•"/>
            </a:pPr>
            <a:r>
              <a:rPr lang="pt-BR" altLang="en-US" sz="2000" b="1">
                <a:latin typeface="Arial" panose="020B0604020202020204" pitchFamily="34" charset="0"/>
              </a:rPr>
              <a:t>tolerância a defeitos</a:t>
            </a:r>
            <a:r>
              <a:rPr lang="pt-BR" altLang="en-US" sz="2000">
                <a:latin typeface="Arial" panose="020B0604020202020204" pitchFamily="34" charset="0"/>
              </a:rPr>
              <a:t>: capacidade do produto de software manter um nível de desempenho especificado em casos de defeitos no software ou de violação de suas interfaces especificadas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altLang="en-US" sz="2000" b="1">
                <a:latin typeface="Arial" panose="020B0604020202020204" pitchFamily="34" charset="0"/>
              </a:rPr>
              <a:t>recuperabilidade</a:t>
            </a:r>
            <a:r>
              <a:rPr lang="pt-BR" altLang="en-US" sz="2000">
                <a:latin typeface="Arial" panose="020B0604020202020204" pitchFamily="34" charset="0"/>
              </a:rPr>
              <a:t>: capacidade do produto de software restabelecer o nível de desempenho especificado e recuperar os dados diretamente afetados, em caso de uma falha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altLang="en-US" sz="2000" b="1">
                <a:latin typeface="Arial" panose="020B0604020202020204" pitchFamily="34" charset="0"/>
              </a:rPr>
              <a:t>conformidade da confiabilidade</a:t>
            </a:r>
            <a:r>
              <a:rPr lang="pt-BR" altLang="en-US" sz="2000">
                <a:latin typeface="Arial" panose="020B0604020202020204" pitchFamily="34" charset="0"/>
              </a:rPr>
              <a:t>: capacidade do produto de software aderir a normas, convenções ou regulamentações relacionadas à confiabilidade</a:t>
            </a:r>
          </a:p>
          <a:p>
            <a:pPr marL="708025" lvl="1" indent="-342900" eaLnBrk="1" hangingPunct="1">
              <a:lnSpc>
                <a:spcPct val="90000"/>
              </a:lnSpc>
              <a:buFontTx/>
              <a:buChar char="•"/>
            </a:pPr>
            <a:endParaRPr lang="pt-BR" altLang="en-US" sz="2000">
              <a:latin typeface="Arial" panose="020B0604020202020204" pitchFamily="34" charset="0"/>
            </a:endParaRPr>
          </a:p>
          <a:p>
            <a:endParaRPr lang="pt-BR" altLang="en-US">
              <a:latin typeface="Arial" panose="020B0604020202020204" pitchFamily="34" charset="0"/>
            </a:endParaRPr>
          </a:p>
          <a:p>
            <a:endParaRPr lang="pt-BR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73915-7705-45D9-955D-548A5C3C1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0C59011-77A5-4A31-84A6-D0FF91E64A88}" type="slidenum">
              <a:rPr lang="en-US" altLang="en-US" sz="1300"/>
              <a:pPr eaLnBrk="1" hangingPunct="1"/>
              <a:t>27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E9BA4CC0-5212-494D-A40B-7FFD48988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13609110-BB26-499B-A954-362F100B6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dirty="0">
                <a:latin typeface="Arial" panose="020B0604020202020204" pitchFamily="34" charset="0"/>
              </a:rPr>
              <a:t>Capacidade do produto de software ser entendido, ser aprendido e ser atraente ao usuário quando usado sob as condições especificadas.</a:t>
            </a:r>
          </a:p>
          <a:p>
            <a:endParaRPr lang="pt-BR" altLang="en-US" dirty="0">
              <a:latin typeface="Arial" panose="020B0604020202020204" pitchFamily="34" charset="0"/>
            </a:endParaRPr>
          </a:p>
          <a:p>
            <a:r>
              <a:rPr lang="pt-BR" altLang="en-US" dirty="0">
                <a:latin typeface="Arial" panose="020B0604020202020204" pitchFamily="34" charset="0"/>
              </a:rPr>
              <a:t>Subcaracterísticas: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inteligibilidade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que permite ao usuário entender se o software é adequado e como ele pode ser usado para tarefas e condições de uso específicas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apreensibilidade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 permitir ao usuário aprender a sua aplicação.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operacionalidade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permitir ao usuário sua operação e controle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atratividade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ser atraente ao usuário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conformidade da usabilidade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aderir a normas, convenções, diretrizes de estilo ou regulamentações relacionadas à usabilidade</a:t>
            </a:r>
          </a:p>
          <a:p>
            <a:endParaRPr lang="pt-BR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F1F33-1BC4-41AB-AC6D-D50E4532B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D5DB553-313D-4AA9-B0A1-EBA58CB541AD}" type="slidenum">
              <a:rPr lang="en-US" altLang="en-US" sz="1300"/>
              <a:pPr eaLnBrk="1" hangingPunct="1"/>
              <a:t>28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C4ED6124-10D8-4706-918A-20D78CFA3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3B85865C-EC80-464D-BBD7-FA643E26F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>
                <a:latin typeface="Arial" panose="020B0604020202020204" pitchFamily="34" charset="0"/>
              </a:rPr>
              <a:t>Capacidade do produto de software fornecer o  desempenho adequado, relacionado à quantidade de recursos usados, sob condições estabelecidas.</a:t>
            </a:r>
          </a:p>
          <a:p>
            <a:endParaRPr lang="pt-BR" altLang="en-US">
              <a:latin typeface="Arial" panose="020B0604020202020204" pitchFamily="34" charset="0"/>
            </a:endParaRPr>
          </a:p>
          <a:p>
            <a:r>
              <a:rPr lang="pt-BR" altLang="en-US">
                <a:latin typeface="Arial" panose="020B0604020202020204" pitchFamily="34" charset="0"/>
              </a:rPr>
              <a:t>Subcaractarísticas:</a:t>
            </a:r>
          </a:p>
          <a:p>
            <a:pPr marL="708025" lvl="1" indent="-342900" algn="just" eaLnBrk="1" hangingPunct="1">
              <a:buFontTx/>
              <a:buChar char="•"/>
            </a:pPr>
            <a:r>
              <a:rPr lang="pt-BR" altLang="en-US" sz="2000" b="1">
                <a:latin typeface="Arial" panose="020B0604020202020204" pitchFamily="34" charset="0"/>
              </a:rPr>
              <a:t>comportamento em relação ao tempo</a:t>
            </a:r>
            <a:r>
              <a:rPr lang="pt-BR" altLang="en-US" sz="2000">
                <a:latin typeface="Arial" panose="020B0604020202020204" pitchFamily="34" charset="0"/>
              </a:rPr>
              <a:t>: capacidade do produto de software fornecer tempo de resposta e de processamento  e taxas de </a:t>
            </a:r>
            <a:r>
              <a:rPr lang="pt-BR" altLang="en-US" sz="2000" i="1">
                <a:latin typeface="Arial" panose="020B0604020202020204" pitchFamily="34" charset="0"/>
              </a:rPr>
              <a:t>throughput</a:t>
            </a:r>
            <a:r>
              <a:rPr lang="pt-BR" altLang="en-US" sz="2000">
                <a:latin typeface="Arial" panose="020B0604020202020204" pitchFamily="34" charset="0"/>
              </a:rPr>
              <a:t> ao realizar suas funções sob condições estabelecidas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altLang="en-US" sz="2000" b="1">
                <a:latin typeface="Arial" panose="020B0604020202020204" pitchFamily="34" charset="0"/>
              </a:rPr>
              <a:t>utilização de recursos</a:t>
            </a:r>
            <a:r>
              <a:rPr lang="pt-BR" altLang="en-US" sz="2000">
                <a:latin typeface="Arial" panose="020B0604020202020204" pitchFamily="34" charset="0"/>
              </a:rPr>
              <a:t>: capacidade do produto de software usar quantidade e tipos adequados de recursos quando o software realiza suas funções sob condições estabelecidas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altLang="en-US" sz="2000" b="1">
                <a:latin typeface="Arial" panose="020B0604020202020204" pitchFamily="34" charset="0"/>
              </a:rPr>
              <a:t>conformidade da eficiência</a:t>
            </a:r>
            <a:r>
              <a:rPr lang="pt-BR" altLang="en-US" sz="2000">
                <a:latin typeface="Arial" panose="020B0604020202020204" pitchFamily="34" charset="0"/>
              </a:rPr>
              <a:t>: capacidade do produto de software aderir a normas e convenções relacionadas à eficiência</a:t>
            </a:r>
          </a:p>
          <a:p>
            <a:endParaRPr lang="pt-BR" altLang="en-US">
              <a:latin typeface="Arial" panose="020B0604020202020204" pitchFamily="34" charset="0"/>
            </a:endParaRPr>
          </a:p>
          <a:p>
            <a:endParaRPr lang="pt-BR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DB64C-CF3F-4FD1-8A12-8B2E42E3D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2038B60-DD52-4725-8B1C-6526AD68B1D0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82031328-7E98-4DDC-BAFC-EBFB59B43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A43EB08B-5F1D-4ADC-B9BE-819D15F6F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dirty="0">
                <a:latin typeface="Arial" panose="020B0604020202020204" pitchFamily="34" charset="0"/>
              </a:rPr>
              <a:t>Capacidade do produto de software de ser modificado.   As modificações podem incluir correções, melhorias ou adaptação do software a mudanças no ambiente, nos requisitos e nas especificações funcionais.</a:t>
            </a:r>
          </a:p>
          <a:p>
            <a:endParaRPr lang="pt-BR" altLang="en-US" dirty="0">
              <a:latin typeface="Arial" panose="020B0604020202020204" pitchFamily="34" charset="0"/>
            </a:endParaRPr>
          </a:p>
          <a:p>
            <a:r>
              <a:rPr lang="pt-BR" altLang="en-US" dirty="0">
                <a:latin typeface="Arial" panose="020B0604020202020204" pitchFamily="34" charset="0"/>
              </a:rPr>
              <a:t>Subcaracterísticas: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 err="1">
                <a:latin typeface="Arial" panose="020B0604020202020204" pitchFamily="34" charset="0"/>
              </a:rPr>
              <a:t>analisabilidade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ser diagnosticado com relação a deficiências ou causas de falhas no software, ou para identificar as partes a serem modificadas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 err="1">
                <a:latin typeface="Arial" panose="020B0604020202020204" pitchFamily="34" charset="0"/>
              </a:rPr>
              <a:t>modificabilidade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permitir que uma modificação especificada seja implementada.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endParaRPr lang="pt-BR" altLang="en-US" sz="2000" dirty="0">
              <a:latin typeface="Arial" panose="020B0604020202020204" pitchFamily="34" charset="0"/>
            </a:endParaRP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estabilidade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evitar efeitos inesperados, ocasionados por modificações no software.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endParaRPr lang="pt-BR" altLang="en-US" sz="2000" b="1" dirty="0">
              <a:latin typeface="Arial" panose="020B0604020202020204" pitchFamily="34" charset="0"/>
            </a:endParaRP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 err="1">
                <a:latin typeface="Arial" panose="020B0604020202020204" pitchFamily="34" charset="0"/>
              </a:rPr>
              <a:t>testabilidade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permitir que o software modificado seja validado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endParaRPr lang="pt-BR" altLang="en-US" sz="2000" b="1" dirty="0">
              <a:latin typeface="Arial" panose="020B0604020202020204" pitchFamily="34" charset="0"/>
            </a:endParaRP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conformidade da manutenibilidade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aderir a normas e convenções relacionadas à manutenibilidade</a:t>
            </a:r>
          </a:p>
          <a:p>
            <a:endParaRPr lang="pt-BR" altLang="en-US" dirty="0">
              <a:latin typeface="Arial" panose="020B0604020202020204" pitchFamily="34" charset="0"/>
            </a:endParaRPr>
          </a:p>
          <a:p>
            <a:endParaRPr lang="pt-BR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E0575-8E90-498E-99B8-F7B2C7D1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64D634-8753-422F-8D2F-417BDF9A8A04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C1604B16-1DC8-4CF3-8288-E02CFAA902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F13C0B27-0718-41AB-A313-02397A17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en-US" dirty="0">
                <a:latin typeface="Arial" panose="020B0604020202020204" pitchFamily="34" charset="0"/>
              </a:rPr>
              <a:t>Capacidade do produto de software ser transferido de um ambiente para outro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altLang="en-US" dirty="0" err="1">
                <a:latin typeface="Arial" panose="020B0604020202020204" pitchFamily="34" charset="0"/>
              </a:rPr>
              <a:t>Subcaracterísticas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marL="708025" lvl="1" indent="-342900" eaLnBrk="1" hangingPunct="1"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adaptabilidade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ser adaptado a diferentes ambientes especificados, sem a necessidade de aplicação de outras ações ou meios além daqueles fornecidos para essa finalidade pelo software considerado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capacidade para ser instalado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ser instalado em um ambiente especificado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co-existência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</a:t>
            </a:r>
            <a:r>
              <a:rPr lang="pt-BR" altLang="en-US" sz="2000" dirty="0" err="1">
                <a:latin typeface="Arial" panose="020B0604020202020204" pitchFamily="34" charset="0"/>
              </a:rPr>
              <a:t>co-existir</a:t>
            </a:r>
            <a:r>
              <a:rPr lang="pt-BR" altLang="en-US" sz="2000" dirty="0">
                <a:latin typeface="Arial" panose="020B0604020202020204" pitchFamily="34" charset="0"/>
              </a:rPr>
              <a:t> com outro software independente num ambiente comum partilhando recursos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capacidade para substituir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ser usado para substituir um outro software especificado, para o mesmo objetivo no mesmo ambiente</a:t>
            </a:r>
          </a:p>
          <a:p>
            <a:pPr marL="708025" lvl="1" indent="-342900" eaLnBrk="1" hangingPunct="1">
              <a:lnSpc>
                <a:spcPct val="80000"/>
              </a:lnSpc>
              <a:buFontTx/>
              <a:buChar char="•"/>
            </a:pPr>
            <a:r>
              <a:rPr lang="pt-BR" altLang="en-US" sz="2000" b="1" dirty="0">
                <a:latin typeface="Arial" panose="020B0604020202020204" pitchFamily="34" charset="0"/>
              </a:rPr>
              <a:t>conformidade da portabilidade</a:t>
            </a:r>
            <a:r>
              <a:rPr lang="pt-BR" altLang="en-US" sz="2000" dirty="0">
                <a:latin typeface="Arial" panose="020B0604020202020204" pitchFamily="34" charset="0"/>
              </a:rPr>
              <a:t>: capacidade do produto de software aderir a padrões ou convenções relacionados à portabilidade</a:t>
            </a:r>
          </a:p>
          <a:p>
            <a:endParaRPr lang="pt-BR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11470-EE4B-42BF-803A-B3218CE01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9887EEC-D8DE-4E82-B7A1-D28C240DDA05}" type="slidenum">
              <a:rPr lang="en-US" altLang="en-US" sz="1300"/>
              <a:pPr eaLnBrk="1" hangingPunct="1"/>
              <a:t>31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BAAA9335-EA44-4D2F-8695-1B2FA6ABCF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B2260771-1544-4380-B577-8AC4EDE9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Cada subcaracterística contém uma pergunta chave.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F0D56-E1BE-4097-877E-1BFCB5271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93446A3-0582-48C0-830E-A8D7298C655B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Vivian Pedó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49A6-B3B0-465A-885D-D8C9A5635E02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680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Vivian Pedó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49A6-B3B0-465A-885D-D8C9A5635E0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57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Vivian Pedó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49A6-B3B0-465A-885D-D8C9A5635E0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714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Vivian Pedó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8649A6-B3B0-465A-885D-D8C9A5635E02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5275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9F2E2CF5-473B-4ABF-9010-40903823F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C1F21C-A5A2-4219-9933-54CAE1AA76DD}" type="slidenum">
              <a:rPr lang="en-US" altLang="en-US" sz="1300"/>
              <a:pPr eaLnBrk="1" hangingPunct="1"/>
              <a:t>6</a:t>
            </a:fld>
            <a:endParaRPr lang="en-US" altLang="en-US" sz="13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E0D28488-F15B-4EEE-A79E-F5E7CE8D40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C2CBAAF-64B0-4482-A633-6124A4EB7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en-US" dirty="0">
                <a:latin typeface="Arial" panose="020B0604020202020204" pitchFamily="34" charset="0"/>
              </a:rPr>
              <a:t>Mostrar que existem características nos sistemas que nem sempre são ditas pelo cliente, mas existem e precisam ser implantadas no software para que haja satisfação e, portanto, deixar visível a qualidade do produto.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Vivian Pedó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9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C3F4721C-8E9A-47C6-B829-B0AE72944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C27AED-0E4F-4956-8D11-0DB7A4CF4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en-US" sz="800" dirty="0">
                <a:latin typeface="Arial" panose="020B0604020202020204" pitchFamily="34" charset="0"/>
              </a:rPr>
              <a:t>Características de qualidade podem ser detalhadas em vários níveis;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en-US" sz="800" dirty="0">
                <a:latin typeface="Arial" panose="020B0604020202020204" pitchFamily="34" charset="0"/>
              </a:rPr>
              <a:t>Necessário organizar as características de qualidade em modelos para avaliar a qualidade de software.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sz="2600" b="1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600" b="1" dirty="0">
                <a:latin typeface="Arial" panose="020B0604020202020204" pitchFamily="34" charset="0"/>
              </a:rPr>
              <a:t>Processo de Software: </a:t>
            </a:r>
            <a:r>
              <a:rPr lang="pt-BR" altLang="en-US" sz="2200" dirty="0">
                <a:latin typeface="Arial" panose="020B0604020202020204" pitchFamily="34" charset="0"/>
              </a:rPr>
              <a:t>uma </a:t>
            </a:r>
            <a:r>
              <a:rPr lang="pt-BR" altLang="en-US" sz="2200" dirty="0" err="1">
                <a:latin typeface="Arial" panose="020B0604020202020204" pitchFamily="34" charset="0"/>
              </a:rPr>
              <a:t>seqüência</a:t>
            </a:r>
            <a:r>
              <a:rPr lang="pt-BR" altLang="en-US" sz="2200" dirty="0">
                <a:latin typeface="Arial" panose="020B0604020202020204" pitchFamily="34" charset="0"/>
              </a:rPr>
              <a:t> de estágios para desenvolver ou manter o software, apresentando estruturas técnicas e de gerenciamento para o uso de métodos e ferramentas, e incluindo pessoas para as tarefas do sistema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sz="2600" b="1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600" b="1" dirty="0">
                <a:latin typeface="Arial" panose="020B0604020202020204" pitchFamily="34" charset="0"/>
              </a:rPr>
              <a:t>Qualidade no Processo de Software: </a:t>
            </a:r>
            <a:r>
              <a:rPr lang="pt-BR" altLang="en-US" sz="2200" dirty="0">
                <a:latin typeface="Arial" panose="020B0604020202020204" pitchFamily="34" charset="0"/>
              </a:rPr>
              <a:t>pode ser definida como uma  abordagem para aprender a trabalhar de forma inteligente para desenvolver e manter melhores sistemas de software, mais baratos e em menos tempo</a:t>
            </a:r>
            <a:r>
              <a:rPr lang="pt-BR" altLang="en-US" dirty="0">
                <a:latin typeface="Arial" panose="020B0604020202020204" pitchFamily="34" charset="0"/>
              </a:rPr>
              <a:t> </a:t>
            </a:r>
            <a:r>
              <a:rPr lang="pt-BR" altLang="en-US" sz="800" dirty="0">
                <a:latin typeface="Arial" panose="020B0604020202020204" pitchFamily="34" charset="0"/>
              </a:rPr>
              <a:t>.</a:t>
            </a:r>
            <a:endParaRPr lang="pt-BR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F6A7-3CF1-41CC-868A-90F1A8963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FADCA9-68BC-4861-A40B-0B25CB996148}" type="slidenum">
              <a:rPr lang="en-US" altLang="en-US" sz="1300"/>
              <a:pPr eaLnBrk="1" hangingPunct="1"/>
              <a:t>8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C3F4721C-8E9A-47C6-B829-B0AE72944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C27AED-0E4F-4956-8D11-0DB7A4CF4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en-US" sz="800" dirty="0">
                <a:latin typeface="Arial" panose="020B0604020202020204" pitchFamily="34" charset="0"/>
              </a:rPr>
              <a:t>Características de qualidade podem ser detalhadas em vários níveis;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pt-BR" altLang="en-US" sz="800" dirty="0">
                <a:latin typeface="Arial" panose="020B0604020202020204" pitchFamily="34" charset="0"/>
              </a:rPr>
              <a:t>Necessário organizar as características de qualidade em modelos para avaliar a qualidade de software.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sz="2600" b="1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600" b="1" dirty="0">
                <a:latin typeface="Arial" panose="020B0604020202020204" pitchFamily="34" charset="0"/>
              </a:rPr>
              <a:t>Processo de Software: </a:t>
            </a:r>
            <a:r>
              <a:rPr lang="pt-BR" altLang="en-US" sz="2200" dirty="0">
                <a:latin typeface="Arial" panose="020B0604020202020204" pitchFamily="34" charset="0"/>
              </a:rPr>
              <a:t>uma </a:t>
            </a:r>
            <a:r>
              <a:rPr lang="pt-BR" altLang="en-US" sz="2200" dirty="0" err="1">
                <a:latin typeface="Arial" panose="020B0604020202020204" pitchFamily="34" charset="0"/>
              </a:rPr>
              <a:t>seqüência</a:t>
            </a:r>
            <a:r>
              <a:rPr lang="pt-BR" altLang="en-US" sz="2200" dirty="0">
                <a:latin typeface="Arial" panose="020B0604020202020204" pitchFamily="34" charset="0"/>
              </a:rPr>
              <a:t> de estágios para desenvolver ou manter o software, apresentando estruturas técnicas e de gerenciamento para o uso de métodos e ferramentas, e incluindo pessoas para as tarefas do sistema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pt-BR" altLang="en-US" sz="2600" b="1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en-US" sz="2600" b="1" dirty="0">
                <a:latin typeface="Arial" panose="020B0604020202020204" pitchFamily="34" charset="0"/>
              </a:rPr>
              <a:t>Qualidade no Processo de Software: </a:t>
            </a:r>
            <a:r>
              <a:rPr lang="pt-BR" altLang="en-US" sz="2200" dirty="0">
                <a:latin typeface="Arial" panose="020B0604020202020204" pitchFamily="34" charset="0"/>
              </a:rPr>
              <a:t>pode ser definida como uma  abordagem para aprender a trabalhar de forma inteligente para desenvolver e manter melhores sistemas de software, mais baratos e em menos tempo</a:t>
            </a:r>
            <a:r>
              <a:rPr lang="pt-BR" altLang="en-US" dirty="0">
                <a:latin typeface="Arial" panose="020B0604020202020204" pitchFamily="34" charset="0"/>
              </a:rPr>
              <a:t> </a:t>
            </a:r>
            <a:r>
              <a:rPr lang="pt-BR" altLang="en-US" sz="800" dirty="0">
                <a:latin typeface="Arial" panose="020B0604020202020204" pitchFamily="34" charset="0"/>
              </a:rPr>
              <a:t>.</a:t>
            </a:r>
            <a:endParaRPr lang="pt-BR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F6A7-3CF1-41CC-868A-90F1A8963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4FADCA9-68BC-4861-A40B-0B25CB996148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89012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C6BD9470-6A60-4178-88B7-5239E37840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13F3AB9A-69F3-4283-A6B5-FFE64EF7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pt-BR" altLang="en-US" dirty="0">
                <a:latin typeface="Arial" panose="020B0604020202020204" pitchFamily="34" charset="0"/>
              </a:rPr>
              <a:t>Colocar resumo dos modelos. </a:t>
            </a:r>
            <a:r>
              <a:rPr lang="pt-BR" altLang="en-US" dirty="0" err="1">
                <a:latin typeface="Arial" panose="020B0604020202020204" pitchFamily="34" charset="0"/>
              </a:rPr>
              <a:t>Items</a:t>
            </a:r>
            <a:r>
              <a:rPr lang="pt-BR" altLang="en-US" dirty="0">
                <a:latin typeface="Arial" panose="020B0604020202020204" pitchFamily="34" charset="0"/>
              </a:rPr>
              <a:t> mais importantes para caracterizar cada modelo.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B9DA4304-1417-412A-872D-7924EFE65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8901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890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E6CA303-2C7A-4959-8B8C-DAC649604730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BA10A8F4-C273-40DE-B5CC-B3DB1F1109BA}"/>
              </a:ext>
            </a:extLst>
          </p:cNvPr>
          <p:cNvSpPr/>
          <p:nvPr/>
        </p:nvSpPr>
        <p:spPr>
          <a:xfrm rot="20707748">
            <a:off x="-617538" y="-652463"/>
            <a:ext cx="6664326" cy="3943351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5FFCE050-A541-49D6-8494-E62D8911C2D2}"/>
              </a:ext>
            </a:extLst>
          </p:cNvPr>
          <p:cNvSpPr/>
          <p:nvPr/>
        </p:nvSpPr>
        <p:spPr>
          <a:xfrm rot="20707748">
            <a:off x="6167438" y="-441325"/>
            <a:ext cx="3127375" cy="2425700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EE046AB2-4067-44A5-AAAC-5488449E3654}"/>
              </a:ext>
            </a:extLst>
          </p:cNvPr>
          <p:cNvSpPr/>
          <p:nvPr/>
        </p:nvSpPr>
        <p:spPr>
          <a:xfrm rot="20707748">
            <a:off x="7143750" y="2001838"/>
            <a:ext cx="2679700" cy="4945062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8">
            <a:extLst>
              <a:ext uri="{FF2B5EF4-FFF2-40B4-BE49-F238E27FC236}">
                <a16:creationId xmlns:a16="http://schemas.microsoft.com/office/drawing/2014/main" id="{2A8EAA7B-3923-4C85-B666-94E7FF59F663}"/>
              </a:ext>
            </a:extLst>
          </p:cNvPr>
          <p:cNvSpPr/>
          <p:nvPr/>
        </p:nvSpPr>
        <p:spPr>
          <a:xfrm rot="20707748">
            <a:off x="-206375" y="3322638"/>
            <a:ext cx="7378700" cy="4557712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/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43FBA72-4125-4B97-8847-B06255E4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20700000">
            <a:off x="6742113" y="2312988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9E68077-07CA-4AEC-87FE-A336985F9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20700000">
            <a:off x="6551613" y="1528763"/>
            <a:ext cx="24653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4FCA594-0ACA-4937-B672-192D3943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20700000">
            <a:off x="6451600" y="1162050"/>
            <a:ext cx="2133600" cy="420688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534D845-253D-4138-B220-615EE7F489CE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60164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7FF4F959-7888-4B50-A6F3-1D3FD77E610A}"/>
              </a:ext>
            </a:extLst>
          </p:cNvPr>
          <p:cNvSpPr/>
          <p:nvPr/>
        </p:nvSpPr>
        <p:spPr>
          <a:xfrm rot="20707748">
            <a:off x="-895350" y="-766763"/>
            <a:ext cx="8332788" cy="5894388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04097340-80F1-4CB5-AF17-8C119C84F6E2}"/>
              </a:ext>
            </a:extLst>
          </p:cNvPr>
          <p:cNvSpPr/>
          <p:nvPr/>
        </p:nvSpPr>
        <p:spPr>
          <a:xfrm rot="20707748">
            <a:off x="65088" y="5089525"/>
            <a:ext cx="8528050" cy="2911475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057A2FF7-2CB8-4CEE-BEE6-A11D846DB9F0}"/>
              </a:ext>
            </a:extLst>
          </p:cNvPr>
          <p:cNvSpPr/>
          <p:nvPr/>
        </p:nvSpPr>
        <p:spPr>
          <a:xfrm rot="20707748">
            <a:off x="8534400" y="3840163"/>
            <a:ext cx="1011238" cy="2994025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5FD1C90E-9862-488C-A263-41A042F42040}"/>
              </a:ext>
            </a:extLst>
          </p:cNvPr>
          <p:cNvSpPr/>
          <p:nvPr/>
        </p:nvSpPr>
        <p:spPr>
          <a:xfrm rot="20707748">
            <a:off x="7588250" y="-322263"/>
            <a:ext cx="1976438" cy="407352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9F71F8-5898-4A9D-B58C-F89BC956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20700000">
            <a:off x="6996113" y="6238875"/>
            <a:ext cx="1524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519650-3A21-493F-80E5-2827E81A8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20700000">
            <a:off x="5321300" y="6094413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079F488-9E73-43F6-81C9-CA893DBE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20700000">
            <a:off x="8181975" y="3246438"/>
            <a:ext cx="908050" cy="365125"/>
          </a:xfrm>
        </p:spPr>
        <p:txBody>
          <a:bodyPr/>
          <a:lstStyle>
            <a:lvl1pPr algn="l">
              <a:defRPr/>
            </a:lvl1pPr>
          </a:lstStyle>
          <a:p>
            <a:fld id="{0466AC4F-0DBC-4A64-B1D4-9B80E8762168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0184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F657050-B7FE-4FB2-8A6F-49A19FE754F9}"/>
              </a:ext>
            </a:extLst>
          </p:cNvPr>
          <p:cNvSpPr/>
          <p:nvPr/>
        </p:nvSpPr>
        <p:spPr>
          <a:xfrm rot="20707748">
            <a:off x="-882650" y="-625475"/>
            <a:ext cx="7440613" cy="7346950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B0F01132-EB37-4B39-A9FB-49BDBA2278E3}"/>
              </a:ext>
            </a:extLst>
          </p:cNvPr>
          <p:cNvSpPr/>
          <p:nvPr/>
        </p:nvSpPr>
        <p:spPr>
          <a:xfrm rot="20707748">
            <a:off x="3227388" y="6273800"/>
            <a:ext cx="4395787" cy="1168400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91BCCAE2-F9B8-4B8E-BFF4-DEDA0C41C9C0}"/>
              </a:ext>
            </a:extLst>
          </p:cNvPr>
          <p:cNvSpPr/>
          <p:nvPr/>
        </p:nvSpPr>
        <p:spPr>
          <a:xfrm rot="20707748">
            <a:off x="7659688" y="5459413"/>
            <a:ext cx="1709737" cy="1538287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3E0210F9-2D7A-4933-9406-996B628D84A2}"/>
              </a:ext>
            </a:extLst>
          </p:cNvPr>
          <p:cNvSpPr/>
          <p:nvPr/>
        </p:nvSpPr>
        <p:spPr>
          <a:xfrm rot="20707748">
            <a:off x="6665913" y="-490538"/>
            <a:ext cx="3067050" cy="5811838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83EF9A7-F50F-4809-B0CC-122C406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20700000">
            <a:off x="7753350" y="5888038"/>
            <a:ext cx="1244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0318C-DE7A-42F2-A4E8-577BA895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20700000">
            <a:off x="4997450" y="6188075"/>
            <a:ext cx="238125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15FB471-3315-4092-8408-CC397994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20700000">
            <a:off x="7689850" y="5641975"/>
            <a:ext cx="1244600" cy="365125"/>
          </a:xfrm>
        </p:spPr>
        <p:txBody>
          <a:bodyPr/>
          <a:lstStyle>
            <a:lvl1pPr algn="l">
              <a:defRPr/>
            </a:lvl1pPr>
          </a:lstStyle>
          <a:p>
            <a:fld id="{B82FC4D7-EFC4-42AC-A2CD-6FF90EB8003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1963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8">
            <a:extLst>
              <a:ext uri="{FF2B5EF4-FFF2-40B4-BE49-F238E27FC236}">
                <a16:creationId xmlns:a16="http://schemas.microsoft.com/office/drawing/2014/main" id="{D111EEAC-6375-41E4-B6DC-A912FCCFD015}"/>
              </a:ext>
            </a:extLst>
          </p:cNvPr>
          <p:cNvSpPr/>
          <p:nvPr/>
        </p:nvSpPr>
        <p:spPr>
          <a:xfrm rot="907748">
            <a:off x="-865188" y="850900"/>
            <a:ext cx="3614738" cy="6151563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D5CBCABB-5A06-44CC-9CDF-49220AB34D6F}"/>
              </a:ext>
            </a:extLst>
          </p:cNvPr>
          <p:cNvSpPr/>
          <p:nvPr/>
        </p:nvSpPr>
        <p:spPr>
          <a:xfrm rot="907748">
            <a:off x="17463" y="-511175"/>
            <a:ext cx="3735387" cy="1387475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C30DA675-3C14-4BD0-A029-FBBCBCF34299}"/>
              </a:ext>
            </a:extLst>
          </p:cNvPr>
          <p:cNvSpPr/>
          <p:nvPr/>
        </p:nvSpPr>
        <p:spPr>
          <a:xfrm rot="907748">
            <a:off x="2146300" y="6589713"/>
            <a:ext cx="1981200" cy="536575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99235E6D-EB54-4863-8E0B-42F2EFC54072}"/>
              </a:ext>
            </a:extLst>
          </p:cNvPr>
          <p:cNvSpPr/>
          <p:nvPr/>
        </p:nvSpPr>
        <p:spPr>
          <a:xfrm rot="907748">
            <a:off x="3184525" y="-554038"/>
            <a:ext cx="6783388" cy="7826376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4B470CA-7048-45B2-AE29-4D5F563A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900000">
            <a:off x="1690688" y="608013"/>
            <a:ext cx="1789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173BE68-D091-4752-8C82-2391E9D3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900000">
            <a:off x="3103563" y="6176963"/>
            <a:ext cx="2392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9B184C-769C-4A1F-923C-AE74A7B7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900000">
            <a:off x="1265238" y="300038"/>
            <a:ext cx="2287587" cy="365125"/>
          </a:xfrm>
        </p:spPr>
        <p:txBody>
          <a:bodyPr/>
          <a:lstStyle>
            <a:lvl1pPr>
              <a:defRPr/>
            </a:lvl1pPr>
          </a:lstStyle>
          <a:p>
            <a:fld id="{359FB55D-F448-4B55-97FE-D030BCD996E5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11228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6">
            <a:extLst>
              <a:ext uri="{FF2B5EF4-FFF2-40B4-BE49-F238E27FC236}">
                <a16:creationId xmlns:a16="http://schemas.microsoft.com/office/drawing/2014/main" id="{EC451A48-4CD6-41F3-A682-798E18579A53}"/>
              </a:ext>
            </a:extLst>
          </p:cNvPr>
          <p:cNvSpPr/>
          <p:nvPr/>
        </p:nvSpPr>
        <p:spPr>
          <a:xfrm rot="900000">
            <a:off x="-57150" y="-1017588"/>
            <a:ext cx="7412038" cy="3438526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D9007A33-741F-4C67-B99E-36E69270F139}"/>
              </a:ext>
            </a:extLst>
          </p:cNvPr>
          <p:cNvSpPr/>
          <p:nvPr/>
        </p:nvSpPr>
        <p:spPr>
          <a:xfrm rot="900000">
            <a:off x="-776288" y="2417763"/>
            <a:ext cx="6997701" cy="5080000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FF3067BB-D6A0-45C9-B2B7-A4024AB3D0A8}"/>
              </a:ext>
            </a:extLst>
          </p:cNvPr>
          <p:cNvSpPr/>
          <p:nvPr/>
        </p:nvSpPr>
        <p:spPr>
          <a:xfrm rot="900000">
            <a:off x="6337300" y="3775075"/>
            <a:ext cx="3103563" cy="3544888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ounded Rectangle 19">
            <a:extLst>
              <a:ext uri="{FF2B5EF4-FFF2-40B4-BE49-F238E27FC236}">
                <a16:creationId xmlns:a16="http://schemas.microsoft.com/office/drawing/2014/main" id="{EB7E0D33-54BA-4216-B3F2-0302F2B9CCF6}"/>
              </a:ext>
            </a:extLst>
          </p:cNvPr>
          <p:cNvSpPr/>
          <p:nvPr/>
        </p:nvSpPr>
        <p:spPr>
          <a:xfrm rot="900000">
            <a:off x="7327900" y="-104775"/>
            <a:ext cx="2351088" cy="3821113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6B3CD63-2AB2-4AA1-BD2F-2E8C259E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900000">
            <a:off x="6878638" y="3760788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41CF087-D9A5-47D9-80A1-B96C50D3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900000">
            <a:off x="7056438" y="3170238"/>
            <a:ext cx="1927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9A88B1-6498-4379-9E4E-EB78CEF5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7088" y="2660650"/>
            <a:ext cx="682625" cy="365125"/>
          </a:xfrm>
        </p:spPr>
        <p:txBody>
          <a:bodyPr/>
          <a:lstStyle>
            <a:lvl1pPr algn="l">
              <a:defRPr/>
            </a:lvl1pPr>
          </a:lstStyle>
          <a:p>
            <a:fld id="{24D50312-8D60-4943-9474-310E56EA98A6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513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6">
            <a:extLst>
              <a:ext uri="{FF2B5EF4-FFF2-40B4-BE49-F238E27FC236}">
                <a16:creationId xmlns:a16="http://schemas.microsoft.com/office/drawing/2014/main" id="{F2A1F66F-6484-4F11-B8B1-4E9B9A288685}"/>
              </a:ext>
            </a:extLst>
          </p:cNvPr>
          <p:cNvSpPr/>
          <p:nvPr/>
        </p:nvSpPr>
        <p:spPr>
          <a:xfrm rot="20707748">
            <a:off x="-882650" y="-625475"/>
            <a:ext cx="7439025" cy="7343775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8EDB3A9A-8BE1-4E12-80CB-55DEC1571AE8}"/>
              </a:ext>
            </a:extLst>
          </p:cNvPr>
          <p:cNvSpPr/>
          <p:nvPr/>
        </p:nvSpPr>
        <p:spPr>
          <a:xfrm rot="20707748">
            <a:off x="3236913" y="6275388"/>
            <a:ext cx="4387850" cy="1165225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9B155E4C-BC72-4E7E-A1CC-BB754D07247F}"/>
              </a:ext>
            </a:extLst>
          </p:cNvPr>
          <p:cNvSpPr/>
          <p:nvPr/>
        </p:nvSpPr>
        <p:spPr>
          <a:xfrm rot="20707748">
            <a:off x="7661275" y="5462588"/>
            <a:ext cx="1708150" cy="1535112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19">
            <a:extLst>
              <a:ext uri="{FF2B5EF4-FFF2-40B4-BE49-F238E27FC236}">
                <a16:creationId xmlns:a16="http://schemas.microsoft.com/office/drawing/2014/main" id="{8AFF0E98-CB5B-4FD2-B428-46409C41683C}"/>
              </a:ext>
            </a:extLst>
          </p:cNvPr>
          <p:cNvSpPr/>
          <p:nvPr/>
        </p:nvSpPr>
        <p:spPr>
          <a:xfrm rot="20707748">
            <a:off x="6667500" y="-490538"/>
            <a:ext cx="3065463" cy="5811838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9E0D4AAD-7E68-48A5-84AA-EB8473E8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20700000">
            <a:off x="7756525" y="5888038"/>
            <a:ext cx="124142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7C3D1596-838A-4045-B78F-B7137EFB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20700000">
            <a:off x="4054475" y="5494338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AF61BD3-E5F8-45B4-B42C-5D2257DC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20700000">
            <a:off x="7689850" y="5643563"/>
            <a:ext cx="1241425" cy="365125"/>
          </a:xfrm>
        </p:spPr>
        <p:txBody>
          <a:bodyPr/>
          <a:lstStyle>
            <a:lvl1pPr algn="l">
              <a:defRPr/>
            </a:lvl1pPr>
          </a:lstStyle>
          <a:p>
            <a:fld id="{9B1FA824-0314-4CDE-B0A5-2EEDE1E0E92F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4755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2">
            <a:extLst>
              <a:ext uri="{FF2B5EF4-FFF2-40B4-BE49-F238E27FC236}">
                <a16:creationId xmlns:a16="http://schemas.microsoft.com/office/drawing/2014/main" id="{837F97BD-4D68-48EC-B4F3-1922044F466F}"/>
              </a:ext>
            </a:extLst>
          </p:cNvPr>
          <p:cNvSpPr/>
          <p:nvPr/>
        </p:nvSpPr>
        <p:spPr>
          <a:xfrm rot="20707748">
            <a:off x="-882650" y="-625475"/>
            <a:ext cx="7439025" cy="7343775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53">
            <a:extLst>
              <a:ext uri="{FF2B5EF4-FFF2-40B4-BE49-F238E27FC236}">
                <a16:creationId xmlns:a16="http://schemas.microsoft.com/office/drawing/2014/main" id="{003F2DBD-8A49-48DC-9E3E-249EE7CD8544}"/>
              </a:ext>
            </a:extLst>
          </p:cNvPr>
          <p:cNvSpPr/>
          <p:nvPr/>
        </p:nvSpPr>
        <p:spPr>
          <a:xfrm rot="20707748">
            <a:off x="3236913" y="6275388"/>
            <a:ext cx="4387850" cy="1165225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ounded Rectangle 54">
            <a:extLst>
              <a:ext uri="{FF2B5EF4-FFF2-40B4-BE49-F238E27FC236}">
                <a16:creationId xmlns:a16="http://schemas.microsoft.com/office/drawing/2014/main" id="{97BCA262-845A-4B12-A28E-15B92869F8A4}"/>
              </a:ext>
            </a:extLst>
          </p:cNvPr>
          <p:cNvSpPr/>
          <p:nvPr/>
        </p:nvSpPr>
        <p:spPr>
          <a:xfrm rot="20707748">
            <a:off x="7661275" y="5462588"/>
            <a:ext cx="1708150" cy="1535112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ounded Rectangle 55">
            <a:extLst>
              <a:ext uri="{FF2B5EF4-FFF2-40B4-BE49-F238E27FC236}">
                <a16:creationId xmlns:a16="http://schemas.microsoft.com/office/drawing/2014/main" id="{061C7CEC-8186-4F26-AF68-B812321C0495}"/>
              </a:ext>
            </a:extLst>
          </p:cNvPr>
          <p:cNvSpPr/>
          <p:nvPr/>
        </p:nvSpPr>
        <p:spPr>
          <a:xfrm rot="20707748">
            <a:off x="6667500" y="-490538"/>
            <a:ext cx="3065463" cy="5811838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FF89845C-F029-42B4-9C1A-FDD9B0E6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20700000">
            <a:off x="7753350" y="5888038"/>
            <a:ext cx="1244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BD34FBE9-43B8-4917-9E73-8AAB0580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20700000">
            <a:off x="4051300" y="5495925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EB8D858-C518-4FB1-A832-F8E6E24C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20700000">
            <a:off x="7689850" y="5641975"/>
            <a:ext cx="1244600" cy="365125"/>
          </a:xfrm>
        </p:spPr>
        <p:txBody>
          <a:bodyPr/>
          <a:lstStyle>
            <a:lvl1pPr algn="l">
              <a:defRPr/>
            </a:lvl1pPr>
          </a:lstStyle>
          <a:p>
            <a:fld id="{B77E2A1E-95E8-4936-B4E0-AED384FC136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78827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C8CAD3D5-A591-4295-9D05-4C13F41CD077}"/>
              </a:ext>
            </a:extLst>
          </p:cNvPr>
          <p:cNvSpPr/>
          <p:nvPr/>
        </p:nvSpPr>
        <p:spPr>
          <a:xfrm rot="907748">
            <a:off x="-865188" y="850900"/>
            <a:ext cx="3614738" cy="6151563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21">
            <a:extLst>
              <a:ext uri="{FF2B5EF4-FFF2-40B4-BE49-F238E27FC236}">
                <a16:creationId xmlns:a16="http://schemas.microsoft.com/office/drawing/2014/main" id="{17B1C657-A14C-453A-9343-75679685F8D9}"/>
              </a:ext>
            </a:extLst>
          </p:cNvPr>
          <p:cNvSpPr/>
          <p:nvPr/>
        </p:nvSpPr>
        <p:spPr>
          <a:xfrm rot="907748">
            <a:off x="17463" y="-511175"/>
            <a:ext cx="3735387" cy="1387475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ounded Rectangle 22">
            <a:extLst>
              <a:ext uri="{FF2B5EF4-FFF2-40B4-BE49-F238E27FC236}">
                <a16:creationId xmlns:a16="http://schemas.microsoft.com/office/drawing/2014/main" id="{EDB86573-74F1-49B1-93B7-6EB5592845E1}"/>
              </a:ext>
            </a:extLst>
          </p:cNvPr>
          <p:cNvSpPr/>
          <p:nvPr/>
        </p:nvSpPr>
        <p:spPr>
          <a:xfrm rot="907748">
            <a:off x="2146300" y="6589713"/>
            <a:ext cx="1981200" cy="536575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496E575D-3C5B-4D6B-ADBB-4EAF3D5A82B8}"/>
              </a:ext>
            </a:extLst>
          </p:cNvPr>
          <p:cNvSpPr/>
          <p:nvPr/>
        </p:nvSpPr>
        <p:spPr>
          <a:xfrm rot="907748">
            <a:off x="3184525" y="-554038"/>
            <a:ext cx="6783388" cy="7826376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367E433-020C-4AAE-BA64-CFF1A837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900000">
            <a:off x="1692275" y="612775"/>
            <a:ext cx="17922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0D8C8A2-EE3D-4A2F-AE3C-BB96A2C8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900000">
            <a:off x="2493963" y="6100763"/>
            <a:ext cx="30511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FCA7488-B843-4FA7-9379-FE0BCA7D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900000">
            <a:off x="1262063" y="301625"/>
            <a:ext cx="2286000" cy="365125"/>
          </a:xfrm>
        </p:spPr>
        <p:txBody>
          <a:bodyPr/>
          <a:lstStyle>
            <a:lvl1pPr>
              <a:defRPr/>
            </a:lvl1pPr>
          </a:lstStyle>
          <a:p>
            <a:fld id="{3597C737-616C-46C8-84D4-54E0DFABB14E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9762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A62BAEA9-057B-455D-910A-02F10B01B0B2}"/>
              </a:ext>
            </a:extLst>
          </p:cNvPr>
          <p:cNvSpPr/>
          <p:nvPr/>
        </p:nvSpPr>
        <p:spPr>
          <a:xfrm rot="900000">
            <a:off x="-371475" y="-1217613"/>
            <a:ext cx="8577263" cy="6343651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12">
            <a:extLst>
              <a:ext uri="{FF2B5EF4-FFF2-40B4-BE49-F238E27FC236}">
                <a16:creationId xmlns:a16="http://schemas.microsoft.com/office/drawing/2014/main" id="{B6AC5C74-4104-4428-802C-3E91F99B6144}"/>
              </a:ext>
            </a:extLst>
          </p:cNvPr>
          <p:cNvSpPr/>
          <p:nvPr/>
        </p:nvSpPr>
        <p:spPr>
          <a:xfrm rot="900000">
            <a:off x="-449263" y="5208588"/>
            <a:ext cx="7470776" cy="2486025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0F0ECADE-4991-4465-883F-C7E359C74B95}"/>
              </a:ext>
            </a:extLst>
          </p:cNvPr>
          <p:cNvSpPr/>
          <p:nvPr/>
        </p:nvSpPr>
        <p:spPr>
          <a:xfrm rot="900000">
            <a:off x="7192963" y="6483350"/>
            <a:ext cx="1931987" cy="63500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9C5CC327-84C7-41E5-B5D2-1B93B51766E0}"/>
              </a:ext>
            </a:extLst>
          </p:cNvPr>
          <p:cNvSpPr/>
          <p:nvPr/>
        </p:nvSpPr>
        <p:spPr>
          <a:xfrm rot="900000">
            <a:off x="8126413" y="92075"/>
            <a:ext cx="1879600" cy="6415088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7095378-B98B-43CF-B6F0-5362A7FE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900000">
            <a:off x="7521575" y="592772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2DFB162-585F-4726-9E39-B8D9A337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900000">
            <a:off x="3892550" y="5988050"/>
            <a:ext cx="3124200" cy="293688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24C1A63-BE14-428C-8B0F-754B5734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900000">
            <a:off x="7599363" y="5570538"/>
            <a:ext cx="715962" cy="365125"/>
          </a:xfrm>
        </p:spPr>
        <p:txBody>
          <a:bodyPr/>
          <a:lstStyle>
            <a:lvl1pPr algn="l">
              <a:defRPr/>
            </a:lvl1pPr>
          </a:lstStyle>
          <a:p>
            <a:fld id="{209A6E6F-E2F9-4D27-A5DD-54191533CFE8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7388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93332381-97C4-4D4B-8145-FAAA40120F19}"/>
              </a:ext>
            </a:extLst>
          </p:cNvPr>
          <p:cNvSpPr/>
          <p:nvPr/>
        </p:nvSpPr>
        <p:spPr>
          <a:xfrm rot="20707748">
            <a:off x="-896938" y="-623888"/>
            <a:ext cx="7286626" cy="60404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13">
            <a:extLst>
              <a:ext uri="{FF2B5EF4-FFF2-40B4-BE49-F238E27FC236}">
                <a16:creationId xmlns:a16="http://schemas.microsoft.com/office/drawing/2014/main" id="{340522B0-27DC-48F2-931A-7DB91F50C5A9}"/>
              </a:ext>
            </a:extLst>
          </p:cNvPr>
          <p:cNvSpPr/>
          <p:nvPr/>
        </p:nvSpPr>
        <p:spPr>
          <a:xfrm rot="20707748">
            <a:off x="65088" y="5378450"/>
            <a:ext cx="7442200" cy="2476500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14">
            <a:extLst>
              <a:ext uri="{FF2B5EF4-FFF2-40B4-BE49-F238E27FC236}">
                <a16:creationId xmlns:a16="http://schemas.microsoft.com/office/drawing/2014/main" id="{1B7AF44D-0630-4F1F-9819-130FB7F21984}"/>
              </a:ext>
            </a:extLst>
          </p:cNvPr>
          <p:cNvSpPr/>
          <p:nvPr/>
        </p:nvSpPr>
        <p:spPr>
          <a:xfrm rot="20707748">
            <a:off x="7661275" y="5459413"/>
            <a:ext cx="1708150" cy="1538287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760353A2-CBFD-47F5-AAF7-1435CE4383FF}"/>
              </a:ext>
            </a:extLst>
          </p:cNvPr>
          <p:cNvSpPr/>
          <p:nvPr/>
        </p:nvSpPr>
        <p:spPr>
          <a:xfrm rot="20707748">
            <a:off x="6673850" y="-490538"/>
            <a:ext cx="3059113" cy="5810251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 algn="r">
              <a:defRPr sz="4400" b="0"/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/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323F3CD-E4D1-4885-8D47-F630F9C7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20700000">
            <a:off x="7753350" y="5888038"/>
            <a:ext cx="12446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8E7B0A5F-8F6F-4C8D-A113-313A53D8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20700000">
            <a:off x="4264025" y="6099175"/>
            <a:ext cx="3062288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395293DA-145B-434B-A4CA-67FACA99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20700000">
            <a:off x="7689850" y="5641975"/>
            <a:ext cx="1244600" cy="365125"/>
          </a:xfrm>
        </p:spPr>
        <p:txBody>
          <a:bodyPr/>
          <a:lstStyle>
            <a:lvl1pPr algn="l">
              <a:defRPr/>
            </a:lvl1pPr>
          </a:lstStyle>
          <a:p>
            <a:fld id="{6818BE60-B989-416E-9D3C-E30985DF6B5C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3879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2CD828D1-C562-4114-8478-E7CD854B7E0F}"/>
              </a:ext>
            </a:extLst>
          </p:cNvPr>
          <p:cNvSpPr/>
          <p:nvPr/>
        </p:nvSpPr>
        <p:spPr>
          <a:xfrm rot="900000">
            <a:off x="-533400" y="-979488"/>
            <a:ext cx="6672263" cy="6821488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71FCF61A-C207-4BB5-9E86-CB547E2E9B12}"/>
              </a:ext>
            </a:extLst>
          </p:cNvPr>
          <p:cNvSpPr/>
          <p:nvPr/>
        </p:nvSpPr>
        <p:spPr>
          <a:xfrm rot="900000">
            <a:off x="-284163" y="5969000"/>
            <a:ext cx="5300663" cy="1497013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16">
            <a:extLst>
              <a:ext uri="{FF2B5EF4-FFF2-40B4-BE49-F238E27FC236}">
                <a16:creationId xmlns:a16="http://schemas.microsoft.com/office/drawing/2014/main" id="{4415A364-B8BD-4103-9F70-A39570D993D2}"/>
              </a:ext>
            </a:extLst>
          </p:cNvPr>
          <p:cNvSpPr/>
          <p:nvPr/>
        </p:nvSpPr>
        <p:spPr>
          <a:xfrm rot="900000">
            <a:off x="6931025" y="-242888"/>
            <a:ext cx="2433638" cy="1384301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3A671D80-5106-4BA1-B1C9-11B5E962A254}"/>
              </a:ext>
            </a:extLst>
          </p:cNvPr>
          <p:cNvSpPr/>
          <p:nvPr/>
        </p:nvSpPr>
        <p:spPr>
          <a:xfrm rot="900000">
            <a:off x="5899150" y="1282700"/>
            <a:ext cx="3843338" cy="61785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/>
          <a:lstStyle>
            <a:lvl1pPr algn="r">
              <a:defRPr sz="4400" b="0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/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B3EC97FE-9DE4-46DA-A968-142F3D37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900000">
            <a:off x="6992938" y="571500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AABB41C4-4418-412F-90AE-0D4BFF64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900000">
            <a:off x="647700" y="5162550"/>
            <a:ext cx="297656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05AA598-4495-474F-B414-5BEC97B6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900000">
            <a:off x="7046913" y="390525"/>
            <a:ext cx="1962150" cy="365125"/>
          </a:xfrm>
        </p:spPr>
        <p:txBody>
          <a:bodyPr/>
          <a:lstStyle>
            <a:lvl1pPr algn="l">
              <a:defRPr/>
            </a:lvl1pPr>
          </a:lstStyle>
          <a:p>
            <a:fld id="{369365AE-21FC-483F-BB90-FCAE9C9EF65A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4513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Scan1080Base.png">
            <a:extLst>
              <a:ext uri="{FF2B5EF4-FFF2-40B4-BE49-F238E27FC236}">
                <a16:creationId xmlns:a16="http://schemas.microsoft.com/office/drawing/2014/main" id="{27968740-46DD-4228-AE7A-30D174FEC5AF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-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63446-5F8C-494A-AAB0-47C4EBFE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-673893" y="2807493"/>
            <a:ext cx="5321300" cy="18399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3EA20-0F92-4796-9534-C7956F6FA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613" cy="478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8026-4D8C-4AAB-9580-986F6E5BC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62800" y="609600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EA60-2B9A-4B03-AE0A-692AB0F6A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96000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B899-1CAB-4B2F-9FD0-C2F2EF390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788" y="5318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8C9E73D3-9269-4C72-A780-23E048B445E0}" type="slidenum">
              <a:rPr lang="en-US" altLang="en-US"/>
              <a:pPr/>
              <a:t>‹nº›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MS PGothic" panose="020B0600070205080204" pitchFamily="34" charset="-128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MS PGothic" panose="020B0600070205080204" pitchFamily="34" charset="-128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MS PGothic" panose="020B0600070205080204" pitchFamily="34" charset="-128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Rockwell" charset="0"/>
          <a:ea typeface="MS PGothic" panose="020B0600070205080204" pitchFamily="34" charset="-128"/>
          <a:cs typeface="ＭＳ Ｐゴシック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125" indent="-365125" algn="l" rtl="0" eaLnBrk="0" fontAlgn="base" hangingPunct="0">
        <a:spcBef>
          <a:spcPct val="20000"/>
        </a:spcBef>
        <a:spcAft>
          <a:spcPts val="600"/>
        </a:spcAft>
        <a:buSzPct val="140000"/>
        <a:buFont typeface="Wingdings" panose="05000000000000000000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pitchFamily="34" charset="-128"/>
          <a:cs typeface="ＭＳ Ｐゴシック" charset="0"/>
        </a:defRPr>
      </a:lvl1pPr>
      <a:lvl2pPr marL="730250" indent="-365125" algn="l" rtl="0" eaLnBrk="0" fontAlgn="base" hangingPunct="0">
        <a:spcBef>
          <a:spcPct val="20000"/>
        </a:spcBef>
        <a:spcAft>
          <a:spcPts val="600"/>
        </a:spcAft>
        <a:buSzPct val="140000"/>
        <a:buFont typeface="Wingdings" panose="05000000000000000000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pitchFamily="34" charset="-128"/>
          <a:cs typeface="+mn-cs"/>
        </a:defRPr>
      </a:lvl2pPr>
      <a:lvl3pPr marL="1096963" indent="-319088" algn="l" rtl="0" eaLnBrk="0" fontAlgn="base" hangingPunct="0">
        <a:spcBef>
          <a:spcPct val="20000"/>
        </a:spcBef>
        <a:spcAft>
          <a:spcPts val="600"/>
        </a:spcAft>
        <a:buSzPct val="140000"/>
        <a:buFont typeface="Wingdings" panose="05000000000000000000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pitchFamily="34" charset="-128"/>
          <a:cs typeface="+mn-cs"/>
        </a:defRPr>
      </a:lvl3pPr>
      <a:lvl4pPr marL="1371600" indent="-273050" algn="l" rtl="0" eaLnBrk="0" fontAlgn="base" hangingPunct="0">
        <a:spcBef>
          <a:spcPct val="20000"/>
        </a:spcBef>
        <a:spcAft>
          <a:spcPts val="600"/>
        </a:spcAft>
        <a:buSzPct val="140000"/>
        <a:buFont typeface="Wingdings" panose="05000000000000000000" pitchFamily="2" charset="2"/>
        <a:buChar char=""/>
        <a:defRPr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pitchFamily="34" charset="-128"/>
          <a:cs typeface="+mn-cs"/>
        </a:defRPr>
      </a:lvl4pPr>
      <a:lvl5pPr marL="1644650" indent="-273050" algn="l" rtl="0" eaLnBrk="0" fontAlgn="base" hangingPunct="0">
        <a:spcBef>
          <a:spcPct val="20000"/>
        </a:spcBef>
        <a:spcAft>
          <a:spcPts val="600"/>
        </a:spcAft>
        <a:buSzPct val="140000"/>
        <a:buFont typeface="Wingdings" panose="05000000000000000000" pitchFamily="2" charset="2"/>
        <a:buChar char=""/>
        <a:defRPr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MS PGothic" panose="020B0600070205080204" pitchFamily="34" charset="-128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52B4BF9-397F-4E2D-B2D4-027D37BB1A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4245" y="2383491"/>
            <a:ext cx="8305800" cy="35814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pt-BR" altLang="en-US" b="1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  <a:t>Qualidade</a:t>
            </a:r>
            <a:br>
              <a:rPr lang="pt-BR" altLang="en-US" sz="40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</a:br>
            <a:r>
              <a:rPr lang="pt-BR" altLang="en-US" sz="40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  <a:t>de Sistemas</a:t>
            </a:r>
            <a:br>
              <a:rPr lang="pt-BR" altLang="en-US" sz="40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</a:br>
            <a:r>
              <a:rPr lang="pt-BR" altLang="en-US" sz="40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  <a:t>Aula 03</a:t>
            </a:r>
            <a:br>
              <a:rPr lang="pt-BR" altLang="en-US" sz="40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</a:br>
            <a:r>
              <a:rPr lang="pt-BR" altLang="en-US" sz="2900" i="1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  <a:t>Vivian Pedó</a:t>
            </a:r>
            <a:br>
              <a:rPr lang="pt-BR" altLang="en-US" sz="2900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</a:br>
            <a:r>
              <a:rPr lang="pt-BR" altLang="en-US" sz="2900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  <a:t>profeviv@framers.com.br</a:t>
            </a:r>
            <a:endParaRPr lang="en-US" altLang="en-US" sz="2900" dirty="0">
              <a:effectLst>
                <a:outerShdw blurRad="38100" dist="38100" dir="2700000" algn="tl">
                  <a:srgbClr val="318FC5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051" name="Espaço Reservado para Número de Slide 2">
            <a:extLst>
              <a:ext uri="{FF2B5EF4-FFF2-40B4-BE49-F238E27FC236}">
                <a16:creationId xmlns:a16="http://schemas.microsoft.com/office/drawing/2014/main" id="{4E661B8B-11BD-4960-90AF-F0C8F65D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fld id="{C53E05AD-32D7-4FD2-B4E3-4A9E4F00F649}" type="slidenum">
              <a:rPr lang="en-US" altLang="en-US"/>
              <a:pPr eaLnBrk="1" hangingPunct="1">
                <a:lnSpc>
                  <a:spcPct val="90000"/>
                </a:lnSpc>
              </a:pPr>
              <a:t>1</a:t>
            </a:fld>
            <a:endParaRPr lang="en-US" alt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4977F9-82C3-431E-B17A-3A2AF1141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" y="685800"/>
            <a:ext cx="4786130" cy="1579423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7E5A1C08-D28E-49EB-900A-3ECCAF8E1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900" y="1905000"/>
            <a:ext cx="7696200" cy="452755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Orienta ações para alteração dos processos utilizados para o desenvolvimento com o objetivo de estabelecer </a:t>
            </a:r>
            <a:r>
              <a:rPr lang="pt-BR" altLang="en-US" sz="3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processos que satisfaçam de forma mais eficiente e eficaz os objetivos</a:t>
            </a:r>
            <a:r>
              <a:rPr lang="pt-BR" altLang="en-US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necessidades de negócio da organização. </a:t>
            </a:r>
          </a:p>
        </p:txBody>
      </p:sp>
      <p:sp>
        <p:nvSpPr>
          <p:cNvPr id="23554" name="Espaço Reservado para Número de Slide 3">
            <a:extLst>
              <a:ext uri="{FF2B5EF4-FFF2-40B4-BE49-F238E27FC236}">
                <a16:creationId xmlns:a16="http://schemas.microsoft.com/office/drawing/2014/main" id="{7EA0501E-1102-4592-8840-09029F68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3165475" y="134938"/>
            <a:ext cx="5080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7F389EE-1E63-4362-96AC-A084E0ACA53B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F339DDF-59F1-428A-AA98-7C0451AF6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762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600" b="1" dirty="0">
                <a:solidFill>
                  <a:schemeClr val="tx2"/>
                </a:solidFill>
                <a:latin typeface="Zurich Ex BT" charset="0"/>
                <a:ea typeface="+mn-ea"/>
              </a:rPr>
              <a:t>Modelos de Qualidade</a:t>
            </a:r>
            <a:endParaRPr lang="en-US" sz="36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3FDB66D3-1894-4A84-8D1D-C69DEC5D42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0013" y="1874838"/>
            <a:ext cx="7618412" cy="45259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lang="pt-BR" altLang="en-US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ISO 12207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lang="pt-BR" altLang="en-US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ISO 15504 (Spice)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lang="pt-BR" altLang="en-US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CMMI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lang="pt-BR" altLang="en-US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MPS.BR</a:t>
            </a:r>
          </a:p>
          <a:p>
            <a:pPr eaLnBrk="1" hangingPunct="1">
              <a:lnSpc>
                <a:spcPct val="170000"/>
              </a:lnSpc>
              <a:buFontTx/>
              <a:buChar char="•"/>
            </a:pPr>
            <a:r>
              <a:rPr lang="pt-BR" altLang="en-US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Outros...</a:t>
            </a:r>
          </a:p>
        </p:txBody>
      </p:sp>
      <p:sp>
        <p:nvSpPr>
          <p:cNvPr id="24578" name="Espaço Reservado para Número de Slide 3">
            <a:extLst>
              <a:ext uri="{FF2B5EF4-FFF2-40B4-BE49-F238E27FC236}">
                <a16:creationId xmlns:a16="http://schemas.microsoft.com/office/drawing/2014/main" id="{B157B456-D7A5-4C4E-9C28-00AD9660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3089275" y="220663"/>
            <a:ext cx="582613" cy="400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B9D5812-409D-4E71-81F9-CA522222A513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67948E3-81CF-4D24-8ADF-8E08A94D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ＭＳ Ｐゴシック" charset="0"/>
              </a:rPr>
              <a:t>Modelos de Qualidade de Processo</a:t>
            </a:r>
            <a:endParaRPr lang="en-US" sz="3200" b="1" dirty="0">
              <a:solidFill>
                <a:schemeClr val="tx2"/>
              </a:solidFill>
              <a:latin typeface="Zurich Ex BT" charset="0"/>
              <a:ea typeface="ＭＳ Ｐゴシック" charset="0"/>
            </a:endParaRP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C5E18A55-1012-414D-A77D-682752B6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33528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Espaço Reservado para Número de Slide 3">
            <a:extLst>
              <a:ext uri="{FF2B5EF4-FFF2-40B4-BE49-F238E27FC236}">
                <a16:creationId xmlns:a16="http://schemas.microsoft.com/office/drawing/2014/main" id="{9A9BABB8-490B-4F01-BD87-4CE5E2E8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8469313" y="6102350"/>
            <a:ext cx="7159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D360380-1D3F-4D44-9031-8710D4291CBF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0B28D2B-DD0C-462A-803A-DADD7E5162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599"/>
            <a:ext cx="8686800" cy="5257801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"Norma que define processos de desenvolvimento de software”</a:t>
            </a:r>
            <a:endParaRPr lang="bg-BG" altLang="ja-JP" sz="2400" b="1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pt-BR" alt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Objetivo principal: </a:t>
            </a:r>
          </a:p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estabelecer uma estrutura comum para o processo de ciclo de vida de desenvolvimento de software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pt-BR" alt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Possui basicamente 3 divisões:</a:t>
            </a:r>
          </a:p>
          <a:p>
            <a:pPr marL="708025" lvl="1" indent="-342900" algn="just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Processos fundamentais: </a:t>
            </a:r>
            <a:r>
              <a:rPr lang="pt-BR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necessário para a execução do software. Este processo chama os demais;</a:t>
            </a:r>
          </a:p>
          <a:p>
            <a:pPr marL="708025" lvl="1" indent="-342900" algn="just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Processo de apoio</a:t>
            </a:r>
            <a:r>
              <a:rPr lang="pt-BR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usados para garantir a qualidade, mas não são fundamentais;</a:t>
            </a:r>
          </a:p>
          <a:p>
            <a:pPr marL="708025" lvl="1" indent="-342900" algn="just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2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Processos organizacionais: </a:t>
            </a:r>
            <a:r>
              <a:rPr lang="pt-BR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auxiliam a organização e gerencia;</a:t>
            </a:r>
          </a:p>
          <a:p>
            <a:pPr marL="0" indent="0" eaLnBrk="1" hangingPunct="1"/>
            <a:endParaRPr lang="pt-BR" altLang="en-US" sz="2000" dirty="0">
              <a:effectLst>
                <a:outerShdw blurRad="38100" dist="38100" dir="2700000" algn="tl">
                  <a:srgbClr val="318FC5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3ACE3A1-97C6-46F8-A550-E9350CD7B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Modelos – Qualidade de Processos</a:t>
            </a:r>
            <a:b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</a:br>
            <a:r>
              <a:rPr lang="pt-BR" altLang="en-US" b="1" dirty="0">
                <a:solidFill>
                  <a:schemeClr val="tx2"/>
                </a:solidFill>
                <a:latin typeface="Zurich Ex BT" charset="0"/>
              </a:rPr>
              <a:t>ISO 12207</a:t>
            </a:r>
            <a:endParaRPr lang="en-US" altLang="en-US" b="1" dirty="0">
              <a:solidFill>
                <a:schemeClr val="tx2"/>
              </a:solidFill>
              <a:latin typeface="Zurich Ex BT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81C6191-F45C-4E2F-99BA-2CF56718D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Modelos – Qualidade de Processos</a:t>
            </a:r>
            <a:b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</a:br>
            <a:r>
              <a:rPr lang="pt-BR" altLang="en-US" b="1" dirty="0">
                <a:solidFill>
                  <a:schemeClr val="tx2"/>
                </a:solidFill>
                <a:latin typeface="Zurich Ex BT" charset="0"/>
              </a:rPr>
              <a:t>ISO 12207</a:t>
            </a:r>
            <a:endParaRPr lang="en-US" altLang="en-US" b="1" dirty="0">
              <a:solidFill>
                <a:schemeClr val="tx2"/>
              </a:solidFill>
              <a:latin typeface="Zurich Ex BT" charset="0"/>
            </a:endParaRPr>
          </a:p>
        </p:txBody>
      </p:sp>
      <p:pic>
        <p:nvPicPr>
          <p:cNvPr id="27650" name="Picture 7" descr="iso12207">
            <a:extLst>
              <a:ext uri="{FF2B5EF4-FFF2-40B4-BE49-F238E27FC236}">
                <a16:creationId xmlns:a16="http://schemas.microsoft.com/office/drawing/2014/main" id="{61ACF727-5544-4252-B791-C88C3FCA8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38" y="1219200"/>
            <a:ext cx="5694362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Espaço Reservado para Número de Slide 3">
            <a:extLst>
              <a:ext uri="{FF2B5EF4-FFF2-40B4-BE49-F238E27FC236}">
                <a16:creationId xmlns:a16="http://schemas.microsoft.com/office/drawing/2014/main" id="{265672A4-56ED-4738-B696-02923838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154904F-20D0-41CF-896C-C2BE8605E95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ço Reservado para Número de Slide 3">
            <a:extLst>
              <a:ext uri="{FF2B5EF4-FFF2-40B4-BE49-F238E27FC236}">
                <a16:creationId xmlns:a16="http://schemas.microsoft.com/office/drawing/2014/main" id="{85ECF082-D515-459F-91D9-7D07DECB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8112125" y="6029325"/>
            <a:ext cx="7159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2335FBF-584D-4A15-9BE2-2CD54744CFE1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F2878F6-23FB-4932-8741-5257C3D66B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472" y="1480184"/>
            <a:ext cx="8305928" cy="4754563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indent="0" algn="ctr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É uma evolução da norma 12207, e possui modelos de capacidade como o CMM/CMMI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pt-BR" altLang="en-US" dirty="0">
              <a:effectLst>
                <a:outerShdw blurRad="38100" dist="38100" dir="2700000" algn="tl">
                  <a:srgbClr val="318FC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Tem como foco a melhoria dos processos de desenvolvimento seguindo um modelo de avaliação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pt-BR" altLang="en-US" dirty="0">
              <a:solidFill>
                <a:srgbClr val="FFC000"/>
              </a:solidFill>
              <a:effectLst>
                <a:outerShdw blurRad="38100" dist="38100" dir="2700000" algn="tl">
                  <a:srgbClr val="318FC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Assim como o CMM ele possui 5 categorias:</a:t>
            </a:r>
          </a:p>
          <a:p>
            <a:pPr marL="365125" lvl="1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28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Nível 0: Incompleto</a:t>
            </a:r>
          </a:p>
          <a:p>
            <a:pPr marL="365125" lvl="1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28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Nível 1: Executado</a:t>
            </a:r>
          </a:p>
          <a:p>
            <a:pPr marL="365125" lvl="1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28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Nível 2: Gerenciado	</a:t>
            </a:r>
          </a:p>
          <a:p>
            <a:pPr marL="365125" lvl="1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28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Nível 3: Estabelecido</a:t>
            </a:r>
          </a:p>
          <a:p>
            <a:pPr marL="365125" lvl="1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28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Nível 4: Previsível</a:t>
            </a:r>
          </a:p>
          <a:p>
            <a:pPr marL="365125" lvl="1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28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Nível 5: Em otimização</a:t>
            </a:r>
          </a:p>
          <a:p>
            <a:pPr marL="0" indent="0" eaLnBrk="1" hangingPunct="1">
              <a:lnSpc>
                <a:spcPct val="80000"/>
              </a:lnSpc>
            </a:pPr>
            <a:endParaRPr lang="pt-BR" altLang="en-US" sz="2000" dirty="0">
              <a:effectLst>
                <a:outerShdw blurRad="38100" dist="38100" dir="2700000" algn="tl">
                  <a:srgbClr val="318FC5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1BC94A5A-21C0-4D58-9278-5D707A098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Modelos – Qualidade de Processos</a:t>
            </a:r>
            <a:b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</a:br>
            <a:r>
              <a:rPr lang="pt-BR" altLang="en-US" b="1" dirty="0">
                <a:solidFill>
                  <a:schemeClr val="tx2"/>
                </a:solidFill>
                <a:latin typeface="Zurich Ex BT" charset="0"/>
              </a:rPr>
              <a:t>ISO 15504</a:t>
            </a:r>
            <a:endParaRPr lang="en-US" altLang="en-US" b="1" dirty="0">
              <a:solidFill>
                <a:schemeClr val="tx2"/>
              </a:solidFill>
              <a:latin typeface="Zurich Ex BT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9B6F869-DA03-4376-AB2A-C191343C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Modelos – Qualidade de Processos</a:t>
            </a:r>
            <a:b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</a:br>
            <a:r>
              <a:rPr lang="pt-BR" altLang="en-US" b="1" dirty="0">
                <a:solidFill>
                  <a:schemeClr val="tx2"/>
                </a:solidFill>
                <a:latin typeface="Zurich Ex BT" charset="0"/>
              </a:rPr>
              <a:t>ISO 15504</a:t>
            </a:r>
            <a:endParaRPr lang="en-US" altLang="en-US" b="1" dirty="0">
              <a:solidFill>
                <a:schemeClr val="tx2"/>
              </a:solidFill>
              <a:latin typeface="Zurich Ex BT" charset="0"/>
            </a:endParaRPr>
          </a:p>
        </p:txBody>
      </p:sp>
      <p:sp>
        <p:nvSpPr>
          <p:cNvPr id="29698" name="Oval 300">
            <a:extLst>
              <a:ext uri="{FF2B5EF4-FFF2-40B4-BE49-F238E27FC236}">
                <a16:creationId xmlns:a16="http://schemas.microsoft.com/office/drawing/2014/main" id="{06C63955-D197-4560-AD75-8ED97505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05000"/>
            <a:ext cx="1981200" cy="7620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1600" b="1">
                <a:solidFill>
                  <a:schemeClr val="bg1"/>
                </a:solidFill>
              </a:rPr>
              <a:t>Processo</a:t>
            </a:r>
          </a:p>
        </p:txBody>
      </p:sp>
      <p:sp>
        <p:nvSpPr>
          <p:cNvPr id="29699" name="Oval 301">
            <a:extLst>
              <a:ext uri="{FF2B5EF4-FFF2-40B4-BE49-F238E27FC236}">
                <a16:creationId xmlns:a16="http://schemas.microsoft.com/office/drawing/2014/main" id="{17205EE2-E6CB-4D5B-A5C5-8D1784355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86200"/>
            <a:ext cx="1981200" cy="7620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1600" b="1">
                <a:solidFill>
                  <a:schemeClr val="bg1"/>
                </a:solidFill>
              </a:rPr>
              <a:t>Avaliação do </a:t>
            </a:r>
            <a:br>
              <a:rPr lang="pt-BR" altLang="en-US" sz="1600" b="1">
                <a:solidFill>
                  <a:schemeClr val="bg1"/>
                </a:solidFill>
              </a:rPr>
            </a:br>
            <a:r>
              <a:rPr lang="pt-BR" altLang="en-US" sz="1600" b="1">
                <a:solidFill>
                  <a:schemeClr val="bg1"/>
                </a:solidFill>
              </a:rPr>
              <a:t>Processo</a:t>
            </a:r>
          </a:p>
        </p:txBody>
      </p:sp>
      <p:sp>
        <p:nvSpPr>
          <p:cNvPr id="29700" name="Oval 302">
            <a:extLst>
              <a:ext uri="{FF2B5EF4-FFF2-40B4-BE49-F238E27FC236}">
                <a16:creationId xmlns:a16="http://schemas.microsoft.com/office/drawing/2014/main" id="{58FBE851-76D4-4615-B0E2-1E1E0BAF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1981200" cy="7620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1600" b="1">
                <a:solidFill>
                  <a:schemeClr val="bg1"/>
                </a:solidFill>
              </a:rPr>
              <a:t>Determinação</a:t>
            </a:r>
            <a:br>
              <a:rPr lang="pt-BR" altLang="en-US" sz="1600" b="1">
                <a:solidFill>
                  <a:schemeClr val="bg1"/>
                </a:solidFill>
              </a:rPr>
            </a:br>
            <a:r>
              <a:rPr lang="pt-BR" altLang="en-US" sz="1600" b="1">
                <a:solidFill>
                  <a:schemeClr val="bg1"/>
                </a:solidFill>
              </a:rPr>
              <a:t>da Capacitação</a:t>
            </a:r>
          </a:p>
        </p:txBody>
      </p:sp>
      <p:sp>
        <p:nvSpPr>
          <p:cNvPr id="29701" name="Oval 303">
            <a:extLst>
              <a:ext uri="{FF2B5EF4-FFF2-40B4-BE49-F238E27FC236}">
                <a16:creationId xmlns:a16="http://schemas.microsoft.com/office/drawing/2014/main" id="{B5C97869-0F1C-481F-AE7C-03CFFC283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953000"/>
            <a:ext cx="1981200" cy="762000"/>
          </a:xfrm>
          <a:prstGeom prst="ellipse">
            <a:avLst/>
          </a:pr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1600" b="1">
                <a:solidFill>
                  <a:schemeClr val="bg1"/>
                </a:solidFill>
              </a:rPr>
              <a:t>Melhoria do</a:t>
            </a:r>
            <a:br>
              <a:rPr lang="pt-BR" altLang="en-US" sz="1600" b="1">
                <a:solidFill>
                  <a:schemeClr val="bg1"/>
                </a:solidFill>
              </a:rPr>
            </a:br>
            <a:r>
              <a:rPr lang="pt-BR" altLang="en-US" sz="1600" b="1">
                <a:solidFill>
                  <a:schemeClr val="bg1"/>
                </a:solidFill>
              </a:rPr>
              <a:t>Processo</a:t>
            </a:r>
          </a:p>
        </p:txBody>
      </p:sp>
      <p:sp>
        <p:nvSpPr>
          <p:cNvPr id="29702" name="Line 304">
            <a:extLst>
              <a:ext uri="{FF2B5EF4-FFF2-40B4-BE49-F238E27FC236}">
                <a16:creationId xmlns:a16="http://schemas.microsoft.com/office/drawing/2014/main" id="{52348D7C-5944-449B-8D9E-578E15BCB8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305">
            <a:extLst>
              <a:ext uri="{FF2B5EF4-FFF2-40B4-BE49-F238E27FC236}">
                <a16:creationId xmlns:a16="http://schemas.microsoft.com/office/drawing/2014/main" id="{904EAC5B-F662-4C25-A198-5BB7B32C9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196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306">
            <a:extLst>
              <a:ext uri="{FF2B5EF4-FFF2-40B4-BE49-F238E27FC236}">
                <a16:creationId xmlns:a16="http://schemas.microsoft.com/office/drawing/2014/main" id="{C8F65E50-820D-4159-AF20-AA851EA221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4419600"/>
            <a:ext cx="1143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307">
            <a:extLst>
              <a:ext uri="{FF2B5EF4-FFF2-40B4-BE49-F238E27FC236}">
                <a16:creationId xmlns:a16="http://schemas.microsoft.com/office/drawing/2014/main" id="{B2F64E57-44D3-4B1E-A8CD-ED76C020C2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2286000"/>
            <a:ext cx="19050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308">
            <a:extLst>
              <a:ext uri="{FF2B5EF4-FFF2-40B4-BE49-F238E27FC236}">
                <a16:creationId xmlns:a16="http://schemas.microsoft.com/office/drawing/2014/main" id="{02B451E6-3EFB-422C-8D2F-1F1F42559F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19713" y="2319338"/>
            <a:ext cx="213360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310">
            <a:extLst>
              <a:ext uri="{FF2B5EF4-FFF2-40B4-BE49-F238E27FC236}">
                <a16:creationId xmlns:a16="http://schemas.microsoft.com/office/drawing/2014/main" id="{DEFAD39F-BD9C-449C-91D4-B1C81A5E64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3340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Text Box 311">
            <a:extLst>
              <a:ext uri="{FF2B5EF4-FFF2-40B4-BE49-F238E27FC236}">
                <a16:creationId xmlns:a16="http://schemas.microsoft.com/office/drawing/2014/main" id="{9D8A4245-E857-4484-8D87-7B6A60652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140075"/>
            <a:ext cx="1311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1400"/>
              <a:t>Identifica mudanças no</a:t>
            </a:r>
          </a:p>
        </p:txBody>
      </p:sp>
      <p:sp>
        <p:nvSpPr>
          <p:cNvPr id="29709" name="Text Box 312">
            <a:extLst>
              <a:ext uri="{FF2B5EF4-FFF2-40B4-BE49-F238E27FC236}">
                <a16:creationId xmlns:a16="http://schemas.microsoft.com/office/drawing/2014/main" id="{CB37DFD7-CA84-4650-9F72-DA1983BE1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3124200"/>
            <a:ext cx="13112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1400"/>
              <a:t>Identifica aplicabilidade</a:t>
            </a:r>
          </a:p>
        </p:txBody>
      </p:sp>
      <p:sp>
        <p:nvSpPr>
          <p:cNvPr id="29710" name="Text Box 313">
            <a:extLst>
              <a:ext uri="{FF2B5EF4-FFF2-40B4-BE49-F238E27FC236}">
                <a16:creationId xmlns:a16="http://schemas.microsoft.com/office/drawing/2014/main" id="{FBFD64B5-F031-41B7-8DCA-872FF3ADF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en-US" sz="1400"/>
              <a:t>É sujeito a</a:t>
            </a:r>
          </a:p>
        </p:txBody>
      </p:sp>
      <p:sp>
        <p:nvSpPr>
          <p:cNvPr id="29711" name="Text Box 314">
            <a:extLst>
              <a:ext uri="{FF2B5EF4-FFF2-40B4-BE49-F238E27FC236}">
                <a16:creationId xmlns:a16="http://schemas.microsoft.com/office/drawing/2014/main" id="{7FB6447A-5A8A-4B56-979F-CD84F1A0D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19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1400"/>
              <a:t>leva  a</a:t>
            </a:r>
          </a:p>
        </p:txBody>
      </p:sp>
      <p:sp>
        <p:nvSpPr>
          <p:cNvPr id="29712" name="Text Box 315">
            <a:extLst>
              <a:ext uri="{FF2B5EF4-FFF2-40B4-BE49-F238E27FC236}">
                <a16:creationId xmlns:a16="http://schemas.microsoft.com/office/drawing/2014/main" id="{62D00F83-4D1E-4672-9B83-D749CDEF6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83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1400"/>
              <a:t>leva  a</a:t>
            </a:r>
          </a:p>
        </p:txBody>
      </p:sp>
      <p:sp>
        <p:nvSpPr>
          <p:cNvPr id="29713" name="Text Box 316">
            <a:extLst>
              <a:ext uri="{FF2B5EF4-FFF2-40B4-BE49-F238E27FC236}">
                <a16:creationId xmlns:a16="http://schemas.microsoft.com/office/drawing/2014/main" id="{A13F53A6-98B8-444B-A7AC-B13160DAE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0292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1400"/>
              <a:t>Pode levar  a</a:t>
            </a:r>
          </a:p>
        </p:txBody>
      </p:sp>
      <p:sp>
        <p:nvSpPr>
          <p:cNvPr id="29714" name="Text Box 318">
            <a:extLst>
              <a:ext uri="{FF2B5EF4-FFF2-40B4-BE49-F238E27FC236}">
                <a16:creationId xmlns:a16="http://schemas.microsoft.com/office/drawing/2014/main" id="{B66A3304-9666-43A1-A461-1979709C8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371600"/>
            <a:ext cx="3429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2000" b="1"/>
              <a:t>Utilização da Norma 15504</a:t>
            </a:r>
          </a:p>
        </p:txBody>
      </p:sp>
      <p:sp>
        <p:nvSpPr>
          <p:cNvPr id="29715" name="Espaço Reservado para Número de Slide 19">
            <a:extLst>
              <a:ext uri="{FF2B5EF4-FFF2-40B4-BE49-F238E27FC236}">
                <a16:creationId xmlns:a16="http://schemas.microsoft.com/office/drawing/2014/main" id="{121CC1E9-EACE-47DB-B12C-20068828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8164513" y="5492750"/>
            <a:ext cx="7159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62A250F-5033-41E3-8E49-E200F4DBA18B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Espaço Reservado para Número de Slide 3">
            <a:extLst>
              <a:ext uri="{FF2B5EF4-FFF2-40B4-BE49-F238E27FC236}">
                <a16:creationId xmlns:a16="http://schemas.microsoft.com/office/drawing/2014/main" id="{69ADFD5F-E75F-4A7E-AC3F-A79F136D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8188325" y="6029325"/>
            <a:ext cx="7159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58DC874-6936-4181-A63F-538972E06A16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9048E749-C567-4908-8292-EF82021CE4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362200"/>
            <a:ext cx="8153400" cy="43434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“O processo de software é um conjunto de atividades, métodos, práticas e transformações que as pessoas utilizam para desenvolver e manter um software e os seus produtos associados."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endParaRPr lang="pt-BR" alt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altLang="en-US" b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Modelo de qualidade do processo de software é</a:t>
            </a:r>
            <a:r>
              <a:rPr lang="pt-BR" alt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dividido em 5 níveis que devem ser seguidos e implementados de maneira gradual</a:t>
            </a:r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pt-BR" altLang="en-US" dirty="0">
              <a:solidFill>
                <a:srgbClr val="C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/>
            <a:endParaRPr lang="pt-BR" altLang="en-US" sz="2000" dirty="0">
              <a:effectLst>
                <a:outerShdw blurRad="38100" dist="38100" dir="2700000" algn="tl">
                  <a:srgbClr val="318FC5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E0531D0-6225-47E1-9D2C-179233850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Modelos – Qualidade de Processos</a:t>
            </a:r>
            <a:b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</a:br>
            <a:r>
              <a:rPr lang="pt-BR" altLang="en-US" b="1" dirty="0">
                <a:solidFill>
                  <a:schemeClr val="tx2"/>
                </a:solidFill>
                <a:latin typeface="Zurich Ex BT" charset="0"/>
              </a:rPr>
              <a:t>CMMI</a:t>
            </a:r>
            <a:endParaRPr lang="en-US" altLang="en-US" b="1" dirty="0">
              <a:solidFill>
                <a:schemeClr val="tx2"/>
              </a:solidFill>
              <a:latin typeface="Zurich Ex BT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634D9-6068-4696-8ACF-B17F09E064FA}"/>
              </a:ext>
            </a:extLst>
          </p:cNvPr>
          <p:cNvSpPr/>
          <p:nvPr/>
        </p:nvSpPr>
        <p:spPr>
          <a:xfrm rot="21036422">
            <a:off x="1523515" y="1469258"/>
            <a:ext cx="644134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rPr>
              <a:t>Capability Maturity Model Integration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49D90D4-4DA8-4493-9E45-C672F7BF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Modelos – Qualidade de Processos</a:t>
            </a:r>
            <a:b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</a:br>
            <a:r>
              <a:rPr lang="pt-BR" altLang="en-US" b="1" dirty="0">
                <a:solidFill>
                  <a:schemeClr val="tx2"/>
                </a:solidFill>
                <a:latin typeface="Zurich Ex BT" charset="0"/>
              </a:rPr>
              <a:t>CMMI</a:t>
            </a:r>
            <a:endParaRPr lang="en-US" altLang="en-US" b="1" dirty="0">
              <a:solidFill>
                <a:schemeClr val="tx2"/>
              </a:solidFill>
              <a:latin typeface="Zurich Ex BT" charset="0"/>
            </a:endParaRPr>
          </a:p>
        </p:txBody>
      </p:sp>
      <p:pic>
        <p:nvPicPr>
          <p:cNvPr id="31746" name="Picture 4" descr="cmmi">
            <a:extLst>
              <a:ext uri="{FF2B5EF4-FFF2-40B4-BE49-F238E27FC236}">
                <a16:creationId xmlns:a16="http://schemas.microsoft.com/office/drawing/2014/main" id="{8E9A9497-8727-4CED-B5F4-7FE77F4A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647825"/>
            <a:ext cx="65754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Espaço Reservado para Número de Slide 3">
            <a:extLst>
              <a:ext uri="{FF2B5EF4-FFF2-40B4-BE49-F238E27FC236}">
                <a16:creationId xmlns:a16="http://schemas.microsoft.com/office/drawing/2014/main" id="{DE7F82DE-1C4A-4BB3-AEDE-5DE7BBF9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8035925" y="5953125"/>
            <a:ext cx="7159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C4E8A9A-C566-4542-8ABB-C133C93FF394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0693DCB6-036C-4F46-9ABD-C5206D88C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924800" cy="300196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en-US" dirty="0">
                <a:effectLst/>
                <a:latin typeface="Arial" panose="020B0604020202020204" pitchFamily="34" charset="0"/>
              </a:rPr>
              <a:t>Avaliar a qualidade de um produto significa verificar, através de técnicas e atividades, o quanto os requisitos estão sendo atendidos </a:t>
            </a:r>
          </a:p>
        </p:txBody>
      </p:sp>
      <p:sp>
        <p:nvSpPr>
          <p:cNvPr id="32770" name="Espaço Reservado para Número de Slide 3">
            <a:extLst>
              <a:ext uri="{FF2B5EF4-FFF2-40B4-BE49-F238E27FC236}">
                <a16:creationId xmlns:a16="http://schemas.microsoft.com/office/drawing/2014/main" id="{C68F7483-53B0-42EA-8ADE-FEFE0FF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2967038" y="106363"/>
            <a:ext cx="73025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3AEC88A-1382-47D1-B7A6-3F4890500D87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16D042-EA60-4D2F-84EF-A04660E55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38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Qualidade do Produto</a:t>
            </a:r>
            <a:endParaRPr lang="en-US" sz="32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84D9BF85-C131-4149-8C37-025EEE5C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1727200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D51137B2-2FDA-4EBA-9151-5CD9669E71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206307"/>
            <a:ext cx="8000999" cy="3962400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ISO/IEC 9126: características da qualidade de produtos de software.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alt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ISO/IEC 14598: plano para avaliação de produtos de software.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alt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ISO/IEC 9241: requisitos ergonômicos  para o trabalho em escritório informatizado.</a:t>
            </a:r>
          </a:p>
        </p:txBody>
      </p:sp>
      <p:sp>
        <p:nvSpPr>
          <p:cNvPr id="33794" name="Espaço Reservado para Número de Slide 3">
            <a:extLst>
              <a:ext uri="{FF2B5EF4-FFF2-40B4-BE49-F238E27FC236}">
                <a16:creationId xmlns:a16="http://schemas.microsoft.com/office/drawing/2014/main" id="{F8943F40-6A3F-4285-A07E-00E74508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3033713" y="144463"/>
            <a:ext cx="582612" cy="400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1033AED-1FDF-4889-9BB7-DDE49AA3C478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0156FC-07F6-405F-AFF5-476B2EF1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38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ＭＳ Ｐゴシック" charset="0"/>
              </a:rPr>
              <a:t>Modelos de Qualidade do Produto</a:t>
            </a:r>
            <a:endParaRPr lang="en-US" sz="3200" b="1" dirty="0">
              <a:solidFill>
                <a:schemeClr val="tx2"/>
              </a:solidFill>
              <a:latin typeface="Zurich Ex BT" charset="0"/>
              <a:ea typeface="ＭＳ Ｐゴシック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B7DB03CC-8503-42A3-8896-0E02F4AD2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828960"/>
            <a:ext cx="7620000" cy="447278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características...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en-US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 devem ser alcançadas em um determinado grau para que o produto seja produzido em um processo de qualidade...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 atenda às necessidades do cliente,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Atendendo também aos níveis de qualidade esperados pelo cliente e pelo mercado.</a:t>
            </a:r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C15B9A15-8BDD-47A3-A021-5E380745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9899B86B-0D72-41A5-8F6A-D61B9B7F35F3}" type="slidenum">
              <a:rPr lang="en-US" altLang="en-US" sz="2200"/>
              <a:pPr eaLnBrk="1" hangingPunct="1">
                <a:lnSpc>
                  <a:spcPct val="80000"/>
                </a:lnSpc>
              </a:pPr>
              <a:t>2</a:t>
            </a:fld>
            <a:endParaRPr lang="en-US" altLang="en-US" sz="22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1CBDFA2-1A49-48AA-B20B-D6CC7588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7200" y="914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O que é Qualidade?</a:t>
            </a:r>
            <a:endParaRPr lang="en-US" altLang="en-US" sz="3200" b="1" dirty="0">
              <a:solidFill>
                <a:schemeClr val="tx2"/>
              </a:solidFill>
              <a:latin typeface="Zurich Ex BT" charset="0"/>
            </a:endParaRPr>
          </a:p>
        </p:txBody>
      </p:sp>
      <p:pic>
        <p:nvPicPr>
          <p:cNvPr id="20484" name="Picture 1">
            <a:extLst>
              <a:ext uri="{FF2B5EF4-FFF2-40B4-BE49-F238E27FC236}">
                <a16:creationId xmlns:a16="http://schemas.microsoft.com/office/drawing/2014/main" id="{438D7EE5-0497-401B-8F73-4A7065E4A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33400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77101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D51137B2-2FDA-4EBA-9151-5CD9669E71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2206307"/>
            <a:ext cx="8000999" cy="3962400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ISO/IEC 12219: características de qualidade de pacote de software. (Software de prateleira vendido como um produto embalado.</a:t>
            </a:r>
          </a:p>
          <a:p>
            <a:pPr marL="0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alt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ISO/IEC 29110: características dos perfis de ciclo de vida de Software e os Guias, Normas e Relatórios Técnicos para pequenas organizações (</a:t>
            </a:r>
            <a:r>
              <a:rPr lang="pt-BR" alt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VSEs</a:t>
            </a: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suas siglas em inglês - </a:t>
            </a:r>
            <a:r>
              <a:rPr lang="pt-BR" alt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Small</a:t>
            </a: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alt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Entities</a:t>
            </a:r>
            <a:r>
              <a:rPr lang="pt-BR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3794" name="Espaço Reservado para Número de Slide 3">
            <a:extLst>
              <a:ext uri="{FF2B5EF4-FFF2-40B4-BE49-F238E27FC236}">
                <a16:creationId xmlns:a16="http://schemas.microsoft.com/office/drawing/2014/main" id="{F8943F40-6A3F-4285-A07E-00E74508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3033713" y="144463"/>
            <a:ext cx="582612" cy="400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1033AED-1FDF-4889-9BB7-DDE49AA3C478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0156FC-07F6-405F-AFF5-476B2EF1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38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ＭＳ Ｐゴシック" charset="0"/>
              </a:rPr>
              <a:t>Modelos de Qualidade do Produto</a:t>
            </a:r>
            <a:endParaRPr lang="en-US" sz="3200" b="1" dirty="0">
              <a:solidFill>
                <a:schemeClr val="tx2"/>
              </a:solidFill>
              <a:latin typeface="Zurich Ex BT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8372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56DA3F7-A8C5-429C-AA38-C036201C4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Qualidade Interna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24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24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  <p:sp>
        <p:nvSpPr>
          <p:cNvPr id="35842" name="Espaço Reservado para Número de Slide 3">
            <a:extLst>
              <a:ext uri="{FF2B5EF4-FFF2-40B4-BE49-F238E27FC236}">
                <a16:creationId xmlns:a16="http://schemas.microsoft.com/office/drawing/2014/main" id="{59C1C326-8137-4140-A622-0DE37807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7935913" y="5873750"/>
            <a:ext cx="7159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70BBACC-C25E-4DC7-A42F-65FFF63FED64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graphicFrame>
        <p:nvGraphicFramePr>
          <p:cNvPr id="35843" name="Object 2">
            <a:extLst>
              <a:ext uri="{FF2B5EF4-FFF2-40B4-BE49-F238E27FC236}">
                <a16:creationId xmlns:a16="http://schemas.microsoft.com/office/drawing/2014/main" id="{C13F0999-E725-4120-94C8-88458CEE27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362200"/>
          <a:ext cx="6705600" cy="378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362200"/>
                        <a:ext cx="6705600" cy="378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>
            <a:extLst>
              <a:ext uri="{FF2B5EF4-FFF2-40B4-BE49-F238E27FC236}">
                <a16:creationId xmlns:a16="http://schemas.microsoft.com/office/drawing/2014/main" id="{391980E2-08FA-4047-A55F-9670243B7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60" y="2200910"/>
            <a:ext cx="8101140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Conjunto de características do produto de software que avaliam o produto segundo uma </a:t>
            </a:r>
            <a:r>
              <a:rPr lang="pt-BR" alt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visão interna.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pt-BR" altLang="en-US" sz="3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pt-B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Usados para definir estratégias de   desenvolvimento e critérios para avaliação e verificação durante todo o desenvolvimento.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05A7509-56C8-4A91-BD84-EBA2F3DE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Qualidade Interna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24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24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  <p:sp>
        <p:nvSpPr>
          <p:cNvPr id="36867" name="Espaço Reservado para Número de Slide 3">
            <a:extLst>
              <a:ext uri="{FF2B5EF4-FFF2-40B4-BE49-F238E27FC236}">
                <a16:creationId xmlns:a16="http://schemas.microsoft.com/office/drawing/2014/main" id="{7302DCE0-AEE5-4379-B1AB-B5FA84A4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7935913" y="5873750"/>
            <a:ext cx="7159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8E8444CF-C90A-4E73-9850-49F68C2209AA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>
            <a:extLst>
              <a:ext uri="{FF2B5EF4-FFF2-40B4-BE49-F238E27FC236}">
                <a16:creationId xmlns:a16="http://schemas.microsoft.com/office/drawing/2014/main" id="{54FBD4A3-51F7-4A9B-BA65-F4E8F53C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7618413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 eaLnBrk="1" hangingPunct="1">
              <a:spcBef>
                <a:spcPts val="0"/>
              </a:spcBef>
            </a:pPr>
            <a:r>
              <a:rPr lang="pt-B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Conjunto de características do produto de software que avaliam o produto segundo uma </a:t>
            </a:r>
            <a:r>
              <a:rPr lang="pt-BR" altLang="en-US" sz="3200" u="sng" dirty="0">
                <a:latin typeface="Calibri" panose="020F0502020204030204" pitchFamily="34" charset="0"/>
                <a:cs typeface="Calibri" panose="020F0502020204030204" pitchFamily="34" charset="0"/>
              </a:rPr>
              <a:t>visão externa.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endParaRPr lang="pt-B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0"/>
              </a:spcBef>
            </a:pPr>
            <a:r>
              <a:rPr lang="pt-BR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Qualidade quando o software é executado.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endParaRPr lang="pt-B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eaLnBrk="1" hangingPunct="1">
              <a:spcBef>
                <a:spcPts val="0"/>
              </a:spcBef>
            </a:pPr>
            <a:r>
              <a:rPr lang="pt-B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Avaliado através de testes em ambientes simulados .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4F500A1F-E5E1-4756-90BD-1873A0D9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Qualidade Externa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24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24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  <p:sp>
        <p:nvSpPr>
          <p:cNvPr id="37891" name="Espaço Reservado para Número de Slide 3">
            <a:extLst>
              <a:ext uri="{FF2B5EF4-FFF2-40B4-BE49-F238E27FC236}">
                <a16:creationId xmlns:a16="http://schemas.microsoft.com/office/drawing/2014/main" id="{EB0D1BAD-4DE1-4AC0-A699-4435A916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8088313" y="5949950"/>
            <a:ext cx="7159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86C5FC8-A3A5-4CC8-9A83-556937F2FC1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4DB76E8-175F-4457-AC6F-92DBB5AC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Modelo para Qualidade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32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  <p:sp>
        <p:nvSpPr>
          <p:cNvPr id="38914" name="Espaço Reservado para Número de Slide 15">
            <a:extLst>
              <a:ext uri="{FF2B5EF4-FFF2-40B4-BE49-F238E27FC236}">
                <a16:creationId xmlns:a16="http://schemas.microsoft.com/office/drawing/2014/main" id="{08295503-458F-4B9B-B252-A645BAF3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7859713" y="5949950"/>
            <a:ext cx="7159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FE0A5DE-AE87-4998-BAE5-AB64246F22D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  <p:graphicFrame>
        <p:nvGraphicFramePr>
          <p:cNvPr id="38915" name="Object 2">
            <a:extLst>
              <a:ext uri="{FF2B5EF4-FFF2-40B4-BE49-F238E27FC236}">
                <a16:creationId xmlns:a16="http://schemas.microsoft.com/office/drawing/2014/main" id="{C1DC8D7A-4A77-4156-B6A0-5786B03531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71610"/>
              </p:ext>
            </p:extLst>
          </p:nvPr>
        </p:nvGraphicFramePr>
        <p:xfrm>
          <a:off x="457200" y="1763712"/>
          <a:ext cx="8334375" cy="410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0"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63712"/>
                        <a:ext cx="8334375" cy="410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1" name="Rectangle 3">
            <a:extLst>
              <a:ext uri="{FF2B5EF4-FFF2-40B4-BE49-F238E27FC236}">
                <a16:creationId xmlns:a16="http://schemas.microsoft.com/office/drawing/2014/main" id="{40C6283B-D1D6-47D1-9D7A-1DA48ADE6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3525837"/>
            <a:ext cx="2749550" cy="792163"/>
          </a:xfrm>
          <a:prstGeom prst="rect">
            <a:avLst/>
          </a:prstGeom>
          <a:solidFill>
            <a:srgbClr val="8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pt-BR" sz="2000" b="1" dirty="0">
                <a:solidFill>
                  <a:schemeClr val="bg1"/>
                </a:solidFill>
                <a:latin typeface="Arial" charset="0"/>
                <a:ea typeface="+mn-ea"/>
              </a:rPr>
              <a:t>Qualidade Interna e Externa</a:t>
            </a:r>
          </a:p>
        </p:txBody>
      </p:sp>
      <p:sp>
        <p:nvSpPr>
          <p:cNvPr id="416772" name="Rectangle 4">
            <a:extLst>
              <a:ext uri="{FF2B5EF4-FFF2-40B4-BE49-F238E27FC236}">
                <a16:creationId xmlns:a16="http://schemas.microsoft.com/office/drawing/2014/main" id="{9454BC62-940D-4DED-ADB7-72F5676E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1782762"/>
            <a:ext cx="2665412" cy="5048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pt-BR" sz="2000" b="1">
                <a:solidFill>
                  <a:schemeClr val="bg1"/>
                </a:solidFill>
                <a:latin typeface="Arial" charset="0"/>
                <a:ea typeface="+mn-ea"/>
              </a:rPr>
              <a:t>Funcionalidade</a:t>
            </a:r>
          </a:p>
        </p:txBody>
      </p:sp>
      <p:sp>
        <p:nvSpPr>
          <p:cNvPr id="416773" name="Rectangle 5">
            <a:extLst>
              <a:ext uri="{FF2B5EF4-FFF2-40B4-BE49-F238E27FC236}">
                <a16:creationId xmlns:a16="http://schemas.microsoft.com/office/drawing/2014/main" id="{00DD02D3-BC82-4822-98B6-307ADAA1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2551112"/>
            <a:ext cx="2665412" cy="50482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pt-BR" sz="2000" b="1">
                <a:solidFill>
                  <a:schemeClr val="bg1"/>
                </a:solidFill>
                <a:latin typeface="Arial" charset="0"/>
                <a:ea typeface="+mn-ea"/>
              </a:rPr>
              <a:t>Confiabilidade</a:t>
            </a:r>
          </a:p>
        </p:txBody>
      </p:sp>
      <p:sp>
        <p:nvSpPr>
          <p:cNvPr id="416774" name="Rectangle 6">
            <a:extLst>
              <a:ext uri="{FF2B5EF4-FFF2-40B4-BE49-F238E27FC236}">
                <a16:creationId xmlns:a16="http://schemas.microsoft.com/office/drawing/2014/main" id="{24E2C713-CB97-43AC-A914-7BCB702E9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3370262"/>
            <a:ext cx="2665412" cy="4048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pt-BR" sz="2000" b="1">
                <a:solidFill>
                  <a:schemeClr val="bg1"/>
                </a:solidFill>
                <a:latin typeface="Arial" charset="0"/>
                <a:ea typeface="+mn-ea"/>
              </a:rPr>
              <a:t>Usabilidade</a:t>
            </a:r>
          </a:p>
        </p:txBody>
      </p:sp>
      <p:sp>
        <p:nvSpPr>
          <p:cNvPr id="416775" name="Rectangle 7">
            <a:extLst>
              <a:ext uri="{FF2B5EF4-FFF2-40B4-BE49-F238E27FC236}">
                <a16:creationId xmlns:a16="http://schemas.microsoft.com/office/drawing/2014/main" id="{AA6FA9D9-32F1-4300-A3C4-19E56BC2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4064000"/>
            <a:ext cx="2665412" cy="406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pt-BR" sz="2000" b="1">
                <a:solidFill>
                  <a:schemeClr val="bg1"/>
                </a:solidFill>
                <a:latin typeface="Arial" charset="0"/>
                <a:ea typeface="+mn-ea"/>
              </a:rPr>
              <a:t>Eficiência</a:t>
            </a:r>
          </a:p>
        </p:txBody>
      </p:sp>
      <p:sp>
        <p:nvSpPr>
          <p:cNvPr id="416776" name="Rectangle 8">
            <a:extLst>
              <a:ext uri="{FF2B5EF4-FFF2-40B4-BE49-F238E27FC236}">
                <a16:creationId xmlns:a16="http://schemas.microsoft.com/office/drawing/2014/main" id="{380C1BB7-C8FB-4E51-A7DA-F902466CE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4738687"/>
            <a:ext cx="2665412" cy="4048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pt-BR" sz="2000" b="1" dirty="0" err="1">
                <a:solidFill>
                  <a:schemeClr val="bg1"/>
                </a:solidFill>
                <a:latin typeface="Arial" charset="0"/>
                <a:ea typeface="+mn-ea"/>
              </a:rPr>
              <a:t>Manutenibilidade</a:t>
            </a:r>
            <a:endParaRPr lang="pt-BR" sz="2000" b="1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416777" name="Rectangle 9">
            <a:extLst>
              <a:ext uri="{FF2B5EF4-FFF2-40B4-BE49-F238E27FC236}">
                <a16:creationId xmlns:a16="http://schemas.microsoft.com/office/drawing/2014/main" id="{FB1D7F8B-90DB-4899-8103-DE090695C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5386387"/>
            <a:ext cx="2665412" cy="4048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0" tIns="0" rIns="0" bIns="0" anchor="ctr"/>
          <a:lstStyle/>
          <a:p>
            <a:pPr algn="ctr" eaLnBrk="0" hangingPunct="0">
              <a:defRPr/>
            </a:pPr>
            <a:r>
              <a:rPr lang="pt-BR" sz="2000" b="1">
                <a:solidFill>
                  <a:schemeClr val="bg1"/>
                </a:solidFill>
                <a:latin typeface="Arial" charset="0"/>
                <a:ea typeface="+mn-ea"/>
              </a:rPr>
              <a:t>Portabilidade</a:t>
            </a:r>
          </a:p>
        </p:txBody>
      </p:sp>
      <p:cxnSp>
        <p:nvCxnSpPr>
          <p:cNvPr id="39944" name="AutoShape 10">
            <a:extLst>
              <a:ext uri="{FF2B5EF4-FFF2-40B4-BE49-F238E27FC236}">
                <a16:creationId xmlns:a16="http://schemas.microsoft.com/office/drawing/2014/main" id="{9C9926CD-05E2-4502-B2E6-A8917423D571}"/>
              </a:ext>
            </a:extLst>
          </p:cNvPr>
          <p:cNvCxnSpPr>
            <a:cxnSpLocks noChangeShapeType="1"/>
            <a:stCxn id="416771" idx="3"/>
          </p:cNvCxnSpPr>
          <p:nvPr/>
        </p:nvCxnSpPr>
        <p:spPr bwMode="auto">
          <a:xfrm flipV="1">
            <a:off x="3903663" y="2011362"/>
            <a:ext cx="777875" cy="19113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5" name="AutoShape 11">
            <a:extLst>
              <a:ext uri="{FF2B5EF4-FFF2-40B4-BE49-F238E27FC236}">
                <a16:creationId xmlns:a16="http://schemas.microsoft.com/office/drawing/2014/main" id="{DCB66CB6-5C81-4657-A502-F5749379CD89}"/>
              </a:ext>
            </a:extLst>
          </p:cNvPr>
          <p:cNvCxnSpPr>
            <a:cxnSpLocks noChangeShapeType="1"/>
            <a:stCxn id="416771" idx="3"/>
            <a:endCxn id="416773" idx="1"/>
          </p:cNvCxnSpPr>
          <p:nvPr/>
        </p:nvCxnSpPr>
        <p:spPr bwMode="auto">
          <a:xfrm flipV="1">
            <a:off x="3903663" y="2803525"/>
            <a:ext cx="777875" cy="11191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AutoShape 12">
            <a:extLst>
              <a:ext uri="{FF2B5EF4-FFF2-40B4-BE49-F238E27FC236}">
                <a16:creationId xmlns:a16="http://schemas.microsoft.com/office/drawing/2014/main" id="{A175B85C-944A-4E66-BA0F-CAB35AD5600C}"/>
              </a:ext>
            </a:extLst>
          </p:cNvPr>
          <p:cNvCxnSpPr>
            <a:cxnSpLocks noChangeShapeType="1"/>
            <a:stCxn id="416771" idx="3"/>
            <a:endCxn id="416774" idx="1"/>
          </p:cNvCxnSpPr>
          <p:nvPr/>
        </p:nvCxnSpPr>
        <p:spPr bwMode="auto">
          <a:xfrm flipV="1">
            <a:off x="3903663" y="3573462"/>
            <a:ext cx="777875" cy="3492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7" name="AutoShape 13">
            <a:extLst>
              <a:ext uri="{FF2B5EF4-FFF2-40B4-BE49-F238E27FC236}">
                <a16:creationId xmlns:a16="http://schemas.microsoft.com/office/drawing/2014/main" id="{45F0C5AA-FC6E-41F8-9402-2EDE0EC97B5D}"/>
              </a:ext>
            </a:extLst>
          </p:cNvPr>
          <p:cNvCxnSpPr>
            <a:cxnSpLocks noChangeShapeType="1"/>
            <a:stCxn id="416771" idx="3"/>
            <a:endCxn id="416775" idx="1"/>
          </p:cNvCxnSpPr>
          <p:nvPr/>
        </p:nvCxnSpPr>
        <p:spPr bwMode="auto">
          <a:xfrm>
            <a:off x="3903663" y="3922712"/>
            <a:ext cx="777875" cy="3444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8" name="AutoShape 14">
            <a:extLst>
              <a:ext uri="{FF2B5EF4-FFF2-40B4-BE49-F238E27FC236}">
                <a16:creationId xmlns:a16="http://schemas.microsoft.com/office/drawing/2014/main" id="{ADC45380-B51E-42CF-A121-E2D9DE5AA139}"/>
              </a:ext>
            </a:extLst>
          </p:cNvPr>
          <p:cNvCxnSpPr>
            <a:cxnSpLocks noChangeShapeType="1"/>
            <a:stCxn id="416771" idx="3"/>
            <a:endCxn id="416776" idx="1"/>
          </p:cNvCxnSpPr>
          <p:nvPr/>
        </p:nvCxnSpPr>
        <p:spPr bwMode="auto">
          <a:xfrm>
            <a:off x="3903663" y="3922712"/>
            <a:ext cx="777875" cy="1019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9" name="AutoShape 15">
            <a:extLst>
              <a:ext uri="{FF2B5EF4-FFF2-40B4-BE49-F238E27FC236}">
                <a16:creationId xmlns:a16="http://schemas.microsoft.com/office/drawing/2014/main" id="{C1839C97-B7F6-4015-B04F-3465F7191699}"/>
              </a:ext>
            </a:extLst>
          </p:cNvPr>
          <p:cNvCxnSpPr>
            <a:cxnSpLocks noChangeShapeType="1"/>
            <a:stCxn id="416771" idx="3"/>
            <a:endCxn id="416777" idx="1"/>
          </p:cNvCxnSpPr>
          <p:nvPr/>
        </p:nvCxnSpPr>
        <p:spPr bwMode="auto">
          <a:xfrm>
            <a:off x="3903663" y="3922712"/>
            <a:ext cx="777875" cy="16668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75A09BA-D305-41F8-BDD1-54786024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Modelo para Qualidade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32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  <p:sp>
        <p:nvSpPr>
          <p:cNvPr id="39951" name="Espaço Reservado para Número de Slide 15">
            <a:extLst>
              <a:ext uri="{FF2B5EF4-FFF2-40B4-BE49-F238E27FC236}">
                <a16:creationId xmlns:a16="http://schemas.microsoft.com/office/drawing/2014/main" id="{7939799F-F74B-4DBE-973D-E273223B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7859713" y="5462588"/>
            <a:ext cx="7159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A59AFB0-D51E-423B-BD1F-A13BDD59564B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6B29936D-C48E-4AD6-901D-2B685DCDA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22617"/>
            <a:ext cx="8531225" cy="483076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Pergunta-chave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Satisfaz às necessidades?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</a:pP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Subcaracterísticas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adequação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acurácia ou acertividade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interoperabilidade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segurança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conformidade da funcionalidade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2" name="Espaço Reservado para Número de Slide 3">
            <a:extLst>
              <a:ext uri="{FF2B5EF4-FFF2-40B4-BE49-F238E27FC236}">
                <a16:creationId xmlns:a16="http://schemas.microsoft.com/office/drawing/2014/main" id="{539C0AF6-1944-44DC-8A4F-C8F2168E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2952750" y="244475"/>
            <a:ext cx="754063" cy="312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E88E0A4-531A-4303-8AE5-57214CD4DEE6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45C3CE7-1A45-4A18-86F7-2A77291C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chemeClr val="tx2"/>
                </a:solidFill>
                <a:latin typeface="Zurich Ex BT" charset="0"/>
              </a:rPr>
              <a:t>Funcionalidade</a:t>
            </a:r>
            <a:br>
              <a:rPr lang="en-US" altLang="en-US" sz="3200" b="1" dirty="0">
                <a:solidFill>
                  <a:schemeClr val="tx2"/>
                </a:solidFill>
                <a:latin typeface="Zurich Ex BT" charset="0"/>
              </a:rPr>
            </a:br>
            <a:r>
              <a:rPr lang="en-US" altLang="en-US" b="1" dirty="0">
                <a:solidFill>
                  <a:schemeClr val="tx2"/>
                </a:solidFill>
                <a:latin typeface="Zurich Ex BT" charset="0"/>
              </a:rPr>
              <a:t>ISO 9126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2909870F-D225-4602-B6F0-5046636180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531225" cy="498316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Pergunta-chave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É imune a falhas?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</a:pP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Subcaracterísticas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maturidade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tolerância a defeitos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recuperabilidade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conformidade da confiabilidade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010" name="Espaço Reservado para Número de Slide 3">
            <a:extLst>
              <a:ext uri="{FF2B5EF4-FFF2-40B4-BE49-F238E27FC236}">
                <a16:creationId xmlns:a16="http://schemas.microsoft.com/office/drawing/2014/main" id="{FEE84CE9-2047-4B46-9F70-1F21C10A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2565400" y="63500"/>
            <a:ext cx="1136650" cy="392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C124273-5B13-4740-B2CB-F6537554BAFE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CBB5CA3-4B23-4A1A-9D15-2E86466A4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Confiabilidade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24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24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1E87371B-C59A-4919-860F-70B1CC48C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2775" y="1455737"/>
            <a:ext cx="8302625" cy="483076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Pergunta-chave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É fácil de usar?</a:t>
            </a: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Subcaracterísticas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inteligibilidade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apreensibilidade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operacionalidade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atratividade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conformidade da usabilidade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058" name="Espaço Reservado para Número de Slide 3">
            <a:extLst>
              <a:ext uri="{FF2B5EF4-FFF2-40B4-BE49-F238E27FC236}">
                <a16:creationId xmlns:a16="http://schemas.microsoft.com/office/drawing/2014/main" id="{C28E919C-3E77-40D1-B219-CE78F331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2951163" y="90488"/>
            <a:ext cx="747712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9031E3-B8DA-40DA-AFA8-7F3FEF6B5BD6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59A1001-E8B6-4384-B75F-0BBA4591F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9600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Usabilidade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24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24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>
            <a:extLst>
              <a:ext uri="{FF2B5EF4-FFF2-40B4-BE49-F238E27FC236}">
                <a16:creationId xmlns:a16="http://schemas.microsoft.com/office/drawing/2014/main" id="{9743AC9B-FAF1-47FA-AE2E-B5F9B9889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46237"/>
            <a:ext cx="8455025" cy="452596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Pergunta-chave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É rápido e “enxuto”?</a:t>
            </a:r>
            <a:b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Subcaracterísticas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08025" lvl="1" indent="-342900" algn="just" eaLnBrk="1" hangingPunct="1"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comportamento em relação ao tempo</a:t>
            </a:r>
          </a:p>
          <a:p>
            <a:pPr marL="708025" lvl="1" indent="-342900" algn="just" eaLnBrk="1" hangingPunct="1"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utilização de recursos</a:t>
            </a:r>
          </a:p>
          <a:p>
            <a:pPr marL="708025" lvl="1" indent="-342900" algn="just" eaLnBrk="1" hangingPunct="1"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conformidade da eficiência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106" name="Espaço Reservado para Número de Slide 3">
            <a:extLst>
              <a:ext uri="{FF2B5EF4-FFF2-40B4-BE49-F238E27FC236}">
                <a16:creationId xmlns:a16="http://schemas.microsoft.com/office/drawing/2014/main" id="{F7A9E3A4-8E4D-40B2-940B-4FE46757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3016250" y="85725"/>
            <a:ext cx="693738" cy="271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EDBD4CB-8D19-4992-9D7A-5BCA070F0095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C7BE1A9-317A-4302-8E73-52624AE6B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Eficiência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24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24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B7DB03CC-8503-42A3-8896-0E02F4AD2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0491" y="3124200"/>
            <a:ext cx="7620000" cy="1143000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pt-BR" sz="4400" dirty="0"/>
              <a:t>"A única coisa permanente no universo é a mudança" [Heráclito, 450 a.C.]’’</a:t>
            </a:r>
          </a:p>
        </p:txBody>
      </p:sp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C15B9A15-8BDD-47A3-A021-5E380745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9899B86B-0D72-41A5-8F6A-D61B9B7F35F3}" type="slidenum">
              <a:rPr lang="en-US" altLang="en-US" sz="2200"/>
              <a:pPr eaLnBrk="1" hangingPunct="1">
                <a:lnSpc>
                  <a:spcPct val="80000"/>
                </a:lnSpc>
              </a:pPr>
              <a:t>3</a:t>
            </a:fld>
            <a:endParaRPr lang="en-US" altLang="en-US" sz="22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1CBDFA2-1A49-48AA-B20B-D6CC7588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820469"/>
            <a:ext cx="8742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História da Qualidade</a:t>
            </a:r>
            <a:endParaRPr lang="en-US" altLang="en-US" sz="3200" b="1" dirty="0">
              <a:solidFill>
                <a:schemeClr val="tx2"/>
              </a:solidFill>
              <a:latin typeface="Zurich Ex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4989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29EB768F-DC59-437C-AE3F-11E2A3094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8955" y="1828800"/>
            <a:ext cx="8081645" cy="444976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Pergunta-chave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É fácil de modificar?</a:t>
            </a:r>
            <a:b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altLang="en-US" sz="32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Subcaracterísticas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analisabilidade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modificabilidade</a:t>
            </a:r>
            <a:r>
              <a:rPr lang="pt-BR" alt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estabilidade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testabilidade</a:t>
            </a:r>
            <a:endParaRPr lang="pt-BR" altLang="en-US" sz="32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conformidade da manutenibilidade</a:t>
            </a:r>
            <a:endParaRPr lang="pt-BR" altLang="en-US" sz="3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154" name="Espaço Reservado para Número de Slide 3">
            <a:extLst>
              <a:ext uri="{FF2B5EF4-FFF2-40B4-BE49-F238E27FC236}">
                <a16:creationId xmlns:a16="http://schemas.microsoft.com/office/drawing/2014/main" id="{561AD492-38B4-4582-9D6E-2683BA4F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3027363" y="228600"/>
            <a:ext cx="747712" cy="366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27BC2EF-EE2E-4421-98E8-C56507BE67DF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B07F07F6-A087-4D33-B733-48E4772E2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 err="1">
                <a:solidFill>
                  <a:schemeClr val="tx2"/>
                </a:solidFill>
                <a:latin typeface="Zurich Ex BT" charset="0"/>
                <a:ea typeface="+mn-ea"/>
              </a:rPr>
              <a:t>Manutenibilidade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24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24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102965DC-79B2-4506-A9FA-B67CA3E0B0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656514" cy="452596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pt-BR" altLang="en-US" sz="3200" u="sng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Pergunta-chave</a:t>
            </a:r>
            <a:r>
              <a:rPr lang="pt-BR" altLang="en-US" sz="32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 É fácil de usar em outro ambiente?</a:t>
            </a:r>
            <a:br>
              <a:rPr lang="pt-BR" altLang="en-US" sz="32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altLang="en-US" sz="3200" dirty="0">
              <a:effectLst>
                <a:outerShdw blurRad="38100" dist="38100" dir="2700000" algn="tl">
                  <a:srgbClr val="318FC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1" hangingPunct="1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pt-BR" altLang="en-US" sz="32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t-BR" altLang="en-US" sz="3200" u="sng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Subcaracterísticas</a:t>
            </a:r>
            <a:r>
              <a:rPr lang="pt-BR" altLang="en-US" sz="32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adaptabilidade</a:t>
            </a:r>
            <a:r>
              <a:rPr lang="pt-BR" altLang="en-US" sz="3200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capacidade para ser instalado</a:t>
            </a:r>
            <a:endParaRPr lang="pt-BR" altLang="en-US" sz="3200" dirty="0">
              <a:effectLst>
                <a:outerShdw blurRad="38100" dist="38100" dir="2700000" algn="tl">
                  <a:srgbClr val="318FC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co-existência</a:t>
            </a: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capacidade para substituir</a:t>
            </a:r>
            <a:endParaRPr lang="pt-BR" altLang="en-US" sz="3200" dirty="0">
              <a:effectLst>
                <a:outerShdw blurRad="38100" dist="38100" dir="2700000" algn="tl">
                  <a:srgbClr val="318FC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eaLnBrk="1" hangingPunct="1"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pt-BR" altLang="en-US" sz="32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conformidade da portabilidade</a:t>
            </a:r>
            <a:endParaRPr lang="pt-BR" altLang="en-US" sz="3200" dirty="0">
              <a:effectLst>
                <a:outerShdw blurRad="38100" dist="38100" dir="2700000" algn="tl">
                  <a:srgbClr val="318FC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202" name="Espaço Reservado para Número de Slide 3">
            <a:extLst>
              <a:ext uri="{FF2B5EF4-FFF2-40B4-BE49-F238E27FC236}">
                <a16:creationId xmlns:a16="http://schemas.microsoft.com/office/drawing/2014/main" id="{609F5D9F-585F-4677-B1E4-5E986712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2951163" y="90488"/>
            <a:ext cx="747712" cy="366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F2338A-237C-41B9-B82C-7B21BC684590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9A7713CA-8DBC-4D4F-A965-1D1103670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76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Portabilidade</a:t>
            </a:r>
            <a:b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</a:br>
            <a:r>
              <a:rPr lang="pt-BR" sz="2400" b="1" dirty="0">
                <a:solidFill>
                  <a:schemeClr val="tx2"/>
                </a:solidFill>
                <a:latin typeface="Zurich Ex BT" charset="0"/>
                <a:ea typeface="+mn-ea"/>
              </a:rPr>
              <a:t>ISO 9126</a:t>
            </a:r>
            <a:endParaRPr lang="en-US" sz="24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6AD3D52-A662-4AE7-9CC2-210B8B7E6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ISO 9126</a:t>
            </a:r>
            <a:b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</a:br>
            <a:r>
              <a:rPr lang="pt-BR" altLang="en-US" sz="2000" b="1" dirty="0">
                <a:solidFill>
                  <a:schemeClr val="tx2"/>
                </a:solidFill>
                <a:latin typeface="Zurich Ex BT" charset="0"/>
              </a:rPr>
              <a:t>Características, subcaracterísticas e perguntas chave</a:t>
            </a:r>
            <a:endParaRPr lang="en-US" altLang="en-US" sz="2000" b="1" dirty="0">
              <a:solidFill>
                <a:schemeClr val="tx2"/>
              </a:solidFill>
              <a:latin typeface="Zurich Ex BT" charset="0"/>
            </a:endParaRPr>
          </a:p>
        </p:txBody>
      </p:sp>
      <p:pic>
        <p:nvPicPr>
          <p:cNvPr id="53250" name="Picture 12" descr="Caracteristicas_iso9126">
            <a:extLst>
              <a:ext uri="{FF2B5EF4-FFF2-40B4-BE49-F238E27FC236}">
                <a16:creationId xmlns:a16="http://schemas.microsoft.com/office/drawing/2014/main" id="{F52DDB36-66F1-4A5B-9A98-8FF4AF538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10" y="1524000"/>
            <a:ext cx="6629400" cy="475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Espaço Reservado para Número de Slide 3">
            <a:extLst>
              <a:ext uri="{FF2B5EF4-FFF2-40B4-BE49-F238E27FC236}">
                <a16:creationId xmlns:a16="http://schemas.microsoft.com/office/drawing/2014/main" id="{7599929B-6300-4669-BBCE-2E973795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6C0E0A9-C72F-4595-807D-7645A68D8F69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>
            <a:extLst>
              <a:ext uri="{FF2B5EF4-FFF2-40B4-BE49-F238E27FC236}">
                <a16:creationId xmlns:a16="http://schemas.microsoft.com/office/drawing/2014/main" id="{6547B885-100C-4966-BF1D-C4FC9DB8A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12" y="2327838"/>
            <a:ext cx="7658228" cy="399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ts val="0"/>
              </a:spcBef>
            </a:pPr>
            <a:r>
              <a:rPr lang="pt-B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Utilizar a tabela para avaliar um software ipotético.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r>
              <a:rPr lang="pt-B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Preencher todas as colunas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r>
              <a:rPr lang="pt-B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Fazer suposições coerentes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r>
              <a:rPr lang="pt-B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Não precisa ter tudo</a:t>
            </a:r>
          </a:p>
          <a:p>
            <a:pPr algn="just" eaLnBrk="1" hangingPunct="1">
              <a:spcBef>
                <a:spcPts val="0"/>
              </a:spcBef>
              <a:buFontTx/>
              <a:buChar char="•"/>
            </a:pPr>
            <a:endParaRPr lang="pt-B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1" hangingPunct="1">
              <a:spcBef>
                <a:spcPts val="0"/>
              </a:spcBef>
            </a:pPr>
            <a:r>
              <a:rPr lang="pt-BR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Questionar se tiver dúvidas !!!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A64745C-C59D-404B-BA2A-9396AA8E3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Exercício</a:t>
            </a:r>
          </a:p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Avaliação de Software</a:t>
            </a:r>
            <a:b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</a:br>
            <a:r>
              <a:rPr lang="pt-BR" altLang="en-US" b="1" dirty="0">
                <a:solidFill>
                  <a:schemeClr val="tx2"/>
                </a:solidFill>
                <a:latin typeface="Zurich Ex BT" charset="0"/>
              </a:rPr>
              <a:t>ISO 9126</a:t>
            </a:r>
            <a:endParaRPr lang="en-US" altLang="en-US" b="1" dirty="0">
              <a:solidFill>
                <a:schemeClr val="tx2"/>
              </a:solidFill>
              <a:latin typeface="Zurich Ex BT" charset="0"/>
            </a:endParaRPr>
          </a:p>
        </p:txBody>
      </p:sp>
      <p:sp>
        <p:nvSpPr>
          <p:cNvPr id="55299" name="Espaço Reservado para Número de Slide 3">
            <a:extLst>
              <a:ext uri="{FF2B5EF4-FFF2-40B4-BE49-F238E27FC236}">
                <a16:creationId xmlns:a16="http://schemas.microsoft.com/office/drawing/2014/main" id="{C48CC052-5AF0-48A8-B41E-390AAD0C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 rot="900000">
            <a:off x="7783513" y="5873750"/>
            <a:ext cx="7159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F2244B0-1F89-4C1D-9B4D-831994569922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Espaço Reservado para Número de Slide 3">
            <a:extLst>
              <a:ext uri="{FF2B5EF4-FFF2-40B4-BE49-F238E27FC236}">
                <a16:creationId xmlns:a16="http://schemas.microsoft.com/office/drawing/2014/main" id="{C15B9A15-8BDD-47A3-A021-5E3807454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9899B86B-0D72-41A5-8F6A-D61B9B7F35F3}" type="slidenum">
              <a:rPr lang="en-US" altLang="en-US" sz="2200"/>
              <a:pPr eaLnBrk="1" hangingPunct="1">
                <a:lnSpc>
                  <a:spcPct val="80000"/>
                </a:lnSpc>
              </a:pPr>
              <a:t>4</a:t>
            </a:fld>
            <a:endParaRPr lang="en-US" altLang="en-US" sz="220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1CBDFA2-1A49-48AA-B20B-D6CC7588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2" y="820469"/>
            <a:ext cx="87422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en-US" sz="3200" b="1" dirty="0">
                <a:solidFill>
                  <a:schemeClr val="tx2"/>
                </a:solidFill>
                <a:latin typeface="Zurich Ex BT" charset="0"/>
              </a:rPr>
              <a:t>História da Qualidade</a:t>
            </a:r>
            <a:endParaRPr lang="en-US" altLang="en-US" sz="3200" b="1" dirty="0">
              <a:solidFill>
                <a:schemeClr val="tx2"/>
              </a:solidFill>
              <a:latin typeface="Zurich Ex BT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A2E1DDB-FF2F-458E-9C05-56D4FBDA500E}"/>
              </a:ext>
            </a:extLst>
          </p:cNvPr>
          <p:cNvSpPr/>
          <p:nvPr/>
        </p:nvSpPr>
        <p:spPr>
          <a:xfrm>
            <a:off x="571500" y="1765224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Vamos construir o conceito de qualidade apoiados na História...</a:t>
            </a:r>
          </a:p>
          <a:p>
            <a:r>
              <a:rPr lang="pt-BR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que é qualidade para uma pessoa, pode ser falta de qualidade para outra.</a:t>
            </a:r>
          </a:p>
          <a:p>
            <a:endParaRPr lang="pt-BR" sz="2800" dirty="0">
              <a:solidFill>
                <a:schemeClr val="accent4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Qualidade do Produto: </a:t>
            </a:r>
            <a:r>
              <a:rPr lang="pt-BR" sz="2800" dirty="0">
                <a:latin typeface="Calibri" panose="020F0502020204030204" pitchFamily="34" charset="0"/>
                <a:cs typeface="Calibri" panose="020F0502020204030204" pitchFamily="34" charset="0"/>
              </a:rPr>
              <a:t>Todos os produtos tem a mesma qualidade?</a:t>
            </a:r>
          </a:p>
          <a:p>
            <a:endParaRPr lang="pt-B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Vamos pensar....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926153-15FA-E94B-A7D4-B757DFC33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747832"/>
            <a:ext cx="1381125" cy="15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01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191250-BE00-499A-946E-E6C564622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886200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pt-BR" altLang="en-US" sz="54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Zurich Ex BT" charset="0"/>
              </a:rPr>
              <a:t>1</a:t>
            </a:r>
            <a:br>
              <a:rPr lang="pt-BR" altLang="en-US" sz="3600" dirty="0">
                <a:effectLst>
                  <a:outerShdw blurRad="38100" dist="38100" dir="2700000" algn="tl">
                    <a:srgbClr val="318FC5"/>
                  </a:outerShdw>
                </a:effectLst>
                <a:latin typeface="Zurich Ex BT" charset="0"/>
              </a:rPr>
            </a:br>
            <a:r>
              <a:rPr lang="pt-BR" altLang="en-US" sz="3600" b="1" dirty="0">
                <a:effectLst>
                  <a:outerShdw blurRad="38100" dist="38100" dir="2700000" algn="tl">
                    <a:srgbClr val="318FC5"/>
                  </a:outerShdw>
                </a:effectLst>
                <a:latin typeface="Zurich Ex BT" charset="0"/>
              </a:rPr>
              <a:t>Conceituação de Qualidade de Software</a:t>
            </a:r>
            <a:endParaRPr lang="en-US" altLang="en-US" sz="3600" b="1" dirty="0">
              <a:effectLst>
                <a:outerShdw blurRad="38100" dist="38100" dir="2700000" algn="tl">
                  <a:srgbClr val="318FC5"/>
                </a:outerShdw>
              </a:effectLst>
              <a:latin typeface="Zurich Ex BT" charset="0"/>
            </a:endParaRPr>
          </a:p>
        </p:txBody>
      </p:sp>
      <p:sp>
        <p:nvSpPr>
          <p:cNvPr id="3075" name="Espaço Reservado para Número de Slide 2">
            <a:extLst>
              <a:ext uri="{FF2B5EF4-FFF2-40B4-BE49-F238E27FC236}">
                <a16:creationId xmlns:a16="http://schemas.microsoft.com/office/drawing/2014/main" id="{C3DFA710-B283-4EB8-8449-E5F2760BD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E7FDDE99-3088-413D-A640-B6C99E5DE81D}" type="slidenum">
              <a:rPr lang="en-US" altLang="en-US" sz="2200"/>
              <a:pPr eaLnBrk="1" hangingPunct="1">
                <a:lnSpc>
                  <a:spcPct val="80000"/>
                </a:lnSpc>
              </a:pPr>
              <a:t>5</a:t>
            </a:fld>
            <a:endParaRPr lang="en-US" altLang="en-US" sz="2200"/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id="{A944CB2A-6B48-438F-B7B9-7557DC6DE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66900"/>
            <a:ext cx="34925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144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4D6DDB9-D6A5-4F54-AFD2-55FB25E0F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algn="ctr" eaLnBrk="1" hangingPunct="1"/>
            <a:r>
              <a:rPr lang="pt-BR" altLang="en-US" sz="3600" b="1" dirty="0">
                <a:effectLst/>
                <a:latin typeface="Zurich Ex BT" charset="0"/>
              </a:rPr>
              <a:t>Conceituação</a:t>
            </a:r>
            <a:endParaRPr lang="en-US" altLang="en-US" sz="3600" b="1" dirty="0">
              <a:effectLst/>
              <a:latin typeface="Zurich Ex BT" charset="0"/>
            </a:endParaRPr>
          </a:p>
        </p:txBody>
      </p:sp>
      <p:sp>
        <p:nvSpPr>
          <p:cNvPr id="4100" name="Espaço Reservado para Número de Slide 3">
            <a:extLst>
              <a:ext uri="{FF2B5EF4-FFF2-40B4-BE49-F238E27FC236}">
                <a16:creationId xmlns:a16="http://schemas.microsoft.com/office/drawing/2014/main" id="{538AE6BE-BED7-4F8E-BC02-24DB83D8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900000">
            <a:off x="3184525" y="211138"/>
            <a:ext cx="508000" cy="3810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4E3C248A-D605-4349-A535-E05578557D02}" type="slidenum">
              <a:rPr lang="en-US" altLang="en-US" sz="2200"/>
              <a:pPr eaLnBrk="1" hangingPunct="1">
                <a:lnSpc>
                  <a:spcPct val="80000"/>
                </a:lnSpc>
              </a:pPr>
              <a:t>6</a:t>
            </a:fld>
            <a:endParaRPr lang="en-US" altLang="en-US" sz="2200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094A54E9-6D57-4DB4-844D-5632CFADD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53111"/>
            <a:ext cx="7848600" cy="396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1346200" indent="-627063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pt-B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Totalidade de características de um produto de software que lhe confere a capacidade de satisfazer às necessidades explícitas e implícitas. (ISO 8402)</a:t>
            </a:r>
          </a:p>
          <a:p>
            <a:pPr algn="just" eaLnBrk="1" hangingPunct="1">
              <a:spcBef>
                <a:spcPct val="20000"/>
              </a:spcBef>
            </a:pPr>
            <a:endParaRPr lang="pt-BR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1" hangingPunct="1">
              <a:spcBef>
                <a:spcPct val="20000"/>
              </a:spcBef>
              <a:buFontTx/>
              <a:buChar char="–"/>
            </a:pPr>
            <a:r>
              <a:rPr lang="pt-BR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Funcionalidades;</a:t>
            </a:r>
            <a:endParaRPr lang="pt-BR" altLang="en-US" sz="2800" b="1" dirty="0">
              <a:effectLst>
                <a:outerShdw blurRad="38100" dist="38100" dir="2700000" algn="tl">
                  <a:srgbClr val="318FC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 eaLnBrk="1" hangingPunct="1">
              <a:spcBef>
                <a:spcPct val="20000"/>
              </a:spcBef>
              <a:buFontTx/>
              <a:buChar char="–"/>
            </a:pPr>
            <a:r>
              <a:rPr lang="pt-BR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Questões tácitas;</a:t>
            </a:r>
          </a:p>
          <a:p>
            <a:pPr lvl="1" algn="just" eaLnBrk="1" hangingPunct="1">
              <a:spcBef>
                <a:spcPct val="20000"/>
              </a:spcBef>
              <a:buFontTx/>
              <a:buChar char="–"/>
            </a:pPr>
            <a:r>
              <a:rPr lang="pt-BR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Questões culturais;</a:t>
            </a:r>
          </a:p>
          <a:p>
            <a:pPr lvl="1" algn="just" eaLnBrk="1" hangingPunct="1">
              <a:spcBef>
                <a:spcPct val="20000"/>
              </a:spcBef>
              <a:buFontTx/>
              <a:buChar char="–"/>
            </a:pPr>
            <a:r>
              <a:rPr lang="pt-BR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Processo de desenvolvimento;</a:t>
            </a:r>
            <a:r>
              <a:rPr lang="pt-BR" altLang="en-US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 eaLnBrk="1" hangingPunct="1">
              <a:spcBef>
                <a:spcPct val="20000"/>
              </a:spcBef>
            </a:pPr>
            <a:endParaRPr lang="pt-BR" altLang="en-US" sz="3200" dirty="0">
              <a:latin typeface="Geometr415 Lt B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2AE568-C344-40FC-AEE5-7E9D5ABE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38838"/>
            <a:ext cx="8077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pt-BR" altLang="en-US" sz="32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Área de TI dentro da Engenharia de Software</a:t>
            </a:r>
            <a:endParaRPr lang="en-US" altLang="en-US" sz="3200" b="1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197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Espaço Reservado para Número de Slide 2">
            <a:extLst>
              <a:ext uri="{FF2B5EF4-FFF2-40B4-BE49-F238E27FC236}">
                <a16:creationId xmlns:a16="http://schemas.microsoft.com/office/drawing/2014/main" id="{AE0B35FD-E2EA-4552-903B-FC675C32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</a:pPr>
            <a:fld id="{402916F6-4DDA-434F-9841-EB225E2C66F8}" type="slidenum">
              <a:rPr lang="en-US" altLang="en-US" sz="2200"/>
              <a:pPr eaLnBrk="1" hangingPunct="1">
                <a:lnSpc>
                  <a:spcPct val="80000"/>
                </a:lnSpc>
              </a:pPr>
              <a:t>7</a:t>
            </a:fld>
            <a:endParaRPr lang="en-US" altLang="en-US" sz="220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66013B23-2DEA-40BD-AC9D-4DAE33846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88E9BC3-44A5-440E-90BD-289CD22FEA6B}"/>
              </a:ext>
            </a:extLst>
          </p:cNvPr>
          <p:cNvSpPr/>
          <p:nvPr/>
        </p:nvSpPr>
        <p:spPr>
          <a:xfrm>
            <a:off x="152400" y="2971800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650E243-097E-4759-BE1C-3A196CF6ADAB}"/>
              </a:ext>
            </a:extLst>
          </p:cNvPr>
          <p:cNvSpPr/>
          <p:nvPr/>
        </p:nvSpPr>
        <p:spPr>
          <a:xfrm>
            <a:off x="1981200" y="2970305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40C01D-D5F9-490F-BB1C-3AE72954A76C}"/>
              </a:ext>
            </a:extLst>
          </p:cNvPr>
          <p:cNvSpPr/>
          <p:nvPr/>
        </p:nvSpPr>
        <p:spPr>
          <a:xfrm>
            <a:off x="3778623" y="2970305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AEA4C20-4DA5-4D96-A563-2053BD164971}"/>
              </a:ext>
            </a:extLst>
          </p:cNvPr>
          <p:cNvSpPr/>
          <p:nvPr/>
        </p:nvSpPr>
        <p:spPr>
          <a:xfrm>
            <a:off x="5592482" y="2971800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B62D4C-4EB0-4F86-A0DC-548BE21ADDDB}"/>
              </a:ext>
            </a:extLst>
          </p:cNvPr>
          <p:cNvSpPr/>
          <p:nvPr/>
        </p:nvSpPr>
        <p:spPr>
          <a:xfrm>
            <a:off x="7391400" y="2971800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6AE66C0-9514-47A0-A371-F9EAF9137793}"/>
              </a:ext>
            </a:extLst>
          </p:cNvPr>
          <p:cNvSpPr/>
          <p:nvPr/>
        </p:nvSpPr>
        <p:spPr>
          <a:xfrm>
            <a:off x="152400" y="6355977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CF1D3E6-B01E-4190-937D-424D31148793}"/>
              </a:ext>
            </a:extLst>
          </p:cNvPr>
          <p:cNvSpPr/>
          <p:nvPr/>
        </p:nvSpPr>
        <p:spPr>
          <a:xfrm>
            <a:off x="1964764" y="6354482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52546EF-AFF4-420E-A703-D40E253B15B2}"/>
              </a:ext>
            </a:extLst>
          </p:cNvPr>
          <p:cNvSpPr/>
          <p:nvPr/>
        </p:nvSpPr>
        <p:spPr>
          <a:xfrm>
            <a:off x="3780118" y="6339541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D7C079-FDF8-45C6-A278-7197B7429FE4}"/>
              </a:ext>
            </a:extLst>
          </p:cNvPr>
          <p:cNvSpPr/>
          <p:nvPr/>
        </p:nvSpPr>
        <p:spPr>
          <a:xfrm>
            <a:off x="5577541" y="6354482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300CCE1-CF73-4533-BFC5-CDB636D45F8A}"/>
              </a:ext>
            </a:extLst>
          </p:cNvPr>
          <p:cNvSpPr/>
          <p:nvPr/>
        </p:nvSpPr>
        <p:spPr>
          <a:xfrm>
            <a:off x="7406341" y="6369423"/>
            <a:ext cx="1600200" cy="3048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76200" dist="25400" dir="5400000" rotWithShape="0">
              <a:schemeClr val="tx1">
                <a:alpha val="5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62D9ACF4-E875-4561-BA2C-29D2A3E28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1500" y="1295400"/>
            <a:ext cx="8001000" cy="5039423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Foco no </a:t>
            </a:r>
            <a:r>
              <a:rPr lang="pt-BR" altLang="en-US" b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PROCESSO</a:t>
            </a:r>
            <a:r>
              <a:rPr lang="pt-BR" altLang="en-US" b="1" dirty="0">
                <a:solidFill>
                  <a:srgbClr val="CC33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 b="1" dirty="0">
              <a:solidFill>
                <a:srgbClr val="CC33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algn="just" eaLnBrk="1" hangingPunct="1">
              <a:lnSpc>
                <a:spcPct val="90000"/>
              </a:lnSpc>
              <a:buFontTx/>
              <a:buChar char="•"/>
            </a:pPr>
            <a:r>
              <a:rPr lang="pt-BR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visa melhorar a qualidade do modo como o software é produzido e mantido</a:t>
            </a:r>
          </a:p>
          <a:p>
            <a:pPr marL="708025" lvl="1" indent="-342900" algn="just" eaLnBrk="1" hangingPunct="1">
              <a:lnSpc>
                <a:spcPct val="90000"/>
              </a:lnSpc>
              <a:buFontTx/>
              <a:buChar char="•"/>
            </a:pPr>
            <a:r>
              <a:rPr lang="pt-BR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verificada através de auditorias, revisões</a:t>
            </a:r>
          </a:p>
          <a:p>
            <a:pPr marL="708025" lvl="1" indent="-342900" algn="just" eaLnBrk="1" hangingPunct="1">
              <a:lnSpc>
                <a:spcPct val="90000"/>
              </a:lnSpc>
              <a:buFontTx/>
              <a:buChar char="•"/>
            </a:pPr>
            <a:r>
              <a:rPr lang="pt-BR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qualidade do processo afeta diretamente a qualidade do produto</a:t>
            </a:r>
          </a:p>
          <a:p>
            <a:pPr marL="708025" lvl="1" indent="-342900" algn="just" eaLnBrk="1" hangingPunct="1">
              <a:lnSpc>
                <a:spcPct val="90000"/>
              </a:lnSpc>
              <a:buFontTx/>
              <a:buChar char="•"/>
            </a:pPr>
            <a:r>
              <a:rPr lang="pt-BR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princípio derivado dos processos de produção, da área de manufatura</a:t>
            </a:r>
          </a:p>
        </p:txBody>
      </p:sp>
      <p:sp>
        <p:nvSpPr>
          <p:cNvPr id="21506" name="Espaço Reservado para Número de Slide 3">
            <a:extLst>
              <a:ext uri="{FF2B5EF4-FFF2-40B4-BE49-F238E27FC236}">
                <a16:creationId xmlns:a16="http://schemas.microsoft.com/office/drawing/2014/main" id="{5EFC3BAD-ACF1-451D-B433-F743B33F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18BA6E6-03B3-4072-992A-4E0FF86D65AF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DA3EF52-A4A5-4E90-810D-D5E43B09C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Abordagens</a:t>
            </a:r>
            <a:endParaRPr lang="en-US" sz="32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62D9ACF4-E875-4561-BA2C-29D2A3E28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7043" y="1676400"/>
            <a:ext cx="8189913" cy="3505200"/>
          </a:xfrm>
        </p:spPr>
        <p:txBody>
          <a:bodyPr wrap="square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pt-BR" altLang="en-US" sz="2000" dirty="0">
                <a:effectLst>
                  <a:outerShdw blurRad="38100" dist="38100" dir="2700000" algn="tl">
                    <a:srgbClr val="318FC5"/>
                  </a:outerShdw>
                </a:effectLst>
                <a:latin typeface="Arial" panose="020B0604020202020204" pitchFamily="34" charset="0"/>
              </a:rPr>
            </a:br>
            <a:endParaRPr lang="pt-BR" altLang="en-US" sz="2000" dirty="0">
              <a:effectLst>
                <a:outerShdw blurRad="38100" dist="38100" dir="2700000" algn="tl">
                  <a:srgbClr val="318FC5"/>
                </a:outerShdw>
              </a:effectLst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en-US" sz="3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Foco no </a:t>
            </a:r>
            <a:r>
              <a:rPr lang="pt-BR" altLang="en-US" sz="36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PRODUTO</a:t>
            </a:r>
            <a:r>
              <a:rPr lang="pt-BR" altLang="en-US" sz="3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en-US" sz="3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08025" lvl="1" indent="-342900" algn="just" eaLnBrk="1" hangingPunct="1">
              <a:lnSpc>
                <a:spcPct val="90000"/>
              </a:lnSpc>
              <a:buFontTx/>
              <a:buChar char="•"/>
            </a:pPr>
            <a:r>
              <a:rPr lang="pt-BR" altLang="en-US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visa o produto final</a:t>
            </a:r>
          </a:p>
          <a:p>
            <a:pPr marL="708025" lvl="1" indent="-342900" algn="just" eaLnBrk="1" hangingPunct="1">
              <a:lnSpc>
                <a:spcPct val="90000"/>
              </a:lnSpc>
              <a:buFontTx/>
              <a:buChar char="•"/>
            </a:pPr>
            <a:r>
              <a:rPr lang="pt-BR" altLang="en-US" sz="3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verificada através de testes, inspeções</a:t>
            </a:r>
          </a:p>
        </p:txBody>
      </p:sp>
      <p:sp>
        <p:nvSpPr>
          <p:cNvPr id="21506" name="Espaço Reservado para Número de Slide 3">
            <a:extLst>
              <a:ext uri="{FF2B5EF4-FFF2-40B4-BE49-F238E27FC236}">
                <a16:creationId xmlns:a16="http://schemas.microsoft.com/office/drawing/2014/main" id="{5EFC3BAD-ACF1-451D-B433-F743B33F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18BA6E6-03B3-4072-992A-4E0FF86D65A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3DA3EF52-A4A5-4E90-810D-D5E43B09C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pt-BR" sz="3200" b="1" dirty="0">
                <a:solidFill>
                  <a:schemeClr val="tx2"/>
                </a:solidFill>
                <a:latin typeface="Zurich Ex BT" charset="0"/>
                <a:ea typeface="+mn-ea"/>
              </a:rPr>
              <a:t>Abordagens</a:t>
            </a:r>
            <a:endParaRPr lang="en-US" sz="3200" b="1" dirty="0">
              <a:solidFill>
                <a:schemeClr val="tx2"/>
              </a:solidFill>
              <a:latin typeface="Zurich Ex BT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72866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Kilter.thmx</Template>
  <TotalTime>2540</TotalTime>
  <Words>2034</Words>
  <Application>Microsoft Macintosh PowerPoint</Application>
  <PresentationFormat>Apresentação na tela (4:3)</PresentationFormat>
  <Paragraphs>296</Paragraphs>
  <Slides>33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Calibri</vt:lpstr>
      <vt:lpstr>Geometr415 Lt BT</vt:lpstr>
      <vt:lpstr>Rockwell</vt:lpstr>
      <vt:lpstr>Wingdings</vt:lpstr>
      <vt:lpstr>Zurich Ex BT</vt:lpstr>
      <vt:lpstr>Kilter</vt:lpstr>
      <vt:lpstr>Qualidade de Sistemas Aula 03 Vivian Pedó profeviv@framers.com.br</vt:lpstr>
      <vt:lpstr>Apresentação do PowerPoint</vt:lpstr>
      <vt:lpstr>Apresentação do PowerPoint</vt:lpstr>
      <vt:lpstr>Apresentação do PowerPoint</vt:lpstr>
      <vt:lpstr>1 Conceituação de Qualidade de Software</vt:lpstr>
      <vt:lpstr>Conceituação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TargetTrust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curso</dc:title>
  <dc:creator>x</dc:creator>
  <cp:lastModifiedBy>Daniel Rodrigues</cp:lastModifiedBy>
  <cp:revision>244</cp:revision>
  <dcterms:created xsi:type="dcterms:W3CDTF">2003-12-09T20:38:31Z</dcterms:created>
  <dcterms:modified xsi:type="dcterms:W3CDTF">2021-08-10T19:48:45Z</dcterms:modified>
</cp:coreProperties>
</file>