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56" r:id="rId5"/>
    <p:sldId id="257" r:id="rId6"/>
    <p:sldId id="390" r:id="rId7"/>
    <p:sldId id="393" r:id="rId8"/>
    <p:sldId id="392" r:id="rId9"/>
    <p:sldId id="394" r:id="rId10"/>
    <p:sldId id="387" r:id="rId11"/>
    <p:sldId id="388" r:id="rId12"/>
    <p:sldId id="389" r:id="rId13"/>
    <p:sldId id="391" r:id="rId14"/>
    <p:sldId id="383" r:id="rId15"/>
    <p:sldId id="382" r:id="rId16"/>
    <p:sldId id="385" r:id="rId17"/>
    <p:sldId id="386" r:id="rId18"/>
    <p:sldId id="384" r:id="rId19"/>
    <p:sldId id="265" r:id="rId20"/>
    <p:sldId id="268" r:id="rId21"/>
    <p:sldId id="378" r:id="rId22"/>
    <p:sldId id="379" r:id="rId23"/>
    <p:sldId id="380" r:id="rId24"/>
    <p:sldId id="381" r:id="rId25"/>
    <p:sldId id="280" r:id="rId26"/>
    <p:sldId id="456" r:id="rId27"/>
    <p:sldId id="457" r:id="rId28"/>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F73"/>
    <a:srgbClr val="00FF00"/>
    <a:srgbClr val="76280B"/>
    <a:srgbClr val="942D0B"/>
    <a:srgbClr val="FFFFFF"/>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84211" autoAdjust="0"/>
  </p:normalViewPr>
  <p:slideViewPr>
    <p:cSldViewPr snapToGrid="0">
      <p:cViewPr varScale="1">
        <p:scale>
          <a:sx n="56" d="100"/>
          <a:sy n="56" d="100"/>
        </p:scale>
        <p:origin x="1068" y="68"/>
      </p:cViewPr>
      <p:guideLst/>
    </p:cSldViewPr>
  </p:slideViewPr>
  <p:notesTextViewPr>
    <p:cViewPr>
      <p:scale>
        <a:sx n="1" d="1"/>
        <a:sy n="1" d="1"/>
      </p:scale>
      <p:origin x="0" y="0"/>
    </p:cViewPr>
  </p:notesTextViewPr>
  <p:notesViewPr>
    <p:cSldViewPr snapToGrid="0">
      <p:cViewPr varScale="1">
        <p:scale>
          <a:sx n="72" d="100"/>
          <a:sy n="72" d="100"/>
        </p:scale>
        <p:origin x="409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92FFF-8E20-4C74-9E0C-E519BE998525}" type="datetime1">
              <a:rPr lang="pt-BR" smtClean="0"/>
              <a:t>09/08/2022</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6B5B09-25C0-45BF-B254-5930C69D1B67}" type="slidenum">
              <a:rPr lang="pt-BR" smtClean="0"/>
              <a:t>‹nº›</a:t>
            </a:fld>
            <a:endParaRPr lang="pt-BR" dirty="0"/>
          </a:p>
        </p:txBody>
      </p:sp>
    </p:spTree>
    <p:extLst>
      <p:ext uri="{BB962C8B-B14F-4D97-AF65-F5344CB8AC3E}">
        <p14:creationId xmlns:p14="http://schemas.microsoft.com/office/powerpoint/2010/main" val="1184497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9C68D-9811-4DD1-9B75-7411ABCA3F0C}" type="datetime1">
              <a:rPr lang="pt-BR" smtClean="0"/>
              <a:pPr/>
              <a:t>09/08/2022</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pt-BR" noProof="0" smtClean="0"/>
              <a:t>‹nº›</a:t>
            </a:fld>
            <a:endParaRPr lang="pt-BR" noProof="0"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D5D79418-37EB-4378-AD22-89DBB000B0DA}" type="slidenum">
              <a:rPr lang="pt-BR" smtClean="0"/>
              <a:t>1</a:t>
            </a:fld>
            <a:endParaRPr lang="pt-BR" dirty="0"/>
          </a:p>
        </p:txBody>
      </p:sp>
    </p:spTree>
    <p:extLst>
      <p:ext uri="{BB962C8B-B14F-4D97-AF65-F5344CB8AC3E}">
        <p14:creationId xmlns:p14="http://schemas.microsoft.com/office/powerpoint/2010/main" val="3041543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nSpc>
                <a:spcPct val="107000"/>
              </a:lnSpc>
              <a:spcAft>
                <a:spcPts val="8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10</a:t>
            </a:fld>
            <a:endParaRPr lang="pt-BR" noProof="0" dirty="0"/>
          </a:p>
        </p:txBody>
      </p:sp>
    </p:spTree>
    <p:extLst>
      <p:ext uri="{BB962C8B-B14F-4D97-AF65-F5344CB8AC3E}">
        <p14:creationId xmlns:p14="http://schemas.microsoft.com/office/powerpoint/2010/main" val="176788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pt-BR" b="1" dirty="0"/>
              <a:t>Anotações do apresentador: </a:t>
            </a:r>
          </a:p>
          <a:p>
            <a:pPr rtl="0"/>
            <a:r>
              <a:rPr lang="pt-BR" i="1" dirty="0">
                <a:latin typeface="Segoe UI" panose="020B0502040204020203" pitchFamily="34" charset="0"/>
                <a:cs typeface="Segoe UI" panose="020B0502040204020203" pitchFamily="34" charset="0"/>
              </a:rPr>
              <a:t>Qual é o propósito de compartilhar esta reflexão?</a:t>
            </a:r>
          </a:p>
          <a:p>
            <a:pPr rtl="0"/>
            <a:r>
              <a:rPr lang="pt-BR" i="1" dirty="0">
                <a:latin typeface="Segoe UI" panose="020B0502040204020203" pitchFamily="34" charset="0"/>
                <a:cs typeface="Segoe UI" panose="020B0502040204020203" pitchFamily="34" charset="0"/>
              </a:rPr>
              <a:t>É o final de uma unidade ou o projeto?  </a:t>
            </a:r>
          </a:p>
          <a:p>
            <a:pPr rtl="0"/>
            <a:r>
              <a:rPr lang="pt-BR" i="1" dirty="0">
                <a:latin typeface="Segoe UI" panose="020B0502040204020203" pitchFamily="34" charset="0"/>
                <a:cs typeface="Segoe UI" panose="020B0502040204020203" pitchFamily="34" charset="0"/>
              </a:rPr>
              <a:t>Você está compartilhando essa reflexão, na realização de uma meta de aprendizagem que você definiu para si mesmo?  </a:t>
            </a:r>
          </a:p>
          <a:p>
            <a:pPr rtl="0"/>
            <a:r>
              <a:rPr lang="pt-BR" i="1" dirty="0">
                <a:latin typeface="Segoe UI" panose="020B0502040204020203" pitchFamily="34" charset="0"/>
                <a:cs typeface="Segoe UI" panose="020B0502040204020203" pitchFamily="34" charset="0"/>
              </a:rPr>
              <a:t>É o final de um curso?  </a:t>
            </a:r>
          </a:p>
          <a:p>
            <a:pPr rtl="0"/>
            <a:endParaRPr lang="pt-BR" baseline="0" dirty="0"/>
          </a:p>
          <a:p>
            <a:pPr rtl="0"/>
            <a:r>
              <a:rPr lang="pt-BR" dirty="0"/>
              <a:t>Declare seu objetivo com a reflexão ou até mesmo a finalidade da experiência de aprendizagem ou meta de aprendizagem.  Seja claro e específicos ao declarar a sua finalidade.</a:t>
            </a:r>
          </a:p>
          <a:p>
            <a:pPr rtl="0"/>
            <a:endParaRPr lang="pt-BR" dirty="0"/>
          </a:p>
        </p:txBody>
      </p:sp>
      <p:sp>
        <p:nvSpPr>
          <p:cNvPr id="4" name="Espaço Reservado para o Número do Slide 3"/>
          <p:cNvSpPr>
            <a:spLocks noGrp="1"/>
          </p:cNvSpPr>
          <p:nvPr>
            <p:ph type="sldNum" sz="quarter" idx="10"/>
          </p:nvPr>
        </p:nvSpPr>
        <p:spPr/>
        <p:txBody>
          <a:bodyPr rtlCol="0"/>
          <a:lstStyle/>
          <a:p>
            <a:pPr rtl="0"/>
            <a:fld id="{D5D79418-37EB-4378-AD22-89DBB000B0DA}" type="slidenum">
              <a:rPr lang="pt-BR" smtClean="0"/>
              <a:t>11</a:t>
            </a:fld>
            <a:endParaRPr lang="pt-BR" dirty="0"/>
          </a:p>
        </p:txBody>
      </p:sp>
    </p:spTree>
    <p:extLst>
      <p:ext uri="{BB962C8B-B14F-4D97-AF65-F5344CB8AC3E}">
        <p14:creationId xmlns:p14="http://schemas.microsoft.com/office/powerpoint/2010/main" val="460159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12</a:t>
            </a:fld>
            <a:endParaRPr lang="pt-BR" noProof="0" dirty="0"/>
          </a:p>
        </p:txBody>
      </p:sp>
    </p:spTree>
    <p:extLst>
      <p:ext uri="{BB962C8B-B14F-4D97-AF65-F5344CB8AC3E}">
        <p14:creationId xmlns:p14="http://schemas.microsoft.com/office/powerpoint/2010/main" val="185968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r>
              <a:rPr lang="pt-BR" b="1" dirty="0"/>
              <a:t>Anotações do apresentador: </a:t>
            </a:r>
          </a:p>
          <a:p>
            <a:pPr rtl="0"/>
            <a:r>
              <a:rPr lang="pt-BR" b="0" i="1" dirty="0">
                <a:latin typeface="Segoe UI" panose="020B0502040204020203" pitchFamily="34" charset="0"/>
                <a:cs typeface="Segoe UI" panose="020B0502040204020203" pitchFamily="34" charset="0"/>
              </a:rPr>
              <a:t>O que foi importante nesta experiência de aprendizagem?</a:t>
            </a:r>
          </a:p>
          <a:p>
            <a:pPr rtl="0"/>
            <a:r>
              <a:rPr lang="pt-BR" b="0" i="1" dirty="0">
                <a:latin typeface="Segoe UI" panose="020B0502040204020203" pitchFamily="34" charset="0"/>
                <a:cs typeface="Segoe UI" panose="020B0502040204020203" pitchFamily="34" charset="0"/>
              </a:rPr>
              <a:t>Como isso é relevante para o curso, você mesmo, a sociedade ou comunidade?</a:t>
            </a:r>
          </a:p>
          <a:p>
            <a:pPr rtl="0"/>
            <a:r>
              <a:rPr lang="pt-BR" b="0" i="1" dirty="0">
                <a:latin typeface="Segoe UI" panose="020B0502040204020203" pitchFamily="34" charset="0"/>
                <a:cs typeface="Segoe UI" panose="020B0502040204020203" pitchFamily="34" charset="0"/>
              </a:rPr>
              <a:t>Por que isso é importante?</a:t>
            </a:r>
          </a:p>
          <a:p>
            <a:pPr rtl="0"/>
            <a:endParaRPr lang="pt-BR" dirty="0"/>
          </a:p>
          <a:p>
            <a:pPr rtl="0"/>
            <a:r>
              <a:rPr lang="pt-BR" dirty="0"/>
              <a:t>O </a:t>
            </a:r>
            <a:r>
              <a:rPr lang="pt-BR" dirty="0" err="1"/>
              <a:t>SmartArt</a:t>
            </a:r>
            <a:r>
              <a:rPr lang="pt-BR" dirty="0"/>
              <a:t> permite que você adicione imagens e texto para ajudar a descrever o processo.  Se for uma imagem vale mais que mil palavras, imagens e palavras o ajudarão a comunicar essa reflexão sobre a aprendizagem perfeitamente!  Basta clicar em Inserir&gt;</a:t>
            </a:r>
            <a:r>
              <a:rPr lang="pt-BR" dirty="0" err="1"/>
              <a:t>SmartArt</a:t>
            </a:r>
            <a:r>
              <a:rPr lang="pt-BR" dirty="0"/>
              <a:t> para alterar esse gráfico ou selecione o gráfico e clique no menu contextual de Design para alterar as cores.</a:t>
            </a:r>
          </a:p>
          <a:p>
            <a:pPr rtl="0"/>
            <a:endParaRPr lang="pt-BR" dirty="0"/>
          </a:p>
          <a:p>
            <a:pPr rtl="0"/>
            <a:endParaRPr lang="pt-BR" dirty="0"/>
          </a:p>
          <a:p>
            <a:pPr rtl="0"/>
            <a:endParaRPr lang="pt-BR" dirty="0"/>
          </a:p>
        </p:txBody>
      </p:sp>
      <p:sp>
        <p:nvSpPr>
          <p:cNvPr id="4" name="Espaço Reservado para o Número do Slide 3"/>
          <p:cNvSpPr>
            <a:spLocks noGrp="1"/>
          </p:cNvSpPr>
          <p:nvPr>
            <p:ph type="sldNum" sz="quarter" idx="10"/>
          </p:nvPr>
        </p:nvSpPr>
        <p:spPr/>
        <p:txBody>
          <a:bodyPr rtlCol="0"/>
          <a:lstStyle/>
          <a:p>
            <a:pPr rtl="0"/>
            <a:fld id="{D5D79418-37EB-4378-AD22-89DBB000B0DA}" type="slidenum">
              <a:rPr lang="pt-BR" smtClean="0"/>
              <a:t>16</a:t>
            </a:fld>
            <a:endParaRPr lang="pt-BR" dirty="0"/>
          </a:p>
        </p:txBody>
      </p:sp>
    </p:spTree>
    <p:extLst>
      <p:ext uri="{BB962C8B-B14F-4D97-AF65-F5344CB8AC3E}">
        <p14:creationId xmlns:p14="http://schemas.microsoft.com/office/powerpoint/2010/main" val="1528170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r>
              <a:rPr lang="pt-BR" b="1" dirty="0"/>
              <a:t>Anotações do apresentador: </a:t>
            </a:r>
          </a:p>
          <a:p>
            <a:pPr rtl="0"/>
            <a:r>
              <a:rPr lang="pt-BR" b="0" i="1" dirty="0">
                <a:latin typeface="Segoe UI" panose="020B0502040204020203" pitchFamily="34" charset="0"/>
                <a:cs typeface="Segoe UI" panose="020B0502040204020203" pitchFamily="34" charset="0"/>
              </a:rPr>
              <a:t>O que você achava no começo?</a:t>
            </a:r>
          </a:p>
          <a:p>
            <a:pPr rtl="0"/>
            <a:r>
              <a:rPr lang="pt-BR" b="0" i="1" dirty="0">
                <a:latin typeface="Segoe UI" panose="020B0502040204020203" pitchFamily="34" charset="0"/>
                <a:cs typeface="Segoe UI" panose="020B0502040204020203" pitchFamily="34" charset="0"/>
              </a:rPr>
              <a:t>Quais obstáculos você encontrou ao longo do caminho?</a:t>
            </a:r>
          </a:p>
          <a:p>
            <a:pPr rtl="0"/>
            <a:r>
              <a:rPr lang="pt-BR" b="0" i="1" dirty="0">
                <a:latin typeface="Segoe UI" panose="020B0502040204020203" pitchFamily="34" charset="0"/>
                <a:cs typeface="Segoe UI" panose="020B0502040204020203" pitchFamily="34" charset="0"/>
              </a:rPr>
              <a:t>Como você superou esses obstáculos?</a:t>
            </a:r>
          </a:p>
          <a:p>
            <a:pPr rtl="0"/>
            <a:r>
              <a:rPr lang="pt-BR" b="0" i="1" dirty="0">
                <a:latin typeface="Segoe UI" panose="020B0502040204020203" pitchFamily="34" charset="0"/>
                <a:cs typeface="Segoe UI" panose="020B0502040204020203" pitchFamily="34" charset="0"/>
              </a:rPr>
              <a:t>Quais Imagens você adicionar para dar suporte ao processo?</a:t>
            </a:r>
          </a:p>
          <a:p>
            <a:pPr rtl="0"/>
            <a:endParaRPr lang="pt-BR" dirty="0"/>
          </a:p>
          <a:p>
            <a:pPr rtl="0"/>
            <a:r>
              <a:rPr lang="pt-BR" dirty="0"/>
              <a:t>O </a:t>
            </a:r>
            <a:r>
              <a:rPr lang="pt-BR" dirty="0" err="1"/>
              <a:t>SmartArt</a:t>
            </a:r>
            <a:r>
              <a:rPr lang="pt-BR" dirty="0"/>
              <a:t> permite que você adicione imagens e texto para ajudar a descrever o processo.  Se for uma imagem vale mais que mil palavras, imagens e palavras o ajudarão a comunicar essa reflexão sobre a aprendizagem perfeitamente!  Basta clicar em Inserir&gt;</a:t>
            </a:r>
            <a:r>
              <a:rPr lang="pt-BR" dirty="0" err="1"/>
              <a:t>SmartArt</a:t>
            </a:r>
            <a:r>
              <a:rPr lang="pt-BR" dirty="0"/>
              <a:t> para alterar esse gráfico ou selecione o gráfico e clique no menu contextual de Design para alterar as cores.</a:t>
            </a:r>
          </a:p>
          <a:p>
            <a:pPr rtl="0"/>
            <a:endParaRPr lang="pt-BR" dirty="0"/>
          </a:p>
          <a:p>
            <a:pPr rtl="0"/>
            <a:r>
              <a:rPr lang="pt-BR" dirty="0"/>
              <a:t>Fique à vontade para usar mais de um slide para refletir sobre o processo.  Adicionar alguns vídeos também ajuda no seu processo.</a:t>
            </a:r>
          </a:p>
          <a:p>
            <a:pPr rtl="0"/>
            <a:endParaRPr lang="pt-BR" dirty="0"/>
          </a:p>
        </p:txBody>
      </p:sp>
      <p:sp>
        <p:nvSpPr>
          <p:cNvPr id="4" name="Espaço Reservado para o Número do Slide 3"/>
          <p:cNvSpPr>
            <a:spLocks noGrp="1"/>
          </p:cNvSpPr>
          <p:nvPr>
            <p:ph type="sldNum" sz="quarter" idx="10"/>
          </p:nvPr>
        </p:nvSpPr>
        <p:spPr/>
        <p:txBody>
          <a:bodyPr rtlCol="0"/>
          <a:lstStyle/>
          <a:p>
            <a:pPr rtl="0"/>
            <a:fld id="{D5D79418-37EB-4378-AD22-89DBB000B0DA}" type="slidenum">
              <a:rPr lang="pt-BR" smtClean="0"/>
              <a:t>17</a:t>
            </a:fld>
            <a:endParaRPr lang="pt-BR" dirty="0"/>
          </a:p>
        </p:txBody>
      </p:sp>
    </p:spTree>
    <p:extLst>
      <p:ext uri="{BB962C8B-B14F-4D97-AF65-F5344CB8AC3E}">
        <p14:creationId xmlns:p14="http://schemas.microsoft.com/office/powerpoint/2010/main" val="1219416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6167FFF-EA45-40A7-9E2D-D9011E63900D}" type="slidenum">
              <a:rPr lang="pt-BR" smtClean="0"/>
              <a:t>23</a:t>
            </a:fld>
            <a:endParaRPr lang="pt-BR"/>
          </a:p>
        </p:txBody>
      </p:sp>
    </p:spTree>
    <p:extLst>
      <p:ext uri="{BB962C8B-B14F-4D97-AF65-F5344CB8AC3E}">
        <p14:creationId xmlns:p14="http://schemas.microsoft.com/office/powerpoint/2010/main" val="3503526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6167FFF-EA45-40A7-9E2D-D9011E63900D}" type="slidenum">
              <a:rPr lang="pt-BR" smtClean="0"/>
              <a:t>24</a:t>
            </a:fld>
            <a:endParaRPr lang="pt-BR"/>
          </a:p>
        </p:txBody>
      </p:sp>
    </p:spTree>
    <p:extLst>
      <p:ext uri="{BB962C8B-B14F-4D97-AF65-F5344CB8AC3E}">
        <p14:creationId xmlns:p14="http://schemas.microsoft.com/office/powerpoint/2010/main" val="1879509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pt-BR" b="1" dirty="0"/>
              <a:t>Anotações do apresentador: </a:t>
            </a:r>
          </a:p>
          <a:p>
            <a:pPr rtl="0"/>
            <a:r>
              <a:rPr lang="pt-BR" i="1" dirty="0">
                <a:latin typeface="Segoe UI" panose="020B0502040204020203" pitchFamily="34" charset="0"/>
                <a:cs typeface="Segoe UI" panose="020B0502040204020203" pitchFamily="34" charset="0"/>
              </a:rPr>
              <a:t>Qual é o propósito de compartilhar esta reflexão?</a:t>
            </a:r>
          </a:p>
          <a:p>
            <a:pPr rtl="0"/>
            <a:r>
              <a:rPr lang="pt-BR" i="1" dirty="0">
                <a:latin typeface="Segoe UI" panose="020B0502040204020203" pitchFamily="34" charset="0"/>
                <a:cs typeface="Segoe UI" panose="020B0502040204020203" pitchFamily="34" charset="0"/>
              </a:rPr>
              <a:t>É o final de uma unidade ou o projeto?  </a:t>
            </a:r>
          </a:p>
          <a:p>
            <a:pPr rtl="0"/>
            <a:r>
              <a:rPr lang="pt-BR" i="1" dirty="0">
                <a:latin typeface="Segoe UI" panose="020B0502040204020203" pitchFamily="34" charset="0"/>
                <a:cs typeface="Segoe UI" panose="020B0502040204020203" pitchFamily="34" charset="0"/>
              </a:rPr>
              <a:t>Você está compartilhando essa reflexão, na realização de uma meta de aprendizagem que você definiu para si mesmo?  </a:t>
            </a:r>
          </a:p>
          <a:p>
            <a:pPr rtl="0"/>
            <a:r>
              <a:rPr lang="pt-BR" i="1" dirty="0">
                <a:latin typeface="Segoe UI" panose="020B0502040204020203" pitchFamily="34" charset="0"/>
                <a:cs typeface="Segoe UI" panose="020B0502040204020203" pitchFamily="34" charset="0"/>
              </a:rPr>
              <a:t>É o final de um curso?  </a:t>
            </a:r>
          </a:p>
          <a:p>
            <a:pPr rtl="0"/>
            <a:endParaRPr lang="pt-BR" baseline="0" dirty="0"/>
          </a:p>
          <a:p>
            <a:pPr rtl="0"/>
            <a:r>
              <a:rPr lang="pt-BR" dirty="0"/>
              <a:t>Declare seu objetivo com a reflexão ou até mesmo a finalidade da experiência de aprendizagem ou meta de aprendizagem.  Seja claro e específicos ao declarar a sua finalidade.</a:t>
            </a:r>
          </a:p>
          <a:p>
            <a:pPr rtl="0"/>
            <a:endParaRPr lang="pt-BR" dirty="0"/>
          </a:p>
        </p:txBody>
      </p:sp>
      <p:sp>
        <p:nvSpPr>
          <p:cNvPr id="4" name="Espaço Reservado para o Número do Slide 3"/>
          <p:cNvSpPr>
            <a:spLocks noGrp="1"/>
          </p:cNvSpPr>
          <p:nvPr>
            <p:ph type="sldNum" sz="quarter" idx="10"/>
          </p:nvPr>
        </p:nvSpPr>
        <p:spPr/>
        <p:txBody>
          <a:bodyPr rtlCol="0"/>
          <a:lstStyle/>
          <a:p>
            <a:pPr rtl="0"/>
            <a:fld id="{D5D79418-37EB-4378-AD22-89DBB000B0DA}" type="slidenum">
              <a:rPr lang="pt-BR" smtClean="0"/>
              <a:t>2</a:t>
            </a:fld>
            <a:endParaRPr lang="pt-BR"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3</a:t>
            </a:fld>
            <a:endParaRPr lang="pt-BR" noProof="0" dirty="0"/>
          </a:p>
        </p:txBody>
      </p:sp>
    </p:spTree>
    <p:extLst>
      <p:ext uri="{BB962C8B-B14F-4D97-AF65-F5344CB8AC3E}">
        <p14:creationId xmlns:p14="http://schemas.microsoft.com/office/powerpoint/2010/main" val="391401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4</a:t>
            </a:fld>
            <a:endParaRPr lang="pt-BR" noProof="0" dirty="0"/>
          </a:p>
        </p:txBody>
      </p:sp>
    </p:spTree>
    <p:extLst>
      <p:ext uri="{BB962C8B-B14F-4D97-AF65-F5344CB8AC3E}">
        <p14:creationId xmlns:p14="http://schemas.microsoft.com/office/powerpoint/2010/main" val="303491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5</a:t>
            </a:fld>
            <a:endParaRPr lang="pt-BR" noProof="0" dirty="0"/>
          </a:p>
        </p:txBody>
      </p:sp>
    </p:spTree>
    <p:extLst>
      <p:ext uri="{BB962C8B-B14F-4D97-AF65-F5344CB8AC3E}">
        <p14:creationId xmlns:p14="http://schemas.microsoft.com/office/powerpoint/2010/main" val="127337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6</a:t>
            </a:fld>
            <a:endParaRPr lang="pt-BR" noProof="0" dirty="0"/>
          </a:p>
        </p:txBody>
      </p:sp>
    </p:spTree>
    <p:extLst>
      <p:ext uri="{BB962C8B-B14F-4D97-AF65-F5344CB8AC3E}">
        <p14:creationId xmlns:p14="http://schemas.microsoft.com/office/powerpoint/2010/main" val="1847786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7</a:t>
            </a:fld>
            <a:endParaRPr lang="pt-BR" noProof="0" dirty="0"/>
          </a:p>
        </p:txBody>
      </p:sp>
    </p:spTree>
    <p:extLst>
      <p:ext uri="{BB962C8B-B14F-4D97-AF65-F5344CB8AC3E}">
        <p14:creationId xmlns:p14="http://schemas.microsoft.com/office/powerpoint/2010/main" val="285180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8</a:t>
            </a:fld>
            <a:endParaRPr lang="pt-BR" noProof="0" dirty="0"/>
          </a:p>
        </p:txBody>
      </p:sp>
    </p:spTree>
    <p:extLst>
      <p:ext uri="{BB962C8B-B14F-4D97-AF65-F5344CB8AC3E}">
        <p14:creationId xmlns:p14="http://schemas.microsoft.com/office/powerpoint/2010/main" val="429262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nSpc>
                <a:spcPct val="107000"/>
              </a:lnSpc>
              <a:spcAft>
                <a:spcPts val="8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pt-BR" dirty="0"/>
          </a:p>
        </p:txBody>
      </p:sp>
      <p:sp>
        <p:nvSpPr>
          <p:cNvPr id="4" name="Espaço Reservado para Número de Slide 3"/>
          <p:cNvSpPr>
            <a:spLocks noGrp="1"/>
          </p:cNvSpPr>
          <p:nvPr>
            <p:ph type="sldNum" sz="quarter" idx="5"/>
          </p:nvPr>
        </p:nvSpPr>
        <p:spPr/>
        <p:txBody>
          <a:bodyPr/>
          <a:lstStyle/>
          <a:p>
            <a:pPr rtl="0"/>
            <a:fld id="{D5D79418-37EB-4378-AD22-89DBB000B0DA}" type="slidenum">
              <a:rPr lang="pt-BR" noProof="0" smtClean="0"/>
              <a:t>9</a:t>
            </a:fld>
            <a:endParaRPr lang="pt-BR" noProof="0" dirty="0"/>
          </a:p>
        </p:txBody>
      </p:sp>
    </p:spTree>
    <p:extLst>
      <p:ext uri="{BB962C8B-B14F-4D97-AF65-F5344CB8AC3E}">
        <p14:creationId xmlns:p14="http://schemas.microsoft.com/office/powerpoint/2010/main" val="3935636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Elemento gráfico 9" descr="Engrenagem única">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Elemento gráfico 10" descr="Engrenagem única">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Elemento gráfico 13" descr="Engrenagem única">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Elemento gráfico 14" descr="Engrenagem única">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tângulo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828293" y="2742465"/>
            <a:ext cx="8494463" cy="1373070"/>
          </a:xfrm>
        </p:spPr>
        <p:txBody>
          <a:bodyPr rtlCol="0" anchor="b">
            <a:noAutofit/>
          </a:bodyPr>
          <a:lstStyle>
            <a:lvl1pPr algn="ctr">
              <a:defRPr sz="5400"/>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4" name="Espaço Reservado para Data 3"/>
          <p:cNvSpPr>
            <a:spLocks noGrp="1"/>
          </p:cNvSpPr>
          <p:nvPr>
            <p:ph type="dt" sz="half" idx="10"/>
          </p:nvPr>
        </p:nvSpPr>
        <p:spPr>
          <a:xfrm>
            <a:off x="8112956" y="5936187"/>
            <a:ext cx="2743200" cy="365125"/>
          </a:xfrm>
        </p:spPr>
        <p:txBody>
          <a:bodyPr rtlCol="0"/>
          <a:lstStyle/>
          <a:p>
            <a:pPr rtl="0"/>
            <a:fld id="{1CBE24BD-5EA3-4DDB-993F-8CCA40637673}" type="datetime1">
              <a:rPr lang="pt-BR" noProof="0" smtClean="0"/>
              <a:t>09/08/2022</a:t>
            </a:fld>
            <a:endParaRPr lang="pt-BR" noProof="0" dirty="0"/>
          </a:p>
        </p:txBody>
      </p:sp>
      <p:sp>
        <p:nvSpPr>
          <p:cNvPr id="5" name="Espaço Reservado para Rodapé 4"/>
          <p:cNvSpPr>
            <a:spLocks noGrp="1"/>
          </p:cNvSpPr>
          <p:nvPr>
            <p:ph type="ftr" sz="quarter" idx="11"/>
          </p:nvPr>
        </p:nvSpPr>
        <p:spPr>
          <a:xfrm>
            <a:off x="1242296" y="5936188"/>
            <a:ext cx="6870660" cy="365125"/>
          </a:xfrm>
        </p:spPr>
        <p:txBody>
          <a:bodyPr rtlCol="0"/>
          <a:lstStyle/>
          <a:p>
            <a:pPr rtl="0"/>
            <a:r>
              <a:rPr lang="pt-BR" noProof="0" dirty="0"/>
              <a:t>Adicionar um rodapé</a:t>
            </a:r>
          </a:p>
        </p:txBody>
      </p:sp>
      <p:sp>
        <p:nvSpPr>
          <p:cNvPr id="12" name="Retângulo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Espaço reservado para o número do slide 5"/>
          <p:cNvSpPr>
            <a:spLocks noGrp="1"/>
          </p:cNvSpPr>
          <p:nvPr>
            <p:ph type="sldNum" sz="quarter" idx="12"/>
          </p:nvPr>
        </p:nvSpPr>
        <p:spPr>
          <a:xfrm>
            <a:off x="10803518" y="2750779"/>
            <a:ext cx="1171888" cy="1356442"/>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17" name="Grupo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Elemento gráfico 17" descr="Engrenagem única">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Elemento gráfico 18" descr="Engrenagem única">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Elemento gráfico 19" descr="Engrenagem única">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Elemento gráfico 20" descr="Engrenagem única">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432921" y="753227"/>
            <a:ext cx="9613859" cy="1080940"/>
          </a:xfrm>
        </p:spPr>
        <p:txBody>
          <a:bodyPr rtlCol="0" anchor="ctr">
            <a:normAutofit/>
          </a:bodyPr>
          <a:lstStyle>
            <a:lvl1pPr>
              <a:defRPr sz="3600"/>
            </a:lvl1pPr>
          </a:lstStyle>
          <a:p>
            <a:pPr rtl="0"/>
            <a:r>
              <a:rPr lang="pt-BR" noProof="0"/>
              <a:t>Clique para editar o título Mestre</a:t>
            </a:r>
            <a:endParaRPr lang="pt-BR" noProof="0" dirty="0"/>
          </a:p>
        </p:txBody>
      </p:sp>
      <p:sp>
        <p:nvSpPr>
          <p:cNvPr id="3" name="Espaço Reservado para Conteúdo 2"/>
          <p:cNvSpPr>
            <a:spLocks noGrp="1"/>
          </p:cNvSpPr>
          <p:nvPr>
            <p:ph idx="1"/>
          </p:nvPr>
        </p:nvSpPr>
        <p:spPr>
          <a:xfrm>
            <a:off x="6438446" y="2336873"/>
            <a:ext cx="5608336" cy="359931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Texto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303581" y="5936187"/>
            <a:ext cx="2743200" cy="365125"/>
          </a:xfrm>
        </p:spPr>
        <p:txBody>
          <a:bodyPr rtlCol="0"/>
          <a:lstStyle/>
          <a:p>
            <a:pPr rtl="0"/>
            <a:fld id="{002234BE-A7D4-4818-BFF0-B670B1A897CC}" type="datetime1">
              <a:rPr lang="pt-BR" noProof="0" smtClean="0"/>
              <a:t>09/08/2022</a:t>
            </a:fld>
            <a:endParaRPr lang="pt-BR" noProof="0" dirty="0"/>
          </a:p>
        </p:txBody>
      </p:sp>
      <p:sp>
        <p:nvSpPr>
          <p:cNvPr id="6" name="Espaço Reservado para Rodapé 5"/>
          <p:cNvSpPr>
            <a:spLocks noGrp="1"/>
          </p:cNvSpPr>
          <p:nvPr>
            <p:ph type="ftr" sz="quarter" idx="11"/>
          </p:nvPr>
        </p:nvSpPr>
        <p:spPr>
          <a:xfrm>
            <a:off x="2432921" y="5936188"/>
            <a:ext cx="6870660" cy="365125"/>
          </a:xfrm>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40074" y="753227"/>
            <a:ext cx="1154151" cy="1090789"/>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grpSp>
        <p:nvGrpSpPr>
          <p:cNvPr id="17" name="Grupo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Elemento gráfico 17" descr="Engrenagem única">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Elemento gráfico 18" descr="Engrenagem única">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Elemento gráfico 19" descr="Engrenagem única">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Elemento gráfico 20" descr="Engrenagem única">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432921" y="753227"/>
            <a:ext cx="9613859" cy="1080940"/>
          </a:xfrm>
        </p:spPr>
        <p:txBody>
          <a:bodyPr rtlCol="0" anchor="ctr">
            <a:normAutofit/>
          </a:bodyPr>
          <a:lstStyle>
            <a:lvl1pPr>
              <a:defRPr sz="36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303581" y="5936187"/>
            <a:ext cx="2743200" cy="365125"/>
          </a:xfrm>
        </p:spPr>
        <p:txBody>
          <a:bodyPr rtlCol="0"/>
          <a:lstStyle/>
          <a:p>
            <a:pPr rtl="0"/>
            <a:fld id="{9F321201-0D97-4FBA-8255-00AC256E30A1}" type="datetime1">
              <a:rPr lang="pt-BR" noProof="0" smtClean="0"/>
              <a:t>09/08/2022</a:t>
            </a:fld>
            <a:endParaRPr lang="pt-BR" noProof="0" dirty="0"/>
          </a:p>
        </p:txBody>
      </p:sp>
      <p:sp>
        <p:nvSpPr>
          <p:cNvPr id="6" name="Espaço Reservado para Rodapé 5"/>
          <p:cNvSpPr>
            <a:spLocks noGrp="1"/>
          </p:cNvSpPr>
          <p:nvPr>
            <p:ph type="ftr" sz="quarter" idx="11"/>
          </p:nvPr>
        </p:nvSpPr>
        <p:spPr>
          <a:xfrm>
            <a:off x="2432921" y="5936188"/>
            <a:ext cx="6870660" cy="365125"/>
          </a:xfrm>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40074" y="753227"/>
            <a:ext cx="1154151" cy="1090789"/>
          </a:xfrm>
        </p:spPr>
        <p:txBody>
          <a:bodyPr rtlCol="0"/>
          <a:lstStyle/>
          <a:p>
            <a:pPr rtl="0"/>
            <a:fld id="{9E3FA76C-C565-46B6-8652-D75785E2521F}" type="slidenum">
              <a:rPr lang="pt-BR" noProof="0" smtClean="0"/>
              <a:t>‹nº›</a:t>
            </a:fld>
            <a:endParaRPr lang="pt-BR" noProof="0" dirty="0"/>
          </a:p>
        </p:txBody>
      </p:sp>
      <p:sp>
        <p:nvSpPr>
          <p:cNvPr id="16" name="Espaço Reservado para Imagem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m Panorâmica com Legenda">
    <p:spTree>
      <p:nvGrpSpPr>
        <p:cNvPr id="1" name=""/>
        <p:cNvGrpSpPr/>
        <p:nvPr/>
      </p:nvGrpSpPr>
      <p:grpSpPr>
        <a:xfrm>
          <a:off x="0" y="0"/>
          <a:ext cx="0" cy="0"/>
          <a:chOff x="0" y="0"/>
          <a:chExt cx="0" cy="0"/>
        </a:xfrm>
      </p:grpSpPr>
      <p:pic>
        <p:nvPicPr>
          <p:cNvPr id="8" name="Imagem 7" descr="ShadowLong.png H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m 8" descr="ShadowShort.png H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tângulo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4711616"/>
            <a:ext cx="9613859" cy="1090482"/>
          </a:xfrm>
        </p:spPr>
        <p:txBody>
          <a:bodyPr rtlCol="0" anchor="ctr" anchorCtr="0">
            <a:normAutofit/>
          </a:bodyPr>
          <a:lstStyle>
            <a:lvl1pPr>
              <a:defRPr sz="2400"/>
            </a:lvl1pPr>
          </a:lstStyle>
          <a:p>
            <a:pPr rtl="0"/>
            <a:r>
              <a:rPr lang="pt-BR" noProof="0"/>
              <a:t>Clique para editar o título Mestre</a:t>
            </a:r>
            <a:endParaRPr lang="pt-BR" noProof="0" dirty="0"/>
          </a:p>
        </p:txBody>
      </p:sp>
      <p:sp>
        <p:nvSpPr>
          <p:cNvPr id="5" name="Espaço Reservado para Data 4"/>
          <p:cNvSpPr>
            <a:spLocks noGrp="1"/>
          </p:cNvSpPr>
          <p:nvPr>
            <p:ph type="dt" sz="half" idx="10"/>
          </p:nvPr>
        </p:nvSpPr>
        <p:spPr/>
        <p:txBody>
          <a:bodyPr rtlCol="0"/>
          <a:lstStyle/>
          <a:p>
            <a:pPr rtl="0"/>
            <a:fld id="{3E8C16A6-E182-4D86-87C1-0F0839B56A72}" type="datetime1">
              <a:rPr lang="pt-BR" noProof="0" smtClean="0"/>
              <a:t>09/08/2022</a:t>
            </a:fld>
            <a:endParaRPr lang="pt-BR" noProof="0" dirty="0"/>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0729455" y="4711309"/>
            <a:ext cx="1154151" cy="1090789"/>
          </a:xfrm>
        </p:spPr>
        <p:txBody>
          <a:bodyPr rtlCol="0"/>
          <a:lstStyle/>
          <a:p>
            <a:pPr rtl="0"/>
            <a:fld id="{9E3FA76C-C565-46B6-8652-D75785E2521F}" type="slidenum">
              <a:rPr lang="pt-BR" noProof="0" smtClean="0"/>
              <a:t>‹nº›</a:t>
            </a:fld>
            <a:endParaRPr lang="pt-BR" noProof="0" dirty="0"/>
          </a:p>
        </p:txBody>
      </p:sp>
      <p:sp>
        <p:nvSpPr>
          <p:cNvPr id="13" name="Espaço reservado para o SmartArt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pt-BR" noProof="0"/>
              <a:t>Clique no ícone para adicionar elemento gráfico SmartArt</a:t>
            </a:r>
            <a:endParaRPr lang="pt-BR"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Imagem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tângulo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609597"/>
            <a:ext cx="9613858" cy="3592750"/>
          </a:xfrm>
        </p:spPr>
        <p:txBody>
          <a:bodyPr rtlCol="0" anchor="ctr"/>
          <a:lstStyle>
            <a:lvl1pPr>
              <a:defRPr sz="32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549C6699-F3ED-440C-A1E4-89B458A8C06C}" type="datetime1">
              <a:rPr lang="pt-BR" noProof="0" smtClean="0"/>
              <a:t>09/08/2022</a:t>
            </a:fld>
            <a:endParaRPr lang="pt-BR" noProof="0" dirty="0"/>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7" name="Espaço Reservado para Número de Slide 6"/>
          <p:cNvSpPr>
            <a:spLocks noGrp="1"/>
          </p:cNvSpPr>
          <p:nvPr>
            <p:ph type="sldNum" sz="quarter" idx="12"/>
          </p:nvPr>
        </p:nvSpPr>
        <p:spPr>
          <a:xfrm>
            <a:off x="10729455" y="4711615"/>
            <a:ext cx="1154151" cy="1090789"/>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Elemento gráfico 18" descr="Engrenagem única">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Elemento gráfico 19" descr="Engrenagem única">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Elemento gráfico 20" descr="Engrenagem única">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Elemento gráfico 21" descr="Engrenagem única">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Imagem 10"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Imagem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tângulo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tângulo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8"/>
            <a:ext cx="8718877" cy="3036061"/>
          </a:xfrm>
        </p:spPr>
        <p:txBody>
          <a:bodyPr rtlCol="0" anchor="ctr"/>
          <a:lstStyle>
            <a:lvl1pPr>
              <a:defRPr sz="3200"/>
            </a:lvl1pPr>
          </a:lstStyle>
          <a:p>
            <a:pPr rtl="0"/>
            <a:r>
              <a:rPr lang="pt-BR" noProof="0"/>
              <a:t>Clique para editar o título Mestre</a:t>
            </a:r>
            <a:endParaRPr lang="pt-BR" noProof="0" dirty="0"/>
          </a:p>
        </p:txBody>
      </p:sp>
      <p:sp>
        <p:nvSpPr>
          <p:cNvPr id="12" name="Espaço Reservado para Texto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4" name="Espaço Reservado para Texto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E83E5534-29C4-4F50-B515-3D42BA885905}" type="datetime1">
              <a:rPr lang="pt-BR" noProof="0" smtClean="0"/>
              <a:t>09/08/2022</a:t>
            </a:fld>
            <a:endParaRPr lang="pt-BR" noProof="0" dirty="0"/>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0729455" y="4709925"/>
            <a:ext cx="1154151" cy="1090789"/>
          </a:xfrm>
        </p:spPr>
        <p:txBody>
          <a:bodyPr rtlCol="0"/>
          <a:lstStyle/>
          <a:p>
            <a:pPr rtl="0"/>
            <a:fld id="{9E3FA76C-C565-46B6-8652-D75785E2521F}" type="slidenum">
              <a:rPr lang="pt-BR" noProof="0" smtClean="0"/>
              <a:t>‹nº›</a:t>
            </a:fld>
            <a:endParaRPr lang="pt-BR" noProof="0" dirty="0"/>
          </a:p>
        </p:txBody>
      </p:sp>
      <p:sp>
        <p:nvSpPr>
          <p:cNvPr id="16" name="Caixa de texto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pt-BR" sz="7200" noProof="0" dirty="0">
                <a:solidFill>
                  <a:schemeClr val="tx1"/>
                </a:solidFill>
                <a:effectLst/>
              </a:rPr>
              <a:t>“</a:t>
            </a:r>
          </a:p>
        </p:txBody>
      </p:sp>
      <p:sp>
        <p:nvSpPr>
          <p:cNvPr id="17" name="Caixa de texto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t-BR"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Imagem 8"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tângulo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tângulo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77332" y="4711615"/>
            <a:ext cx="9613862" cy="588535"/>
          </a:xfrm>
        </p:spPr>
        <p:txBody>
          <a:bodyPr rtlCol="0" anchor="b"/>
          <a:lstStyle>
            <a:lvl1pPr>
              <a:defRPr sz="3200"/>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noProof="0"/>
              <a:t>Clique para editar os estilos de texto Mestres</a:t>
            </a:r>
          </a:p>
        </p:txBody>
      </p:sp>
      <p:sp>
        <p:nvSpPr>
          <p:cNvPr id="5" name="Espaço Reservado para Data 4"/>
          <p:cNvSpPr>
            <a:spLocks noGrp="1"/>
          </p:cNvSpPr>
          <p:nvPr>
            <p:ph type="dt" sz="half" idx="10"/>
          </p:nvPr>
        </p:nvSpPr>
        <p:spPr>
          <a:xfrm>
            <a:off x="9047994" y="5936187"/>
            <a:ext cx="2743200" cy="365125"/>
          </a:xfrm>
        </p:spPr>
        <p:txBody>
          <a:bodyPr rtlCol="0"/>
          <a:lstStyle/>
          <a:p>
            <a:pPr rtl="0"/>
            <a:fld id="{78948BD1-E397-4FD0-82E9-F253BE12C8E5}" type="datetime1">
              <a:rPr lang="pt-BR" noProof="0" smtClean="0"/>
              <a:t>09/08/2022</a:t>
            </a:fld>
            <a:endParaRPr lang="pt-BR" noProof="0" dirty="0"/>
          </a:p>
        </p:txBody>
      </p:sp>
      <p:sp>
        <p:nvSpPr>
          <p:cNvPr id="6" name="Espaço Reservado para Rodapé 5"/>
          <p:cNvSpPr>
            <a:spLocks noGrp="1"/>
          </p:cNvSpPr>
          <p:nvPr>
            <p:ph type="ftr" sz="quarter" idx="11"/>
          </p:nvPr>
        </p:nvSpPr>
        <p:spPr>
          <a:xfrm>
            <a:off x="2177334" y="5936188"/>
            <a:ext cx="6870660" cy="365125"/>
          </a:xfrm>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38697" y="4698039"/>
            <a:ext cx="1154151" cy="1090789"/>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una 3">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Elemento gráfico 23" descr="Engrenagem única">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Elemento gráfico 24" descr="Engrenagem única">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Elemento gráfico 25" descr="Engrenagem única">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Elemento gráfico 26" descr="Engrenagem única">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Imagem 12"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Imagem 13"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tângulo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tângulo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2" y="753228"/>
            <a:ext cx="9624960" cy="1080938"/>
          </a:xfrm>
        </p:spPr>
        <p:txBody>
          <a:bodyPr rtlCol="0"/>
          <a:lstStyle/>
          <a:p>
            <a:pPr rtl="0"/>
            <a:r>
              <a:rPr lang="pt-BR" noProof="0"/>
              <a:t>Clique para editar o título Mestre</a:t>
            </a:r>
            <a:endParaRPr lang="pt-BR" noProof="0" dirty="0"/>
          </a:p>
        </p:txBody>
      </p:sp>
      <p:sp>
        <p:nvSpPr>
          <p:cNvPr id="7" name="Espaço Reservado para Texto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8" name="Espaço Reservado para Texto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9" name="Espaço reservado para texto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0" name="Espaço Reservado para Texto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11" name="Espaço reservado para texto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12" name="Espaço Reservado para Texto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68D92F66-9667-400C-9E70-19C9F2B0DE9A}" type="datetime1">
              <a:rPr lang="pt-BR" noProof="0" smtClean="0"/>
              <a:t>09/08/2022</a:t>
            </a:fld>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na 1_3">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Elemento gráfico 18" descr="Engrenagem única">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Elemento gráfico 19" descr="Engrenagem única">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Elemento gráfico 20" descr="Engrenagem única">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Elemento gráfico 21" descr="Engrenagem única">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Elemento gráfico 22" descr="Engrenagem única">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Imagem 12"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Imagem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tângulo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tângulo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Data 2"/>
          <p:cNvSpPr>
            <a:spLocks noGrp="1"/>
          </p:cNvSpPr>
          <p:nvPr>
            <p:ph type="dt" sz="half" idx="10"/>
          </p:nvPr>
        </p:nvSpPr>
        <p:spPr>
          <a:xfrm>
            <a:off x="8989256" y="5936187"/>
            <a:ext cx="2743200" cy="365125"/>
          </a:xfrm>
        </p:spPr>
        <p:txBody>
          <a:bodyPr rtlCol="0"/>
          <a:lstStyle/>
          <a:p>
            <a:pPr rtl="0"/>
            <a:fld id="{71D72BF1-4445-4A54-9294-7C4618C09555}" type="datetime1">
              <a:rPr lang="pt-BR" noProof="0" smtClean="0"/>
              <a:t>09/08/2022</a:t>
            </a:fld>
            <a:endParaRPr lang="pt-BR" noProof="0" dirty="0"/>
          </a:p>
        </p:txBody>
      </p:sp>
      <p:sp>
        <p:nvSpPr>
          <p:cNvPr id="4" name="Espaço Reservado para Rodapé 3"/>
          <p:cNvSpPr>
            <a:spLocks noGrp="1"/>
          </p:cNvSpPr>
          <p:nvPr>
            <p:ph type="ftr" sz="quarter" idx="11"/>
          </p:nvPr>
        </p:nvSpPr>
        <p:spPr>
          <a:xfrm>
            <a:off x="2118596" y="5936188"/>
            <a:ext cx="6870660" cy="365125"/>
          </a:xfrm>
        </p:spPr>
        <p:txBody>
          <a:bodyPr rtlCol="0"/>
          <a:lstStyle/>
          <a:p>
            <a:pPr rtl="0"/>
            <a:r>
              <a:rPr lang="pt-BR" noProof="0" dirty="0"/>
              <a:t>Adicionar um rodapé</a:t>
            </a:r>
          </a:p>
        </p:txBody>
      </p:sp>
      <p:sp>
        <p:nvSpPr>
          <p:cNvPr id="5" name="Espaço Reservado para o Número do Slide 4"/>
          <p:cNvSpPr>
            <a:spLocks noGrp="1"/>
          </p:cNvSpPr>
          <p:nvPr>
            <p:ph type="sldNum" sz="quarter" idx="12"/>
          </p:nvPr>
        </p:nvSpPr>
        <p:spPr>
          <a:xfrm>
            <a:off x="140493" y="748304"/>
            <a:ext cx="1154151" cy="1090789"/>
          </a:xfrm>
        </p:spPr>
        <p:txBody>
          <a:bodyPr rtlCol="0"/>
          <a:lstStyle/>
          <a:p>
            <a:pPr rtl="0"/>
            <a:fld id="{9E3FA76C-C565-46B6-8652-D75785E2521F}" type="slidenum">
              <a:rPr lang="pt-BR" noProof="0" smtClean="0"/>
              <a:t>‹nº›</a:t>
            </a:fld>
            <a:endParaRPr lang="pt-BR" noProof="0" dirty="0"/>
          </a:p>
        </p:txBody>
      </p:sp>
      <p:cxnSp>
        <p:nvCxnSpPr>
          <p:cNvPr id="33" name="Conector Reto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ítulo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pt-BR" sz="2400" noProof="0" dirty="0"/>
          </a:p>
        </p:txBody>
      </p:sp>
      <p:cxnSp>
        <p:nvCxnSpPr>
          <p:cNvPr id="38" name="Conector Reto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ítulo 50">
            <a:extLst>
              <a:ext uri="{FF2B5EF4-FFF2-40B4-BE49-F238E27FC236}">
                <a16:creationId xmlns:a16="http://schemas.microsoft.com/office/drawing/2014/main" id="{BBA20603-8433-4B38-976F-F18CF78D6BF9}"/>
              </a:ext>
            </a:extLst>
          </p:cNvPr>
          <p:cNvSpPr>
            <a:spLocks noGrp="1"/>
          </p:cNvSpPr>
          <p:nvPr>
            <p:ph type="title" hasCustomPrompt="1"/>
          </p:nvPr>
        </p:nvSpPr>
        <p:spPr>
          <a:xfrm>
            <a:off x="2106132" y="735087"/>
            <a:ext cx="3060802" cy="1080938"/>
          </a:xfrm>
        </p:spPr>
        <p:txBody>
          <a:bodyPr rtlCol="0" anchor="ctr" anchorCtr="0"/>
          <a:lstStyle>
            <a:lvl1pPr algn="ctr">
              <a:defRPr b="0"/>
            </a:lvl1pPr>
          </a:lstStyle>
          <a:p>
            <a:pPr lvl="0" rtl="0"/>
            <a:r>
              <a:rPr lang="pt-BR" noProof="0" dirty="0"/>
              <a:t>Editar estilos de texto Mestre</a:t>
            </a:r>
          </a:p>
        </p:txBody>
      </p:sp>
      <p:sp>
        <p:nvSpPr>
          <p:cNvPr id="53" name="Espaço Reservado para Texto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pt-BR" noProof="0"/>
              <a:t>Clique para editar os estilos de texto Mestres</a:t>
            </a:r>
          </a:p>
        </p:txBody>
      </p:sp>
      <p:sp>
        <p:nvSpPr>
          <p:cNvPr id="55" name="Espaço Reservado para Texto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pt-BR" noProof="0"/>
              <a:t>Clique para editar os estilos de texto Mestres</a:t>
            </a:r>
          </a:p>
        </p:txBody>
      </p:sp>
      <p:sp>
        <p:nvSpPr>
          <p:cNvPr id="57" name="Espaço Reservado para Conteúdo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8" name="Espaço Reservado para Conteúdo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9" name="Espaço Reservado para Conteúdo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272530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una de Imagens 3">
    <p:bg bwMode="blackWhite">
      <p:bgRef idx="1003">
        <a:schemeClr val="bg2"/>
      </p:bgRef>
    </p:bg>
    <p:spTree>
      <p:nvGrpSpPr>
        <p:cNvPr id="1" name=""/>
        <p:cNvGrpSpPr/>
        <p:nvPr/>
      </p:nvGrpSpPr>
      <p:grpSpPr>
        <a:xfrm>
          <a:off x="0" y="0"/>
          <a:ext cx="0" cy="0"/>
          <a:chOff x="0" y="0"/>
          <a:chExt cx="0" cy="0"/>
        </a:xfrm>
      </p:grpSpPr>
      <p:grpSp>
        <p:nvGrpSpPr>
          <p:cNvPr id="28" name="Grupo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Elemento gráfico 28" descr="Engrenagem única">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Elemento gráfico 30" descr="Engrenagem única">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Elemento gráfico 31" descr="Engrenagem única">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Elemento gráfico 32" descr="Engrenagem única">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Imagem 14"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m 15"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tângulo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tâ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rtlCol="0"/>
          <a:lstStyle/>
          <a:p>
            <a:pPr rtl="0"/>
            <a:r>
              <a:rPr lang="pt-BR" noProof="0"/>
              <a:t>Clique para editar o título Mestre</a:t>
            </a:r>
            <a:endParaRPr lang="pt-BR" noProof="0" dirty="0"/>
          </a:p>
        </p:txBody>
      </p:sp>
      <p:sp>
        <p:nvSpPr>
          <p:cNvPr id="19" name="Espaço Reservado para Texto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0" name="Espaço reservado para imagem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1" name="Espaço Reservado para Texto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2" name="Espaço reservado para texto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3" name="Espaço Reservado para Imagem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4" name="Espaço Reservado para Texto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25" name="Espaço reservado para texto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26" name="Espaço Reservado para Imagem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endParaRPr lang="pt-BR" noProof="0" dirty="0"/>
          </a:p>
        </p:txBody>
      </p:sp>
      <p:sp>
        <p:nvSpPr>
          <p:cNvPr id="27" name="Espaço Reservado para Texto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3" name="Espaço Reservado para Data 2"/>
          <p:cNvSpPr>
            <a:spLocks noGrp="1"/>
          </p:cNvSpPr>
          <p:nvPr>
            <p:ph type="dt" sz="half" idx="10"/>
          </p:nvPr>
        </p:nvSpPr>
        <p:spPr/>
        <p:txBody>
          <a:bodyPr rtlCol="0"/>
          <a:lstStyle/>
          <a:p>
            <a:pPr rtl="0"/>
            <a:fld id="{3AD12AB4-60D3-4D2A-928E-EF8465A80177}" type="datetime1">
              <a:rPr lang="pt-BR" noProof="0" smtClean="0"/>
              <a:t>09/08/2022</a:t>
            </a:fld>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Variados">
    <p:spTree>
      <p:nvGrpSpPr>
        <p:cNvPr id="1" name=""/>
        <p:cNvGrpSpPr/>
        <p:nvPr/>
      </p:nvGrpSpPr>
      <p:grpSpPr>
        <a:xfrm>
          <a:off x="0" y="0"/>
          <a:ext cx="0" cy="0"/>
          <a:chOff x="0" y="0"/>
          <a:chExt cx="0" cy="0"/>
        </a:xfrm>
      </p:grpSpPr>
      <p:sp>
        <p:nvSpPr>
          <p:cNvPr id="8" name="Espaço Reservado para Texto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grpSp>
        <p:nvGrpSpPr>
          <p:cNvPr id="11" name="Grupo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Elemento gráfico 11" descr="Engrenagem única">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Elemento gráfico 12" descr="Engrenagem única">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Elemento gráfico 13" descr="Engrenagem única">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Elemento gráfico 18" descr="Engrenagem única">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Imagem 14"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Imagem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tângulo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tângulo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4" name="Espaço Reservado para Data 3"/>
          <p:cNvSpPr>
            <a:spLocks noGrp="1"/>
          </p:cNvSpPr>
          <p:nvPr>
            <p:ph type="dt" sz="half" idx="10"/>
          </p:nvPr>
        </p:nvSpPr>
        <p:spPr/>
        <p:txBody>
          <a:bodyPr rtlCol="0"/>
          <a:lstStyle/>
          <a:p>
            <a:pPr rtl="0"/>
            <a:fld id="{B71E4AC3-DCAA-4FA0-8A16-6EC48CAE3F06}" type="datetime1">
              <a:rPr lang="pt-BR" noProof="0" smtClean="0"/>
              <a:t>09/08/2022</a:t>
            </a:fld>
            <a:endParaRPr lang="pt-BR" noProof="0" dirty="0"/>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6" name="Espaço reservado para o número do slide 5"/>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
        <p:nvSpPr>
          <p:cNvPr id="24" name="Espaço Reservado para Texto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5" name="Espaço Reservado para Texto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6" name="Espaço Reservado para Texto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grpSp>
        <p:nvGrpSpPr>
          <p:cNvPr id="18" name="Grupo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Elemento gráfico 11" descr="Engrenagem única">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Elemento gráfico 12" descr="Engrenagem única">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Elemento gráfico 13" descr="Engrenagem única">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Imagem 6"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m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tângulo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tângulo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BR" noProof="0"/>
              <a:t>Clique para editar os estilos de texto Mestres</a:t>
            </a:r>
          </a:p>
        </p:txBody>
      </p:sp>
      <p:sp>
        <p:nvSpPr>
          <p:cNvPr id="4" name="Espaço Reservado para Data 3"/>
          <p:cNvSpPr>
            <a:spLocks noGrp="1"/>
          </p:cNvSpPr>
          <p:nvPr>
            <p:ph type="dt" sz="half" idx="10"/>
          </p:nvPr>
        </p:nvSpPr>
        <p:spPr/>
        <p:txBody>
          <a:bodyPr rtlCol="0"/>
          <a:lstStyle/>
          <a:p>
            <a:pPr rtl="0"/>
            <a:fld id="{89801D68-7834-4AD7-ACF0-0A700D2D0396}" type="datetime1">
              <a:rPr lang="pt-BR" noProof="0" smtClean="0"/>
              <a:t>09/08/2022</a:t>
            </a:fld>
            <a:endParaRPr lang="pt-BR" noProof="0" dirty="0"/>
          </a:p>
        </p:txBody>
      </p:sp>
      <p:sp>
        <p:nvSpPr>
          <p:cNvPr id="5" name="Espaço Reservado para Rodapé 4"/>
          <p:cNvSpPr>
            <a:spLocks noGrp="1"/>
          </p:cNvSpPr>
          <p:nvPr>
            <p:ph type="ftr" sz="quarter" idx="11"/>
          </p:nvPr>
        </p:nvSpPr>
        <p:spPr/>
        <p:txBody>
          <a:bodyPr rtlCol="0"/>
          <a:lstStyle/>
          <a:p>
            <a:pPr rtl="0"/>
            <a:r>
              <a:rPr lang="pt-BR" noProof="0" dirty="0"/>
              <a:t>Adicionar um rodapé</a:t>
            </a:r>
          </a:p>
        </p:txBody>
      </p:sp>
      <p:sp>
        <p:nvSpPr>
          <p:cNvPr id="6" name="Espaço reservado para o número do slide 5"/>
          <p:cNvSpPr>
            <a:spLocks noGrp="1"/>
          </p:cNvSpPr>
          <p:nvPr>
            <p:ph type="sldNum" sz="quarter" idx="12"/>
          </p:nvPr>
        </p:nvSpPr>
        <p:spPr>
          <a:xfrm>
            <a:off x="10729455" y="2869895"/>
            <a:ext cx="1154151" cy="1090789"/>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Elemento gráfico 12" descr="Engrenagem única">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Elemento gráfico 13" descr="Engrenagem única">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Elemento gráfico 14" descr="Engrenagem única">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Elemento gráfico 15" descr="Engrenagem única">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Imagem 8" descr="ShadowShort.png H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tângulo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680320" y="2336873"/>
            <a:ext cx="46983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5594123" y="2336873"/>
            <a:ext cx="47000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p:txBody>
          <a:bodyPr rtlCol="0"/>
          <a:lstStyle/>
          <a:p>
            <a:pPr rtl="0"/>
            <a:fld id="{718A07C0-AD2F-4C9D-8A27-F081A402E3C2}" type="datetime1">
              <a:rPr lang="pt-BR" noProof="0" smtClean="0"/>
              <a:t>09/08/2022</a:t>
            </a:fld>
            <a:endParaRPr lang="pt-BR" noProof="0" dirty="0"/>
          </a:p>
        </p:txBody>
      </p:sp>
      <p:sp>
        <p:nvSpPr>
          <p:cNvPr id="6" name="Espaço Reservado para Rodapé 5"/>
          <p:cNvSpPr>
            <a:spLocks noGrp="1"/>
          </p:cNvSpPr>
          <p:nvPr>
            <p:ph type="ftr" sz="quarter" idx="11"/>
          </p:nvPr>
        </p:nvSpPr>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ois Conteúd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37646" y="753228"/>
            <a:ext cx="9613861" cy="1080938"/>
          </a:xfrm>
        </p:spPr>
        <p:txBody>
          <a:bodyPr rtlCol="0"/>
          <a:lstStyle/>
          <a:p>
            <a:pPr rtl="0"/>
            <a:r>
              <a:rPr lang="pt-BR" noProof="0"/>
              <a:t>Clique para editar o título Mestre</a:t>
            </a:r>
            <a:endParaRPr lang="pt-BR" noProof="0" dirty="0"/>
          </a:p>
        </p:txBody>
      </p:sp>
      <p:sp>
        <p:nvSpPr>
          <p:cNvPr id="3" name="Espaço Reservado para Conteúdo 2"/>
          <p:cNvSpPr>
            <a:spLocks noGrp="1"/>
          </p:cNvSpPr>
          <p:nvPr>
            <p:ph sz="half" idx="1"/>
          </p:nvPr>
        </p:nvSpPr>
        <p:spPr>
          <a:xfrm>
            <a:off x="2137645" y="2336873"/>
            <a:ext cx="4698358" cy="3599316"/>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4" name="Espaço reservado para conteúdo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Data 4"/>
          <p:cNvSpPr>
            <a:spLocks noGrp="1"/>
          </p:cNvSpPr>
          <p:nvPr>
            <p:ph type="dt" sz="half" idx="10"/>
          </p:nvPr>
        </p:nvSpPr>
        <p:spPr>
          <a:xfrm>
            <a:off x="9008306" y="5936187"/>
            <a:ext cx="2743200" cy="365125"/>
          </a:xfrm>
        </p:spPr>
        <p:txBody>
          <a:bodyPr rtlCol="0"/>
          <a:lstStyle/>
          <a:p>
            <a:pPr rtl="0"/>
            <a:fld id="{BC0BAEAC-B6CE-4DF5-86F9-B5EBE335BEEB}" type="datetime1">
              <a:rPr lang="pt-BR" noProof="0" smtClean="0"/>
              <a:t>09/08/2022</a:t>
            </a:fld>
            <a:endParaRPr lang="pt-BR" noProof="0" dirty="0"/>
          </a:p>
        </p:txBody>
      </p:sp>
      <p:sp>
        <p:nvSpPr>
          <p:cNvPr id="6" name="Espaço Reservado para Rodapé 5"/>
          <p:cNvSpPr>
            <a:spLocks noGrp="1"/>
          </p:cNvSpPr>
          <p:nvPr>
            <p:ph type="ftr" sz="quarter" idx="11"/>
          </p:nvPr>
        </p:nvSpPr>
        <p:spPr>
          <a:xfrm>
            <a:off x="2137646" y="5936188"/>
            <a:ext cx="6870660" cy="365125"/>
          </a:xfrm>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56705" y="753227"/>
            <a:ext cx="1154151" cy="1090789"/>
          </a:xfrm>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Elemento gráfico 14" descr="Engrenagem única">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Elemento gráfico 15" descr="Engrenagem única">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Elemento gráfico 16" descr="Engrenagem única">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Elemento gráfico 17" descr="Engrenagem única">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Elemento gráfico 18" descr="Engrenagem única">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Imagem 9"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Imagem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tângulo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753229"/>
            <a:ext cx="9613863" cy="1080937"/>
          </a:xfrm>
        </p:spPr>
        <p:txBody>
          <a:bodyPr rtlCol="0"/>
          <a:lstStyle/>
          <a:p>
            <a:pPr rtl="0"/>
            <a:r>
              <a:rPr lang="pt-BR" noProof="0"/>
              <a:t>Clique para editar o título Mestre</a:t>
            </a:r>
            <a:endParaRPr lang="pt-BR" noProof="0" dirty="0"/>
          </a:p>
        </p:txBody>
      </p:sp>
      <p:sp>
        <p:nvSpPr>
          <p:cNvPr id="3" name="Espaço Reservado para Texto 2"/>
          <p:cNvSpPr>
            <a:spLocks noGrp="1"/>
          </p:cNvSpPr>
          <p:nvPr>
            <p:ph type="body" idx="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680322" y="3030008"/>
            <a:ext cx="4698355" cy="290617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5594123" y="3030008"/>
            <a:ext cx="4700059" cy="2906179"/>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p:cNvSpPr>
            <a:spLocks noGrp="1"/>
          </p:cNvSpPr>
          <p:nvPr>
            <p:ph type="dt" sz="half" idx="10"/>
          </p:nvPr>
        </p:nvSpPr>
        <p:spPr/>
        <p:txBody>
          <a:bodyPr rtlCol="0"/>
          <a:lstStyle/>
          <a:p>
            <a:pPr rtl="0"/>
            <a:fld id="{4B20F4B1-E862-4095-AEE3-4B67A1338272}" type="datetime1">
              <a:rPr lang="pt-BR" noProof="0" smtClean="0"/>
              <a:t>09/08/2022</a:t>
            </a:fld>
            <a:endParaRPr lang="pt-BR" noProof="0" dirty="0"/>
          </a:p>
        </p:txBody>
      </p:sp>
      <p:sp>
        <p:nvSpPr>
          <p:cNvPr id="8" name="Espaço Reservado para Rodapé 7"/>
          <p:cNvSpPr>
            <a:spLocks noGrp="1"/>
          </p:cNvSpPr>
          <p:nvPr>
            <p:ph type="ftr" sz="quarter" idx="11"/>
          </p:nvPr>
        </p:nvSpPr>
        <p:spPr/>
        <p:txBody>
          <a:bodyPr rtlCol="0"/>
          <a:lstStyle/>
          <a:p>
            <a:pPr rtl="0"/>
            <a:r>
              <a:rPr lang="pt-BR" noProof="0" dirty="0"/>
              <a:t>Adicionar um rodapé</a:t>
            </a:r>
          </a:p>
        </p:txBody>
      </p:sp>
      <p:sp>
        <p:nvSpPr>
          <p:cNvPr id="9" name="Espaço reservado para o número do slide 8"/>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Elemento gráfico 12" descr="Engrenagem única">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Elemento gráfico 13" descr="Engrenagem única">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Elemento gráfico 14" descr="Engrenagem única">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Elemento gráfico 15" descr="Engrenagem única">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Elemento gráfico 16" descr="Engrenagem única">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Imagem 7"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tângulo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tângulo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2137646" y="753228"/>
            <a:ext cx="9613861" cy="1080938"/>
          </a:xfrm>
        </p:spPr>
        <p:txBody>
          <a:bodyPr rtlCol="0"/>
          <a:lstStyle/>
          <a:p>
            <a:pPr rtl="0"/>
            <a:r>
              <a:rPr lang="pt-BR" noProof="0"/>
              <a:t>Clique para editar o título Mestre</a:t>
            </a:r>
            <a:endParaRPr lang="pt-BR" noProof="0" dirty="0"/>
          </a:p>
        </p:txBody>
      </p:sp>
      <p:sp>
        <p:nvSpPr>
          <p:cNvPr id="5" name="Espaço Reservado para Data 4"/>
          <p:cNvSpPr>
            <a:spLocks noGrp="1"/>
          </p:cNvSpPr>
          <p:nvPr>
            <p:ph type="dt" sz="half" idx="10"/>
          </p:nvPr>
        </p:nvSpPr>
        <p:spPr>
          <a:xfrm>
            <a:off x="9008306" y="5936187"/>
            <a:ext cx="2743200" cy="365125"/>
          </a:xfrm>
        </p:spPr>
        <p:txBody>
          <a:bodyPr rtlCol="0"/>
          <a:lstStyle/>
          <a:p>
            <a:pPr rtl="0"/>
            <a:fld id="{213E9157-68AC-43BA-853D-74EF6C78DF0E}" type="datetime1">
              <a:rPr lang="pt-BR" noProof="0" smtClean="0"/>
              <a:t>09/08/2022</a:t>
            </a:fld>
            <a:endParaRPr lang="pt-BR" noProof="0" dirty="0"/>
          </a:p>
        </p:txBody>
      </p:sp>
      <p:sp>
        <p:nvSpPr>
          <p:cNvPr id="6" name="Espaço Reservado para Rodapé 5"/>
          <p:cNvSpPr>
            <a:spLocks noGrp="1"/>
          </p:cNvSpPr>
          <p:nvPr>
            <p:ph type="ftr" sz="quarter" idx="11"/>
          </p:nvPr>
        </p:nvSpPr>
        <p:spPr>
          <a:xfrm>
            <a:off x="2137646" y="5936188"/>
            <a:ext cx="6870660" cy="365125"/>
          </a:xfrm>
        </p:spPr>
        <p:txBody>
          <a:bodyPr rtlCol="0"/>
          <a:lstStyle/>
          <a:p>
            <a:pPr rtl="0"/>
            <a:r>
              <a:rPr lang="pt-BR" noProof="0" dirty="0"/>
              <a:t>Adicionar um rodapé</a:t>
            </a:r>
          </a:p>
        </p:txBody>
      </p:sp>
      <p:sp>
        <p:nvSpPr>
          <p:cNvPr id="7" name="Espaço Reservado para o Número do Slide 6"/>
          <p:cNvSpPr>
            <a:spLocks noGrp="1"/>
          </p:cNvSpPr>
          <p:nvPr>
            <p:ph type="sldNum" sz="quarter" idx="12"/>
          </p:nvPr>
        </p:nvSpPr>
        <p:spPr>
          <a:xfrm>
            <a:off x="156705" y="753227"/>
            <a:ext cx="1154151" cy="1090789"/>
          </a:xfrm>
        </p:spPr>
        <p:txBody>
          <a:bodyPr rtlCol="0"/>
          <a:lstStyle/>
          <a:p>
            <a:pPr rtl="0"/>
            <a:fld id="{9E3FA76C-C565-46B6-8652-D75785E2521F}" type="slidenum">
              <a:rPr lang="pt-BR" noProof="0" smtClean="0"/>
              <a:t>‹nº›</a:t>
            </a:fld>
            <a:endParaRPr lang="pt-BR" noProof="0" dirty="0"/>
          </a:p>
        </p:txBody>
      </p:sp>
      <p:sp>
        <p:nvSpPr>
          <p:cNvPr id="18" name="Espaço Reservado para Conteúdo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Elemento gráfico 10" descr="Engrenagem única">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Elemento gráfico 11" descr="Engrenagem única">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Elemento gráfico 12" descr="Engrenagem única">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Elemento gráfico 13" descr="Engrenagem única">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Elemento gráfico 14" descr="Engrenagem única">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Imagem 5" descr="ShadowLong.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Imagem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tângulo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tângulo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rtlCol="0"/>
          <a:lstStyle/>
          <a:p>
            <a:pPr rtl="0"/>
            <a:r>
              <a:rPr lang="pt-BR" noProof="0"/>
              <a:t>Clique para editar o título Mestre</a:t>
            </a:r>
            <a:endParaRPr lang="pt-BR" noProof="0" dirty="0"/>
          </a:p>
        </p:txBody>
      </p:sp>
      <p:sp>
        <p:nvSpPr>
          <p:cNvPr id="3" name="Espaço Reservado para Data 2"/>
          <p:cNvSpPr>
            <a:spLocks noGrp="1"/>
          </p:cNvSpPr>
          <p:nvPr>
            <p:ph type="dt" sz="half" idx="10"/>
          </p:nvPr>
        </p:nvSpPr>
        <p:spPr/>
        <p:txBody>
          <a:bodyPr rtlCol="0"/>
          <a:lstStyle/>
          <a:p>
            <a:pPr rtl="0"/>
            <a:fld id="{7C387E3C-37AB-4748-9233-38F32897ADA8}" type="datetime1">
              <a:rPr lang="pt-BR" noProof="0" smtClean="0"/>
              <a:t>09/08/2022</a:t>
            </a:fld>
            <a:endParaRPr lang="pt-BR" noProof="0" dirty="0"/>
          </a:p>
        </p:txBody>
      </p:sp>
      <p:sp>
        <p:nvSpPr>
          <p:cNvPr id="4" name="Espaço Reservado para Rodapé 3"/>
          <p:cNvSpPr>
            <a:spLocks noGrp="1"/>
          </p:cNvSpPr>
          <p:nvPr>
            <p:ph type="ftr" sz="quarter" idx="11"/>
          </p:nvPr>
        </p:nvSpPr>
        <p:spPr/>
        <p:txBody>
          <a:bodyPr rtlCol="0"/>
          <a:lstStyle/>
          <a:p>
            <a:pPr rtl="0"/>
            <a:r>
              <a:rPr lang="pt-BR" noProof="0" dirty="0"/>
              <a:t>Adicionar um rodapé</a:t>
            </a:r>
          </a:p>
        </p:txBody>
      </p:sp>
      <p:sp>
        <p:nvSpPr>
          <p:cNvPr id="5" name="Espaço reservado para o número do slide 4"/>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Elemento gráfico 7" descr="Engrenagem única">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Elemento Gráfico 8" descr="Engrenagem única">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Elemento gráfico 9" descr="Engrenagem única">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Elemento gráfico 10" descr="Engrenagem única">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Imagem 4" descr="ShadowShort.png H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tângulo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p:cNvSpPr>
            <a:spLocks noGrp="1"/>
          </p:cNvSpPr>
          <p:nvPr>
            <p:ph type="dt" sz="half" idx="10"/>
          </p:nvPr>
        </p:nvSpPr>
        <p:spPr/>
        <p:txBody>
          <a:bodyPr rtlCol="0"/>
          <a:lstStyle/>
          <a:p>
            <a:pPr rtl="0"/>
            <a:fld id="{DF5CF604-0A79-4024-8D39-5C6EA8531008}" type="datetime1">
              <a:rPr lang="pt-BR" noProof="0" smtClean="0"/>
              <a:t>09/08/2022</a:t>
            </a:fld>
            <a:endParaRPr lang="pt-BR" noProof="0" dirty="0"/>
          </a:p>
        </p:txBody>
      </p:sp>
      <p:sp>
        <p:nvSpPr>
          <p:cNvPr id="3" name="Espaço Reservado para Rodapé 2"/>
          <p:cNvSpPr>
            <a:spLocks noGrp="1"/>
          </p:cNvSpPr>
          <p:nvPr>
            <p:ph type="ftr" sz="quarter" idx="11"/>
          </p:nvPr>
        </p:nvSpPr>
        <p:spPr/>
        <p:txBody>
          <a:bodyPr rtlCol="0"/>
          <a:lstStyle/>
          <a:p>
            <a:pPr rtl="0"/>
            <a:r>
              <a:rPr lang="pt-BR" noProof="0" dirty="0"/>
              <a:t>Adicionar um rodapé</a:t>
            </a:r>
          </a:p>
        </p:txBody>
      </p:sp>
      <p:sp>
        <p:nvSpPr>
          <p:cNvPr id="4" name="Espaço reservado para o número do slide 3"/>
          <p:cNvSpPr>
            <a:spLocks noGrp="1"/>
          </p:cNvSpPr>
          <p:nvPr>
            <p:ph type="sldNum" sz="quarter" idx="12"/>
          </p:nvPr>
        </p:nvSpPr>
        <p:spPr/>
        <p:txBody>
          <a:bodyPr rtlCol="0"/>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173540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m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Espaço Reservado para Título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D1BEE040-5C88-4F52-8C0C-C6ABAF030F87}" type="datetime1">
              <a:rPr lang="pt-BR" noProof="0" smtClean="0"/>
              <a:t>09/08/2022</a:t>
            </a:fld>
            <a:endParaRPr lang="pt-BR" noProof="0" dirty="0"/>
          </a:p>
        </p:txBody>
      </p:sp>
      <p:sp>
        <p:nvSpPr>
          <p:cNvPr id="5" name="Espaço Reservado para Rodapé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pt-BR" noProof="0" dirty="0"/>
              <a:t>Adicionar um rodapé</a:t>
            </a:r>
          </a:p>
        </p:txBody>
      </p:sp>
      <p:sp>
        <p:nvSpPr>
          <p:cNvPr id="6" name="Espaço reservado para o número do slide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pt-BR" noProof="0" smtClean="0"/>
              <a:t>‹nº›</a:t>
            </a:fld>
            <a:endParaRPr lang="pt-BR"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67" r:id="rId9"/>
    <p:sldLayoutId id="2147483668" r:id="rId10"/>
    <p:sldLayoutId id="2147483681" r:id="rId11"/>
    <p:sldLayoutId id="2147483670" r:id="rId12"/>
    <p:sldLayoutId id="2147483671" r:id="rId13"/>
    <p:sldLayoutId id="2147483672" r:id="rId14"/>
    <p:sldLayoutId id="2147483673" r:id="rId15"/>
    <p:sldLayoutId id="2147483674" r:id="rId16"/>
    <p:sldLayoutId id="2147483678" r:id="rId17"/>
    <p:sldLayoutId id="2147483675" r:id="rId18"/>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ssets.kpmg/content/dam/kpmg/ch/pdf/key-risks-internal-audit-2018.pdf" TargetMode="Externa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ssets.kpmg/content/dam/kpmg/ch/pdf/key-risks-internal-audit-2018.pdf" TargetMode="Externa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ssets.kpmg/content/dam/kpmg/ch/pdf/key-risks-internal-audit-2018.pdf" TargetMode="Externa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assets.kpmg/content/dam/kpmg/ch/pdf/key-risks-internal-audit-2018.pdf" TargetMode="Externa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pt-BR" dirty="0"/>
              <a:t>Auditoria e Gestão de Riscos em TI</a:t>
            </a:r>
          </a:p>
        </p:txBody>
      </p:sp>
      <p:sp>
        <p:nvSpPr>
          <p:cNvPr id="3" name="Subtítulo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pt-BR" sz="2800" dirty="0"/>
              <a:t>Prof. Mateus Santini, MSc.</a:t>
            </a:r>
          </a:p>
        </p:txBody>
      </p:sp>
      <p:pic>
        <p:nvPicPr>
          <p:cNvPr id="6" name="Imagem 5">
            <a:extLst>
              <a:ext uri="{FF2B5EF4-FFF2-40B4-BE49-F238E27FC236}">
                <a16:creationId xmlns:a16="http://schemas.microsoft.com/office/drawing/2014/main" id="{63CE74EA-1AB5-4B4E-B5C6-6B7508A55F81}"/>
              </a:ext>
            </a:extLst>
          </p:cNvPr>
          <p:cNvPicPr>
            <a:picLocks noChangeAspect="1"/>
          </p:cNvPicPr>
          <p:nvPr/>
        </p:nvPicPr>
        <p:blipFill>
          <a:blip r:embed="rId3"/>
          <a:stretch>
            <a:fillRect/>
          </a:stretch>
        </p:blipFill>
        <p:spPr>
          <a:xfrm>
            <a:off x="397670" y="2816804"/>
            <a:ext cx="827059" cy="1224393"/>
          </a:xfrm>
          <a:prstGeom prst="rect">
            <a:avLst/>
          </a:prstGeom>
        </p:spPr>
      </p:pic>
      <p:pic>
        <p:nvPicPr>
          <p:cNvPr id="7" name="Imagem 6">
            <a:extLst>
              <a:ext uri="{FF2B5EF4-FFF2-40B4-BE49-F238E27FC236}">
                <a16:creationId xmlns:a16="http://schemas.microsoft.com/office/drawing/2014/main" id="{11ED21FF-8FF4-4F28-A3FB-F446B39725CE}"/>
              </a:ext>
            </a:extLst>
          </p:cNvPr>
          <p:cNvPicPr>
            <a:picLocks noChangeAspect="1"/>
          </p:cNvPicPr>
          <p:nvPr/>
        </p:nvPicPr>
        <p:blipFill>
          <a:blip r:embed="rId4"/>
          <a:stretch>
            <a:fillRect/>
          </a:stretch>
        </p:blipFill>
        <p:spPr>
          <a:xfrm>
            <a:off x="10807468" y="2816803"/>
            <a:ext cx="1167447" cy="1224394"/>
          </a:xfrm>
          <a:prstGeom prst="rect">
            <a:avLst/>
          </a:prstGeom>
        </p:spPr>
      </p:pic>
      <p:sp>
        <p:nvSpPr>
          <p:cNvPr id="8" name="Subtítulo 2">
            <a:extLst>
              <a:ext uri="{FF2B5EF4-FFF2-40B4-BE49-F238E27FC236}">
                <a16:creationId xmlns:a16="http://schemas.microsoft.com/office/drawing/2014/main" id="{43935D0B-0A31-4FCE-B208-723BB6F91E29}"/>
              </a:ext>
            </a:extLst>
          </p:cNvPr>
          <p:cNvSpPr txBox="1">
            <a:spLocks/>
          </p:cNvSpPr>
          <p:nvPr/>
        </p:nvSpPr>
        <p:spPr>
          <a:xfrm>
            <a:off x="5248274" y="6299156"/>
            <a:ext cx="8493957" cy="1117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1800" i="1" dirty="0"/>
              <a:t>Créditos: Prof. Adriano de Oliveira Martins, </a:t>
            </a:r>
            <a:r>
              <a:rPr lang="pt-BR" sz="1800" i="1" dirty="0" err="1"/>
              <a:t>MSc</a:t>
            </a:r>
            <a:r>
              <a:rPr lang="pt-BR" sz="1800" i="1" dirty="0"/>
              <a:t>.</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96AD797-3ED4-40B9-9E80-5578796665B1}"/>
              </a:ext>
            </a:extLst>
          </p:cNvPr>
          <p:cNvSpPr>
            <a:spLocks noGrp="1"/>
          </p:cNvSpPr>
          <p:nvPr>
            <p:ph type="body" sz="quarter" idx="13"/>
          </p:nvPr>
        </p:nvSpPr>
        <p:spPr>
          <a:xfrm>
            <a:off x="1151769" y="2178905"/>
            <a:ext cx="8976328" cy="3434511"/>
          </a:xfrm>
        </p:spPr>
        <p:txBody>
          <a:bodyPr>
            <a:normAutofit/>
          </a:bodyPr>
          <a:lstStyle/>
          <a:p>
            <a:pPr marL="0" indent="0">
              <a:buNone/>
            </a:pPr>
            <a:r>
              <a:rPr lang="pt-BR" dirty="0"/>
              <a:t>Auditoria Contínua</a:t>
            </a:r>
          </a:p>
          <a:p>
            <a:pPr marL="0" indent="0">
              <a:buNone/>
            </a:pPr>
            <a:r>
              <a:rPr lang="pt-BR" dirty="0"/>
              <a:t>Auditoria contínua é um método usado para realizar avaliações de controles e riscos automaticamente em bases contínuas. Utiliza–se de métodos computacionais diversos, de forma a substituir o trabalho convencional de auditoria e/ou torná-lo mais abrangente e tempestivo.</a:t>
            </a:r>
          </a:p>
        </p:txBody>
      </p:sp>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Histórico do automação da auditoria</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Tree>
    <p:extLst>
      <p:ext uri="{BB962C8B-B14F-4D97-AF65-F5344CB8AC3E}">
        <p14:creationId xmlns:p14="http://schemas.microsoft.com/office/powerpoint/2010/main" val="310530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7E30B-392D-4691-8125-129E25AAA524}"/>
              </a:ext>
            </a:extLst>
          </p:cNvPr>
          <p:cNvSpPr>
            <a:spLocks noGrp="1"/>
          </p:cNvSpPr>
          <p:nvPr>
            <p:ph type="title"/>
          </p:nvPr>
        </p:nvSpPr>
        <p:spPr/>
        <p:txBody>
          <a:bodyPr rtlCol="0"/>
          <a:lstStyle/>
          <a:p>
            <a:r>
              <a:rPr lang="pt-BR" dirty="0"/>
              <a:t>O Riscos de TI</a:t>
            </a:r>
          </a:p>
        </p:txBody>
      </p:sp>
      <p:sp>
        <p:nvSpPr>
          <p:cNvPr id="3" name="Espaço Reservado para Texto 2">
            <a:extLst>
              <a:ext uri="{FF2B5EF4-FFF2-40B4-BE49-F238E27FC236}">
                <a16:creationId xmlns:a16="http://schemas.microsoft.com/office/drawing/2014/main" id="{E7C2A41D-6B6E-4DD0-A7BD-E8CA001266EE}"/>
              </a:ext>
            </a:extLst>
          </p:cNvPr>
          <p:cNvSpPr>
            <a:spLocks noGrp="1"/>
          </p:cNvSpPr>
          <p:nvPr>
            <p:ph type="body" idx="1"/>
          </p:nvPr>
        </p:nvSpPr>
        <p:spPr/>
        <p:txBody>
          <a:bodyPr rtlCol="0">
            <a:normAutofit/>
          </a:bodyPr>
          <a:lstStyle/>
          <a:p>
            <a:pPr rtl="0"/>
            <a:r>
              <a:rPr lang="pt-BR" sz="2400" dirty="0"/>
              <a:t>Dependência e Interdependência</a:t>
            </a:r>
          </a:p>
          <a:p>
            <a:pPr rtl="0"/>
            <a:endParaRPr lang="pt-BR" sz="2400" dirty="0"/>
          </a:p>
          <a:p>
            <a:pPr rtl="0"/>
            <a:endParaRPr lang="pt-BR" sz="2400" dirty="0"/>
          </a:p>
        </p:txBody>
      </p:sp>
      <p:pic>
        <p:nvPicPr>
          <p:cNvPr id="5" name="Elemento Gráfico 4" descr="Finalidade">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07794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O Riscos de TI</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
        <p:nvSpPr>
          <p:cNvPr id="10" name="Retângulo 9">
            <a:extLst>
              <a:ext uri="{FF2B5EF4-FFF2-40B4-BE49-F238E27FC236}">
                <a16:creationId xmlns:a16="http://schemas.microsoft.com/office/drawing/2014/main" id="{B4867F70-29E4-4D24-BF4A-8442A63F7B5E}"/>
              </a:ext>
            </a:extLst>
          </p:cNvPr>
          <p:cNvSpPr/>
          <p:nvPr/>
        </p:nvSpPr>
        <p:spPr>
          <a:xfrm>
            <a:off x="1857360" y="3431701"/>
            <a:ext cx="4992072" cy="461665"/>
          </a:xfrm>
          <a:prstGeom prst="rect">
            <a:avLst/>
          </a:prstGeom>
        </p:spPr>
        <p:txBody>
          <a:bodyPr wrap="none">
            <a:spAutoFit/>
          </a:bodyPr>
          <a:lstStyle/>
          <a:p>
            <a:r>
              <a:rPr lang="pt-BR" sz="2400" dirty="0"/>
              <a:t>+ Dependência e Interdependência</a:t>
            </a:r>
          </a:p>
        </p:txBody>
      </p:sp>
      <p:pic>
        <p:nvPicPr>
          <p:cNvPr id="12" name="Gráfico 11" descr="Banco de dados">
            <a:extLst>
              <a:ext uri="{FF2B5EF4-FFF2-40B4-BE49-F238E27FC236}">
                <a16:creationId xmlns:a16="http://schemas.microsoft.com/office/drawing/2014/main" id="{FBA13EC1-8E62-45DB-95CA-CA4D253050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6196" y="2406566"/>
            <a:ext cx="914400" cy="914400"/>
          </a:xfrm>
          <a:prstGeom prst="rect">
            <a:avLst/>
          </a:prstGeom>
        </p:spPr>
      </p:pic>
      <p:pic>
        <p:nvPicPr>
          <p:cNvPr id="14" name="Gráfico 13" descr="Inseto sob lupa">
            <a:extLst>
              <a:ext uri="{FF2B5EF4-FFF2-40B4-BE49-F238E27FC236}">
                <a16:creationId xmlns:a16="http://schemas.microsoft.com/office/drawing/2014/main" id="{E54A72BD-FB83-4D9C-B526-350075A9A6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96196" y="4594795"/>
            <a:ext cx="914400" cy="914400"/>
          </a:xfrm>
          <a:prstGeom prst="rect">
            <a:avLst/>
          </a:prstGeom>
        </p:spPr>
      </p:pic>
      <p:sp>
        <p:nvSpPr>
          <p:cNvPr id="15" name="Retângulo 14">
            <a:extLst>
              <a:ext uri="{FF2B5EF4-FFF2-40B4-BE49-F238E27FC236}">
                <a16:creationId xmlns:a16="http://schemas.microsoft.com/office/drawing/2014/main" id="{D6CBD282-93BB-404F-AFF5-1F8A3E3AC0FE}"/>
              </a:ext>
            </a:extLst>
          </p:cNvPr>
          <p:cNvSpPr/>
          <p:nvPr/>
        </p:nvSpPr>
        <p:spPr>
          <a:xfrm>
            <a:off x="3191787" y="5573641"/>
            <a:ext cx="2057807" cy="461665"/>
          </a:xfrm>
          <a:prstGeom prst="rect">
            <a:avLst/>
          </a:prstGeom>
        </p:spPr>
        <p:txBody>
          <a:bodyPr wrap="none">
            <a:spAutoFit/>
          </a:bodyPr>
          <a:lstStyle/>
          <a:p>
            <a:r>
              <a:rPr lang="pt-BR" sz="2400" dirty="0"/>
              <a:t>+ Riscos de TI</a:t>
            </a:r>
          </a:p>
        </p:txBody>
      </p:sp>
    </p:spTree>
    <p:extLst>
      <p:ext uri="{BB962C8B-B14F-4D97-AF65-F5344CB8AC3E}">
        <p14:creationId xmlns:p14="http://schemas.microsoft.com/office/powerpoint/2010/main" val="313541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O Riscos de TI</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03486" y="826943"/>
            <a:ext cx="936000" cy="936000"/>
          </a:xfrm>
          <a:prstGeom prst="rect">
            <a:avLst/>
          </a:prstGeom>
        </p:spPr>
      </p:pic>
      <p:sp>
        <p:nvSpPr>
          <p:cNvPr id="8" name="Retângulo 7">
            <a:extLst>
              <a:ext uri="{FF2B5EF4-FFF2-40B4-BE49-F238E27FC236}">
                <a16:creationId xmlns:a16="http://schemas.microsoft.com/office/drawing/2014/main" id="{F238D163-6D7C-4335-ADC2-7501D1C40771}"/>
              </a:ext>
            </a:extLst>
          </p:cNvPr>
          <p:cNvSpPr/>
          <p:nvPr/>
        </p:nvSpPr>
        <p:spPr>
          <a:xfrm>
            <a:off x="1755913" y="3198167"/>
            <a:ext cx="7423827" cy="461665"/>
          </a:xfrm>
          <a:prstGeom prst="rect">
            <a:avLst/>
          </a:prstGeom>
        </p:spPr>
        <p:txBody>
          <a:bodyPr wrap="none">
            <a:spAutoFit/>
          </a:bodyPr>
          <a:lstStyle/>
          <a:p>
            <a:r>
              <a:rPr lang="pt-BR" sz="2400" dirty="0"/>
              <a:t>Problemas técnicos ou funcionários de baixo escalão</a:t>
            </a:r>
            <a:endParaRPr lang="pt-BR" sz="2400" i="1" dirty="0"/>
          </a:p>
        </p:txBody>
      </p:sp>
      <p:pic>
        <p:nvPicPr>
          <p:cNvPr id="3" name="Gráfico 2" descr="Marca de seleção">
            <a:extLst>
              <a:ext uri="{FF2B5EF4-FFF2-40B4-BE49-F238E27FC236}">
                <a16:creationId xmlns:a16="http://schemas.microsoft.com/office/drawing/2014/main" id="{BD868F1A-AD99-4272-AFE1-12B45A668E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823" y="4407025"/>
            <a:ext cx="914400" cy="914400"/>
          </a:xfrm>
          <a:prstGeom prst="rect">
            <a:avLst/>
          </a:prstGeom>
        </p:spPr>
      </p:pic>
      <p:pic>
        <p:nvPicPr>
          <p:cNvPr id="6" name="Gráfico 5" descr="Fechar">
            <a:extLst>
              <a:ext uri="{FF2B5EF4-FFF2-40B4-BE49-F238E27FC236}">
                <a16:creationId xmlns:a16="http://schemas.microsoft.com/office/drawing/2014/main" id="{0D396A39-5A82-4043-A125-0964819072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5823" y="2971800"/>
            <a:ext cx="914400" cy="914400"/>
          </a:xfrm>
          <a:prstGeom prst="rect">
            <a:avLst/>
          </a:prstGeom>
        </p:spPr>
      </p:pic>
      <p:sp>
        <p:nvSpPr>
          <p:cNvPr id="13" name="Retângulo 12">
            <a:extLst>
              <a:ext uri="{FF2B5EF4-FFF2-40B4-BE49-F238E27FC236}">
                <a16:creationId xmlns:a16="http://schemas.microsoft.com/office/drawing/2014/main" id="{38AFDD44-FC7E-40C1-A15F-590BC4E710C8}"/>
              </a:ext>
            </a:extLst>
          </p:cNvPr>
          <p:cNvSpPr/>
          <p:nvPr/>
        </p:nvSpPr>
        <p:spPr>
          <a:xfrm>
            <a:off x="1690024" y="4633393"/>
            <a:ext cx="9720161" cy="461665"/>
          </a:xfrm>
          <a:prstGeom prst="rect">
            <a:avLst/>
          </a:prstGeom>
        </p:spPr>
        <p:txBody>
          <a:bodyPr wrap="none">
            <a:spAutoFit/>
          </a:bodyPr>
          <a:lstStyle/>
          <a:p>
            <a:r>
              <a:rPr lang="pt-BR" sz="2400" dirty="0"/>
              <a:t>Falhas na supervisão da empresa e da governança dos processos de TI</a:t>
            </a:r>
            <a:endParaRPr lang="pt-BR" sz="2400" i="1" dirty="0"/>
          </a:p>
        </p:txBody>
      </p:sp>
    </p:spTree>
    <p:extLst>
      <p:ext uri="{BB962C8B-B14F-4D97-AF65-F5344CB8AC3E}">
        <p14:creationId xmlns:p14="http://schemas.microsoft.com/office/powerpoint/2010/main" val="106104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O Riscos de TI</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03486" y="826943"/>
            <a:ext cx="936000" cy="936000"/>
          </a:xfrm>
          <a:prstGeom prst="rect">
            <a:avLst/>
          </a:prstGeom>
        </p:spPr>
      </p:pic>
      <p:sp>
        <p:nvSpPr>
          <p:cNvPr id="14" name="Retângulo 13">
            <a:extLst>
              <a:ext uri="{FF2B5EF4-FFF2-40B4-BE49-F238E27FC236}">
                <a16:creationId xmlns:a16="http://schemas.microsoft.com/office/drawing/2014/main" id="{F22DF371-094A-4E42-9C80-75D393A9B7A2}"/>
              </a:ext>
            </a:extLst>
          </p:cNvPr>
          <p:cNvSpPr/>
          <p:nvPr/>
        </p:nvSpPr>
        <p:spPr>
          <a:xfrm>
            <a:off x="1137781" y="4297018"/>
            <a:ext cx="1638718" cy="461665"/>
          </a:xfrm>
          <a:prstGeom prst="rect">
            <a:avLst/>
          </a:prstGeom>
        </p:spPr>
        <p:txBody>
          <a:bodyPr wrap="none">
            <a:spAutoFit/>
          </a:bodyPr>
          <a:lstStyle/>
          <a:p>
            <a:r>
              <a:rPr lang="pt-BR" sz="2400" dirty="0"/>
              <a:t>Tecnologia</a:t>
            </a:r>
            <a:endParaRPr lang="pt-BR" sz="2400" i="1" dirty="0"/>
          </a:p>
        </p:txBody>
      </p:sp>
      <p:pic>
        <p:nvPicPr>
          <p:cNvPr id="15" name="Gráfico 14" descr="Marca de seleção">
            <a:extLst>
              <a:ext uri="{FF2B5EF4-FFF2-40B4-BE49-F238E27FC236}">
                <a16:creationId xmlns:a16="http://schemas.microsoft.com/office/drawing/2014/main" id="{D547F039-C8EF-4FBC-AEFE-0B488D0ACD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45371" y="3229726"/>
            <a:ext cx="914400" cy="914400"/>
          </a:xfrm>
          <a:prstGeom prst="rect">
            <a:avLst/>
          </a:prstGeom>
        </p:spPr>
      </p:pic>
      <p:pic>
        <p:nvPicPr>
          <p:cNvPr id="16" name="Gráfico 15" descr="Fechar">
            <a:extLst>
              <a:ext uri="{FF2B5EF4-FFF2-40B4-BE49-F238E27FC236}">
                <a16:creationId xmlns:a16="http://schemas.microsoft.com/office/drawing/2014/main" id="{070919B5-DE2E-4090-B9D8-A905A8BCD0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99940" y="3229726"/>
            <a:ext cx="914400" cy="914400"/>
          </a:xfrm>
          <a:prstGeom prst="rect">
            <a:avLst/>
          </a:prstGeom>
        </p:spPr>
      </p:pic>
      <p:sp>
        <p:nvSpPr>
          <p:cNvPr id="17" name="Retângulo 16">
            <a:extLst>
              <a:ext uri="{FF2B5EF4-FFF2-40B4-BE49-F238E27FC236}">
                <a16:creationId xmlns:a16="http://schemas.microsoft.com/office/drawing/2014/main" id="{0E679556-EE60-4142-99DD-A407A2D279B7}"/>
              </a:ext>
            </a:extLst>
          </p:cNvPr>
          <p:cNvSpPr/>
          <p:nvPr/>
        </p:nvSpPr>
        <p:spPr>
          <a:xfrm>
            <a:off x="3818831" y="4297017"/>
            <a:ext cx="2967479" cy="461665"/>
          </a:xfrm>
          <a:prstGeom prst="rect">
            <a:avLst/>
          </a:prstGeom>
        </p:spPr>
        <p:txBody>
          <a:bodyPr wrap="none">
            <a:spAutoFit/>
          </a:bodyPr>
          <a:lstStyle/>
          <a:p>
            <a:r>
              <a:rPr lang="pt-BR" sz="2400" dirty="0"/>
              <a:t>Processos Decisórios</a:t>
            </a:r>
            <a:endParaRPr lang="pt-BR" sz="2400" i="1" dirty="0"/>
          </a:p>
        </p:txBody>
      </p:sp>
    </p:spTree>
    <p:extLst>
      <p:ext uri="{BB962C8B-B14F-4D97-AF65-F5344CB8AC3E}">
        <p14:creationId xmlns:p14="http://schemas.microsoft.com/office/powerpoint/2010/main" val="28759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96AD797-3ED4-40B9-9E80-5578796665B1}"/>
              </a:ext>
            </a:extLst>
          </p:cNvPr>
          <p:cNvSpPr>
            <a:spLocks noGrp="1"/>
          </p:cNvSpPr>
          <p:nvPr>
            <p:ph type="body" sz="quarter" idx="13"/>
          </p:nvPr>
        </p:nvSpPr>
        <p:spPr>
          <a:xfrm>
            <a:off x="1860549" y="2101850"/>
            <a:ext cx="5348634" cy="823913"/>
          </a:xfrm>
        </p:spPr>
        <p:txBody>
          <a:bodyPr>
            <a:normAutofit fontScale="85000" lnSpcReduction="10000"/>
          </a:bodyPr>
          <a:lstStyle/>
          <a:p>
            <a:pPr marL="0" indent="0">
              <a:buNone/>
            </a:pPr>
            <a:r>
              <a:rPr lang="pt-BR" sz="2800" dirty="0"/>
              <a:t>Políticas, procedimentos, </a:t>
            </a:r>
          </a:p>
          <a:p>
            <a:pPr marL="0" indent="0">
              <a:buNone/>
            </a:pPr>
            <a:r>
              <a:rPr lang="pt-BR" sz="2800" dirty="0"/>
              <a:t>práticas e estruturas organizacionais</a:t>
            </a:r>
          </a:p>
        </p:txBody>
      </p:sp>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Como atender novos desafios e as exigências legais e regulamentações?</a:t>
            </a:r>
          </a:p>
        </p:txBody>
      </p:sp>
      <p:sp>
        <p:nvSpPr>
          <p:cNvPr id="6" name="Espaço Reservado para Texto 5">
            <a:extLst>
              <a:ext uri="{FF2B5EF4-FFF2-40B4-BE49-F238E27FC236}">
                <a16:creationId xmlns:a16="http://schemas.microsoft.com/office/drawing/2014/main" id="{0267011A-9194-4BC9-B566-28904D7A79BA}"/>
              </a:ext>
            </a:extLst>
          </p:cNvPr>
          <p:cNvSpPr>
            <a:spLocks noGrp="1"/>
          </p:cNvSpPr>
          <p:nvPr>
            <p:ph type="body" sz="quarter" idx="14"/>
          </p:nvPr>
        </p:nvSpPr>
        <p:spPr/>
        <p:txBody>
          <a:bodyPr>
            <a:normAutofit/>
          </a:bodyPr>
          <a:lstStyle/>
          <a:p>
            <a:pPr marL="0" indent="0">
              <a:buNone/>
            </a:pPr>
            <a:r>
              <a:rPr lang="pt-BR" dirty="0"/>
              <a:t>Prover razoável segurança</a:t>
            </a:r>
          </a:p>
        </p:txBody>
      </p:sp>
      <p:sp>
        <p:nvSpPr>
          <p:cNvPr id="7" name="Espaço Reservado para Texto 6">
            <a:extLst>
              <a:ext uri="{FF2B5EF4-FFF2-40B4-BE49-F238E27FC236}">
                <a16:creationId xmlns:a16="http://schemas.microsoft.com/office/drawing/2014/main" id="{BB37FF2F-AF7B-4AC8-8F38-C885E93A99DC}"/>
              </a:ext>
            </a:extLst>
          </p:cNvPr>
          <p:cNvSpPr>
            <a:spLocks noGrp="1"/>
          </p:cNvSpPr>
          <p:nvPr>
            <p:ph type="body" sz="quarter" idx="15"/>
          </p:nvPr>
        </p:nvSpPr>
        <p:spPr/>
        <p:txBody>
          <a:bodyPr>
            <a:normAutofit lnSpcReduction="10000"/>
          </a:bodyPr>
          <a:lstStyle/>
          <a:p>
            <a:pPr marL="0" indent="0">
              <a:buNone/>
            </a:pPr>
            <a:r>
              <a:rPr lang="pt-BR" dirty="0"/>
              <a:t>Objetivos  de  negócio  serão </a:t>
            </a:r>
          </a:p>
          <a:p>
            <a:pPr marL="0" indent="0">
              <a:buNone/>
            </a:pPr>
            <a:r>
              <a:rPr lang="pt-BR" dirty="0"/>
              <a:t>atingidos</a:t>
            </a:r>
          </a:p>
        </p:txBody>
      </p:sp>
      <p:sp>
        <p:nvSpPr>
          <p:cNvPr id="8" name="Espaço Reservado para Texto 7">
            <a:extLst>
              <a:ext uri="{FF2B5EF4-FFF2-40B4-BE49-F238E27FC236}">
                <a16:creationId xmlns:a16="http://schemas.microsoft.com/office/drawing/2014/main" id="{2D01BBE3-A0C3-40BB-BE8C-DCC8F857BC05}"/>
              </a:ext>
            </a:extLst>
          </p:cNvPr>
          <p:cNvSpPr>
            <a:spLocks noGrp="1"/>
          </p:cNvSpPr>
          <p:nvPr>
            <p:ph type="body" sz="quarter" idx="16"/>
          </p:nvPr>
        </p:nvSpPr>
        <p:spPr>
          <a:xfrm>
            <a:off x="1860548" y="4930171"/>
            <a:ext cx="5759451" cy="823913"/>
          </a:xfrm>
        </p:spPr>
        <p:txBody>
          <a:bodyPr>
            <a:noAutofit/>
          </a:bodyPr>
          <a:lstStyle/>
          <a:p>
            <a:pPr marL="0" indent="0">
              <a:buNone/>
            </a:pPr>
            <a:r>
              <a:rPr lang="pt-BR" dirty="0"/>
              <a:t>Eventos  indesejáveis serão prevenidos ou detectados e corrigidos</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03486" y="826943"/>
            <a:ext cx="936000" cy="936000"/>
          </a:xfrm>
          <a:prstGeom prst="rect">
            <a:avLst/>
          </a:prstGeom>
        </p:spPr>
      </p:pic>
    </p:spTree>
    <p:extLst>
      <p:ext uri="{BB962C8B-B14F-4D97-AF65-F5344CB8AC3E}">
        <p14:creationId xmlns:p14="http://schemas.microsoft.com/office/powerpoint/2010/main" val="213821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ítulo 87">
            <a:extLst>
              <a:ext uri="{FF2B5EF4-FFF2-40B4-BE49-F238E27FC236}">
                <a16:creationId xmlns:a16="http://schemas.microsoft.com/office/drawing/2014/main" id="{41B70991-B117-418C-8432-39BA57751DD0}"/>
              </a:ext>
            </a:extLst>
          </p:cNvPr>
          <p:cNvSpPr>
            <a:spLocks noGrp="1"/>
          </p:cNvSpPr>
          <p:nvPr>
            <p:ph type="title"/>
          </p:nvPr>
        </p:nvSpPr>
        <p:spPr/>
        <p:txBody>
          <a:bodyPr rtlCol="0"/>
          <a:lstStyle/>
          <a:p>
            <a:pPr rtl="0"/>
            <a:r>
              <a:rPr lang="pt-BR" dirty="0"/>
              <a:t>Manual</a:t>
            </a:r>
          </a:p>
        </p:txBody>
      </p:sp>
      <p:sp>
        <p:nvSpPr>
          <p:cNvPr id="89" name="Espaço Reservado para Texto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rtlCol="0"/>
          <a:lstStyle/>
          <a:p>
            <a:pPr rtl="0"/>
            <a:r>
              <a:rPr lang="pt-BR" dirty="0"/>
              <a:t>Dependente de TI</a:t>
            </a:r>
          </a:p>
        </p:txBody>
      </p:sp>
      <p:sp>
        <p:nvSpPr>
          <p:cNvPr id="90" name="Espaço Reservado para Texto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rtlCol="0"/>
          <a:lstStyle/>
          <a:p>
            <a:pPr rtl="0"/>
            <a:r>
              <a:rPr lang="pt-BR" dirty="0"/>
              <a:t>Automatizado</a:t>
            </a:r>
          </a:p>
        </p:txBody>
      </p:sp>
      <p:sp>
        <p:nvSpPr>
          <p:cNvPr id="26" name="Espaço Reservado para Texto 25">
            <a:extLst>
              <a:ext uri="{FF2B5EF4-FFF2-40B4-BE49-F238E27FC236}">
                <a16:creationId xmlns:a16="http://schemas.microsoft.com/office/drawing/2014/main" id="{7202BD88-8A83-49DA-A828-7C40491D29F7}"/>
              </a:ext>
            </a:extLst>
          </p:cNvPr>
          <p:cNvSpPr>
            <a:spLocks noGrp="1"/>
          </p:cNvSpPr>
          <p:nvPr>
            <p:ph sz="quarter" idx="20"/>
          </p:nvPr>
        </p:nvSpPr>
        <p:spPr/>
        <p:txBody>
          <a:bodyPr rtlCol="0"/>
          <a:lstStyle/>
          <a:p>
            <a:pPr marL="0" indent="0" rtl="0">
              <a:buNone/>
            </a:pPr>
            <a:r>
              <a:rPr lang="pt-BR" dirty="0"/>
              <a:t>Necessita de ação humana, pode ser no papel</a:t>
            </a:r>
          </a:p>
        </p:txBody>
      </p:sp>
      <p:sp>
        <p:nvSpPr>
          <p:cNvPr id="33" name="Espaço Reservado para Texto 32">
            <a:extLst>
              <a:ext uri="{FF2B5EF4-FFF2-40B4-BE49-F238E27FC236}">
                <a16:creationId xmlns:a16="http://schemas.microsoft.com/office/drawing/2014/main" id="{2262342E-3D19-495D-AA4E-DB249EBB6351}"/>
              </a:ext>
            </a:extLst>
          </p:cNvPr>
          <p:cNvSpPr>
            <a:spLocks noGrp="1"/>
          </p:cNvSpPr>
          <p:nvPr>
            <p:ph sz="quarter" idx="21"/>
          </p:nvPr>
        </p:nvSpPr>
        <p:spPr/>
        <p:txBody>
          <a:bodyPr rtlCol="0"/>
          <a:lstStyle/>
          <a:p>
            <a:pPr marL="0" indent="0" rtl="0">
              <a:buNone/>
            </a:pPr>
            <a:r>
              <a:rPr lang="pt-BR" dirty="0"/>
              <a:t>Tem componentes de TI, como uma planilha eletrônica na rede</a:t>
            </a:r>
          </a:p>
        </p:txBody>
      </p:sp>
      <p:sp>
        <p:nvSpPr>
          <p:cNvPr id="34" name="Espaço Reservado para Texto 33">
            <a:extLst>
              <a:ext uri="{FF2B5EF4-FFF2-40B4-BE49-F238E27FC236}">
                <a16:creationId xmlns:a16="http://schemas.microsoft.com/office/drawing/2014/main" id="{64097651-42EF-4D7F-B8A0-A7E7F7312B73}"/>
              </a:ext>
            </a:extLst>
          </p:cNvPr>
          <p:cNvSpPr>
            <a:spLocks noGrp="1"/>
          </p:cNvSpPr>
          <p:nvPr>
            <p:ph sz="quarter" idx="22"/>
          </p:nvPr>
        </p:nvSpPr>
        <p:spPr/>
        <p:txBody>
          <a:bodyPr rtlCol="0"/>
          <a:lstStyle/>
          <a:p>
            <a:pPr marL="0" indent="0" rtl="0">
              <a:buNone/>
            </a:pPr>
            <a:r>
              <a:rPr lang="pt-BR" dirty="0"/>
              <a:t>Todos os componentes, regras e travas estão nos sistemas</a:t>
            </a:r>
          </a:p>
        </p:txBody>
      </p:sp>
      <p:pic>
        <p:nvPicPr>
          <p:cNvPr id="3" name="Elemento gráfico 2" descr="Área de transferência">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Tree>
    <p:extLst>
      <p:ext uri="{BB962C8B-B14F-4D97-AF65-F5344CB8AC3E}">
        <p14:creationId xmlns:p14="http://schemas.microsoft.com/office/powerpoint/2010/main" val="22413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1963BF4-5EF0-4B10-A953-8996C5CCB74E}"/>
              </a:ext>
            </a:extLst>
          </p:cNvPr>
          <p:cNvSpPr>
            <a:spLocks noGrp="1"/>
          </p:cNvSpPr>
          <p:nvPr>
            <p:ph type="title"/>
          </p:nvPr>
        </p:nvSpPr>
        <p:spPr/>
        <p:txBody>
          <a:bodyPr rtlCol="0">
            <a:normAutofit/>
          </a:bodyPr>
          <a:lstStyle/>
          <a:p>
            <a:pPr rtl="0"/>
            <a:r>
              <a:rPr lang="pt-BR" sz="3600" dirty="0"/>
              <a:t>Como funciona a auditoria?</a:t>
            </a:r>
          </a:p>
        </p:txBody>
      </p:sp>
      <p:pic>
        <p:nvPicPr>
          <p:cNvPr id="3" name="Elemento gráfico 2" descr="Processo">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grpSp>
        <p:nvGrpSpPr>
          <p:cNvPr id="2" name="Grupo 1" descr="Processo Gráfico">
            <a:extLst>
              <a:ext uri="{FF2B5EF4-FFF2-40B4-BE49-F238E27FC236}">
                <a16:creationId xmlns:a16="http://schemas.microsoft.com/office/drawing/2014/main" id="{F9ADA81D-4CDA-4EE1-9CD8-D4A3F8136A10}"/>
              </a:ext>
            </a:extLst>
          </p:cNvPr>
          <p:cNvGrpSpPr/>
          <p:nvPr/>
        </p:nvGrpSpPr>
        <p:grpSpPr>
          <a:xfrm>
            <a:off x="1368383" y="407134"/>
            <a:ext cx="9835568" cy="3830735"/>
            <a:chOff x="1217657" y="557856"/>
            <a:chExt cx="9835568" cy="3830735"/>
          </a:xfrm>
        </p:grpSpPr>
        <p:grpSp>
          <p:nvGrpSpPr>
            <p:cNvPr id="66" name="Grupo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Conector Reto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Conector Reto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upo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Conector Reto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Conector Reto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upo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Conector Reto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Conector Reto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upo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Conector Reto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Conector Reto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upo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orma Livre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34" name="Forma Livre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35" name="Forma Livre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36" name="Forma Livre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37" name="Forma Livre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38" name="Forma Livre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pt-BR" dirty="0">
                  <a:latin typeface="+mj-lt"/>
                </a:endParaRPr>
              </a:p>
            </p:txBody>
          </p:sp>
          <p:sp>
            <p:nvSpPr>
              <p:cNvPr id="39" name="Forma Livre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pt-BR" dirty="0">
                  <a:latin typeface="+mj-lt"/>
                </a:endParaRPr>
              </a:p>
            </p:txBody>
          </p:sp>
          <p:sp>
            <p:nvSpPr>
              <p:cNvPr id="40" name="Forma Livre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sp>
            <p:nvSpPr>
              <p:cNvPr id="41" name="Forma Livre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pt-BR" dirty="0">
                  <a:latin typeface="+mj-lt"/>
                </a:endParaRPr>
              </a:p>
            </p:txBody>
          </p:sp>
        </p:grpSp>
        <p:sp>
          <p:nvSpPr>
            <p:cNvPr id="42" name="Caixa de texto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080898"/>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pt-BR" sz="2400" dirty="0">
                  <a:latin typeface="+mj-lt"/>
                  <a:ea typeface="Lato Black" panose="020F0502020204030203" pitchFamily="34" charset="0"/>
                  <a:cs typeface="Lato Black" panose="020F0502020204030203" pitchFamily="34" charset="0"/>
                </a:rPr>
                <a:t>01</a:t>
              </a:r>
            </a:p>
          </p:txBody>
        </p:sp>
        <p:sp>
          <p:nvSpPr>
            <p:cNvPr id="43" name="Caixa de texto 15">
              <a:extLst>
                <a:ext uri="{FF2B5EF4-FFF2-40B4-BE49-F238E27FC236}">
                  <a16:creationId xmlns:a16="http://schemas.microsoft.com/office/drawing/2014/main" id="{EC098D5F-31B1-44F0-B3E3-9C785FC46A1C}"/>
                </a:ext>
              </a:extLst>
            </p:cNvPr>
            <p:cNvSpPr txBox="1">
              <a:spLocks noChangeArrowheads="1"/>
            </p:cNvSpPr>
            <p:nvPr/>
          </p:nvSpPr>
          <p:spPr bwMode="auto">
            <a:xfrm>
              <a:off x="7043861"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pt-BR" sz="2400" dirty="0">
                  <a:latin typeface="+mj-lt"/>
                  <a:ea typeface="Lato Black" panose="020F0502020204030203" pitchFamily="34" charset="0"/>
                  <a:cs typeface="Lato Black" panose="020F0502020204030203" pitchFamily="34" charset="0"/>
                </a:rPr>
                <a:t>02</a:t>
              </a:r>
            </a:p>
          </p:txBody>
        </p:sp>
        <p:sp>
          <p:nvSpPr>
            <p:cNvPr id="44" name="Caixa de texto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40191"/>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pt-BR" sz="2400" dirty="0">
                  <a:latin typeface="+mj-lt"/>
                  <a:ea typeface="Lato Black" panose="020F0502020204030203" pitchFamily="34" charset="0"/>
                  <a:cs typeface="Lato Black" panose="020F0502020204030203" pitchFamily="34" charset="0"/>
                </a:rPr>
                <a:t>03</a:t>
              </a:r>
            </a:p>
          </p:txBody>
        </p:sp>
        <p:sp>
          <p:nvSpPr>
            <p:cNvPr id="45" name="Caixa de texto 17">
              <a:extLst>
                <a:ext uri="{FF2B5EF4-FFF2-40B4-BE49-F238E27FC236}">
                  <a16:creationId xmlns:a16="http://schemas.microsoft.com/office/drawing/2014/main" id="{7A1950C6-A3D8-469A-BDD6-495FF6F8E191}"/>
                </a:ext>
              </a:extLst>
            </p:cNvPr>
            <p:cNvSpPr txBox="1">
              <a:spLocks noChangeArrowheads="1"/>
            </p:cNvSpPr>
            <p:nvPr/>
          </p:nvSpPr>
          <p:spPr bwMode="auto">
            <a:xfrm>
              <a:off x="466598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pt-BR" sz="2400" dirty="0">
                  <a:latin typeface="+mj-lt"/>
                  <a:ea typeface="Lato Black" panose="020F0502020204030203" pitchFamily="34" charset="0"/>
                  <a:cs typeface="Lato Black" panose="020F0502020204030203" pitchFamily="34" charset="0"/>
                </a:rPr>
                <a:t>04</a:t>
              </a:r>
            </a:p>
          </p:txBody>
        </p:sp>
        <p:sp>
          <p:nvSpPr>
            <p:cNvPr id="46" name="Caixa de texto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pt-BR" altLang="en-US" sz="6600" dirty="0">
                <a:solidFill>
                  <a:schemeClr val="bg1"/>
                </a:solidFill>
                <a:latin typeface="+mj-lt"/>
              </a:endParaRPr>
            </a:p>
          </p:txBody>
        </p:sp>
        <p:sp>
          <p:nvSpPr>
            <p:cNvPr id="47" name="Caixa de texto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pt-BR" sz="6600" dirty="0">
                <a:solidFill>
                  <a:schemeClr val="bg1"/>
                </a:solidFill>
                <a:latin typeface="+mj-lt"/>
              </a:endParaRPr>
            </a:p>
          </p:txBody>
        </p:sp>
        <p:sp>
          <p:nvSpPr>
            <p:cNvPr id="48" name="Caixa de texto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pt-BR" altLang="en-US" sz="6600" dirty="0">
                <a:solidFill>
                  <a:schemeClr val="bg1"/>
                </a:solidFill>
                <a:latin typeface="+mj-lt"/>
              </a:endParaRPr>
            </a:p>
          </p:txBody>
        </p:sp>
        <p:sp>
          <p:nvSpPr>
            <p:cNvPr id="49" name="Caixa de texto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pt-BR" sz="6600" dirty="0">
                <a:solidFill>
                  <a:schemeClr val="bg1"/>
                </a:solidFill>
                <a:latin typeface="+mj-lt"/>
              </a:endParaRPr>
            </a:p>
          </p:txBody>
        </p:sp>
        <p:sp>
          <p:nvSpPr>
            <p:cNvPr id="50" name="Forma Livre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rtlCol="0"/>
            <a:lstStyle/>
            <a:p>
              <a:pPr rtl="0"/>
              <a:endParaRPr lang="pt-BR" dirty="0">
                <a:latin typeface="+mj-lt"/>
              </a:endParaRPr>
            </a:p>
          </p:txBody>
        </p:sp>
        <p:sp>
          <p:nvSpPr>
            <p:cNvPr id="51" name="Forma Livre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rtlCol="0"/>
            <a:lstStyle/>
            <a:p>
              <a:pPr rtl="0"/>
              <a:endParaRPr lang="pt-BR" dirty="0">
                <a:latin typeface="+mj-lt"/>
              </a:endParaRPr>
            </a:p>
          </p:txBody>
        </p:sp>
        <p:grpSp>
          <p:nvGrpSpPr>
            <p:cNvPr id="52" name="Grupo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orma Livre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rtlCol="0"/>
              <a:lstStyle/>
              <a:p>
                <a:pPr rtl="0"/>
                <a:endParaRPr lang="pt-BR" dirty="0">
                  <a:latin typeface="+mj-lt"/>
                </a:endParaRPr>
              </a:p>
            </p:txBody>
          </p:sp>
          <p:sp>
            <p:nvSpPr>
              <p:cNvPr id="54" name="Forma Livre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pt-BR" dirty="0">
                  <a:latin typeface="+mj-lt"/>
                </a:endParaRPr>
              </a:p>
            </p:txBody>
          </p:sp>
          <p:sp>
            <p:nvSpPr>
              <p:cNvPr id="55" name="Forma Livre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rtlCol="0"/>
              <a:lstStyle/>
              <a:p>
                <a:pPr rtl="0"/>
                <a:endParaRPr lang="pt-BR" dirty="0">
                  <a:latin typeface="+mj-lt"/>
                </a:endParaRPr>
              </a:p>
            </p:txBody>
          </p:sp>
          <p:sp>
            <p:nvSpPr>
              <p:cNvPr id="56" name="Forma Livre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pt-BR" dirty="0">
                  <a:latin typeface="+mj-lt"/>
                </a:endParaRPr>
              </a:p>
            </p:txBody>
          </p:sp>
        </p:grpSp>
        <p:sp>
          <p:nvSpPr>
            <p:cNvPr id="57" name="Forma Livre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rtlCol="0"/>
            <a:lstStyle/>
            <a:p>
              <a:pPr rtl="0"/>
              <a:endParaRPr lang="pt-BR" dirty="0">
                <a:latin typeface="+mj-lt"/>
              </a:endParaRPr>
            </a:p>
          </p:txBody>
        </p:sp>
        <p:sp>
          <p:nvSpPr>
            <p:cNvPr id="59" name="Caixa de texto 58">
              <a:extLst>
                <a:ext uri="{FF2B5EF4-FFF2-40B4-BE49-F238E27FC236}">
                  <a16:creationId xmlns:a16="http://schemas.microsoft.com/office/drawing/2014/main" id="{14728FD8-DB26-4B9A-A0E8-101DC63B04FE}"/>
                </a:ext>
              </a:extLst>
            </p:cNvPr>
            <p:cNvSpPr txBox="1"/>
            <p:nvPr/>
          </p:nvSpPr>
          <p:spPr>
            <a:xfrm>
              <a:off x="1217657" y="851273"/>
              <a:ext cx="1576624" cy="584775"/>
            </a:xfrm>
            <a:prstGeom prst="rect">
              <a:avLst/>
            </a:prstGeom>
            <a:noFill/>
          </p:spPr>
          <p:txBody>
            <a:bodyPr wrap="square" rtlCol="0">
              <a:spAutoFit/>
            </a:bodyPr>
            <a:lstStyle/>
            <a:p>
              <a:pPr algn="ctr" rtl="0" eaLnBrk="1" fontAlgn="auto" hangingPunct="1">
                <a:spcBef>
                  <a:spcPts val="0"/>
                </a:spcBef>
                <a:spcAft>
                  <a:spcPts val="0"/>
                </a:spcAft>
                <a:defRPr/>
              </a:pPr>
              <a:r>
                <a:rPr lang="pt-BR" sz="1600" dirty="0">
                  <a:latin typeface="+mj-lt"/>
                </a:rPr>
                <a:t>IDENTIFICAR</a:t>
              </a:r>
            </a:p>
            <a:p>
              <a:pPr algn="ctr" rtl="0" eaLnBrk="1" fontAlgn="auto" hangingPunct="1">
                <a:spcBef>
                  <a:spcPts val="0"/>
                </a:spcBef>
                <a:spcAft>
                  <a:spcPts val="0"/>
                </a:spcAft>
                <a:defRPr/>
              </a:pPr>
              <a:r>
                <a:rPr lang="pt-BR" sz="1600" dirty="0">
                  <a:latin typeface="+mj-lt"/>
                </a:rPr>
                <a:t>RISCOS</a:t>
              </a:r>
            </a:p>
          </p:txBody>
        </p:sp>
        <p:sp>
          <p:nvSpPr>
            <p:cNvPr id="61" name="Caixa de texto 60">
              <a:extLst>
                <a:ext uri="{FF2B5EF4-FFF2-40B4-BE49-F238E27FC236}">
                  <a16:creationId xmlns:a16="http://schemas.microsoft.com/office/drawing/2014/main" id="{A4CE907E-6892-415E-9D0B-A4B5760EF257}"/>
                </a:ext>
              </a:extLst>
            </p:cNvPr>
            <p:cNvSpPr txBox="1"/>
            <p:nvPr/>
          </p:nvSpPr>
          <p:spPr>
            <a:xfrm>
              <a:off x="9525129" y="948107"/>
              <a:ext cx="1528096" cy="584775"/>
            </a:xfrm>
            <a:prstGeom prst="rect">
              <a:avLst/>
            </a:prstGeom>
            <a:noFill/>
          </p:spPr>
          <p:txBody>
            <a:bodyPr wrap="square" rtlCol="0">
              <a:spAutoFit/>
            </a:bodyPr>
            <a:lstStyle/>
            <a:p>
              <a:pPr algn="ctr" rtl="0">
                <a:defRPr/>
              </a:pPr>
              <a:r>
                <a:rPr lang="pt-BR" sz="1600" dirty="0">
                  <a:latin typeface="+mj-lt"/>
                </a:rPr>
                <a:t>ESTABELECER CONTROLES</a:t>
              </a:r>
            </a:p>
          </p:txBody>
        </p:sp>
        <p:sp>
          <p:nvSpPr>
            <p:cNvPr id="63" name="Caixa de texto 62">
              <a:extLst>
                <a:ext uri="{FF2B5EF4-FFF2-40B4-BE49-F238E27FC236}">
                  <a16:creationId xmlns:a16="http://schemas.microsoft.com/office/drawing/2014/main" id="{E1D3F214-737D-4841-A2FA-C706808F4EB0}"/>
                </a:ext>
              </a:extLst>
            </p:cNvPr>
            <p:cNvSpPr txBox="1"/>
            <p:nvPr/>
          </p:nvSpPr>
          <p:spPr>
            <a:xfrm>
              <a:off x="1286277" y="3704833"/>
              <a:ext cx="1389062" cy="584775"/>
            </a:xfrm>
            <a:prstGeom prst="rect">
              <a:avLst/>
            </a:prstGeom>
            <a:noFill/>
          </p:spPr>
          <p:txBody>
            <a:bodyPr rtlCol="0">
              <a:spAutoFit/>
            </a:bodyPr>
            <a:lstStyle/>
            <a:p>
              <a:pPr algn="ctr" rtl="0" eaLnBrk="1" fontAlgn="auto" hangingPunct="1">
                <a:spcBef>
                  <a:spcPts val="0"/>
                </a:spcBef>
                <a:spcAft>
                  <a:spcPts val="0"/>
                </a:spcAft>
                <a:defRPr/>
              </a:pPr>
              <a:r>
                <a:rPr lang="pt-BR" sz="1600" dirty="0">
                  <a:latin typeface="+mj-lt"/>
                </a:rPr>
                <a:t>AVALIAR EFICÁCIA</a:t>
              </a:r>
            </a:p>
          </p:txBody>
        </p:sp>
        <p:sp>
          <p:nvSpPr>
            <p:cNvPr id="65" name="Caixa de texto 64">
              <a:extLst>
                <a:ext uri="{FF2B5EF4-FFF2-40B4-BE49-F238E27FC236}">
                  <a16:creationId xmlns:a16="http://schemas.microsoft.com/office/drawing/2014/main" id="{C9091B59-33AC-48AA-A403-546A002D599E}"/>
                </a:ext>
              </a:extLst>
            </p:cNvPr>
            <p:cNvSpPr txBox="1"/>
            <p:nvPr/>
          </p:nvSpPr>
          <p:spPr>
            <a:xfrm>
              <a:off x="9395683" y="3655510"/>
              <a:ext cx="1470709" cy="584775"/>
            </a:xfrm>
            <a:prstGeom prst="rect">
              <a:avLst/>
            </a:prstGeom>
            <a:noFill/>
          </p:spPr>
          <p:txBody>
            <a:bodyPr wrap="square" rtlCol="0">
              <a:spAutoFit/>
            </a:bodyPr>
            <a:lstStyle/>
            <a:p>
              <a:pPr algn="ctr" rtl="0">
                <a:defRPr/>
              </a:pPr>
              <a:r>
                <a:rPr lang="pt-BR" sz="1600" dirty="0">
                  <a:latin typeface="+mj-lt"/>
                </a:rPr>
                <a:t>TESTAR CONTROLES</a:t>
              </a:r>
            </a:p>
          </p:txBody>
        </p:sp>
      </p:grpSp>
    </p:spTree>
    <p:extLst>
      <p:ext uri="{BB962C8B-B14F-4D97-AF65-F5344CB8AC3E}">
        <p14:creationId xmlns:p14="http://schemas.microsoft.com/office/powerpoint/2010/main" val="1775457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2640C42F-6ACF-4B1D-A0C5-88354F63297B}"/>
              </a:ext>
            </a:extLst>
          </p:cNvPr>
          <p:cNvSpPr>
            <a:spLocks noGrp="1"/>
          </p:cNvSpPr>
          <p:nvPr>
            <p:ph type="title"/>
          </p:nvPr>
        </p:nvSpPr>
        <p:spPr/>
        <p:txBody>
          <a:bodyPr/>
          <a:lstStyle/>
          <a:p>
            <a:r>
              <a:rPr lang="en-US" dirty="0"/>
              <a:t>Top 20 risks before 2020</a:t>
            </a:r>
            <a:endParaRPr lang="pt-BR" dirty="0"/>
          </a:p>
        </p:txBody>
      </p:sp>
      <p:sp>
        <p:nvSpPr>
          <p:cNvPr id="3" name="Espaço Reservado para Conteúdo 2">
            <a:extLst>
              <a:ext uri="{FF2B5EF4-FFF2-40B4-BE49-F238E27FC236}">
                <a16:creationId xmlns:a16="http://schemas.microsoft.com/office/drawing/2014/main" id="{16219088-BDA5-4FC7-84BE-91246DF374DE}"/>
              </a:ext>
            </a:extLst>
          </p:cNvPr>
          <p:cNvSpPr>
            <a:spLocks noGrp="1"/>
          </p:cNvSpPr>
          <p:nvPr>
            <p:ph idx="1"/>
          </p:nvPr>
        </p:nvSpPr>
        <p:spPr/>
        <p:txBody>
          <a:bodyPr>
            <a:normAutofit/>
          </a:bodyPr>
          <a:lstStyle/>
          <a:p>
            <a:pPr marL="0" indent="0">
              <a:lnSpc>
                <a:spcPct val="110000"/>
              </a:lnSpc>
              <a:buNone/>
            </a:pPr>
            <a:r>
              <a:rPr lang="en-US" dirty="0"/>
              <a:t>1 Digitalization, Industry 4.0 &amp; the Internet of Things</a:t>
            </a:r>
          </a:p>
          <a:p>
            <a:pPr marL="0" indent="0">
              <a:lnSpc>
                <a:spcPct val="110000"/>
              </a:lnSpc>
              <a:buNone/>
            </a:pPr>
            <a:r>
              <a:rPr lang="en-US" dirty="0"/>
              <a:t>2 Cloud computing</a:t>
            </a:r>
          </a:p>
          <a:p>
            <a:pPr marL="0" indent="0">
              <a:lnSpc>
                <a:spcPct val="110000"/>
              </a:lnSpc>
              <a:buNone/>
            </a:pPr>
            <a:r>
              <a:rPr lang="en-US" dirty="0"/>
              <a:t>3 EU General Data Protection Regulation (EU-GDPR)</a:t>
            </a:r>
          </a:p>
          <a:p>
            <a:pPr marL="0" indent="0">
              <a:lnSpc>
                <a:spcPct val="110000"/>
              </a:lnSpc>
              <a:buNone/>
            </a:pPr>
            <a:r>
              <a:rPr lang="en-US" dirty="0"/>
              <a:t>4 Cyber security</a:t>
            </a:r>
          </a:p>
          <a:p>
            <a:pPr marL="0" indent="0">
              <a:lnSpc>
                <a:spcPct val="110000"/>
              </a:lnSpc>
              <a:buNone/>
            </a:pPr>
            <a:r>
              <a:rPr lang="en-US" dirty="0"/>
              <a:t>5 Business continuity and crisis response</a:t>
            </a:r>
            <a:endParaRPr lang="pt-BR" dirty="0"/>
          </a:p>
        </p:txBody>
      </p:sp>
      <p:sp>
        <p:nvSpPr>
          <p:cNvPr id="2" name="Retângulo 1">
            <a:extLst>
              <a:ext uri="{FF2B5EF4-FFF2-40B4-BE49-F238E27FC236}">
                <a16:creationId xmlns:a16="http://schemas.microsoft.com/office/drawing/2014/main" id="{171415AF-5F28-44D2-A958-A968D7624575}"/>
              </a:ext>
            </a:extLst>
          </p:cNvPr>
          <p:cNvSpPr/>
          <p:nvPr/>
        </p:nvSpPr>
        <p:spPr>
          <a:xfrm>
            <a:off x="443948" y="6191931"/>
            <a:ext cx="11304104" cy="369332"/>
          </a:xfrm>
          <a:prstGeom prst="rect">
            <a:avLst/>
          </a:prstGeom>
        </p:spPr>
        <p:txBody>
          <a:bodyPr wrap="square">
            <a:spAutoFit/>
          </a:bodyPr>
          <a:lstStyle/>
          <a:p>
            <a:pPr algn="ctr"/>
            <a:r>
              <a:rPr lang="pt-BR" dirty="0">
                <a:hlinkClick r:id="rId2"/>
              </a:rPr>
              <a:t>https://assets.kpmg/content/dam/kpmg/ch/pdf/key-risks-internal-audit-2018.pdf</a:t>
            </a:r>
            <a:endParaRPr lang="pt-BR" dirty="0"/>
          </a:p>
        </p:txBody>
      </p:sp>
      <p:pic>
        <p:nvPicPr>
          <p:cNvPr id="6" name="Elemento gráfico 6" descr="Radioativo">
            <a:extLst>
              <a:ext uri="{FF2B5EF4-FFF2-40B4-BE49-F238E27FC236}">
                <a16:creationId xmlns:a16="http://schemas.microsoft.com/office/drawing/2014/main" id="{1259CF86-94FB-4D93-AB04-20657A30A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018" y="817447"/>
            <a:ext cx="952500" cy="952500"/>
          </a:xfrm>
          <a:prstGeom prst="rect">
            <a:avLst/>
          </a:prstGeom>
        </p:spPr>
      </p:pic>
    </p:spTree>
    <p:extLst>
      <p:ext uri="{BB962C8B-B14F-4D97-AF65-F5344CB8AC3E}">
        <p14:creationId xmlns:p14="http://schemas.microsoft.com/office/powerpoint/2010/main" val="46331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2640C42F-6ACF-4B1D-A0C5-88354F63297B}"/>
              </a:ext>
            </a:extLst>
          </p:cNvPr>
          <p:cNvSpPr>
            <a:spLocks noGrp="1"/>
          </p:cNvSpPr>
          <p:nvPr>
            <p:ph type="title"/>
          </p:nvPr>
        </p:nvSpPr>
        <p:spPr/>
        <p:txBody>
          <a:bodyPr/>
          <a:lstStyle/>
          <a:p>
            <a:r>
              <a:rPr lang="en-US" dirty="0"/>
              <a:t>Top 20 risks before 2020</a:t>
            </a:r>
            <a:endParaRPr lang="pt-BR" dirty="0"/>
          </a:p>
        </p:txBody>
      </p:sp>
      <p:sp>
        <p:nvSpPr>
          <p:cNvPr id="3" name="Espaço Reservado para Conteúdo 2">
            <a:extLst>
              <a:ext uri="{FF2B5EF4-FFF2-40B4-BE49-F238E27FC236}">
                <a16:creationId xmlns:a16="http://schemas.microsoft.com/office/drawing/2014/main" id="{16219088-BDA5-4FC7-84BE-91246DF374DE}"/>
              </a:ext>
            </a:extLst>
          </p:cNvPr>
          <p:cNvSpPr>
            <a:spLocks noGrp="1"/>
          </p:cNvSpPr>
          <p:nvPr>
            <p:ph idx="1"/>
          </p:nvPr>
        </p:nvSpPr>
        <p:spPr/>
        <p:txBody>
          <a:bodyPr>
            <a:normAutofit/>
          </a:bodyPr>
          <a:lstStyle/>
          <a:p>
            <a:pPr marL="0" indent="0">
              <a:lnSpc>
                <a:spcPct val="110000"/>
              </a:lnSpc>
              <a:buNone/>
            </a:pPr>
            <a:r>
              <a:rPr lang="en-US" dirty="0"/>
              <a:t>6 Net working capital management</a:t>
            </a:r>
          </a:p>
          <a:p>
            <a:pPr marL="0" indent="0">
              <a:lnSpc>
                <a:spcPct val="110000"/>
              </a:lnSpc>
              <a:buNone/>
            </a:pPr>
            <a:r>
              <a:rPr lang="en-US" dirty="0"/>
              <a:t>7 Non-GAAP financial measures</a:t>
            </a:r>
          </a:p>
          <a:p>
            <a:pPr marL="0" indent="0">
              <a:lnSpc>
                <a:spcPct val="110000"/>
              </a:lnSpc>
              <a:buNone/>
            </a:pPr>
            <a:r>
              <a:rPr lang="en-US" dirty="0"/>
              <a:t>8 Data analytics and mass data usage</a:t>
            </a:r>
          </a:p>
          <a:p>
            <a:pPr marL="0" indent="0">
              <a:lnSpc>
                <a:spcPct val="110000"/>
              </a:lnSpc>
              <a:buNone/>
            </a:pPr>
            <a:r>
              <a:rPr lang="en-US" dirty="0"/>
              <a:t>9 Treasury management</a:t>
            </a:r>
          </a:p>
          <a:p>
            <a:pPr marL="0" indent="0">
              <a:lnSpc>
                <a:spcPct val="110000"/>
              </a:lnSpc>
              <a:buNone/>
            </a:pPr>
            <a:r>
              <a:rPr lang="en-US" dirty="0"/>
              <a:t>10 Organization-wide initiatives/projects</a:t>
            </a:r>
            <a:endParaRPr lang="pt-BR" dirty="0"/>
          </a:p>
        </p:txBody>
      </p:sp>
      <p:sp>
        <p:nvSpPr>
          <p:cNvPr id="2" name="Retângulo 1">
            <a:extLst>
              <a:ext uri="{FF2B5EF4-FFF2-40B4-BE49-F238E27FC236}">
                <a16:creationId xmlns:a16="http://schemas.microsoft.com/office/drawing/2014/main" id="{171415AF-5F28-44D2-A958-A968D7624575}"/>
              </a:ext>
            </a:extLst>
          </p:cNvPr>
          <p:cNvSpPr/>
          <p:nvPr/>
        </p:nvSpPr>
        <p:spPr>
          <a:xfrm>
            <a:off x="443948" y="6191931"/>
            <a:ext cx="11304104" cy="369332"/>
          </a:xfrm>
          <a:prstGeom prst="rect">
            <a:avLst/>
          </a:prstGeom>
        </p:spPr>
        <p:txBody>
          <a:bodyPr wrap="square">
            <a:spAutoFit/>
          </a:bodyPr>
          <a:lstStyle/>
          <a:p>
            <a:pPr algn="ctr"/>
            <a:r>
              <a:rPr lang="pt-BR" dirty="0">
                <a:hlinkClick r:id="rId2"/>
              </a:rPr>
              <a:t>https://assets.kpmg/content/dam/kpmg/ch/pdf/key-risks-internal-audit-2018.pdf</a:t>
            </a:r>
            <a:endParaRPr lang="pt-BR" dirty="0"/>
          </a:p>
        </p:txBody>
      </p:sp>
      <p:pic>
        <p:nvPicPr>
          <p:cNvPr id="6" name="Elemento gráfico 6" descr="Radioativo">
            <a:extLst>
              <a:ext uri="{FF2B5EF4-FFF2-40B4-BE49-F238E27FC236}">
                <a16:creationId xmlns:a16="http://schemas.microsoft.com/office/drawing/2014/main" id="{900A1294-D80E-468D-A262-AEBC06424E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018" y="817447"/>
            <a:ext cx="952500" cy="952500"/>
          </a:xfrm>
          <a:prstGeom prst="rect">
            <a:avLst/>
          </a:prstGeom>
        </p:spPr>
      </p:pic>
    </p:spTree>
    <p:extLst>
      <p:ext uri="{BB962C8B-B14F-4D97-AF65-F5344CB8AC3E}">
        <p14:creationId xmlns:p14="http://schemas.microsoft.com/office/powerpoint/2010/main" val="238233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7E30B-392D-4691-8125-129E25AAA524}"/>
              </a:ext>
            </a:extLst>
          </p:cNvPr>
          <p:cNvSpPr>
            <a:spLocks noGrp="1"/>
          </p:cNvSpPr>
          <p:nvPr>
            <p:ph type="title"/>
          </p:nvPr>
        </p:nvSpPr>
        <p:spPr/>
        <p:txBody>
          <a:bodyPr rtlCol="0"/>
          <a:lstStyle/>
          <a:p>
            <a:r>
              <a:rPr lang="pt-BR" dirty="0"/>
              <a:t>Objetivos e Riscos dos Controles</a:t>
            </a:r>
          </a:p>
        </p:txBody>
      </p:sp>
      <p:sp>
        <p:nvSpPr>
          <p:cNvPr id="3" name="Espaço Reservado para Texto 2">
            <a:extLst>
              <a:ext uri="{FF2B5EF4-FFF2-40B4-BE49-F238E27FC236}">
                <a16:creationId xmlns:a16="http://schemas.microsoft.com/office/drawing/2014/main" id="{E7C2A41D-6B6E-4DD0-A7BD-E8CA001266EE}"/>
              </a:ext>
            </a:extLst>
          </p:cNvPr>
          <p:cNvSpPr>
            <a:spLocks noGrp="1"/>
          </p:cNvSpPr>
          <p:nvPr>
            <p:ph type="body" idx="1"/>
          </p:nvPr>
        </p:nvSpPr>
        <p:spPr/>
        <p:txBody>
          <a:bodyPr rtlCol="0">
            <a:normAutofit/>
          </a:bodyPr>
          <a:lstStyle/>
          <a:p>
            <a:pPr rtl="0"/>
            <a:r>
              <a:rPr lang="pt-BR" sz="2400" dirty="0"/>
              <a:t>O que é um controle?</a:t>
            </a:r>
          </a:p>
          <a:p>
            <a:pPr rtl="0"/>
            <a:r>
              <a:rPr lang="pt-BR" sz="2400" dirty="0"/>
              <a:t>Para que serve um controle?</a:t>
            </a:r>
          </a:p>
          <a:p>
            <a:pPr rtl="0"/>
            <a:endParaRPr lang="pt-BR" sz="2400" dirty="0"/>
          </a:p>
          <a:p>
            <a:pPr rtl="0"/>
            <a:endParaRPr lang="pt-BR" sz="2400" dirty="0"/>
          </a:p>
        </p:txBody>
      </p:sp>
      <p:pic>
        <p:nvPicPr>
          <p:cNvPr id="5" name="Elemento Gráfico 4" descr="Finalidade">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274584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2640C42F-6ACF-4B1D-A0C5-88354F63297B}"/>
              </a:ext>
            </a:extLst>
          </p:cNvPr>
          <p:cNvSpPr>
            <a:spLocks noGrp="1"/>
          </p:cNvSpPr>
          <p:nvPr>
            <p:ph type="title"/>
          </p:nvPr>
        </p:nvSpPr>
        <p:spPr/>
        <p:txBody>
          <a:bodyPr/>
          <a:lstStyle/>
          <a:p>
            <a:r>
              <a:rPr lang="en-US" dirty="0"/>
              <a:t>Top 20 risks before 2020</a:t>
            </a:r>
            <a:endParaRPr lang="pt-BR" dirty="0"/>
          </a:p>
        </p:txBody>
      </p:sp>
      <p:sp>
        <p:nvSpPr>
          <p:cNvPr id="3" name="Espaço Reservado para Conteúdo 2">
            <a:extLst>
              <a:ext uri="{FF2B5EF4-FFF2-40B4-BE49-F238E27FC236}">
                <a16:creationId xmlns:a16="http://schemas.microsoft.com/office/drawing/2014/main" id="{16219088-BDA5-4FC7-84BE-91246DF374DE}"/>
              </a:ext>
            </a:extLst>
          </p:cNvPr>
          <p:cNvSpPr>
            <a:spLocks noGrp="1"/>
          </p:cNvSpPr>
          <p:nvPr>
            <p:ph idx="1"/>
          </p:nvPr>
        </p:nvSpPr>
        <p:spPr/>
        <p:txBody>
          <a:bodyPr>
            <a:normAutofit/>
          </a:bodyPr>
          <a:lstStyle/>
          <a:p>
            <a:pPr marL="0" indent="0">
              <a:lnSpc>
                <a:spcPct val="110000"/>
              </a:lnSpc>
              <a:buNone/>
            </a:pPr>
            <a:r>
              <a:rPr lang="en-US" dirty="0"/>
              <a:t>11 Effective talent management</a:t>
            </a:r>
          </a:p>
          <a:p>
            <a:pPr marL="0" indent="0">
              <a:lnSpc>
                <a:spcPct val="110000"/>
              </a:lnSpc>
              <a:buNone/>
            </a:pPr>
            <a:r>
              <a:rPr lang="en-US" dirty="0"/>
              <a:t>12 Trade environment and customs</a:t>
            </a:r>
          </a:p>
          <a:p>
            <a:pPr marL="0" indent="0">
              <a:lnSpc>
                <a:spcPct val="110000"/>
              </a:lnSpc>
              <a:buNone/>
            </a:pPr>
            <a:r>
              <a:rPr lang="en-US" dirty="0"/>
              <a:t>13 Alignment of operations to organization’s strategy and objectives</a:t>
            </a:r>
          </a:p>
          <a:p>
            <a:pPr marL="0" indent="0">
              <a:lnSpc>
                <a:spcPct val="110000"/>
              </a:lnSpc>
              <a:buNone/>
            </a:pPr>
            <a:r>
              <a:rPr lang="en-US" dirty="0"/>
              <a:t>14 Compliance Management Systems (CMS), auditing organization</a:t>
            </a:r>
          </a:p>
          <a:p>
            <a:pPr marL="0" indent="0">
              <a:lnSpc>
                <a:spcPct val="110000"/>
              </a:lnSpc>
              <a:buNone/>
            </a:pPr>
            <a:r>
              <a:rPr lang="en-US" dirty="0"/>
              <a:t>culture and ethics</a:t>
            </a:r>
          </a:p>
          <a:p>
            <a:pPr marL="0" indent="0">
              <a:lnSpc>
                <a:spcPct val="110000"/>
              </a:lnSpc>
              <a:buNone/>
            </a:pPr>
            <a:r>
              <a:rPr lang="en-US" dirty="0"/>
              <a:t>15 Effectiveness and efficiency of operational processes</a:t>
            </a:r>
            <a:endParaRPr lang="pt-BR" dirty="0"/>
          </a:p>
        </p:txBody>
      </p:sp>
      <p:sp>
        <p:nvSpPr>
          <p:cNvPr id="2" name="Retângulo 1">
            <a:extLst>
              <a:ext uri="{FF2B5EF4-FFF2-40B4-BE49-F238E27FC236}">
                <a16:creationId xmlns:a16="http://schemas.microsoft.com/office/drawing/2014/main" id="{171415AF-5F28-44D2-A958-A968D7624575}"/>
              </a:ext>
            </a:extLst>
          </p:cNvPr>
          <p:cNvSpPr/>
          <p:nvPr/>
        </p:nvSpPr>
        <p:spPr>
          <a:xfrm>
            <a:off x="443948" y="6191931"/>
            <a:ext cx="11304104" cy="369332"/>
          </a:xfrm>
          <a:prstGeom prst="rect">
            <a:avLst/>
          </a:prstGeom>
        </p:spPr>
        <p:txBody>
          <a:bodyPr wrap="square">
            <a:spAutoFit/>
          </a:bodyPr>
          <a:lstStyle/>
          <a:p>
            <a:pPr algn="ctr"/>
            <a:r>
              <a:rPr lang="pt-BR" dirty="0">
                <a:hlinkClick r:id="rId2"/>
              </a:rPr>
              <a:t>https://assets.kpmg/content/dam/kpmg/ch/pdf/key-risks-internal-audit-2018.pdf</a:t>
            </a:r>
            <a:endParaRPr lang="pt-BR" dirty="0"/>
          </a:p>
        </p:txBody>
      </p:sp>
      <p:pic>
        <p:nvPicPr>
          <p:cNvPr id="6" name="Elemento gráfico 6" descr="Radioativo">
            <a:extLst>
              <a:ext uri="{FF2B5EF4-FFF2-40B4-BE49-F238E27FC236}">
                <a16:creationId xmlns:a16="http://schemas.microsoft.com/office/drawing/2014/main" id="{62500517-B99F-4CF5-9E0E-6A3064AFD3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018" y="817447"/>
            <a:ext cx="952500" cy="952500"/>
          </a:xfrm>
          <a:prstGeom prst="rect">
            <a:avLst/>
          </a:prstGeom>
        </p:spPr>
      </p:pic>
    </p:spTree>
    <p:extLst>
      <p:ext uri="{BB962C8B-B14F-4D97-AF65-F5344CB8AC3E}">
        <p14:creationId xmlns:p14="http://schemas.microsoft.com/office/powerpoint/2010/main" val="298123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2640C42F-6ACF-4B1D-A0C5-88354F63297B}"/>
              </a:ext>
            </a:extLst>
          </p:cNvPr>
          <p:cNvSpPr>
            <a:spLocks noGrp="1"/>
          </p:cNvSpPr>
          <p:nvPr>
            <p:ph type="title"/>
          </p:nvPr>
        </p:nvSpPr>
        <p:spPr/>
        <p:txBody>
          <a:bodyPr/>
          <a:lstStyle/>
          <a:p>
            <a:r>
              <a:rPr lang="en-US" dirty="0"/>
              <a:t>Top 20 risks before 2020</a:t>
            </a:r>
            <a:endParaRPr lang="pt-BR" dirty="0"/>
          </a:p>
        </p:txBody>
      </p:sp>
      <p:sp>
        <p:nvSpPr>
          <p:cNvPr id="3" name="Espaço Reservado para Conteúdo 2">
            <a:extLst>
              <a:ext uri="{FF2B5EF4-FFF2-40B4-BE49-F238E27FC236}">
                <a16:creationId xmlns:a16="http://schemas.microsoft.com/office/drawing/2014/main" id="{16219088-BDA5-4FC7-84BE-91246DF374DE}"/>
              </a:ext>
            </a:extLst>
          </p:cNvPr>
          <p:cNvSpPr>
            <a:spLocks noGrp="1"/>
          </p:cNvSpPr>
          <p:nvPr>
            <p:ph idx="1"/>
          </p:nvPr>
        </p:nvSpPr>
        <p:spPr/>
        <p:txBody>
          <a:bodyPr>
            <a:normAutofit/>
          </a:bodyPr>
          <a:lstStyle/>
          <a:p>
            <a:pPr marL="0" indent="0">
              <a:lnSpc>
                <a:spcPct val="110000"/>
              </a:lnSpc>
              <a:buNone/>
            </a:pPr>
            <a:r>
              <a:rPr lang="en-US" dirty="0"/>
              <a:t>16 Mergers, acquisitions, and divestitures</a:t>
            </a:r>
          </a:p>
          <a:p>
            <a:pPr marL="0" indent="0">
              <a:lnSpc>
                <a:spcPct val="110000"/>
              </a:lnSpc>
              <a:buNone/>
            </a:pPr>
            <a:r>
              <a:rPr lang="en-US" dirty="0"/>
              <a:t>17 Integrated enterprise risk management and monitoring</a:t>
            </a:r>
          </a:p>
          <a:p>
            <a:pPr marL="0" indent="0">
              <a:lnSpc>
                <a:spcPct val="110000"/>
              </a:lnSpc>
              <a:buNone/>
            </a:pPr>
            <a:r>
              <a:rPr lang="en-US" dirty="0"/>
              <a:t>18 IT governance</a:t>
            </a:r>
          </a:p>
          <a:p>
            <a:pPr marL="0" indent="0">
              <a:lnSpc>
                <a:spcPct val="110000"/>
              </a:lnSpc>
              <a:buNone/>
            </a:pPr>
            <a:r>
              <a:rPr lang="en-US" dirty="0"/>
              <a:t>19 Outsourcing and managing third-party relationships</a:t>
            </a:r>
          </a:p>
          <a:p>
            <a:pPr marL="0" indent="0">
              <a:lnSpc>
                <a:spcPct val="110000"/>
              </a:lnSpc>
              <a:buNone/>
            </a:pPr>
            <a:r>
              <a:rPr lang="en-US" dirty="0"/>
              <a:t>20 Tax compliance</a:t>
            </a:r>
            <a:endParaRPr lang="pt-BR" dirty="0"/>
          </a:p>
        </p:txBody>
      </p:sp>
      <p:sp>
        <p:nvSpPr>
          <p:cNvPr id="2" name="Retângulo 1">
            <a:extLst>
              <a:ext uri="{FF2B5EF4-FFF2-40B4-BE49-F238E27FC236}">
                <a16:creationId xmlns:a16="http://schemas.microsoft.com/office/drawing/2014/main" id="{171415AF-5F28-44D2-A958-A968D7624575}"/>
              </a:ext>
            </a:extLst>
          </p:cNvPr>
          <p:cNvSpPr/>
          <p:nvPr/>
        </p:nvSpPr>
        <p:spPr>
          <a:xfrm>
            <a:off x="443948" y="6191931"/>
            <a:ext cx="11304104" cy="369332"/>
          </a:xfrm>
          <a:prstGeom prst="rect">
            <a:avLst/>
          </a:prstGeom>
        </p:spPr>
        <p:txBody>
          <a:bodyPr wrap="square">
            <a:spAutoFit/>
          </a:bodyPr>
          <a:lstStyle/>
          <a:p>
            <a:pPr algn="ctr"/>
            <a:r>
              <a:rPr lang="pt-BR" dirty="0">
                <a:hlinkClick r:id="rId2"/>
              </a:rPr>
              <a:t>https://assets.kpmg/content/dam/kpmg/ch/pdf/key-risks-internal-audit-2018.pdf</a:t>
            </a:r>
            <a:endParaRPr lang="pt-BR" dirty="0"/>
          </a:p>
        </p:txBody>
      </p:sp>
      <p:pic>
        <p:nvPicPr>
          <p:cNvPr id="5" name="Elemento gráfico 6" descr="Radioativo">
            <a:extLst>
              <a:ext uri="{FF2B5EF4-FFF2-40B4-BE49-F238E27FC236}">
                <a16:creationId xmlns:a16="http://schemas.microsoft.com/office/drawing/2014/main" id="{C04C3D50-BCD9-4A32-AD00-F308783C31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018" y="817447"/>
            <a:ext cx="952500" cy="952500"/>
          </a:xfrm>
          <a:prstGeom prst="rect">
            <a:avLst/>
          </a:prstGeom>
        </p:spPr>
      </p:pic>
    </p:spTree>
    <p:extLst>
      <p:ext uri="{BB962C8B-B14F-4D97-AF65-F5344CB8AC3E}">
        <p14:creationId xmlns:p14="http://schemas.microsoft.com/office/powerpoint/2010/main" val="212871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7348649A-1B71-45A1-AFCF-2163868007CE}"/>
              </a:ext>
            </a:extLst>
          </p:cNvPr>
          <p:cNvPicPr>
            <a:picLocks noChangeAspect="1"/>
          </p:cNvPicPr>
          <p:nvPr/>
        </p:nvPicPr>
        <p:blipFill>
          <a:blip r:embed="rId2"/>
          <a:stretch>
            <a:fillRect/>
          </a:stretch>
        </p:blipFill>
        <p:spPr>
          <a:xfrm>
            <a:off x="302007" y="170983"/>
            <a:ext cx="7079453" cy="6516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tângulo 4">
            <a:extLst>
              <a:ext uri="{FF2B5EF4-FFF2-40B4-BE49-F238E27FC236}">
                <a16:creationId xmlns:a16="http://schemas.microsoft.com/office/drawing/2014/main" id="{4637CEDC-AC3E-4515-B5C4-8F604960E72A}"/>
              </a:ext>
            </a:extLst>
          </p:cNvPr>
          <p:cNvSpPr/>
          <p:nvPr/>
        </p:nvSpPr>
        <p:spPr>
          <a:xfrm>
            <a:off x="10614992" y="640931"/>
            <a:ext cx="1563756" cy="1323439"/>
          </a:xfrm>
          <a:prstGeom prst="rect">
            <a:avLst/>
          </a:prstGeom>
        </p:spPr>
        <p:txBody>
          <a:bodyPr wrap="square">
            <a:spAutoFit/>
          </a:bodyPr>
          <a:lstStyle/>
          <a:p>
            <a:pPr algn="r"/>
            <a:r>
              <a:rPr lang="pt-BR" sz="2000" b="1" dirty="0">
                <a:solidFill>
                  <a:schemeClr val="bg1"/>
                </a:solidFill>
                <a:latin typeface="Arial" panose="020B0604020202020204" pitchFamily="34" charset="0"/>
                <a:cs typeface="Arial" panose="020B0604020202020204" pitchFamily="34" charset="0"/>
              </a:rPr>
              <a:t>Áreas chave de Riscos de TI</a:t>
            </a:r>
          </a:p>
        </p:txBody>
      </p:sp>
    </p:spTree>
    <p:extLst>
      <p:ext uri="{BB962C8B-B14F-4D97-AF65-F5344CB8AC3E}">
        <p14:creationId xmlns:p14="http://schemas.microsoft.com/office/powerpoint/2010/main" val="250520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4">
            <a:extLst>
              <a:ext uri="{FF2B5EF4-FFF2-40B4-BE49-F238E27FC236}">
                <a16:creationId xmlns:a16="http://schemas.microsoft.com/office/drawing/2014/main" id="{27415019-F9DC-4739-A78C-FC833DEB1974}"/>
              </a:ext>
            </a:extLst>
          </p:cNvPr>
          <p:cNvSpPr txBox="1">
            <a:spLocks/>
          </p:cNvSpPr>
          <p:nvPr/>
        </p:nvSpPr>
        <p:spPr>
          <a:xfrm>
            <a:off x="4322262" y="3304581"/>
            <a:ext cx="4441698" cy="215895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i="1" kern="1200">
                <a:solidFill>
                  <a:srgbClr val="083954"/>
                </a:solidFill>
                <a:latin typeface="Century Gothic" panose="020B0502020202020204" pitchFamily="34" charset="0"/>
                <a:ea typeface="+mj-ea"/>
                <a:cs typeface="+mj-cs"/>
              </a:defRPr>
            </a:lvl1pPr>
          </a:lstStyle>
          <a:p>
            <a:pPr algn="ctr">
              <a:spcAft>
                <a:spcPts val="600"/>
              </a:spcAft>
            </a:pPr>
            <a:r>
              <a:rPr lang="en-US" sz="4000" kern="1200" dirty="0" err="1">
                <a:solidFill>
                  <a:schemeClr val="tx2"/>
                </a:solidFill>
                <a:latin typeface="+mj-lt"/>
                <a:ea typeface="+mj-ea"/>
                <a:cs typeface="+mj-cs"/>
              </a:rPr>
              <a:t>Principais</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Riscos</a:t>
            </a:r>
            <a:r>
              <a:rPr lang="en-US" sz="4000" kern="1200" dirty="0">
                <a:solidFill>
                  <a:schemeClr val="tx2"/>
                </a:solidFill>
                <a:latin typeface="+mj-lt"/>
                <a:ea typeface="+mj-ea"/>
                <a:cs typeface="+mj-cs"/>
              </a:rPr>
              <a:t> para 2022</a:t>
            </a:r>
          </a:p>
        </p:txBody>
      </p:sp>
      <p:pic>
        <p:nvPicPr>
          <p:cNvPr id="3" name="Imagem 2">
            <a:extLst>
              <a:ext uri="{FF2B5EF4-FFF2-40B4-BE49-F238E27FC236}">
                <a16:creationId xmlns:a16="http://schemas.microsoft.com/office/drawing/2014/main" id="{AF968153-2D8E-484B-8A7B-9AED1CA33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44" y="815612"/>
            <a:ext cx="4017818" cy="401781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29496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C28E2319-2FAF-4E8E-B3C0-7301AF52FED1}"/>
              </a:ext>
            </a:extLst>
          </p:cNvPr>
          <p:cNvPicPr>
            <a:picLocks noChangeAspect="1"/>
          </p:cNvPicPr>
          <p:nvPr/>
        </p:nvPicPr>
        <p:blipFill>
          <a:blip r:embed="rId3"/>
          <a:stretch>
            <a:fillRect/>
          </a:stretch>
        </p:blipFill>
        <p:spPr>
          <a:xfrm>
            <a:off x="764836" y="643467"/>
            <a:ext cx="10662327" cy="5571066"/>
          </a:xfrm>
          <a:prstGeom prst="rect">
            <a:avLst/>
          </a:prstGeom>
        </p:spPr>
      </p:pic>
      <p:sp>
        <p:nvSpPr>
          <p:cNvPr id="3" name="Retângulo 2">
            <a:extLst>
              <a:ext uri="{FF2B5EF4-FFF2-40B4-BE49-F238E27FC236}">
                <a16:creationId xmlns:a16="http://schemas.microsoft.com/office/drawing/2014/main" id="{926BC467-A454-4438-A1C3-F265D73B74BC}"/>
              </a:ext>
            </a:extLst>
          </p:cNvPr>
          <p:cNvSpPr/>
          <p:nvPr/>
        </p:nvSpPr>
        <p:spPr>
          <a:xfrm>
            <a:off x="166255" y="6448693"/>
            <a:ext cx="8986982" cy="307777"/>
          </a:xfrm>
          <a:prstGeom prst="rect">
            <a:avLst/>
          </a:prstGeom>
        </p:spPr>
        <p:txBody>
          <a:bodyPr wrap="square">
            <a:spAutoFit/>
          </a:bodyPr>
          <a:lstStyle/>
          <a:p>
            <a:r>
              <a:rPr lang="en-US" sz="1400" i="1" dirty="0">
                <a:solidFill>
                  <a:schemeClr val="bg1"/>
                </a:solidFill>
              </a:rPr>
              <a:t>Fonte: </a:t>
            </a:r>
            <a:r>
              <a:rPr lang="en-US" sz="1400" i="1" dirty="0" err="1">
                <a:solidFill>
                  <a:schemeClr val="bg1"/>
                </a:solidFill>
              </a:rPr>
              <a:t>OnRisk</a:t>
            </a:r>
            <a:r>
              <a:rPr lang="en-US" sz="1400" i="1" dirty="0">
                <a:solidFill>
                  <a:schemeClr val="bg1"/>
                </a:solidFill>
              </a:rPr>
              <a:t> - A Guide to Understanding, Aligning, and Optimizing Risk 2022</a:t>
            </a:r>
          </a:p>
        </p:txBody>
      </p:sp>
    </p:spTree>
    <p:extLst>
      <p:ext uri="{BB962C8B-B14F-4D97-AF65-F5344CB8AC3E}">
        <p14:creationId xmlns:p14="http://schemas.microsoft.com/office/powerpoint/2010/main" val="3402457757"/>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Definições importantes</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
        <p:nvSpPr>
          <p:cNvPr id="10" name="Oval 155">
            <a:extLst>
              <a:ext uri="{FF2B5EF4-FFF2-40B4-BE49-F238E27FC236}">
                <a16:creationId xmlns:a16="http://schemas.microsoft.com/office/drawing/2014/main" id="{8CB8191F-1058-4BC6-B88F-0ABA9BB7E04A}"/>
              </a:ext>
            </a:extLst>
          </p:cNvPr>
          <p:cNvSpPr/>
          <p:nvPr/>
        </p:nvSpPr>
        <p:spPr>
          <a:xfrm rot="2700000">
            <a:off x="5144332" y="2147072"/>
            <a:ext cx="1224136" cy="2290176"/>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rgbClr val="B6B8BA"/>
          </a:solidFill>
          <a:ln w="12700" cap="flat" cmpd="sng" algn="ctr">
            <a:noFill/>
            <a:prstDash val="solid"/>
          </a:ln>
          <a:effectLst/>
        </p:spPr>
        <p:txBody>
          <a:bodyPr lIns="91440" tIns="91440" rIns="91440" bIns="91440" rtlCol="0" anchor="ctr">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44546A"/>
              </a:solidFill>
              <a:effectLst/>
              <a:uLnTx/>
              <a:uFillTx/>
              <a:latin typeface="Verdana"/>
              <a:ea typeface="+mn-ea"/>
              <a:cs typeface="+mn-cs"/>
            </a:endParaRPr>
          </a:p>
        </p:txBody>
      </p:sp>
      <p:sp>
        <p:nvSpPr>
          <p:cNvPr id="11" name="Oval 155">
            <a:extLst>
              <a:ext uri="{FF2B5EF4-FFF2-40B4-BE49-F238E27FC236}">
                <a16:creationId xmlns:a16="http://schemas.microsoft.com/office/drawing/2014/main" id="{31EE13B0-94DD-4CAF-ADE0-B42FA0E37691}"/>
              </a:ext>
            </a:extLst>
          </p:cNvPr>
          <p:cNvSpPr/>
          <p:nvPr/>
        </p:nvSpPr>
        <p:spPr>
          <a:xfrm rot="18900000">
            <a:off x="6010158" y="3012897"/>
            <a:ext cx="1224136" cy="229017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chemeClr val="accent2"/>
          </a:solidFill>
          <a:ln w="12700" cap="flat" cmpd="sng" algn="ctr">
            <a:noFill/>
            <a:prstDash val="solid"/>
          </a:ln>
          <a:effectLst/>
        </p:spPr>
        <p:txBody>
          <a:bodyPr lIns="91440" tIns="91440" rIns="91440" bIns="91440" rtlCol="0" anchor="ctr">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44546A"/>
              </a:solidFill>
              <a:effectLst/>
              <a:uLnTx/>
              <a:uFillTx/>
              <a:latin typeface="Verdana"/>
              <a:ea typeface="+mn-ea"/>
              <a:cs typeface="+mn-cs"/>
            </a:endParaRPr>
          </a:p>
        </p:txBody>
      </p:sp>
      <p:sp>
        <p:nvSpPr>
          <p:cNvPr id="12" name="Oval 155">
            <a:extLst>
              <a:ext uri="{FF2B5EF4-FFF2-40B4-BE49-F238E27FC236}">
                <a16:creationId xmlns:a16="http://schemas.microsoft.com/office/drawing/2014/main" id="{E836E4F5-CDCD-4BB8-B954-DE8E6C8F6491}"/>
              </a:ext>
            </a:extLst>
          </p:cNvPr>
          <p:cNvSpPr/>
          <p:nvPr/>
        </p:nvSpPr>
        <p:spPr>
          <a:xfrm rot="18900000">
            <a:off x="4278483" y="3012922"/>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6"/>
          </a:solidFill>
          <a:ln w="12700" cap="flat" cmpd="sng" algn="ctr">
            <a:noFill/>
            <a:prstDash val="solid"/>
          </a:ln>
          <a:effectLst/>
        </p:spPr>
        <p:txBody>
          <a:bodyPr lIns="91440" tIns="91440" rIns="91440" bIns="91440" rtlCol="0" anchor="ctr">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44546A"/>
              </a:solidFill>
              <a:effectLst/>
              <a:uLnTx/>
              <a:uFillTx/>
              <a:latin typeface="Verdana"/>
              <a:ea typeface="+mn-ea"/>
              <a:cs typeface="+mn-cs"/>
            </a:endParaRPr>
          </a:p>
        </p:txBody>
      </p:sp>
      <p:sp>
        <p:nvSpPr>
          <p:cNvPr id="13" name="Rectangle 140">
            <a:extLst>
              <a:ext uri="{FF2B5EF4-FFF2-40B4-BE49-F238E27FC236}">
                <a16:creationId xmlns:a16="http://schemas.microsoft.com/office/drawing/2014/main" id="{0D6B36F0-045B-4CDA-95FE-E9BD6F2F9866}"/>
              </a:ext>
            </a:extLst>
          </p:cNvPr>
          <p:cNvSpPr/>
          <p:nvPr/>
        </p:nvSpPr>
        <p:spPr>
          <a:xfrm rot="2700000">
            <a:off x="5144308" y="3878747"/>
            <a:ext cx="1224136" cy="2290176"/>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chemeClr val="accent5"/>
          </a:solidFill>
          <a:ln w="12700" cap="flat" cmpd="sng" algn="ctr">
            <a:noFill/>
            <a:prstDash val="solid"/>
          </a:ln>
          <a:effectLst/>
        </p:spPr>
        <p:txBody>
          <a:bodyPr lIns="91440" tIns="91440" rIns="91440" bIns="91440" rtlCol="0" anchor="ctr">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accent5"/>
              </a:solidFill>
              <a:effectLst/>
              <a:uLnTx/>
              <a:uFillTx/>
              <a:latin typeface="Verdana"/>
              <a:ea typeface="+mn-ea"/>
              <a:cs typeface="+mn-cs"/>
            </a:endParaRPr>
          </a:p>
        </p:txBody>
      </p:sp>
      <p:grpSp>
        <p:nvGrpSpPr>
          <p:cNvPr id="14" name="Grupo 1">
            <a:extLst>
              <a:ext uri="{FF2B5EF4-FFF2-40B4-BE49-F238E27FC236}">
                <a16:creationId xmlns:a16="http://schemas.microsoft.com/office/drawing/2014/main" id="{865CE825-1808-42A3-AA45-2F6FBF194ABB}"/>
              </a:ext>
            </a:extLst>
          </p:cNvPr>
          <p:cNvGrpSpPr/>
          <p:nvPr/>
        </p:nvGrpSpPr>
        <p:grpSpPr>
          <a:xfrm>
            <a:off x="1526939" y="2366646"/>
            <a:ext cx="2985243" cy="1734851"/>
            <a:chOff x="1883391" y="1861075"/>
            <a:chExt cx="2985243" cy="1734851"/>
          </a:xfrm>
        </p:grpSpPr>
        <p:sp>
          <p:nvSpPr>
            <p:cNvPr id="27" name="Rectangle 36">
              <a:extLst>
                <a:ext uri="{FF2B5EF4-FFF2-40B4-BE49-F238E27FC236}">
                  <a16:creationId xmlns:a16="http://schemas.microsoft.com/office/drawing/2014/main" id="{7CC3C2B5-6652-4C93-8831-7FA7F680C894}"/>
                </a:ext>
              </a:extLst>
            </p:cNvPr>
            <p:cNvSpPr/>
            <p:nvPr/>
          </p:nvSpPr>
          <p:spPr>
            <a:xfrm>
              <a:off x="1883391" y="1861075"/>
              <a:ext cx="2173938" cy="1415772"/>
            </a:xfrm>
            <a:prstGeom prst="rect">
              <a:avLst/>
            </a:prstGeom>
          </p:spPr>
          <p:txBody>
            <a:bodyPr wrap="square" lIns="0" tIns="0" rIns="0" bIns="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eaLnBrk="1" fontAlgn="auto" hangingPunct="1">
                <a:spcBef>
                  <a:spcPts val="0"/>
                </a:spcBef>
                <a:spcAft>
                  <a:spcPts val="0"/>
                </a:spcAft>
              </a:pPr>
              <a:r>
                <a:rPr lang="pt-BR" sz="2000" b="1" dirty="0">
                  <a:solidFill>
                    <a:schemeClr val="accent6"/>
                  </a:solidFill>
                  <a:latin typeface="+mj-lt"/>
                  <a:ea typeface="+mn-ea"/>
                </a:rPr>
                <a:t>Risco</a:t>
              </a:r>
              <a:br>
                <a:rPr lang="pt-BR" sz="1100" b="1" dirty="0">
                  <a:solidFill>
                    <a:prstClr val="black"/>
                  </a:solidFill>
                  <a:latin typeface="+mj-lt"/>
                  <a:ea typeface="+mn-ea"/>
                </a:rPr>
              </a:br>
              <a:r>
                <a:rPr lang="pt-BR" sz="1200" dirty="0">
                  <a:solidFill>
                    <a:schemeClr val="tx1">
                      <a:lumMod val="90000"/>
                      <a:lumOff val="10000"/>
                    </a:schemeClr>
                  </a:solidFill>
                  <a:latin typeface="+mj-lt"/>
                  <a:ea typeface="+mn-ea"/>
                </a:rPr>
                <a:t>Possibilidade de ocorrência de um evento que venha a ter </a:t>
              </a:r>
              <a:r>
                <a:rPr lang="pt-BR" sz="1200" b="1" dirty="0">
                  <a:solidFill>
                    <a:schemeClr val="tx1">
                      <a:lumMod val="90000"/>
                      <a:lumOff val="10000"/>
                    </a:schemeClr>
                  </a:solidFill>
                  <a:latin typeface="+mj-lt"/>
                  <a:ea typeface="+mn-ea"/>
                </a:rPr>
                <a:t>impacto no cumprimento de objetivos</a:t>
              </a:r>
              <a:r>
                <a:rPr lang="pt-BR" sz="1200" dirty="0">
                  <a:solidFill>
                    <a:schemeClr val="tx1">
                      <a:lumMod val="90000"/>
                      <a:lumOff val="10000"/>
                    </a:schemeClr>
                  </a:solidFill>
                  <a:latin typeface="+mj-lt"/>
                  <a:ea typeface="+mn-ea"/>
                </a:rPr>
                <a:t>. O risco é medido em termos de impacto e probabilidade</a:t>
              </a:r>
              <a:endParaRPr lang="pt-BR" sz="1100" dirty="0">
                <a:solidFill>
                  <a:schemeClr val="tx1">
                    <a:lumMod val="90000"/>
                    <a:lumOff val="10000"/>
                  </a:schemeClr>
                </a:solidFill>
                <a:latin typeface="+mj-lt"/>
                <a:ea typeface="+mn-ea"/>
              </a:endParaRPr>
            </a:p>
          </p:txBody>
        </p:sp>
        <p:sp>
          <p:nvSpPr>
            <p:cNvPr id="28" name="Rectangle 2">
              <a:extLst>
                <a:ext uri="{FF2B5EF4-FFF2-40B4-BE49-F238E27FC236}">
                  <a16:creationId xmlns:a16="http://schemas.microsoft.com/office/drawing/2014/main" id="{E8BD66D2-54C3-4CB3-8FD0-CFA3928BBBB4}"/>
                </a:ext>
              </a:extLst>
            </p:cNvPr>
            <p:cNvSpPr/>
            <p:nvPr/>
          </p:nvSpPr>
          <p:spPr>
            <a:xfrm>
              <a:off x="2510002" y="3380482"/>
              <a:ext cx="1575302" cy="215444"/>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dirty="0">
                  <a:latin typeface="+mn-lt"/>
                </a:rPr>
                <a:t>IN MP/CGU Nº 01/2016</a:t>
              </a:r>
              <a:endParaRPr lang="pt-BR" sz="800" b="1" dirty="0">
                <a:latin typeface="+mn-lt"/>
              </a:endParaRPr>
            </a:p>
          </p:txBody>
        </p:sp>
        <p:sp>
          <p:nvSpPr>
            <p:cNvPr id="29" name="Freeform 810">
              <a:extLst>
                <a:ext uri="{FF2B5EF4-FFF2-40B4-BE49-F238E27FC236}">
                  <a16:creationId xmlns:a16="http://schemas.microsoft.com/office/drawing/2014/main" id="{581AE798-97AA-46E5-A092-7CE46D8E9906}"/>
                </a:ext>
              </a:extLst>
            </p:cNvPr>
            <p:cNvSpPr>
              <a:spLocks noChangeAspect="1" noEditPoints="1"/>
            </p:cNvSpPr>
            <p:nvPr/>
          </p:nvSpPr>
          <p:spPr bwMode="auto">
            <a:xfrm>
              <a:off x="4177434" y="2006496"/>
              <a:ext cx="691200" cy="691200"/>
            </a:xfrm>
            <a:custGeom>
              <a:avLst/>
              <a:gdLst>
                <a:gd name="T0" fmla="*/ 354 w 512"/>
                <a:gd name="T1" fmla="*/ 244 h 512"/>
                <a:gd name="T2" fmla="*/ 329 w 512"/>
                <a:gd name="T3" fmla="*/ 358 h 512"/>
                <a:gd name="T4" fmla="*/ 240 w 512"/>
                <a:gd name="T5" fmla="*/ 394 h 512"/>
                <a:gd name="T6" fmla="*/ 145 w 512"/>
                <a:gd name="T7" fmla="*/ 321 h 512"/>
                <a:gd name="T8" fmla="*/ 147 w 512"/>
                <a:gd name="T9" fmla="*/ 226 h 512"/>
                <a:gd name="T10" fmla="*/ 197 w 512"/>
                <a:gd name="T11" fmla="*/ 285 h 512"/>
                <a:gd name="T12" fmla="*/ 208 w 512"/>
                <a:gd name="T13" fmla="*/ 283 h 512"/>
                <a:gd name="T14" fmla="*/ 212 w 512"/>
                <a:gd name="T15" fmla="*/ 273 h 512"/>
                <a:gd name="T16" fmla="*/ 260 w 512"/>
                <a:gd name="T17" fmla="*/ 124 h 512"/>
                <a:gd name="T18" fmla="*/ 301 w 512"/>
                <a:gd name="T19" fmla="*/ 265 h 512"/>
                <a:gd name="T20" fmla="*/ 311 w 512"/>
                <a:gd name="T21" fmla="*/ 268 h 512"/>
                <a:gd name="T22" fmla="*/ 319 w 512"/>
                <a:gd name="T23" fmla="*/ 260 h 512"/>
                <a:gd name="T24" fmla="*/ 338 w 512"/>
                <a:gd name="T25" fmla="*/ 201 h 512"/>
                <a:gd name="T26" fmla="*/ 354 w 512"/>
                <a:gd name="T27" fmla="*/ 244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372 w 512"/>
                <a:gd name="T39" fmla="*/ 233 h 512"/>
                <a:gd name="T40" fmla="*/ 355 w 512"/>
                <a:gd name="T41" fmla="*/ 173 h 512"/>
                <a:gd name="T42" fmla="*/ 348 w 512"/>
                <a:gd name="T43" fmla="*/ 164 h 512"/>
                <a:gd name="T44" fmla="*/ 337 w 512"/>
                <a:gd name="T45" fmla="*/ 166 h 512"/>
                <a:gd name="T46" fmla="*/ 303 w 512"/>
                <a:gd name="T47" fmla="*/ 233 h 512"/>
                <a:gd name="T48" fmla="*/ 283 w 512"/>
                <a:gd name="T49" fmla="*/ 109 h 512"/>
                <a:gd name="T50" fmla="*/ 279 w 512"/>
                <a:gd name="T51" fmla="*/ 99 h 512"/>
                <a:gd name="T52" fmla="*/ 269 w 512"/>
                <a:gd name="T53" fmla="*/ 97 h 512"/>
                <a:gd name="T54" fmla="*/ 188 w 512"/>
                <a:gd name="T55" fmla="*/ 253 h 512"/>
                <a:gd name="T56" fmla="*/ 161 w 512"/>
                <a:gd name="T57" fmla="*/ 197 h 512"/>
                <a:gd name="T58" fmla="*/ 153 w 512"/>
                <a:gd name="T59" fmla="*/ 188 h 512"/>
                <a:gd name="T60" fmla="*/ 142 w 512"/>
                <a:gd name="T61" fmla="*/ 193 h 512"/>
                <a:gd name="T62" fmla="*/ 126 w 512"/>
                <a:gd name="T63" fmla="*/ 331 h 512"/>
                <a:gd name="T64" fmla="*/ 239 w 512"/>
                <a:gd name="T65" fmla="*/ 416 h 512"/>
                <a:gd name="T66" fmla="*/ 244 w 512"/>
                <a:gd name="T67" fmla="*/ 416 h 512"/>
                <a:gd name="T68" fmla="*/ 344 w 512"/>
                <a:gd name="T69" fmla="*/ 374 h 512"/>
                <a:gd name="T70" fmla="*/ 372 w 512"/>
                <a:gd name="T71" fmla="*/ 23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354" y="244"/>
                  </a:moveTo>
                  <a:cubicBezTo>
                    <a:pt x="368" y="269"/>
                    <a:pt x="358" y="331"/>
                    <a:pt x="329" y="358"/>
                  </a:cubicBezTo>
                  <a:cubicBezTo>
                    <a:pt x="294" y="391"/>
                    <a:pt x="258" y="395"/>
                    <a:pt x="240" y="394"/>
                  </a:cubicBezTo>
                  <a:cubicBezTo>
                    <a:pt x="217" y="393"/>
                    <a:pt x="173" y="377"/>
                    <a:pt x="145" y="321"/>
                  </a:cubicBezTo>
                  <a:cubicBezTo>
                    <a:pt x="126" y="284"/>
                    <a:pt x="134" y="251"/>
                    <a:pt x="147" y="226"/>
                  </a:cubicBezTo>
                  <a:cubicBezTo>
                    <a:pt x="154" y="246"/>
                    <a:pt x="169" y="273"/>
                    <a:pt x="197" y="285"/>
                  </a:cubicBezTo>
                  <a:cubicBezTo>
                    <a:pt x="201" y="286"/>
                    <a:pt x="205" y="286"/>
                    <a:pt x="208" y="283"/>
                  </a:cubicBezTo>
                  <a:cubicBezTo>
                    <a:pt x="211" y="281"/>
                    <a:pt x="212" y="277"/>
                    <a:pt x="212" y="273"/>
                  </a:cubicBezTo>
                  <a:cubicBezTo>
                    <a:pt x="211" y="272"/>
                    <a:pt x="190" y="165"/>
                    <a:pt x="260" y="124"/>
                  </a:cubicBezTo>
                  <a:cubicBezTo>
                    <a:pt x="258" y="156"/>
                    <a:pt x="261" y="220"/>
                    <a:pt x="301" y="265"/>
                  </a:cubicBezTo>
                  <a:cubicBezTo>
                    <a:pt x="303" y="268"/>
                    <a:pt x="308" y="269"/>
                    <a:pt x="311" y="268"/>
                  </a:cubicBezTo>
                  <a:cubicBezTo>
                    <a:pt x="315" y="267"/>
                    <a:pt x="318" y="264"/>
                    <a:pt x="319" y="260"/>
                  </a:cubicBezTo>
                  <a:cubicBezTo>
                    <a:pt x="321" y="248"/>
                    <a:pt x="327" y="222"/>
                    <a:pt x="338" y="201"/>
                  </a:cubicBezTo>
                  <a:cubicBezTo>
                    <a:pt x="341" y="214"/>
                    <a:pt x="346" y="230"/>
                    <a:pt x="354" y="244"/>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2" y="233"/>
                  </a:moveTo>
                  <a:cubicBezTo>
                    <a:pt x="358" y="207"/>
                    <a:pt x="355" y="173"/>
                    <a:pt x="355" y="173"/>
                  </a:cubicBezTo>
                  <a:cubicBezTo>
                    <a:pt x="355" y="169"/>
                    <a:pt x="352" y="165"/>
                    <a:pt x="348" y="164"/>
                  </a:cubicBezTo>
                  <a:cubicBezTo>
                    <a:pt x="344" y="162"/>
                    <a:pt x="340" y="163"/>
                    <a:pt x="337" y="166"/>
                  </a:cubicBezTo>
                  <a:cubicBezTo>
                    <a:pt x="320" y="183"/>
                    <a:pt x="309" y="212"/>
                    <a:pt x="303" y="233"/>
                  </a:cubicBezTo>
                  <a:cubicBezTo>
                    <a:pt x="272" y="180"/>
                    <a:pt x="283" y="109"/>
                    <a:pt x="283" y="109"/>
                  </a:cubicBezTo>
                  <a:cubicBezTo>
                    <a:pt x="283" y="105"/>
                    <a:pt x="282" y="101"/>
                    <a:pt x="279" y="99"/>
                  </a:cubicBezTo>
                  <a:cubicBezTo>
                    <a:pt x="276" y="96"/>
                    <a:pt x="272" y="96"/>
                    <a:pt x="269" y="97"/>
                  </a:cubicBezTo>
                  <a:cubicBezTo>
                    <a:pt x="189" y="126"/>
                    <a:pt x="185" y="211"/>
                    <a:pt x="188" y="253"/>
                  </a:cubicBezTo>
                  <a:cubicBezTo>
                    <a:pt x="167" y="232"/>
                    <a:pt x="161" y="198"/>
                    <a:pt x="161" y="197"/>
                  </a:cubicBezTo>
                  <a:cubicBezTo>
                    <a:pt x="161" y="193"/>
                    <a:pt x="157" y="189"/>
                    <a:pt x="153" y="188"/>
                  </a:cubicBezTo>
                  <a:cubicBezTo>
                    <a:pt x="149" y="187"/>
                    <a:pt x="144" y="189"/>
                    <a:pt x="142" y="193"/>
                  </a:cubicBezTo>
                  <a:cubicBezTo>
                    <a:pt x="130" y="211"/>
                    <a:pt x="92" y="265"/>
                    <a:pt x="126" y="331"/>
                  </a:cubicBezTo>
                  <a:cubicBezTo>
                    <a:pt x="154" y="387"/>
                    <a:pt x="203" y="414"/>
                    <a:pt x="239" y="416"/>
                  </a:cubicBezTo>
                  <a:cubicBezTo>
                    <a:pt x="240" y="416"/>
                    <a:pt x="242" y="416"/>
                    <a:pt x="244" y="416"/>
                  </a:cubicBezTo>
                  <a:cubicBezTo>
                    <a:pt x="267" y="416"/>
                    <a:pt x="306" y="409"/>
                    <a:pt x="344" y="374"/>
                  </a:cubicBezTo>
                  <a:cubicBezTo>
                    <a:pt x="381" y="339"/>
                    <a:pt x="391" y="266"/>
                    <a:pt x="372" y="23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solidFill>
                  <a:schemeClr val="accent6"/>
                </a:solidFill>
              </a:endParaRPr>
            </a:p>
          </p:txBody>
        </p:sp>
      </p:grpSp>
      <p:grpSp>
        <p:nvGrpSpPr>
          <p:cNvPr id="15" name="Grupo 6">
            <a:extLst>
              <a:ext uri="{FF2B5EF4-FFF2-40B4-BE49-F238E27FC236}">
                <a16:creationId xmlns:a16="http://schemas.microsoft.com/office/drawing/2014/main" id="{A84ACBEC-7EAF-45EF-A6C2-A2A85ED1F482}"/>
              </a:ext>
            </a:extLst>
          </p:cNvPr>
          <p:cNvGrpSpPr/>
          <p:nvPr/>
        </p:nvGrpSpPr>
        <p:grpSpPr>
          <a:xfrm>
            <a:off x="6887930" y="4949915"/>
            <a:ext cx="4280868" cy="1830756"/>
            <a:chOff x="7244382" y="4444344"/>
            <a:chExt cx="4280868" cy="1830756"/>
          </a:xfrm>
        </p:grpSpPr>
        <p:sp>
          <p:nvSpPr>
            <p:cNvPr id="24" name="Rectangle 35">
              <a:extLst>
                <a:ext uri="{FF2B5EF4-FFF2-40B4-BE49-F238E27FC236}">
                  <a16:creationId xmlns:a16="http://schemas.microsoft.com/office/drawing/2014/main" id="{CDEF5FFB-8C4E-4E52-A255-21EC1B31C701}"/>
                </a:ext>
              </a:extLst>
            </p:cNvPr>
            <p:cNvSpPr/>
            <p:nvPr/>
          </p:nvSpPr>
          <p:spPr>
            <a:xfrm>
              <a:off x="8059493" y="4444344"/>
              <a:ext cx="3304110" cy="1231106"/>
            </a:xfrm>
            <a:prstGeom prst="rect">
              <a:avLst/>
            </a:prstGeom>
          </p:spPr>
          <p:txBody>
            <a:bodyPr wrap="square" lIns="0" tIns="0" rIns="0" bIns="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eaLnBrk="1" fontAlgn="auto" hangingPunct="1">
                <a:spcBef>
                  <a:spcPts val="0"/>
                </a:spcBef>
                <a:spcAft>
                  <a:spcPts val="0"/>
                </a:spcAft>
              </a:pPr>
              <a:r>
                <a:rPr lang="pt-BR" sz="2000" b="1" dirty="0">
                  <a:solidFill>
                    <a:srgbClr val="F6BF73"/>
                  </a:solidFill>
                  <a:latin typeface="+mj-lt"/>
                  <a:ea typeface="+mn-ea"/>
                </a:rPr>
                <a:t>Governança</a:t>
              </a:r>
              <a:br>
                <a:rPr lang="pt-BR" sz="1100" b="1" dirty="0">
                  <a:solidFill>
                    <a:srgbClr val="005288"/>
                  </a:solidFill>
                  <a:latin typeface="+mj-lt"/>
                  <a:ea typeface="+mn-ea"/>
                </a:rPr>
              </a:br>
              <a:r>
                <a:rPr lang="pt-BR" sz="1200" dirty="0">
                  <a:solidFill>
                    <a:schemeClr val="tx1">
                      <a:lumMod val="90000"/>
                      <a:lumOff val="10000"/>
                    </a:schemeClr>
                  </a:solidFill>
                  <a:latin typeface="+mj-lt"/>
                  <a:ea typeface="+mn-ea"/>
                </a:rPr>
                <a:t>Combinação de processos e estruturas implantadas pela </a:t>
              </a:r>
              <a:r>
                <a:rPr lang="pt-BR" sz="1200" b="1" dirty="0">
                  <a:solidFill>
                    <a:schemeClr val="tx1">
                      <a:lumMod val="90000"/>
                      <a:lumOff val="10000"/>
                    </a:schemeClr>
                  </a:solidFill>
                  <a:latin typeface="+mj-lt"/>
                  <a:ea typeface="+mn-ea"/>
                </a:rPr>
                <a:t>alta administração</a:t>
              </a:r>
              <a:r>
                <a:rPr lang="pt-BR" sz="1200" dirty="0">
                  <a:solidFill>
                    <a:schemeClr val="tx1">
                      <a:lumMod val="90000"/>
                      <a:lumOff val="10000"/>
                    </a:schemeClr>
                  </a:solidFill>
                  <a:latin typeface="+mj-lt"/>
                  <a:ea typeface="+mn-ea"/>
                </a:rPr>
                <a:t>, para </a:t>
              </a:r>
              <a:r>
                <a:rPr lang="pt-BR" sz="1200" b="1" dirty="0">
                  <a:solidFill>
                    <a:schemeClr val="tx1">
                      <a:lumMod val="90000"/>
                      <a:lumOff val="10000"/>
                    </a:schemeClr>
                  </a:solidFill>
                  <a:latin typeface="+mj-lt"/>
                  <a:ea typeface="+mn-ea"/>
                </a:rPr>
                <a:t>informar, dirigir, administrar e monitorar as atividades da organização</a:t>
              </a:r>
              <a:r>
                <a:rPr lang="pt-BR" sz="1200" dirty="0">
                  <a:solidFill>
                    <a:schemeClr val="tx1">
                      <a:lumMod val="90000"/>
                      <a:lumOff val="10000"/>
                    </a:schemeClr>
                  </a:solidFill>
                  <a:latin typeface="+mj-lt"/>
                  <a:ea typeface="+mn-ea"/>
                </a:rPr>
                <a:t>, com o intuito de alcançar seus objetivos</a:t>
              </a:r>
              <a:endParaRPr lang="pt-BR" sz="1100" dirty="0">
                <a:solidFill>
                  <a:schemeClr val="tx1">
                    <a:lumMod val="90000"/>
                    <a:lumOff val="10000"/>
                  </a:schemeClr>
                </a:solidFill>
                <a:latin typeface="+mj-lt"/>
                <a:ea typeface="+mn-ea"/>
              </a:endParaRPr>
            </a:p>
          </p:txBody>
        </p:sp>
        <p:sp>
          <p:nvSpPr>
            <p:cNvPr id="25" name="Rectangle 60">
              <a:extLst>
                <a:ext uri="{FF2B5EF4-FFF2-40B4-BE49-F238E27FC236}">
                  <a16:creationId xmlns:a16="http://schemas.microsoft.com/office/drawing/2014/main" id="{40E0AAFB-997D-4D00-A27E-57D7101DCD1B}"/>
                </a:ext>
              </a:extLst>
            </p:cNvPr>
            <p:cNvSpPr/>
            <p:nvPr/>
          </p:nvSpPr>
          <p:spPr>
            <a:xfrm>
              <a:off x="9945972" y="5813435"/>
              <a:ext cx="1579278" cy="461665"/>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dirty="0">
                  <a:latin typeface="+mn-lt"/>
                </a:rPr>
                <a:t>IN MP/CGU Nº 01/2016</a:t>
              </a:r>
            </a:p>
            <a:p>
              <a:pPr algn="r"/>
              <a:r>
                <a:rPr lang="en-US" sz="800" b="1" dirty="0" err="1">
                  <a:latin typeface="+mn-lt"/>
                </a:rPr>
                <a:t>Resolução</a:t>
              </a:r>
              <a:r>
                <a:rPr lang="en-US" sz="800" b="1" dirty="0">
                  <a:latin typeface="+mn-lt"/>
                </a:rPr>
                <a:t> Nº 018/2017</a:t>
              </a:r>
              <a:endParaRPr lang="pt-BR" sz="800" b="1" dirty="0">
                <a:latin typeface="+mn-lt"/>
              </a:endParaRPr>
            </a:p>
            <a:p>
              <a:pPr algn="r"/>
              <a:endParaRPr lang="pt-BR" sz="800" b="1" dirty="0">
                <a:solidFill>
                  <a:srgbClr val="005288"/>
                </a:solidFill>
                <a:latin typeface="+mn-lt"/>
              </a:endParaRPr>
            </a:p>
          </p:txBody>
        </p:sp>
        <p:sp>
          <p:nvSpPr>
            <p:cNvPr id="26" name="Freeform 944">
              <a:extLst>
                <a:ext uri="{FF2B5EF4-FFF2-40B4-BE49-F238E27FC236}">
                  <a16:creationId xmlns:a16="http://schemas.microsoft.com/office/drawing/2014/main" id="{3BC095F8-B74F-4B7F-A06D-ED3DEFAC40C3}"/>
                </a:ext>
              </a:extLst>
            </p:cNvPr>
            <p:cNvSpPr>
              <a:spLocks noChangeAspect="1" noEditPoints="1"/>
            </p:cNvSpPr>
            <p:nvPr/>
          </p:nvSpPr>
          <p:spPr bwMode="auto">
            <a:xfrm>
              <a:off x="7244382" y="4627424"/>
              <a:ext cx="691200" cy="691200"/>
            </a:xfrm>
            <a:custGeom>
              <a:avLst/>
              <a:gdLst>
                <a:gd name="T0" fmla="*/ 330 w 512"/>
                <a:gd name="T1" fmla="*/ 362 h 512"/>
                <a:gd name="T2" fmla="*/ 181 w 512"/>
                <a:gd name="T3" fmla="*/ 384 h 512"/>
                <a:gd name="T4" fmla="*/ 335 w 512"/>
                <a:gd name="T5" fmla="*/ 227 h 512"/>
                <a:gd name="T6" fmla="*/ 320 w 512"/>
                <a:gd name="T7" fmla="*/ 209 h 512"/>
                <a:gd name="T8" fmla="*/ 308 w 512"/>
                <a:gd name="T9" fmla="*/ 186 h 512"/>
                <a:gd name="T10" fmla="*/ 306 w 512"/>
                <a:gd name="T11" fmla="*/ 149 h 512"/>
                <a:gd name="T12" fmla="*/ 271 w 512"/>
                <a:gd name="T13" fmla="*/ 147 h 512"/>
                <a:gd name="T14" fmla="*/ 245 w 512"/>
                <a:gd name="T15" fmla="*/ 149 h 512"/>
                <a:gd name="T16" fmla="*/ 142 w 512"/>
                <a:gd name="T17" fmla="*/ 217 h 512"/>
                <a:gd name="T18" fmla="*/ 221 w 512"/>
                <a:gd name="T19" fmla="*/ 224 h 512"/>
                <a:gd name="T20" fmla="*/ 252 w 512"/>
                <a:gd name="T21" fmla="*/ 246 h 512"/>
                <a:gd name="T22" fmla="*/ 203 w 512"/>
                <a:gd name="T23" fmla="*/ 341 h 512"/>
                <a:gd name="T24" fmla="*/ 309 w 512"/>
                <a:gd name="T25" fmla="*/ 320 h 512"/>
                <a:gd name="T26" fmla="*/ 321 w 512"/>
                <a:gd name="T27" fmla="*/ 309 h 512"/>
                <a:gd name="T28" fmla="*/ 310 w 512"/>
                <a:gd name="T29" fmla="*/ 284 h 512"/>
                <a:gd name="T30" fmla="*/ 334 w 512"/>
                <a:gd name="T31" fmla="*/ 272 h 512"/>
                <a:gd name="T32" fmla="*/ 323 w 512"/>
                <a:gd name="T33" fmla="*/ 242 h 512"/>
                <a:gd name="T34" fmla="*/ 512 w 512"/>
                <a:gd name="T35" fmla="*/ 256 h 512"/>
                <a:gd name="T36" fmla="*/ 0 w 512"/>
                <a:gd name="T37" fmla="*/ 256 h 512"/>
                <a:gd name="T38" fmla="*/ 512 w 512"/>
                <a:gd name="T39" fmla="*/ 256 h 512"/>
                <a:gd name="T40" fmla="*/ 345 w 512"/>
                <a:gd name="T41" fmla="*/ 249 h 512"/>
                <a:gd name="T42" fmla="*/ 362 w 512"/>
                <a:gd name="T43" fmla="*/ 221 h 512"/>
                <a:gd name="T44" fmla="*/ 344 w 512"/>
                <a:gd name="T45" fmla="*/ 208 h 512"/>
                <a:gd name="T46" fmla="*/ 350 w 512"/>
                <a:gd name="T47" fmla="*/ 179 h 512"/>
                <a:gd name="T48" fmla="*/ 324 w 512"/>
                <a:gd name="T49" fmla="*/ 168 h 512"/>
                <a:gd name="T50" fmla="*/ 328 w 512"/>
                <a:gd name="T51" fmla="*/ 132 h 512"/>
                <a:gd name="T52" fmla="*/ 281 w 512"/>
                <a:gd name="T53" fmla="*/ 128 h 512"/>
                <a:gd name="T54" fmla="*/ 230 w 512"/>
                <a:gd name="T55" fmla="*/ 97 h 512"/>
                <a:gd name="T56" fmla="*/ 224 w 512"/>
                <a:gd name="T57" fmla="*/ 143 h 512"/>
                <a:gd name="T58" fmla="*/ 118 w 512"/>
                <a:gd name="T59" fmla="*/ 218 h 512"/>
                <a:gd name="T60" fmla="*/ 152 w 512"/>
                <a:gd name="T61" fmla="*/ 266 h 512"/>
                <a:gd name="T62" fmla="*/ 231 w 512"/>
                <a:gd name="T63" fmla="*/ 252 h 512"/>
                <a:gd name="T64" fmla="*/ 182 w 512"/>
                <a:gd name="T65" fmla="*/ 341 h 512"/>
                <a:gd name="T66" fmla="*/ 160 w 512"/>
                <a:gd name="T67" fmla="*/ 352 h 512"/>
                <a:gd name="T68" fmla="*/ 170 w 512"/>
                <a:gd name="T69" fmla="*/ 405 h 512"/>
                <a:gd name="T70" fmla="*/ 352 w 512"/>
                <a:gd name="T71" fmla="*/ 394 h 512"/>
                <a:gd name="T72" fmla="*/ 341 w 512"/>
                <a:gd name="T73" fmla="*/ 341 h 512"/>
                <a:gd name="T74" fmla="*/ 330 w 512"/>
                <a:gd name="T75" fmla="*/ 330 h 512"/>
                <a:gd name="T76" fmla="*/ 350 w 512"/>
                <a:gd name="T77" fmla="*/ 325 h 512"/>
                <a:gd name="T78" fmla="*/ 336 w 512"/>
                <a:gd name="T79" fmla="*/ 293 h 512"/>
                <a:gd name="T80" fmla="*/ 362 w 512"/>
                <a:gd name="T81" fmla="*/ 28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2" h="512">
                  <a:moveTo>
                    <a:pt x="181" y="362"/>
                  </a:moveTo>
                  <a:cubicBezTo>
                    <a:pt x="330" y="362"/>
                    <a:pt x="330" y="362"/>
                    <a:pt x="330" y="362"/>
                  </a:cubicBezTo>
                  <a:cubicBezTo>
                    <a:pt x="330" y="384"/>
                    <a:pt x="330" y="384"/>
                    <a:pt x="330" y="384"/>
                  </a:cubicBezTo>
                  <a:cubicBezTo>
                    <a:pt x="181" y="384"/>
                    <a:pt x="181" y="384"/>
                    <a:pt x="181" y="384"/>
                  </a:cubicBezTo>
                  <a:lnTo>
                    <a:pt x="181" y="362"/>
                  </a:lnTo>
                  <a:close/>
                  <a:moveTo>
                    <a:pt x="335" y="227"/>
                  </a:moveTo>
                  <a:cubicBezTo>
                    <a:pt x="326" y="223"/>
                    <a:pt x="326" y="223"/>
                    <a:pt x="326" y="223"/>
                  </a:cubicBezTo>
                  <a:cubicBezTo>
                    <a:pt x="321" y="220"/>
                    <a:pt x="318" y="215"/>
                    <a:pt x="320" y="209"/>
                  </a:cubicBezTo>
                  <a:cubicBezTo>
                    <a:pt x="327" y="191"/>
                    <a:pt x="327" y="191"/>
                    <a:pt x="327" y="191"/>
                  </a:cubicBezTo>
                  <a:cubicBezTo>
                    <a:pt x="308" y="186"/>
                    <a:pt x="308" y="186"/>
                    <a:pt x="308" y="186"/>
                  </a:cubicBezTo>
                  <a:cubicBezTo>
                    <a:pt x="303" y="184"/>
                    <a:pt x="300" y="178"/>
                    <a:pt x="301" y="173"/>
                  </a:cubicBezTo>
                  <a:cubicBezTo>
                    <a:pt x="306" y="149"/>
                    <a:pt x="306" y="149"/>
                    <a:pt x="306" y="149"/>
                  </a:cubicBezTo>
                  <a:cubicBezTo>
                    <a:pt x="277" y="149"/>
                    <a:pt x="277" y="149"/>
                    <a:pt x="277" y="149"/>
                  </a:cubicBezTo>
                  <a:cubicBezTo>
                    <a:pt x="275" y="149"/>
                    <a:pt x="272" y="148"/>
                    <a:pt x="271" y="147"/>
                  </a:cubicBezTo>
                  <a:cubicBezTo>
                    <a:pt x="245" y="128"/>
                    <a:pt x="245" y="128"/>
                    <a:pt x="245" y="128"/>
                  </a:cubicBezTo>
                  <a:cubicBezTo>
                    <a:pt x="245" y="149"/>
                    <a:pt x="245" y="149"/>
                    <a:pt x="245" y="149"/>
                  </a:cubicBezTo>
                  <a:cubicBezTo>
                    <a:pt x="245" y="153"/>
                    <a:pt x="243" y="156"/>
                    <a:pt x="240" y="158"/>
                  </a:cubicBezTo>
                  <a:cubicBezTo>
                    <a:pt x="142" y="217"/>
                    <a:pt x="142" y="217"/>
                    <a:pt x="142" y="217"/>
                  </a:cubicBezTo>
                  <a:cubicBezTo>
                    <a:pt x="155" y="243"/>
                    <a:pt x="155" y="243"/>
                    <a:pt x="155" y="243"/>
                  </a:cubicBezTo>
                  <a:cubicBezTo>
                    <a:pt x="221" y="224"/>
                    <a:pt x="221" y="224"/>
                    <a:pt x="221" y="224"/>
                  </a:cubicBezTo>
                  <a:cubicBezTo>
                    <a:pt x="223" y="224"/>
                    <a:pt x="225" y="224"/>
                    <a:pt x="227" y="224"/>
                  </a:cubicBezTo>
                  <a:cubicBezTo>
                    <a:pt x="229" y="225"/>
                    <a:pt x="248" y="231"/>
                    <a:pt x="252" y="246"/>
                  </a:cubicBezTo>
                  <a:cubicBezTo>
                    <a:pt x="254" y="253"/>
                    <a:pt x="253" y="263"/>
                    <a:pt x="242" y="274"/>
                  </a:cubicBezTo>
                  <a:cubicBezTo>
                    <a:pt x="218" y="298"/>
                    <a:pt x="206" y="319"/>
                    <a:pt x="203" y="341"/>
                  </a:cubicBezTo>
                  <a:cubicBezTo>
                    <a:pt x="309" y="341"/>
                    <a:pt x="309" y="341"/>
                    <a:pt x="309" y="341"/>
                  </a:cubicBezTo>
                  <a:cubicBezTo>
                    <a:pt x="309" y="320"/>
                    <a:pt x="309" y="320"/>
                    <a:pt x="309" y="320"/>
                  </a:cubicBezTo>
                  <a:cubicBezTo>
                    <a:pt x="309" y="314"/>
                    <a:pt x="314" y="309"/>
                    <a:pt x="320" y="309"/>
                  </a:cubicBezTo>
                  <a:cubicBezTo>
                    <a:pt x="321" y="309"/>
                    <a:pt x="321" y="309"/>
                    <a:pt x="321" y="309"/>
                  </a:cubicBezTo>
                  <a:cubicBezTo>
                    <a:pt x="311" y="294"/>
                    <a:pt x="311" y="294"/>
                    <a:pt x="311" y="294"/>
                  </a:cubicBezTo>
                  <a:cubicBezTo>
                    <a:pt x="309" y="291"/>
                    <a:pt x="309" y="287"/>
                    <a:pt x="310" y="284"/>
                  </a:cubicBezTo>
                  <a:cubicBezTo>
                    <a:pt x="311" y="281"/>
                    <a:pt x="313" y="279"/>
                    <a:pt x="316" y="278"/>
                  </a:cubicBezTo>
                  <a:cubicBezTo>
                    <a:pt x="334" y="272"/>
                    <a:pt x="334" y="272"/>
                    <a:pt x="334" y="272"/>
                  </a:cubicBezTo>
                  <a:cubicBezTo>
                    <a:pt x="323" y="256"/>
                    <a:pt x="323" y="256"/>
                    <a:pt x="323" y="256"/>
                  </a:cubicBezTo>
                  <a:cubicBezTo>
                    <a:pt x="320" y="252"/>
                    <a:pt x="320" y="246"/>
                    <a:pt x="323" y="242"/>
                  </a:cubicBezTo>
                  <a:lnTo>
                    <a:pt x="335" y="22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60" y="271"/>
                  </a:moveTo>
                  <a:cubicBezTo>
                    <a:pt x="345" y="249"/>
                    <a:pt x="345" y="249"/>
                    <a:pt x="345" y="249"/>
                  </a:cubicBezTo>
                  <a:cubicBezTo>
                    <a:pt x="360" y="230"/>
                    <a:pt x="360" y="230"/>
                    <a:pt x="360" y="230"/>
                  </a:cubicBezTo>
                  <a:cubicBezTo>
                    <a:pt x="362" y="228"/>
                    <a:pt x="363" y="225"/>
                    <a:pt x="362" y="221"/>
                  </a:cubicBezTo>
                  <a:cubicBezTo>
                    <a:pt x="361" y="218"/>
                    <a:pt x="359" y="216"/>
                    <a:pt x="356" y="214"/>
                  </a:cubicBezTo>
                  <a:cubicBezTo>
                    <a:pt x="344" y="208"/>
                    <a:pt x="344" y="208"/>
                    <a:pt x="344" y="208"/>
                  </a:cubicBezTo>
                  <a:cubicBezTo>
                    <a:pt x="351" y="187"/>
                    <a:pt x="351" y="187"/>
                    <a:pt x="351" y="187"/>
                  </a:cubicBezTo>
                  <a:cubicBezTo>
                    <a:pt x="352" y="184"/>
                    <a:pt x="351" y="181"/>
                    <a:pt x="350" y="179"/>
                  </a:cubicBezTo>
                  <a:cubicBezTo>
                    <a:pt x="349" y="176"/>
                    <a:pt x="346" y="174"/>
                    <a:pt x="344" y="173"/>
                  </a:cubicBezTo>
                  <a:cubicBezTo>
                    <a:pt x="324" y="168"/>
                    <a:pt x="324" y="168"/>
                    <a:pt x="324" y="168"/>
                  </a:cubicBezTo>
                  <a:cubicBezTo>
                    <a:pt x="330" y="141"/>
                    <a:pt x="330" y="141"/>
                    <a:pt x="330" y="141"/>
                  </a:cubicBezTo>
                  <a:cubicBezTo>
                    <a:pt x="331" y="138"/>
                    <a:pt x="330" y="134"/>
                    <a:pt x="328" y="132"/>
                  </a:cubicBezTo>
                  <a:cubicBezTo>
                    <a:pt x="326" y="129"/>
                    <a:pt x="323" y="128"/>
                    <a:pt x="320" y="128"/>
                  </a:cubicBezTo>
                  <a:cubicBezTo>
                    <a:pt x="281" y="128"/>
                    <a:pt x="281" y="128"/>
                    <a:pt x="281" y="128"/>
                  </a:cubicBezTo>
                  <a:cubicBezTo>
                    <a:pt x="241" y="98"/>
                    <a:pt x="241" y="98"/>
                    <a:pt x="241" y="98"/>
                  </a:cubicBezTo>
                  <a:cubicBezTo>
                    <a:pt x="237" y="95"/>
                    <a:pt x="233" y="95"/>
                    <a:pt x="230" y="97"/>
                  </a:cubicBezTo>
                  <a:cubicBezTo>
                    <a:pt x="226" y="99"/>
                    <a:pt x="224" y="102"/>
                    <a:pt x="224" y="106"/>
                  </a:cubicBezTo>
                  <a:cubicBezTo>
                    <a:pt x="224" y="143"/>
                    <a:pt x="224" y="143"/>
                    <a:pt x="224" y="143"/>
                  </a:cubicBezTo>
                  <a:cubicBezTo>
                    <a:pt x="122" y="204"/>
                    <a:pt x="122" y="204"/>
                    <a:pt x="122" y="204"/>
                  </a:cubicBezTo>
                  <a:cubicBezTo>
                    <a:pt x="117" y="207"/>
                    <a:pt x="116" y="213"/>
                    <a:pt x="118" y="218"/>
                  </a:cubicBezTo>
                  <a:cubicBezTo>
                    <a:pt x="139" y="260"/>
                    <a:pt x="139" y="260"/>
                    <a:pt x="139" y="260"/>
                  </a:cubicBezTo>
                  <a:cubicBezTo>
                    <a:pt x="142" y="265"/>
                    <a:pt x="147" y="267"/>
                    <a:pt x="152" y="266"/>
                  </a:cubicBezTo>
                  <a:cubicBezTo>
                    <a:pt x="223" y="246"/>
                    <a:pt x="223" y="246"/>
                    <a:pt x="223" y="246"/>
                  </a:cubicBezTo>
                  <a:cubicBezTo>
                    <a:pt x="227" y="247"/>
                    <a:pt x="231" y="250"/>
                    <a:pt x="231" y="252"/>
                  </a:cubicBezTo>
                  <a:cubicBezTo>
                    <a:pt x="231" y="252"/>
                    <a:pt x="231" y="255"/>
                    <a:pt x="227" y="259"/>
                  </a:cubicBezTo>
                  <a:cubicBezTo>
                    <a:pt x="209" y="277"/>
                    <a:pt x="186" y="304"/>
                    <a:pt x="182" y="341"/>
                  </a:cubicBezTo>
                  <a:cubicBezTo>
                    <a:pt x="170" y="341"/>
                    <a:pt x="170" y="341"/>
                    <a:pt x="170" y="341"/>
                  </a:cubicBezTo>
                  <a:cubicBezTo>
                    <a:pt x="164" y="341"/>
                    <a:pt x="160" y="346"/>
                    <a:pt x="160" y="352"/>
                  </a:cubicBezTo>
                  <a:cubicBezTo>
                    <a:pt x="160" y="394"/>
                    <a:pt x="160" y="394"/>
                    <a:pt x="160" y="394"/>
                  </a:cubicBezTo>
                  <a:cubicBezTo>
                    <a:pt x="160" y="400"/>
                    <a:pt x="164" y="405"/>
                    <a:pt x="170" y="405"/>
                  </a:cubicBezTo>
                  <a:cubicBezTo>
                    <a:pt x="341" y="405"/>
                    <a:pt x="341" y="405"/>
                    <a:pt x="341" y="405"/>
                  </a:cubicBezTo>
                  <a:cubicBezTo>
                    <a:pt x="347" y="405"/>
                    <a:pt x="352" y="400"/>
                    <a:pt x="352" y="394"/>
                  </a:cubicBezTo>
                  <a:cubicBezTo>
                    <a:pt x="352" y="352"/>
                    <a:pt x="352" y="352"/>
                    <a:pt x="352" y="352"/>
                  </a:cubicBezTo>
                  <a:cubicBezTo>
                    <a:pt x="352" y="346"/>
                    <a:pt x="347" y="341"/>
                    <a:pt x="341" y="341"/>
                  </a:cubicBezTo>
                  <a:cubicBezTo>
                    <a:pt x="330" y="341"/>
                    <a:pt x="330" y="341"/>
                    <a:pt x="330" y="341"/>
                  </a:cubicBezTo>
                  <a:cubicBezTo>
                    <a:pt x="330" y="330"/>
                    <a:pt x="330" y="330"/>
                    <a:pt x="330" y="330"/>
                  </a:cubicBezTo>
                  <a:cubicBezTo>
                    <a:pt x="341" y="330"/>
                    <a:pt x="341" y="330"/>
                    <a:pt x="341" y="330"/>
                  </a:cubicBezTo>
                  <a:cubicBezTo>
                    <a:pt x="345" y="330"/>
                    <a:pt x="349" y="328"/>
                    <a:pt x="350" y="325"/>
                  </a:cubicBezTo>
                  <a:cubicBezTo>
                    <a:pt x="352" y="321"/>
                    <a:pt x="352" y="317"/>
                    <a:pt x="350" y="314"/>
                  </a:cubicBezTo>
                  <a:cubicBezTo>
                    <a:pt x="336" y="293"/>
                    <a:pt x="336" y="293"/>
                    <a:pt x="336" y="293"/>
                  </a:cubicBezTo>
                  <a:cubicBezTo>
                    <a:pt x="355" y="287"/>
                    <a:pt x="355" y="287"/>
                    <a:pt x="355" y="287"/>
                  </a:cubicBezTo>
                  <a:cubicBezTo>
                    <a:pt x="358" y="286"/>
                    <a:pt x="361" y="283"/>
                    <a:pt x="362" y="280"/>
                  </a:cubicBezTo>
                  <a:cubicBezTo>
                    <a:pt x="363" y="277"/>
                    <a:pt x="362" y="273"/>
                    <a:pt x="360"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eaLnBrk="1" fontAlgn="auto" hangingPunct="1">
                <a:spcBef>
                  <a:spcPts val="0"/>
                </a:spcBef>
                <a:spcAft>
                  <a:spcPts val="0"/>
                </a:spcAft>
              </a:pPr>
              <a:endParaRPr lang="en-GB" kern="0">
                <a:solidFill>
                  <a:prstClr val="black"/>
                </a:solidFill>
                <a:latin typeface="Verdana"/>
                <a:ea typeface="+mn-ea"/>
              </a:endParaRPr>
            </a:p>
          </p:txBody>
        </p:sp>
      </p:grpSp>
      <p:grpSp>
        <p:nvGrpSpPr>
          <p:cNvPr id="16" name="Grupo 4">
            <a:extLst>
              <a:ext uri="{FF2B5EF4-FFF2-40B4-BE49-F238E27FC236}">
                <a16:creationId xmlns:a16="http://schemas.microsoft.com/office/drawing/2014/main" id="{311A76FC-D2FE-4B88-9827-640008CA26BE}"/>
              </a:ext>
            </a:extLst>
          </p:cNvPr>
          <p:cNvGrpSpPr/>
          <p:nvPr/>
        </p:nvGrpSpPr>
        <p:grpSpPr>
          <a:xfrm>
            <a:off x="1160362" y="5426155"/>
            <a:ext cx="3652111" cy="1356728"/>
            <a:chOff x="1516814" y="4920584"/>
            <a:chExt cx="3652111" cy="1356728"/>
          </a:xfrm>
        </p:grpSpPr>
        <p:sp>
          <p:nvSpPr>
            <p:cNvPr id="21" name="Rectangle 37">
              <a:extLst>
                <a:ext uri="{FF2B5EF4-FFF2-40B4-BE49-F238E27FC236}">
                  <a16:creationId xmlns:a16="http://schemas.microsoft.com/office/drawing/2014/main" id="{38A7AA0B-DEF0-44D6-87E7-8E11A41CC67D}"/>
                </a:ext>
              </a:extLst>
            </p:cNvPr>
            <p:cNvSpPr/>
            <p:nvPr/>
          </p:nvSpPr>
          <p:spPr>
            <a:xfrm>
              <a:off x="1516814" y="4920584"/>
              <a:ext cx="2860141" cy="1046440"/>
            </a:xfrm>
            <a:prstGeom prst="rect">
              <a:avLst/>
            </a:prstGeom>
          </p:spPr>
          <p:txBody>
            <a:bodyPr wrap="square" lIns="0" tIns="0" rIns="0" bIns="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eaLnBrk="1" fontAlgn="auto" hangingPunct="1">
                <a:spcBef>
                  <a:spcPts val="0"/>
                </a:spcBef>
                <a:spcAft>
                  <a:spcPts val="0"/>
                </a:spcAft>
              </a:pPr>
              <a:r>
                <a:rPr lang="pt-BR" sz="2000" b="1">
                  <a:solidFill>
                    <a:schemeClr val="accent5"/>
                  </a:solidFill>
                  <a:latin typeface="+mj-lt"/>
                  <a:ea typeface="+mn-ea"/>
                </a:rPr>
                <a:t>Gestão de Riscos</a:t>
              </a:r>
              <a:br>
                <a:rPr lang="pt-BR" sz="1100" b="1">
                  <a:solidFill>
                    <a:schemeClr val="accent4"/>
                  </a:solidFill>
                  <a:latin typeface="+mj-lt"/>
                  <a:ea typeface="+mn-ea"/>
                </a:rPr>
              </a:br>
              <a:r>
                <a:rPr lang="pt-BR" sz="1200" b="1">
                  <a:solidFill>
                    <a:schemeClr val="tx1">
                      <a:lumMod val="90000"/>
                      <a:lumOff val="10000"/>
                    </a:schemeClr>
                  </a:solidFill>
                  <a:latin typeface="+mj-lt"/>
                  <a:ea typeface="+mn-ea"/>
                </a:rPr>
                <a:t>Arquitetura (Princípios, objetivos, estrutura, competências e processos) </a:t>
              </a:r>
              <a:r>
                <a:rPr lang="pt-BR" sz="1200">
                  <a:solidFill>
                    <a:schemeClr val="tx1">
                      <a:lumMod val="90000"/>
                      <a:lumOff val="10000"/>
                    </a:schemeClr>
                  </a:solidFill>
                  <a:latin typeface="+mj-lt"/>
                  <a:ea typeface="+mn-ea"/>
                </a:rPr>
                <a:t>necessária para se gerenciar Riscos adequadamente</a:t>
              </a:r>
              <a:endParaRPr lang="pt-BR" sz="1100">
                <a:solidFill>
                  <a:schemeClr val="tx1">
                    <a:lumMod val="90000"/>
                    <a:lumOff val="10000"/>
                  </a:schemeClr>
                </a:solidFill>
                <a:latin typeface="+mj-lt"/>
                <a:ea typeface="+mn-ea"/>
              </a:endParaRPr>
            </a:p>
          </p:txBody>
        </p:sp>
        <p:sp>
          <p:nvSpPr>
            <p:cNvPr id="22" name="Rectangle 3">
              <a:extLst>
                <a:ext uri="{FF2B5EF4-FFF2-40B4-BE49-F238E27FC236}">
                  <a16:creationId xmlns:a16="http://schemas.microsoft.com/office/drawing/2014/main" id="{A21C5100-128F-4171-A41A-F062A967A404}"/>
                </a:ext>
              </a:extLst>
            </p:cNvPr>
            <p:cNvSpPr/>
            <p:nvPr/>
          </p:nvSpPr>
          <p:spPr>
            <a:xfrm>
              <a:off x="2424383" y="6061868"/>
              <a:ext cx="2098651" cy="215444"/>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dirty="0" err="1">
                  <a:latin typeface="+mn-lt"/>
                </a:rPr>
                <a:t>Portaria</a:t>
              </a:r>
              <a:r>
                <a:rPr lang="en-US" sz="800" b="1" dirty="0">
                  <a:latin typeface="+mn-lt"/>
                </a:rPr>
                <a:t> Nº 234 do MEC – 2018</a:t>
              </a:r>
              <a:endParaRPr lang="pt-BR" sz="800" b="1" dirty="0">
                <a:latin typeface="+mn-lt"/>
              </a:endParaRPr>
            </a:p>
          </p:txBody>
        </p:sp>
        <p:sp>
          <p:nvSpPr>
            <p:cNvPr id="23" name="Freeform 505">
              <a:extLst>
                <a:ext uri="{FF2B5EF4-FFF2-40B4-BE49-F238E27FC236}">
                  <a16:creationId xmlns:a16="http://schemas.microsoft.com/office/drawing/2014/main" id="{13FFE52A-DA43-460E-88C5-F0B098A4722E}"/>
                </a:ext>
              </a:extLst>
            </p:cNvPr>
            <p:cNvSpPr>
              <a:spLocks noChangeAspect="1" noEditPoints="1"/>
            </p:cNvSpPr>
            <p:nvPr/>
          </p:nvSpPr>
          <p:spPr bwMode="auto">
            <a:xfrm>
              <a:off x="4477725" y="4980069"/>
              <a:ext cx="691200" cy="691200"/>
            </a:xfrm>
            <a:custGeom>
              <a:avLst/>
              <a:gdLst>
                <a:gd name="T0" fmla="*/ 223 w 512"/>
                <a:gd name="T1" fmla="*/ 334 h 512"/>
                <a:gd name="T2" fmla="*/ 215 w 512"/>
                <a:gd name="T3" fmla="*/ 388 h 512"/>
                <a:gd name="T4" fmla="*/ 123 w 512"/>
                <a:gd name="T5" fmla="*/ 296 h 512"/>
                <a:gd name="T6" fmla="*/ 177 w 512"/>
                <a:gd name="T7" fmla="*/ 288 h 512"/>
                <a:gd name="T8" fmla="*/ 223 w 512"/>
                <a:gd name="T9" fmla="*/ 334 h 512"/>
                <a:gd name="T10" fmla="*/ 170 w 512"/>
                <a:gd name="T11" fmla="*/ 256 h 512"/>
                <a:gd name="T12" fmla="*/ 171 w 512"/>
                <a:gd name="T13" fmla="*/ 244 h 512"/>
                <a:gd name="T14" fmla="*/ 119 w 512"/>
                <a:gd name="T15" fmla="*/ 236 h 512"/>
                <a:gd name="T16" fmla="*/ 117 w 512"/>
                <a:gd name="T17" fmla="*/ 256 h 512"/>
                <a:gd name="T18" fmla="*/ 119 w 512"/>
                <a:gd name="T19" fmla="*/ 275 h 512"/>
                <a:gd name="T20" fmla="*/ 171 w 512"/>
                <a:gd name="T21" fmla="*/ 268 h 512"/>
                <a:gd name="T22" fmla="*/ 170 w 512"/>
                <a:gd name="T23" fmla="*/ 256 h 512"/>
                <a:gd name="T24" fmla="*/ 223 w 512"/>
                <a:gd name="T25" fmla="*/ 177 h 512"/>
                <a:gd name="T26" fmla="*/ 215 w 512"/>
                <a:gd name="T27" fmla="*/ 123 h 512"/>
                <a:gd name="T28" fmla="*/ 123 w 512"/>
                <a:gd name="T29" fmla="*/ 215 h 512"/>
                <a:gd name="T30" fmla="*/ 177 w 512"/>
                <a:gd name="T31" fmla="*/ 223 h 512"/>
                <a:gd name="T32" fmla="*/ 223 w 512"/>
                <a:gd name="T33" fmla="*/ 177 h 512"/>
                <a:gd name="T34" fmla="*/ 256 w 512"/>
                <a:gd name="T35" fmla="*/ 170 h 512"/>
                <a:gd name="T36" fmla="*/ 268 w 512"/>
                <a:gd name="T37" fmla="*/ 171 h 512"/>
                <a:gd name="T38" fmla="*/ 275 w 512"/>
                <a:gd name="T39" fmla="*/ 119 h 512"/>
                <a:gd name="T40" fmla="*/ 256 w 512"/>
                <a:gd name="T41" fmla="*/ 117 h 512"/>
                <a:gd name="T42" fmla="*/ 236 w 512"/>
                <a:gd name="T43" fmla="*/ 119 h 512"/>
                <a:gd name="T44" fmla="*/ 244 w 512"/>
                <a:gd name="T45" fmla="*/ 171 h 512"/>
                <a:gd name="T46" fmla="*/ 256 w 512"/>
                <a:gd name="T47" fmla="*/ 170 h 512"/>
                <a:gd name="T48" fmla="*/ 192 w 512"/>
                <a:gd name="T49" fmla="*/ 256 h 512"/>
                <a:gd name="T50" fmla="*/ 256 w 512"/>
                <a:gd name="T51" fmla="*/ 320 h 512"/>
                <a:gd name="T52" fmla="*/ 320 w 512"/>
                <a:gd name="T53" fmla="*/ 256 h 512"/>
                <a:gd name="T54" fmla="*/ 256 w 512"/>
                <a:gd name="T55" fmla="*/ 192 h 512"/>
                <a:gd name="T56" fmla="*/ 192 w 512"/>
                <a:gd name="T57" fmla="*/ 256 h 512"/>
                <a:gd name="T58" fmla="*/ 341 w 512"/>
                <a:gd name="T59" fmla="*/ 256 h 512"/>
                <a:gd name="T60" fmla="*/ 340 w 512"/>
                <a:gd name="T61" fmla="*/ 268 h 512"/>
                <a:gd name="T62" fmla="*/ 393 w 512"/>
                <a:gd name="T63" fmla="*/ 275 h 512"/>
                <a:gd name="T64" fmla="*/ 394 w 512"/>
                <a:gd name="T65" fmla="*/ 256 h 512"/>
                <a:gd name="T66" fmla="*/ 393 w 512"/>
                <a:gd name="T67" fmla="*/ 236 h 512"/>
                <a:gd name="T68" fmla="*/ 340 w 512"/>
                <a:gd name="T69" fmla="*/ 244 h 512"/>
                <a:gd name="T70" fmla="*/ 341 w 512"/>
                <a:gd name="T71" fmla="*/ 256 h 512"/>
                <a:gd name="T72" fmla="*/ 296 w 512"/>
                <a:gd name="T73" fmla="*/ 123 h 512"/>
                <a:gd name="T74" fmla="*/ 288 w 512"/>
                <a:gd name="T75" fmla="*/ 177 h 512"/>
                <a:gd name="T76" fmla="*/ 334 w 512"/>
                <a:gd name="T77" fmla="*/ 223 h 512"/>
                <a:gd name="T78" fmla="*/ 388 w 512"/>
                <a:gd name="T79" fmla="*/ 215 h 512"/>
                <a:gd name="T80" fmla="*/ 296 w 512"/>
                <a:gd name="T81" fmla="*/ 123 h 512"/>
                <a:gd name="T82" fmla="*/ 512 w 512"/>
                <a:gd name="T83" fmla="*/ 256 h 512"/>
                <a:gd name="T84" fmla="*/ 256 w 512"/>
                <a:gd name="T85" fmla="*/ 512 h 512"/>
                <a:gd name="T86" fmla="*/ 0 w 512"/>
                <a:gd name="T87" fmla="*/ 256 h 512"/>
                <a:gd name="T88" fmla="*/ 256 w 512"/>
                <a:gd name="T89" fmla="*/ 0 h 512"/>
                <a:gd name="T90" fmla="*/ 512 w 512"/>
                <a:gd name="T91" fmla="*/ 256 h 512"/>
                <a:gd name="T92" fmla="*/ 416 w 512"/>
                <a:gd name="T93" fmla="*/ 256 h 512"/>
                <a:gd name="T94" fmla="*/ 256 w 512"/>
                <a:gd name="T95" fmla="*/ 96 h 512"/>
                <a:gd name="T96" fmla="*/ 96 w 512"/>
                <a:gd name="T97" fmla="*/ 256 h 512"/>
                <a:gd name="T98" fmla="*/ 256 w 512"/>
                <a:gd name="T99" fmla="*/ 416 h 512"/>
                <a:gd name="T100" fmla="*/ 416 w 512"/>
                <a:gd name="T101" fmla="*/ 256 h 512"/>
                <a:gd name="T102" fmla="*/ 288 w 512"/>
                <a:gd name="T103" fmla="*/ 334 h 512"/>
                <a:gd name="T104" fmla="*/ 296 w 512"/>
                <a:gd name="T105" fmla="*/ 388 h 512"/>
                <a:gd name="T106" fmla="*/ 388 w 512"/>
                <a:gd name="T107" fmla="*/ 296 h 512"/>
                <a:gd name="T108" fmla="*/ 334 w 512"/>
                <a:gd name="T109" fmla="*/ 288 h 512"/>
                <a:gd name="T110" fmla="*/ 288 w 512"/>
                <a:gd name="T111" fmla="*/ 334 h 512"/>
                <a:gd name="T112" fmla="*/ 256 w 512"/>
                <a:gd name="T113" fmla="*/ 341 h 512"/>
                <a:gd name="T114" fmla="*/ 244 w 512"/>
                <a:gd name="T115" fmla="*/ 340 h 512"/>
                <a:gd name="T116" fmla="*/ 236 w 512"/>
                <a:gd name="T117" fmla="*/ 393 h 512"/>
                <a:gd name="T118" fmla="*/ 256 w 512"/>
                <a:gd name="T119" fmla="*/ 394 h 512"/>
                <a:gd name="T120" fmla="*/ 275 w 512"/>
                <a:gd name="T121" fmla="*/ 393 h 512"/>
                <a:gd name="T122" fmla="*/ 268 w 512"/>
                <a:gd name="T123" fmla="*/ 340 h 512"/>
                <a:gd name="T124" fmla="*/ 256 w 512"/>
                <a:gd name="T125" fmla="*/ 34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223" y="334"/>
                  </a:moveTo>
                  <a:cubicBezTo>
                    <a:pt x="215" y="388"/>
                    <a:pt x="215" y="388"/>
                    <a:pt x="215" y="388"/>
                  </a:cubicBezTo>
                  <a:cubicBezTo>
                    <a:pt x="171" y="375"/>
                    <a:pt x="136" y="340"/>
                    <a:pt x="123" y="296"/>
                  </a:cubicBezTo>
                  <a:cubicBezTo>
                    <a:pt x="177" y="288"/>
                    <a:pt x="177" y="288"/>
                    <a:pt x="177" y="288"/>
                  </a:cubicBezTo>
                  <a:cubicBezTo>
                    <a:pt x="186" y="309"/>
                    <a:pt x="202" y="326"/>
                    <a:pt x="223" y="334"/>
                  </a:cubicBezTo>
                  <a:close/>
                  <a:moveTo>
                    <a:pt x="170" y="256"/>
                  </a:moveTo>
                  <a:cubicBezTo>
                    <a:pt x="170" y="252"/>
                    <a:pt x="171" y="248"/>
                    <a:pt x="171" y="244"/>
                  </a:cubicBezTo>
                  <a:cubicBezTo>
                    <a:pt x="119" y="236"/>
                    <a:pt x="119" y="236"/>
                    <a:pt x="119" y="236"/>
                  </a:cubicBezTo>
                  <a:cubicBezTo>
                    <a:pt x="118" y="243"/>
                    <a:pt x="117" y="249"/>
                    <a:pt x="117" y="256"/>
                  </a:cubicBezTo>
                  <a:cubicBezTo>
                    <a:pt x="117" y="262"/>
                    <a:pt x="118" y="269"/>
                    <a:pt x="119" y="275"/>
                  </a:cubicBezTo>
                  <a:cubicBezTo>
                    <a:pt x="171" y="268"/>
                    <a:pt x="171" y="268"/>
                    <a:pt x="171" y="268"/>
                  </a:cubicBezTo>
                  <a:cubicBezTo>
                    <a:pt x="171" y="264"/>
                    <a:pt x="170" y="260"/>
                    <a:pt x="170" y="256"/>
                  </a:cubicBezTo>
                  <a:close/>
                  <a:moveTo>
                    <a:pt x="223" y="177"/>
                  </a:moveTo>
                  <a:cubicBezTo>
                    <a:pt x="215" y="123"/>
                    <a:pt x="215" y="123"/>
                    <a:pt x="215" y="123"/>
                  </a:cubicBezTo>
                  <a:cubicBezTo>
                    <a:pt x="171" y="136"/>
                    <a:pt x="136" y="171"/>
                    <a:pt x="123" y="215"/>
                  </a:cubicBezTo>
                  <a:cubicBezTo>
                    <a:pt x="177" y="223"/>
                    <a:pt x="177" y="223"/>
                    <a:pt x="177" y="223"/>
                  </a:cubicBezTo>
                  <a:cubicBezTo>
                    <a:pt x="186" y="202"/>
                    <a:pt x="202" y="186"/>
                    <a:pt x="223" y="177"/>
                  </a:cubicBezTo>
                  <a:close/>
                  <a:moveTo>
                    <a:pt x="256" y="170"/>
                  </a:moveTo>
                  <a:cubicBezTo>
                    <a:pt x="260" y="170"/>
                    <a:pt x="264" y="171"/>
                    <a:pt x="268" y="171"/>
                  </a:cubicBezTo>
                  <a:cubicBezTo>
                    <a:pt x="275" y="119"/>
                    <a:pt x="275" y="119"/>
                    <a:pt x="275" y="119"/>
                  </a:cubicBezTo>
                  <a:cubicBezTo>
                    <a:pt x="269" y="118"/>
                    <a:pt x="262" y="117"/>
                    <a:pt x="256" y="117"/>
                  </a:cubicBezTo>
                  <a:cubicBezTo>
                    <a:pt x="249" y="117"/>
                    <a:pt x="243" y="118"/>
                    <a:pt x="236" y="119"/>
                  </a:cubicBezTo>
                  <a:cubicBezTo>
                    <a:pt x="244" y="171"/>
                    <a:pt x="244" y="171"/>
                    <a:pt x="244" y="171"/>
                  </a:cubicBezTo>
                  <a:cubicBezTo>
                    <a:pt x="248" y="171"/>
                    <a:pt x="252" y="170"/>
                    <a:pt x="256" y="170"/>
                  </a:cubicBezTo>
                  <a:close/>
                  <a:moveTo>
                    <a:pt x="192" y="256"/>
                  </a:moveTo>
                  <a:cubicBezTo>
                    <a:pt x="192" y="291"/>
                    <a:pt x="220" y="320"/>
                    <a:pt x="256" y="320"/>
                  </a:cubicBezTo>
                  <a:cubicBezTo>
                    <a:pt x="291" y="320"/>
                    <a:pt x="320" y="291"/>
                    <a:pt x="320" y="256"/>
                  </a:cubicBezTo>
                  <a:cubicBezTo>
                    <a:pt x="320" y="220"/>
                    <a:pt x="291" y="192"/>
                    <a:pt x="256" y="192"/>
                  </a:cubicBezTo>
                  <a:cubicBezTo>
                    <a:pt x="220" y="192"/>
                    <a:pt x="192" y="220"/>
                    <a:pt x="192" y="256"/>
                  </a:cubicBezTo>
                  <a:close/>
                  <a:moveTo>
                    <a:pt x="341" y="256"/>
                  </a:moveTo>
                  <a:cubicBezTo>
                    <a:pt x="341" y="260"/>
                    <a:pt x="341" y="264"/>
                    <a:pt x="340" y="268"/>
                  </a:cubicBezTo>
                  <a:cubicBezTo>
                    <a:pt x="393" y="275"/>
                    <a:pt x="393" y="275"/>
                    <a:pt x="393" y="275"/>
                  </a:cubicBezTo>
                  <a:cubicBezTo>
                    <a:pt x="394" y="269"/>
                    <a:pt x="394" y="262"/>
                    <a:pt x="394" y="256"/>
                  </a:cubicBezTo>
                  <a:cubicBezTo>
                    <a:pt x="394" y="249"/>
                    <a:pt x="394" y="243"/>
                    <a:pt x="393" y="236"/>
                  </a:cubicBezTo>
                  <a:cubicBezTo>
                    <a:pt x="340" y="244"/>
                    <a:pt x="340" y="244"/>
                    <a:pt x="340" y="244"/>
                  </a:cubicBezTo>
                  <a:cubicBezTo>
                    <a:pt x="341" y="248"/>
                    <a:pt x="341" y="252"/>
                    <a:pt x="341" y="256"/>
                  </a:cubicBezTo>
                  <a:close/>
                  <a:moveTo>
                    <a:pt x="296" y="123"/>
                  </a:moveTo>
                  <a:cubicBezTo>
                    <a:pt x="288" y="177"/>
                    <a:pt x="288" y="177"/>
                    <a:pt x="288" y="177"/>
                  </a:cubicBezTo>
                  <a:cubicBezTo>
                    <a:pt x="309" y="186"/>
                    <a:pt x="326" y="202"/>
                    <a:pt x="334" y="223"/>
                  </a:cubicBezTo>
                  <a:cubicBezTo>
                    <a:pt x="388" y="215"/>
                    <a:pt x="388" y="215"/>
                    <a:pt x="388" y="215"/>
                  </a:cubicBezTo>
                  <a:cubicBezTo>
                    <a:pt x="375" y="171"/>
                    <a:pt x="340" y="136"/>
                    <a:pt x="296" y="12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288" y="334"/>
                  </a:moveTo>
                  <a:cubicBezTo>
                    <a:pt x="296" y="388"/>
                    <a:pt x="296" y="388"/>
                    <a:pt x="296" y="388"/>
                  </a:cubicBezTo>
                  <a:cubicBezTo>
                    <a:pt x="340" y="375"/>
                    <a:pt x="375" y="340"/>
                    <a:pt x="388" y="296"/>
                  </a:cubicBezTo>
                  <a:cubicBezTo>
                    <a:pt x="334" y="288"/>
                    <a:pt x="334" y="288"/>
                    <a:pt x="334" y="288"/>
                  </a:cubicBezTo>
                  <a:cubicBezTo>
                    <a:pt x="326" y="309"/>
                    <a:pt x="309" y="326"/>
                    <a:pt x="288" y="334"/>
                  </a:cubicBezTo>
                  <a:close/>
                  <a:moveTo>
                    <a:pt x="256" y="341"/>
                  </a:moveTo>
                  <a:cubicBezTo>
                    <a:pt x="252" y="341"/>
                    <a:pt x="248" y="341"/>
                    <a:pt x="244" y="340"/>
                  </a:cubicBezTo>
                  <a:cubicBezTo>
                    <a:pt x="236" y="393"/>
                    <a:pt x="236" y="393"/>
                    <a:pt x="236" y="393"/>
                  </a:cubicBezTo>
                  <a:cubicBezTo>
                    <a:pt x="243" y="394"/>
                    <a:pt x="249" y="394"/>
                    <a:pt x="256" y="394"/>
                  </a:cubicBezTo>
                  <a:cubicBezTo>
                    <a:pt x="262" y="394"/>
                    <a:pt x="269" y="394"/>
                    <a:pt x="275" y="393"/>
                  </a:cubicBezTo>
                  <a:cubicBezTo>
                    <a:pt x="268" y="340"/>
                    <a:pt x="268" y="340"/>
                    <a:pt x="268" y="340"/>
                  </a:cubicBezTo>
                  <a:cubicBezTo>
                    <a:pt x="264" y="341"/>
                    <a:pt x="260" y="341"/>
                    <a:pt x="256" y="341"/>
                  </a:cubicBezTo>
                  <a:close/>
                </a:path>
              </a:pathLst>
            </a:custGeom>
            <a:solidFill>
              <a:schemeClr val="accent5"/>
            </a:solidFill>
            <a:ln w="12700" cap="flat" cmpd="sng" algn="ctr">
              <a:noFill/>
              <a:prstDash val="solid"/>
            </a:ln>
            <a:effectLst/>
          </p:spPr>
          <p:txBody>
            <a:bodyPr lIns="91440" tIns="91440" rIns="91440" bIns="91440" rtlCol="0" anchor="ctr">
              <a:no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00" eaLnBrk="1" fontAlgn="auto" hangingPunct="1">
                <a:spcBef>
                  <a:spcPts val="0"/>
                </a:spcBef>
                <a:spcAft>
                  <a:spcPts val="0"/>
                </a:spcAft>
              </a:pPr>
              <a:endParaRPr lang="en-GB" sz="1400" kern="0">
                <a:solidFill>
                  <a:schemeClr val="accent5"/>
                </a:solidFill>
                <a:latin typeface="Verdana"/>
                <a:ea typeface="+mn-ea"/>
              </a:endParaRPr>
            </a:p>
          </p:txBody>
        </p:sp>
      </p:grpSp>
      <p:grpSp>
        <p:nvGrpSpPr>
          <p:cNvPr id="17" name="Grupo 5">
            <a:extLst>
              <a:ext uri="{FF2B5EF4-FFF2-40B4-BE49-F238E27FC236}">
                <a16:creationId xmlns:a16="http://schemas.microsoft.com/office/drawing/2014/main" id="{8AB1BB87-2885-47ED-BADB-C8BEAB40B574}"/>
              </a:ext>
            </a:extLst>
          </p:cNvPr>
          <p:cNvGrpSpPr/>
          <p:nvPr/>
        </p:nvGrpSpPr>
        <p:grpSpPr>
          <a:xfrm>
            <a:off x="6769399" y="2054285"/>
            <a:ext cx="4399399" cy="2457549"/>
            <a:chOff x="7125851" y="1548714"/>
            <a:chExt cx="4399399" cy="2457549"/>
          </a:xfrm>
        </p:grpSpPr>
        <p:sp>
          <p:nvSpPr>
            <p:cNvPr id="18" name="Rectangle 34">
              <a:extLst>
                <a:ext uri="{FF2B5EF4-FFF2-40B4-BE49-F238E27FC236}">
                  <a16:creationId xmlns:a16="http://schemas.microsoft.com/office/drawing/2014/main" id="{AE5A8FB5-B6DE-4138-9154-B7D997936FDA}"/>
                </a:ext>
              </a:extLst>
            </p:cNvPr>
            <p:cNvSpPr/>
            <p:nvPr/>
          </p:nvSpPr>
          <p:spPr>
            <a:xfrm>
              <a:off x="7892806" y="1548714"/>
              <a:ext cx="3632444" cy="1969770"/>
            </a:xfrm>
            <a:prstGeom prst="rect">
              <a:avLst/>
            </a:prstGeom>
          </p:spPr>
          <p:txBody>
            <a:bodyPr wrap="square" lIns="0" tIns="0" rIns="0" bIns="0">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eaLnBrk="1" fontAlgn="auto" hangingPunct="1">
                <a:spcBef>
                  <a:spcPts val="0"/>
                </a:spcBef>
                <a:spcAft>
                  <a:spcPts val="0"/>
                </a:spcAft>
              </a:pPr>
              <a:r>
                <a:rPr lang="pt-BR" sz="2000" b="1" dirty="0">
                  <a:solidFill>
                    <a:srgbClr val="B6B8BA"/>
                  </a:solidFill>
                  <a:latin typeface="+mj-lt"/>
                  <a:ea typeface="+mn-ea"/>
                </a:rPr>
                <a:t>Controles Internos</a:t>
              </a:r>
              <a:br>
                <a:rPr lang="pt-BR" sz="1100" b="1" dirty="0">
                  <a:solidFill>
                    <a:prstClr val="black"/>
                  </a:solidFill>
                  <a:latin typeface="+mj-lt"/>
                  <a:ea typeface="+mn-ea"/>
                </a:rPr>
              </a:br>
              <a:r>
                <a:rPr lang="pt-BR" sz="1200" dirty="0">
                  <a:solidFill>
                    <a:schemeClr val="tx1">
                      <a:lumMod val="90000"/>
                      <a:lumOff val="10000"/>
                    </a:schemeClr>
                  </a:solidFill>
                  <a:latin typeface="+mj-lt"/>
                  <a:ea typeface="+mn-ea"/>
                </a:rPr>
                <a:t>Conjunto de regras, procedimentos, diretrizes protocolos, rotinas de sistemas informatizados, conferências e trâmites de documentos e informações, entre outros, operacionalizados de forma integrada pela direção e pelo corpo de servidores das organizações, </a:t>
              </a:r>
              <a:r>
                <a:rPr lang="pt-BR" sz="1200" b="1" dirty="0">
                  <a:solidFill>
                    <a:schemeClr val="tx1">
                      <a:lumMod val="90000"/>
                      <a:lumOff val="10000"/>
                    </a:schemeClr>
                  </a:solidFill>
                  <a:latin typeface="+mj-lt"/>
                  <a:ea typeface="+mn-ea"/>
                </a:rPr>
                <a:t>destinados a enfrentar os riscos e fornecer segurança razoável </a:t>
              </a:r>
              <a:r>
                <a:rPr lang="pt-BR" sz="1200" dirty="0">
                  <a:solidFill>
                    <a:schemeClr val="tx1">
                      <a:lumMod val="90000"/>
                      <a:lumOff val="10000"/>
                    </a:schemeClr>
                  </a:solidFill>
                  <a:latin typeface="+mj-lt"/>
                  <a:ea typeface="+mn-ea"/>
                </a:rPr>
                <a:t>de que, na consecução da missão da entidade.</a:t>
              </a:r>
              <a:endParaRPr lang="pt-BR" sz="1100" dirty="0">
                <a:solidFill>
                  <a:schemeClr val="tx1">
                    <a:lumMod val="90000"/>
                    <a:lumOff val="10000"/>
                  </a:schemeClr>
                </a:solidFill>
                <a:latin typeface="+mj-lt"/>
                <a:ea typeface="+mn-ea"/>
              </a:endParaRPr>
            </a:p>
          </p:txBody>
        </p:sp>
        <p:sp>
          <p:nvSpPr>
            <p:cNvPr id="19" name="Rectangle 55">
              <a:extLst>
                <a:ext uri="{FF2B5EF4-FFF2-40B4-BE49-F238E27FC236}">
                  <a16:creationId xmlns:a16="http://schemas.microsoft.com/office/drawing/2014/main" id="{3A82C109-B743-494E-8F9B-A40CFCE77549}"/>
                </a:ext>
              </a:extLst>
            </p:cNvPr>
            <p:cNvSpPr/>
            <p:nvPr/>
          </p:nvSpPr>
          <p:spPr>
            <a:xfrm>
              <a:off x="9945972" y="3544598"/>
              <a:ext cx="1579278" cy="461665"/>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dirty="0">
                  <a:latin typeface="+mn-lt"/>
                </a:rPr>
                <a:t>IN MP/CGU Nº 01/2016</a:t>
              </a:r>
            </a:p>
            <a:p>
              <a:pPr algn="r"/>
              <a:r>
                <a:rPr lang="en-US" sz="800" b="1" dirty="0" err="1">
                  <a:latin typeface="+mn-lt"/>
                </a:rPr>
                <a:t>Resolução</a:t>
              </a:r>
              <a:r>
                <a:rPr lang="en-US" sz="800" b="1" dirty="0">
                  <a:latin typeface="+mn-lt"/>
                </a:rPr>
                <a:t> Nº 018/2017</a:t>
              </a:r>
              <a:endParaRPr lang="pt-BR" sz="800" b="1" dirty="0">
                <a:latin typeface="+mn-lt"/>
              </a:endParaRPr>
            </a:p>
            <a:p>
              <a:pPr algn="r"/>
              <a:endParaRPr lang="pt-BR" sz="800" b="1" dirty="0">
                <a:solidFill>
                  <a:srgbClr val="005288"/>
                </a:solidFill>
                <a:latin typeface="+mn-lt"/>
              </a:endParaRPr>
            </a:p>
          </p:txBody>
        </p:sp>
        <p:sp>
          <p:nvSpPr>
            <p:cNvPr id="20" name="Freeform 801">
              <a:extLst>
                <a:ext uri="{FF2B5EF4-FFF2-40B4-BE49-F238E27FC236}">
                  <a16:creationId xmlns:a16="http://schemas.microsoft.com/office/drawing/2014/main" id="{E3345CA3-55F4-444C-B8A7-D77792DCB5B4}"/>
                </a:ext>
              </a:extLst>
            </p:cNvPr>
            <p:cNvSpPr>
              <a:spLocks noChangeAspect="1" noEditPoints="1"/>
            </p:cNvSpPr>
            <p:nvPr/>
          </p:nvSpPr>
          <p:spPr bwMode="auto">
            <a:xfrm>
              <a:off x="7125851" y="1728719"/>
              <a:ext cx="691200" cy="691200"/>
            </a:xfrm>
            <a:custGeom>
              <a:avLst/>
              <a:gdLst>
                <a:gd name="T0" fmla="*/ 266 w 512"/>
                <a:gd name="T1" fmla="*/ 277 h 512"/>
                <a:gd name="T2" fmla="*/ 288 w 512"/>
                <a:gd name="T3" fmla="*/ 277 h 512"/>
                <a:gd name="T4" fmla="*/ 288 w 512"/>
                <a:gd name="T5" fmla="*/ 341 h 512"/>
                <a:gd name="T6" fmla="*/ 266 w 512"/>
                <a:gd name="T7" fmla="*/ 341 h 512"/>
                <a:gd name="T8" fmla="*/ 266 w 512"/>
                <a:gd name="T9" fmla="*/ 277 h 512"/>
                <a:gd name="T10" fmla="*/ 224 w 512"/>
                <a:gd name="T11" fmla="*/ 213 h 512"/>
                <a:gd name="T12" fmla="*/ 224 w 512"/>
                <a:gd name="T13" fmla="*/ 394 h 512"/>
                <a:gd name="T14" fmla="*/ 288 w 512"/>
                <a:gd name="T15" fmla="*/ 394 h 512"/>
                <a:gd name="T16" fmla="*/ 288 w 512"/>
                <a:gd name="T17" fmla="*/ 362 h 512"/>
                <a:gd name="T18" fmla="*/ 256 w 512"/>
                <a:gd name="T19" fmla="*/ 362 h 512"/>
                <a:gd name="T20" fmla="*/ 245 w 512"/>
                <a:gd name="T21" fmla="*/ 352 h 512"/>
                <a:gd name="T22" fmla="*/ 245 w 512"/>
                <a:gd name="T23" fmla="*/ 266 h 512"/>
                <a:gd name="T24" fmla="*/ 256 w 512"/>
                <a:gd name="T25" fmla="*/ 256 h 512"/>
                <a:gd name="T26" fmla="*/ 288 w 512"/>
                <a:gd name="T27" fmla="*/ 256 h 512"/>
                <a:gd name="T28" fmla="*/ 288 w 512"/>
                <a:gd name="T29" fmla="*/ 213 h 512"/>
                <a:gd name="T30" fmla="*/ 256 w 512"/>
                <a:gd name="T31" fmla="*/ 181 h 512"/>
                <a:gd name="T32" fmla="*/ 224 w 512"/>
                <a:gd name="T33" fmla="*/ 213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300 w 512"/>
                <a:gd name="T45" fmla="*/ 117 h 512"/>
                <a:gd name="T46" fmla="*/ 330 w 512"/>
                <a:gd name="T47" fmla="*/ 117 h 512"/>
                <a:gd name="T48" fmla="*/ 341 w 512"/>
                <a:gd name="T49" fmla="*/ 106 h 512"/>
                <a:gd name="T50" fmla="*/ 330 w 512"/>
                <a:gd name="T51" fmla="*/ 96 h 512"/>
                <a:gd name="T52" fmla="*/ 256 w 512"/>
                <a:gd name="T53" fmla="*/ 96 h 512"/>
                <a:gd name="T54" fmla="*/ 245 w 512"/>
                <a:gd name="T55" fmla="*/ 106 h 512"/>
                <a:gd name="T56" fmla="*/ 245 w 512"/>
                <a:gd name="T57" fmla="*/ 117 h 512"/>
                <a:gd name="T58" fmla="*/ 213 w 512"/>
                <a:gd name="T59" fmla="*/ 117 h 512"/>
                <a:gd name="T60" fmla="*/ 160 w 512"/>
                <a:gd name="T61" fmla="*/ 170 h 512"/>
                <a:gd name="T62" fmla="*/ 160 w 512"/>
                <a:gd name="T63" fmla="*/ 362 h 512"/>
                <a:gd name="T64" fmla="*/ 170 w 512"/>
                <a:gd name="T65" fmla="*/ 373 h 512"/>
                <a:gd name="T66" fmla="*/ 181 w 512"/>
                <a:gd name="T67" fmla="*/ 362 h 512"/>
                <a:gd name="T68" fmla="*/ 181 w 512"/>
                <a:gd name="T69" fmla="*/ 170 h 512"/>
                <a:gd name="T70" fmla="*/ 213 w 512"/>
                <a:gd name="T71" fmla="*/ 138 h 512"/>
                <a:gd name="T72" fmla="*/ 245 w 512"/>
                <a:gd name="T73" fmla="*/ 138 h 512"/>
                <a:gd name="T74" fmla="*/ 245 w 512"/>
                <a:gd name="T75" fmla="*/ 161 h 512"/>
                <a:gd name="T76" fmla="*/ 202 w 512"/>
                <a:gd name="T77" fmla="*/ 213 h 512"/>
                <a:gd name="T78" fmla="*/ 202 w 512"/>
                <a:gd name="T79" fmla="*/ 405 h 512"/>
                <a:gd name="T80" fmla="*/ 213 w 512"/>
                <a:gd name="T81" fmla="*/ 416 h 512"/>
                <a:gd name="T82" fmla="*/ 298 w 512"/>
                <a:gd name="T83" fmla="*/ 416 h 512"/>
                <a:gd name="T84" fmla="*/ 309 w 512"/>
                <a:gd name="T85" fmla="*/ 405 h 512"/>
                <a:gd name="T86" fmla="*/ 309 w 512"/>
                <a:gd name="T87" fmla="*/ 213 h 512"/>
                <a:gd name="T88" fmla="*/ 266 w 512"/>
                <a:gd name="T89" fmla="*/ 161 h 512"/>
                <a:gd name="T90" fmla="*/ 266 w 512"/>
                <a:gd name="T91" fmla="*/ 129 h 512"/>
                <a:gd name="T92" fmla="*/ 327 w 512"/>
                <a:gd name="T93" fmla="*/ 147 h 512"/>
                <a:gd name="T94" fmla="*/ 330 w 512"/>
                <a:gd name="T95" fmla="*/ 148 h 512"/>
                <a:gd name="T96" fmla="*/ 341 w 512"/>
                <a:gd name="T97" fmla="*/ 140 h 512"/>
                <a:gd name="T98" fmla="*/ 333 w 512"/>
                <a:gd name="T99" fmla="*/ 127 h 512"/>
                <a:gd name="T100" fmla="*/ 300 w 512"/>
                <a:gd name="T101" fmla="*/ 11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66" y="277"/>
                  </a:moveTo>
                  <a:cubicBezTo>
                    <a:pt x="288" y="277"/>
                    <a:pt x="288" y="277"/>
                    <a:pt x="288" y="277"/>
                  </a:cubicBezTo>
                  <a:cubicBezTo>
                    <a:pt x="288" y="341"/>
                    <a:pt x="288" y="341"/>
                    <a:pt x="288" y="341"/>
                  </a:cubicBezTo>
                  <a:cubicBezTo>
                    <a:pt x="266" y="341"/>
                    <a:pt x="266" y="341"/>
                    <a:pt x="266" y="341"/>
                  </a:cubicBezTo>
                  <a:lnTo>
                    <a:pt x="266" y="277"/>
                  </a:lnTo>
                  <a:close/>
                  <a:moveTo>
                    <a:pt x="224" y="213"/>
                  </a:moveTo>
                  <a:cubicBezTo>
                    <a:pt x="224" y="394"/>
                    <a:pt x="224" y="394"/>
                    <a:pt x="224" y="394"/>
                  </a:cubicBezTo>
                  <a:cubicBezTo>
                    <a:pt x="288" y="394"/>
                    <a:pt x="288" y="394"/>
                    <a:pt x="288" y="394"/>
                  </a:cubicBezTo>
                  <a:cubicBezTo>
                    <a:pt x="288" y="362"/>
                    <a:pt x="288" y="362"/>
                    <a:pt x="288" y="362"/>
                  </a:cubicBezTo>
                  <a:cubicBezTo>
                    <a:pt x="256" y="362"/>
                    <a:pt x="256" y="362"/>
                    <a:pt x="256" y="362"/>
                  </a:cubicBezTo>
                  <a:cubicBezTo>
                    <a:pt x="250" y="362"/>
                    <a:pt x="245" y="358"/>
                    <a:pt x="245" y="352"/>
                  </a:cubicBezTo>
                  <a:cubicBezTo>
                    <a:pt x="245" y="266"/>
                    <a:pt x="245" y="266"/>
                    <a:pt x="245" y="266"/>
                  </a:cubicBezTo>
                  <a:cubicBezTo>
                    <a:pt x="245" y="260"/>
                    <a:pt x="250" y="256"/>
                    <a:pt x="256" y="256"/>
                  </a:cubicBezTo>
                  <a:cubicBezTo>
                    <a:pt x="288" y="256"/>
                    <a:pt x="288" y="256"/>
                    <a:pt x="288" y="256"/>
                  </a:cubicBezTo>
                  <a:cubicBezTo>
                    <a:pt x="288" y="213"/>
                    <a:pt x="288" y="213"/>
                    <a:pt x="288" y="213"/>
                  </a:cubicBezTo>
                  <a:cubicBezTo>
                    <a:pt x="288" y="195"/>
                    <a:pt x="273" y="181"/>
                    <a:pt x="256" y="181"/>
                  </a:cubicBezTo>
                  <a:cubicBezTo>
                    <a:pt x="238" y="181"/>
                    <a:pt x="224" y="195"/>
                    <a:pt x="224" y="21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00" y="117"/>
                  </a:moveTo>
                  <a:cubicBezTo>
                    <a:pt x="330" y="117"/>
                    <a:pt x="330" y="117"/>
                    <a:pt x="330" y="117"/>
                  </a:cubicBezTo>
                  <a:cubicBezTo>
                    <a:pt x="336" y="117"/>
                    <a:pt x="341" y="112"/>
                    <a:pt x="341" y="106"/>
                  </a:cubicBezTo>
                  <a:cubicBezTo>
                    <a:pt x="341" y="100"/>
                    <a:pt x="336" y="96"/>
                    <a:pt x="330" y="96"/>
                  </a:cubicBezTo>
                  <a:cubicBezTo>
                    <a:pt x="256" y="96"/>
                    <a:pt x="256" y="96"/>
                    <a:pt x="256" y="96"/>
                  </a:cubicBezTo>
                  <a:cubicBezTo>
                    <a:pt x="250" y="96"/>
                    <a:pt x="245" y="100"/>
                    <a:pt x="245" y="106"/>
                  </a:cubicBezTo>
                  <a:cubicBezTo>
                    <a:pt x="245" y="117"/>
                    <a:pt x="245" y="117"/>
                    <a:pt x="245" y="117"/>
                  </a:cubicBezTo>
                  <a:cubicBezTo>
                    <a:pt x="213" y="117"/>
                    <a:pt x="213" y="117"/>
                    <a:pt x="213" y="117"/>
                  </a:cubicBezTo>
                  <a:cubicBezTo>
                    <a:pt x="184" y="117"/>
                    <a:pt x="160" y="141"/>
                    <a:pt x="160" y="170"/>
                  </a:cubicBezTo>
                  <a:cubicBezTo>
                    <a:pt x="160" y="362"/>
                    <a:pt x="160" y="362"/>
                    <a:pt x="160" y="362"/>
                  </a:cubicBezTo>
                  <a:cubicBezTo>
                    <a:pt x="160" y="368"/>
                    <a:pt x="164" y="373"/>
                    <a:pt x="170" y="373"/>
                  </a:cubicBezTo>
                  <a:cubicBezTo>
                    <a:pt x="176" y="373"/>
                    <a:pt x="181" y="368"/>
                    <a:pt x="181" y="362"/>
                  </a:cubicBezTo>
                  <a:cubicBezTo>
                    <a:pt x="181" y="170"/>
                    <a:pt x="181" y="170"/>
                    <a:pt x="181" y="170"/>
                  </a:cubicBezTo>
                  <a:cubicBezTo>
                    <a:pt x="181" y="153"/>
                    <a:pt x="195" y="138"/>
                    <a:pt x="213" y="138"/>
                  </a:cubicBezTo>
                  <a:cubicBezTo>
                    <a:pt x="245" y="138"/>
                    <a:pt x="245" y="138"/>
                    <a:pt x="245" y="138"/>
                  </a:cubicBezTo>
                  <a:cubicBezTo>
                    <a:pt x="245" y="161"/>
                    <a:pt x="245" y="161"/>
                    <a:pt x="245" y="161"/>
                  </a:cubicBezTo>
                  <a:cubicBezTo>
                    <a:pt x="221" y="166"/>
                    <a:pt x="202" y="187"/>
                    <a:pt x="202" y="213"/>
                  </a:cubicBezTo>
                  <a:cubicBezTo>
                    <a:pt x="202" y="405"/>
                    <a:pt x="202" y="405"/>
                    <a:pt x="202" y="405"/>
                  </a:cubicBezTo>
                  <a:cubicBezTo>
                    <a:pt x="202" y="411"/>
                    <a:pt x="207" y="416"/>
                    <a:pt x="213" y="416"/>
                  </a:cubicBezTo>
                  <a:cubicBezTo>
                    <a:pt x="298" y="416"/>
                    <a:pt x="298" y="416"/>
                    <a:pt x="298" y="416"/>
                  </a:cubicBezTo>
                  <a:cubicBezTo>
                    <a:pt x="304" y="416"/>
                    <a:pt x="309" y="411"/>
                    <a:pt x="309" y="405"/>
                  </a:cubicBezTo>
                  <a:cubicBezTo>
                    <a:pt x="309" y="213"/>
                    <a:pt x="309" y="213"/>
                    <a:pt x="309" y="213"/>
                  </a:cubicBezTo>
                  <a:cubicBezTo>
                    <a:pt x="309" y="187"/>
                    <a:pt x="291" y="166"/>
                    <a:pt x="266" y="161"/>
                  </a:cubicBezTo>
                  <a:cubicBezTo>
                    <a:pt x="266" y="129"/>
                    <a:pt x="266" y="129"/>
                    <a:pt x="266" y="129"/>
                  </a:cubicBezTo>
                  <a:cubicBezTo>
                    <a:pt x="327" y="147"/>
                    <a:pt x="327" y="147"/>
                    <a:pt x="327" y="147"/>
                  </a:cubicBezTo>
                  <a:cubicBezTo>
                    <a:pt x="328" y="148"/>
                    <a:pt x="329" y="148"/>
                    <a:pt x="330" y="148"/>
                  </a:cubicBezTo>
                  <a:cubicBezTo>
                    <a:pt x="335" y="148"/>
                    <a:pt x="339" y="145"/>
                    <a:pt x="341" y="140"/>
                  </a:cubicBezTo>
                  <a:cubicBezTo>
                    <a:pt x="342" y="134"/>
                    <a:pt x="339" y="128"/>
                    <a:pt x="333" y="127"/>
                  </a:cubicBezTo>
                  <a:lnTo>
                    <a:pt x="300" y="117"/>
                  </a:lnTo>
                  <a:close/>
                </a:path>
              </a:pathLst>
            </a:custGeom>
            <a:solidFill>
              <a:srgbClr val="B6B8BA"/>
            </a:solidFill>
            <a:ln>
              <a:noFill/>
            </a:ln>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Tree>
    <p:extLst>
      <p:ext uri="{BB962C8B-B14F-4D97-AF65-F5344CB8AC3E}">
        <p14:creationId xmlns:p14="http://schemas.microsoft.com/office/powerpoint/2010/main" val="13073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idx="4294967295"/>
          </p:nvPr>
        </p:nvSpPr>
        <p:spPr>
          <a:xfrm>
            <a:off x="24249" y="-131868"/>
            <a:ext cx="5118100" cy="1081087"/>
          </a:xfrm>
        </p:spPr>
        <p:txBody>
          <a:bodyPr>
            <a:normAutofit/>
          </a:bodyPr>
          <a:lstStyle/>
          <a:p>
            <a:r>
              <a:rPr lang="pt-BR" dirty="0"/>
              <a:t>Conceitos e Definições</a:t>
            </a:r>
          </a:p>
        </p:txBody>
      </p:sp>
      <p:cxnSp>
        <p:nvCxnSpPr>
          <p:cNvPr id="30" name="Connector: Curved 43">
            <a:extLst>
              <a:ext uri="{FF2B5EF4-FFF2-40B4-BE49-F238E27FC236}">
                <a16:creationId xmlns:a16="http://schemas.microsoft.com/office/drawing/2014/main" id="{13926E72-7B98-4E41-8D07-036A1377C61E}"/>
              </a:ext>
            </a:extLst>
          </p:cNvPr>
          <p:cNvCxnSpPr>
            <a:cxnSpLocks/>
            <a:stCxn id="35" idx="0"/>
            <a:endCxn id="40" idx="1"/>
          </p:cNvCxnSpPr>
          <p:nvPr/>
        </p:nvCxnSpPr>
        <p:spPr>
          <a:xfrm rot="16200000" flipV="1">
            <a:off x="8413048" y="-461778"/>
            <a:ext cx="1004905" cy="4572668"/>
          </a:xfrm>
          <a:prstGeom prst="curvedConnector4">
            <a:avLst>
              <a:gd name="adj1" fmla="val 41876"/>
              <a:gd name="adj2" fmla="val 104999"/>
            </a:avLst>
          </a:prstGeom>
          <a:ln>
            <a:solidFill>
              <a:srgbClr val="FEBF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7">
            <a:extLst>
              <a:ext uri="{FF2B5EF4-FFF2-40B4-BE49-F238E27FC236}">
                <a16:creationId xmlns:a16="http://schemas.microsoft.com/office/drawing/2014/main" id="{02A11939-3094-4688-A93D-6024A8727958}"/>
              </a:ext>
            </a:extLst>
          </p:cNvPr>
          <p:cNvCxnSpPr>
            <a:cxnSpLocks/>
            <a:stCxn id="35" idx="0"/>
            <a:endCxn id="39" idx="1"/>
          </p:cNvCxnSpPr>
          <p:nvPr/>
        </p:nvCxnSpPr>
        <p:spPr>
          <a:xfrm rot="16200000" flipV="1">
            <a:off x="8226606" y="-648220"/>
            <a:ext cx="1377788" cy="4572668"/>
          </a:xfrm>
          <a:prstGeom prst="curvedConnector4">
            <a:avLst>
              <a:gd name="adj1" fmla="val 44074"/>
              <a:gd name="adj2" fmla="val 104999"/>
            </a:avLst>
          </a:prstGeom>
          <a:ln>
            <a:solidFill>
              <a:srgbClr val="FEBF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2">
            <a:extLst>
              <a:ext uri="{FF2B5EF4-FFF2-40B4-BE49-F238E27FC236}">
                <a16:creationId xmlns:a16="http://schemas.microsoft.com/office/drawing/2014/main" id="{F88F1C05-9B0A-4F87-8607-D2EE66F03019}"/>
              </a:ext>
            </a:extLst>
          </p:cNvPr>
          <p:cNvCxnSpPr>
            <a:cxnSpLocks/>
            <a:stCxn id="35" idx="2"/>
            <a:endCxn id="38" idx="1"/>
          </p:cNvCxnSpPr>
          <p:nvPr/>
        </p:nvCxnSpPr>
        <p:spPr>
          <a:xfrm rot="5400000">
            <a:off x="7656721" y="2132674"/>
            <a:ext cx="2517558" cy="4572668"/>
          </a:xfrm>
          <a:prstGeom prst="curvedConnector4">
            <a:avLst>
              <a:gd name="adj1" fmla="val 46757"/>
              <a:gd name="adj2" fmla="val 104999"/>
            </a:avLst>
          </a:prstGeom>
          <a:ln>
            <a:solidFill>
              <a:srgbClr val="FEBF0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27">
            <a:extLst>
              <a:ext uri="{FF2B5EF4-FFF2-40B4-BE49-F238E27FC236}">
                <a16:creationId xmlns:a16="http://schemas.microsoft.com/office/drawing/2014/main" id="{CCB15566-E339-4D5F-B425-E2E2F4418859}"/>
              </a:ext>
            </a:extLst>
          </p:cNvPr>
          <p:cNvCxnSpPr>
            <a:cxnSpLocks/>
            <a:stCxn id="35" idx="2"/>
            <a:endCxn id="36" idx="1"/>
          </p:cNvCxnSpPr>
          <p:nvPr/>
        </p:nvCxnSpPr>
        <p:spPr>
          <a:xfrm rot="5400000">
            <a:off x="8060156" y="1729239"/>
            <a:ext cx="1710688" cy="4572668"/>
          </a:xfrm>
          <a:prstGeom prst="curvedConnector4">
            <a:avLst>
              <a:gd name="adj1" fmla="val 45227"/>
              <a:gd name="adj2" fmla="val 104999"/>
            </a:avLst>
          </a:prstGeom>
          <a:ln>
            <a:solidFill>
              <a:srgbClr val="FEBF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28">
            <a:extLst>
              <a:ext uri="{FF2B5EF4-FFF2-40B4-BE49-F238E27FC236}">
                <a16:creationId xmlns:a16="http://schemas.microsoft.com/office/drawing/2014/main" id="{7C1ACC99-60E6-4344-BAF9-A7947F6A9A94}"/>
              </a:ext>
            </a:extLst>
          </p:cNvPr>
          <p:cNvCxnSpPr>
            <a:cxnSpLocks/>
            <a:stCxn id="35" idx="2"/>
            <a:endCxn id="37" idx="1"/>
          </p:cNvCxnSpPr>
          <p:nvPr/>
        </p:nvCxnSpPr>
        <p:spPr>
          <a:xfrm rot="5400000">
            <a:off x="7859332" y="1930063"/>
            <a:ext cx="2112337" cy="4572668"/>
          </a:xfrm>
          <a:prstGeom prst="curvedConnector4">
            <a:avLst>
              <a:gd name="adj1" fmla="val 46135"/>
              <a:gd name="adj2" fmla="val 104999"/>
            </a:avLst>
          </a:prstGeom>
          <a:ln>
            <a:solidFill>
              <a:srgbClr val="FEBF00"/>
            </a:solidFill>
            <a:tailEnd type="triangle"/>
          </a:ln>
        </p:spPr>
        <p:style>
          <a:lnRef idx="2">
            <a:schemeClr val="accent1"/>
          </a:lnRef>
          <a:fillRef idx="0">
            <a:schemeClr val="accent1"/>
          </a:fillRef>
          <a:effectRef idx="1">
            <a:schemeClr val="accent1"/>
          </a:effectRef>
          <a:fontRef idx="minor">
            <a:schemeClr val="tx1"/>
          </a:fontRef>
        </p:style>
      </p:cxnSp>
      <p:sp>
        <p:nvSpPr>
          <p:cNvPr id="35" name="Rectangle 19">
            <a:extLst>
              <a:ext uri="{FF2B5EF4-FFF2-40B4-BE49-F238E27FC236}">
                <a16:creationId xmlns:a16="http://schemas.microsoft.com/office/drawing/2014/main" id="{2D21F0AD-7B63-4EC4-BD06-D56134B33B8D}"/>
              </a:ext>
            </a:extLst>
          </p:cNvPr>
          <p:cNvSpPr/>
          <p:nvPr/>
        </p:nvSpPr>
        <p:spPr>
          <a:xfrm>
            <a:off x="10292050" y="2327008"/>
            <a:ext cx="1819567" cy="8332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400" b="1">
                <a:solidFill>
                  <a:schemeClr val="bg1"/>
                </a:solidFill>
              </a:rPr>
              <a:t>Possibilidade de acidente de trânsito</a:t>
            </a:r>
          </a:p>
        </p:txBody>
      </p:sp>
      <p:sp>
        <p:nvSpPr>
          <p:cNvPr id="36" name="Rectangle 22">
            <a:extLst>
              <a:ext uri="{FF2B5EF4-FFF2-40B4-BE49-F238E27FC236}">
                <a16:creationId xmlns:a16="http://schemas.microsoft.com/office/drawing/2014/main" id="{EA556DB8-7330-4E0C-AE74-DB8E1B7B4047}"/>
              </a:ext>
            </a:extLst>
          </p:cNvPr>
          <p:cNvSpPr/>
          <p:nvPr/>
        </p:nvSpPr>
        <p:spPr>
          <a:xfrm>
            <a:off x="6629166" y="4707631"/>
            <a:ext cx="1940331" cy="326571"/>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a:solidFill>
                  <a:schemeClr val="bg1"/>
                </a:solidFill>
              </a:rPr>
              <a:t>Não realizar a manutenção preventiva</a:t>
            </a:r>
          </a:p>
        </p:txBody>
      </p:sp>
      <p:sp>
        <p:nvSpPr>
          <p:cNvPr id="37" name="Rectangle 23">
            <a:extLst>
              <a:ext uri="{FF2B5EF4-FFF2-40B4-BE49-F238E27FC236}">
                <a16:creationId xmlns:a16="http://schemas.microsoft.com/office/drawing/2014/main" id="{00E0A15D-47F5-4CA5-9335-FE606C9E9A6F}"/>
              </a:ext>
            </a:extLst>
          </p:cNvPr>
          <p:cNvSpPr/>
          <p:nvPr/>
        </p:nvSpPr>
        <p:spPr>
          <a:xfrm>
            <a:off x="6629166" y="5109280"/>
            <a:ext cx="1940331" cy="326571"/>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a:solidFill>
                  <a:schemeClr val="bg1"/>
                </a:solidFill>
              </a:rPr>
              <a:t>Dirigir acima do limite de velocidade</a:t>
            </a:r>
          </a:p>
        </p:txBody>
      </p:sp>
      <p:sp>
        <p:nvSpPr>
          <p:cNvPr id="38" name="Rectangle 24">
            <a:extLst>
              <a:ext uri="{FF2B5EF4-FFF2-40B4-BE49-F238E27FC236}">
                <a16:creationId xmlns:a16="http://schemas.microsoft.com/office/drawing/2014/main" id="{2DCE79EA-AF4D-4572-A108-B62DD3E1C4A3}"/>
              </a:ext>
            </a:extLst>
          </p:cNvPr>
          <p:cNvSpPr/>
          <p:nvPr/>
        </p:nvSpPr>
        <p:spPr>
          <a:xfrm>
            <a:off x="6629166" y="5514501"/>
            <a:ext cx="1940331" cy="326571"/>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a:solidFill>
                  <a:schemeClr val="bg1"/>
                </a:solidFill>
              </a:rPr>
              <a:t>Ultrapassar o sinal vermelho</a:t>
            </a:r>
          </a:p>
        </p:txBody>
      </p:sp>
      <p:sp>
        <p:nvSpPr>
          <p:cNvPr id="39" name="Rectangle 25">
            <a:extLst>
              <a:ext uri="{FF2B5EF4-FFF2-40B4-BE49-F238E27FC236}">
                <a16:creationId xmlns:a16="http://schemas.microsoft.com/office/drawing/2014/main" id="{CCCBF052-87CC-4A05-9592-DFEEBE83D9E5}"/>
              </a:ext>
            </a:extLst>
          </p:cNvPr>
          <p:cNvSpPr/>
          <p:nvPr/>
        </p:nvSpPr>
        <p:spPr>
          <a:xfrm>
            <a:off x="6629166" y="785934"/>
            <a:ext cx="2877029" cy="326571"/>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a:solidFill>
                  <a:schemeClr val="bg1"/>
                </a:solidFill>
              </a:rPr>
              <a:t>Acidente ocasionado por outro motorista</a:t>
            </a:r>
          </a:p>
        </p:txBody>
      </p:sp>
      <p:sp>
        <p:nvSpPr>
          <p:cNvPr id="40" name="Rectangle 26">
            <a:extLst>
              <a:ext uri="{FF2B5EF4-FFF2-40B4-BE49-F238E27FC236}">
                <a16:creationId xmlns:a16="http://schemas.microsoft.com/office/drawing/2014/main" id="{702DFF8D-2F68-4B0E-BCC2-CA9AC16652E2}"/>
              </a:ext>
            </a:extLst>
          </p:cNvPr>
          <p:cNvSpPr/>
          <p:nvPr/>
        </p:nvSpPr>
        <p:spPr>
          <a:xfrm>
            <a:off x="6629166" y="1158817"/>
            <a:ext cx="2877029" cy="326571"/>
          </a:xfrm>
          <a:prstGeom prst="rect">
            <a:avLst/>
          </a:prstGeom>
          <a:solidFill>
            <a:srgbClr val="FFC000"/>
          </a:solidFill>
          <a:ln>
            <a:solidFill>
              <a:srgbClr val="FFC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sz="1100">
                <a:solidFill>
                  <a:schemeClr val="bg1"/>
                </a:solidFill>
              </a:rPr>
              <a:t>Falta de sinalização de trânsito</a:t>
            </a:r>
          </a:p>
        </p:txBody>
      </p:sp>
      <p:sp>
        <p:nvSpPr>
          <p:cNvPr id="41" name="Rectangle 52">
            <a:extLst>
              <a:ext uri="{FF2B5EF4-FFF2-40B4-BE49-F238E27FC236}">
                <a16:creationId xmlns:a16="http://schemas.microsoft.com/office/drawing/2014/main" id="{29EAB23A-4DA2-400F-A426-027C7D53E0EB}"/>
              </a:ext>
            </a:extLst>
          </p:cNvPr>
          <p:cNvSpPr/>
          <p:nvPr/>
        </p:nvSpPr>
        <p:spPr>
          <a:xfrm>
            <a:off x="11167085" y="670229"/>
            <a:ext cx="728542" cy="326571"/>
          </a:xfrm>
          <a:prstGeom prst="rect">
            <a:avLst/>
          </a:prstGeom>
          <a:solidFill>
            <a:schemeClr val="accent4">
              <a:lumMod val="20000"/>
              <a:lumOff val="8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100" dirty="0">
                <a:solidFill>
                  <a:schemeClr val="bg1"/>
                </a:solidFill>
              </a:rPr>
              <a:t>AIRBAG</a:t>
            </a:r>
          </a:p>
        </p:txBody>
      </p:sp>
      <p:sp>
        <p:nvSpPr>
          <p:cNvPr id="42" name="Rectangle 54">
            <a:extLst>
              <a:ext uri="{FF2B5EF4-FFF2-40B4-BE49-F238E27FC236}">
                <a16:creationId xmlns:a16="http://schemas.microsoft.com/office/drawing/2014/main" id="{D9B4758E-A388-4C86-B0A6-28D0B41FCA28}"/>
              </a:ext>
            </a:extLst>
          </p:cNvPr>
          <p:cNvSpPr/>
          <p:nvPr/>
        </p:nvSpPr>
        <p:spPr>
          <a:xfrm>
            <a:off x="10540469" y="4544346"/>
            <a:ext cx="1253231" cy="326571"/>
          </a:xfrm>
          <a:prstGeom prst="rect">
            <a:avLst/>
          </a:prstGeom>
          <a:solidFill>
            <a:schemeClr val="accent4">
              <a:lumMod val="20000"/>
              <a:lumOff val="8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100" dirty="0">
                <a:solidFill>
                  <a:schemeClr val="bg1"/>
                </a:solidFill>
              </a:rPr>
              <a:t>MANUTENÇÃO PREVENTIVA</a:t>
            </a:r>
          </a:p>
        </p:txBody>
      </p:sp>
      <p:sp>
        <p:nvSpPr>
          <p:cNvPr id="43" name="Rectangle 55">
            <a:extLst>
              <a:ext uri="{FF2B5EF4-FFF2-40B4-BE49-F238E27FC236}">
                <a16:creationId xmlns:a16="http://schemas.microsoft.com/office/drawing/2014/main" id="{EE54D701-6BDD-49B6-A3B4-DD62E4599C16}"/>
              </a:ext>
            </a:extLst>
          </p:cNvPr>
          <p:cNvSpPr/>
          <p:nvPr/>
        </p:nvSpPr>
        <p:spPr>
          <a:xfrm>
            <a:off x="10904742" y="5264471"/>
            <a:ext cx="990886" cy="405221"/>
          </a:xfrm>
          <a:prstGeom prst="rect">
            <a:avLst/>
          </a:prstGeom>
          <a:solidFill>
            <a:schemeClr val="accent4">
              <a:lumMod val="20000"/>
              <a:lumOff val="80000"/>
            </a:schemeClr>
          </a:solidFill>
          <a:ln>
            <a:solidFill>
              <a:srgbClr val="92D05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100">
                <a:solidFill>
                  <a:schemeClr val="bg1"/>
                </a:solidFill>
              </a:rPr>
              <a:t>DIREÇÃO DEFENSIVA</a:t>
            </a:r>
          </a:p>
        </p:txBody>
      </p:sp>
      <p:cxnSp>
        <p:nvCxnSpPr>
          <p:cNvPr id="44" name="Connector: Curved 59">
            <a:extLst>
              <a:ext uri="{FF2B5EF4-FFF2-40B4-BE49-F238E27FC236}">
                <a16:creationId xmlns:a16="http://schemas.microsoft.com/office/drawing/2014/main" id="{362C14F2-12F6-44AF-B60F-2A51678A365D}"/>
              </a:ext>
            </a:extLst>
          </p:cNvPr>
          <p:cNvCxnSpPr>
            <a:cxnSpLocks/>
            <a:stCxn id="36" idx="3"/>
            <a:endCxn id="42" idx="1"/>
          </p:cNvCxnSpPr>
          <p:nvPr/>
        </p:nvCxnSpPr>
        <p:spPr>
          <a:xfrm flipV="1">
            <a:off x="8569497" y="4707632"/>
            <a:ext cx="1970972" cy="163285"/>
          </a:xfrm>
          <a:prstGeom prst="curvedConnector3">
            <a:avLst>
              <a:gd name="adj1" fmla="val 50000"/>
            </a:avLst>
          </a:prstGeom>
          <a:ln>
            <a:solidFill>
              <a:schemeClr val="accent4">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67">
            <a:extLst>
              <a:ext uri="{FF2B5EF4-FFF2-40B4-BE49-F238E27FC236}">
                <a16:creationId xmlns:a16="http://schemas.microsoft.com/office/drawing/2014/main" id="{C2CA7E95-53DC-4824-8762-239F9E220BE1}"/>
              </a:ext>
            </a:extLst>
          </p:cNvPr>
          <p:cNvCxnSpPr>
            <a:cxnSpLocks/>
            <a:stCxn id="37" idx="3"/>
            <a:endCxn id="43" idx="1"/>
          </p:cNvCxnSpPr>
          <p:nvPr/>
        </p:nvCxnSpPr>
        <p:spPr>
          <a:xfrm>
            <a:off x="8569497" y="5272566"/>
            <a:ext cx="2335245" cy="194516"/>
          </a:xfrm>
          <a:prstGeom prst="curvedConnector3">
            <a:avLst>
              <a:gd name="adj1" fmla="val 50000"/>
            </a:avLst>
          </a:prstGeom>
          <a:ln>
            <a:solidFill>
              <a:schemeClr val="accent4">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70">
            <a:extLst>
              <a:ext uri="{FF2B5EF4-FFF2-40B4-BE49-F238E27FC236}">
                <a16:creationId xmlns:a16="http://schemas.microsoft.com/office/drawing/2014/main" id="{41107CDE-7481-4A9B-AEE5-41BD41DD44E3}"/>
              </a:ext>
            </a:extLst>
          </p:cNvPr>
          <p:cNvCxnSpPr>
            <a:cxnSpLocks/>
            <a:stCxn id="38" idx="3"/>
            <a:endCxn id="43" idx="1"/>
          </p:cNvCxnSpPr>
          <p:nvPr/>
        </p:nvCxnSpPr>
        <p:spPr>
          <a:xfrm flipV="1">
            <a:off x="8569497" y="5467082"/>
            <a:ext cx="2335245" cy="210705"/>
          </a:xfrm>
          <a:prstGeom prst="curvedConnector3">
            <a:avLst>
              <a:gd name="adj1" fmla="val 50000"/>
            </a:avLst>
          </a:prstGeom>
          <a:ln>
            <a:solidFill>
              <a:schemeClr val="accent4">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Curved 73">
            <a:extLst>
              <a:ext uri="{FF2B5EF4-FFF2-40B4-BE49-F238E27FC236}">
                <a16:creationId xmlns:a16="http://schemas.microsoft.com/office/drawing/2014/main" id="{43E8EB8F-0029-4786-B0C3-FFA26E360B84}"/>
              </a:ext>
            </a:extLst>
          </p:cNvPr>
          <p:cNvCxnSpPr>
            <a:cxnSpLocks/>
            <a:stCxn id="39" idx="3"/>
            <a:endCxn id="41" idx="1"/>
          </p:cNvCxnSpPr>
          <p:nvPr/>
        </p:nvCxnSpPr>
        <p:spPr>
          <a:xfrm flipV="1">
            <a:off x="9506195" y="833515"/>
            <a:ext cx="1660890" cy="115705"/>
          </a:xfrm>
          <a:prstGeom prst="curvedConnector3">
            <a:avLst>
              <a:gd name="adj1" fmla="val 50000"/>
            </a:avLst>
          </a:prstGeom>
          <a:ln>
            <a:solidFill>
              <a:schemeClr val="accent4">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76">
            <a:extLst>
              <a:ext uri="{FF2B5EF4-FFF2-40B4-BE49-F238E27FC236}">
                <a16:creationId xmlns:a16="http://schemas.microsoft.com/office/drawing/2014/main" id="{99277D78-BE8E-456F-8C2B-E8D0FB47F45C}"/>
              </a:ext>
            </a:extLst>
          </p:cNvPr>
          <p:cNvCxnSpPr>
            <a:cxnSpLocks/>
            <a:stCxn id="40" idx="3"/>
            <a:endCxn id="41" idx="1"/>
          </p:cNvCxnSpPr>
          <p:nvPr/>
        </p:nvCxnSpPr>
        <p:spPr>
          <a:xfrm flipV="1">
            <a:off x="9506195" y="833515"/>
            <a:ext cx="1660890" cy="488588"/>
          </a:xfrm>
          <a:prstGeom prst="curvedConnector3">
            <a:avLst>
              <a:gd name="adj1" fmla="val 50000"/>
            </a:avLst>
          </a:prstGeom>
          <a:ln>
            <a:solidFill>
              <a:schemeClr val="accent4">
                <a:lumMod val="20000"/>
                <a:lumOff val="8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122">
            <a:extLst>
              <a:ext uri="{FF2B5EF4-FFF2-40B4-BE49-F238E27FC236}">
                <a16:creationId xmlns:a16="http://schemas.microsoft.com/office/drawing/2014/main" id="{3655B396-A06A-47C1-998C-328496A9C132}"/>
              </a:ext>
            </a:extLst>
          </p:cNvPr>
          <p:cNvSpPr/>
          <p:nvPr/>
        </p:nvSpPr>
        <p:spPr>
          <a:xfrm>
            <a:off x="6563250" y="5835285"/>
            <a:ext cx="2006245" cy="584775"/>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rgbClr val="FEBF00"/>
                </a:solidFill>
              </a:rPr>
              <a:t>Fatores de Risco Internos</a:t>
            </a:r>
          </a:p>
        </p:txBody>
      </p:sp>
      <p:sp>
        <p:nvSpPr>
          <p:cNvPr id="50" name="Rectangle 131">
            <a:extLst>
              <a:ext uri="{FF2B5EF4-FFF2-40B4-BE49-F238E27FC236}">
                <a16:creationId xmlns:a16="http://schemas.microsoft.com/office/drawing/2014/main" id="{E88F03E8-7ECE-437F-B755-A47D22149B32}"/>
              </a:ext>
            </a:extLst>
          </p:cNvPr>
          <p:cNvSpPr/>
          <p:nvPr/>
        </p:nvSpPr>
        <p:spPr>
          <a:xfrm>
            <a:off x="10122978" y="8869"/>
            <a:ext cx="2171267" cy="830997"/>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chemeClr val="accent4">
                    <a:lumMod val="20000"/>
                    <a:lumOff val="80000"/>
                  </a:schemeClr>
                </a:solidFill>
              </a:rPr>
              <a:t>Controles de contenção de impacto</a:t>
            </a:r>
          </a:p>
        </p:txBody>
      </p:sp>
      <p:sp>
        <p:nvSpPr>
          <p:cNvPr id="51" name="Rectangle 132">
            <a:extLst>
              <a:ext uri="{FF2B5EF4-FFF2-40B4-BE49-F238E27FC236}">
                <a16:creationId xmlns:a16="http://schemas.microsoft.com/office/drawing/2014/main" id="{BB65C1DF-35E6-457B-ACDC-69CF477E7869}"/>
              </a:ext>
            </a:extLst>
          </p:cNvPr>
          <p:cNvSpPr/>
          <p:nvPr/>
        </p:nvSpPr>
        <p:spPr>
          <a:xfrm>
            <a:off x="10360630" y="5823189"/>
            <a:ext cx="2070657" cy="830997"/>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chemeClr val="accent4">
                    <a:lumMod val="20000"/>
                    <a:lumOff val="80000"/>
                  </a:schemeClr>
                </a:solidFill>
              </a:rPr>
              <a:t>Controles de redução da probabilidade</a:t>
            </a:r>
          </a:p>
        </p:txBody>
      </p:sp>
      <p:sp>
        <p:nvSpPr>
          <p:cNvPr id="52" name="Arrow: Pentagon 134">
            <a:extLst>
              <a:ext uri="{FF2B5EF4-FFF2-40B4-BE49-F238E27FC236}">
                <a16:creationId xmlns:a16="http://schemas.microsoft.com/office/drawing/2014/main" id="{2033A3B9-B38A-4772-A35E-4F71075C20EB}"/>
              </a:ext>
            </a:extLst>
          </p:cNvPr>
          <p:cNvSpPr/>
          <p:nvPr/>
        </p:nvSpPr>
        <p:spPr>
          <a:xfrm>
            <a:off x="8235706" y="2754683"/>
            <a:ext cx="1499710" cy="833221"/>
          </a:xfrm>
          <a:prstGeom prst="homePlat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400" dirty="0">
                <a:solidFill>
                  <a:schemeClr val="bg1"/>
                </a:solidFill>
              </a:rPr>
              <a:t>Dirigir até o trabalho</a:t>
            </a:r>
          </a:p>
        </p:txBody>
      </p:sp>
      <p:sp>
        <p:nvSpPr>
          <p:cNvPr id="53" name="Rectangle 141">
            <a:extLst>
              <a:ext uri="{FF2B5EF4-FFF2-40B4-BE49-F238E27FC236}">
                <a16:creationId xmlns:a16="http://schemas.microsoft.com/office/drawing/2014/main" id="{D15C7478-7DA3-4014-93AA-402718C52DC2}"/>
              </a:ext>
            </a:extLst>
          </p:cNvPr>
          <p:cNvSpPr/>
          <p:nvPr/>
        </p:nvSpPr>
        <p:spPr>
          <a:xfrm>
            <a:off x="6024353" y="2235861"/>
            <a:ext cx="1499710" cy="686123"/>
          </a:xfrm>
          <a:prstGeom prst="rect">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BR" sz="1400" dirty="0">
                <a:solidFill>
                  <a:schemeClr val="tx1"/>
                </a:solidFill>
              </a:rPr>
              <a:t>Chegar no trabalho em segurança</a:t>
            </a:r>
          </a:p>
        </p:txBody>
      </p:sp>
      <p:sp>
        <p:nvSpPr>
          <p:cNvPr id="54" name="Rectangle 142">
            <a:extLst>
              <a:ext uri="{FF2B5EF4-FFF2-40B4-BE49-F238E27FC236}">
                <a16:creationId xmlns:a16="http://schemas.microsoft.com/office/drawing/2014/main" id="{5A3E1D57-191A-47F3-B24D-2FF8050F3D1F}"/>
              </a:ext>
            </a:extLst>
          </p:cNvPr>
          <p:cNvSpPr/>
          <p:nvPr/>
        </p:nvSpPr>
        <p:spPr>
          <a:xfrm>
            <a:off x="8423492" y="2365156"/>
            <a:ext cx="938783" cy="338554"/>
          </a:xfrm>
          <a:prstGeom prst="rect">
            <a:avLst/>
          </a:prstGeom>
        </p:spPr>
        <p:txBody>
          <a:bodyPr wrap="non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1270">
                  <a:noFill/>
                </a:ln>
              </a:rPr>
              <a:t>Processo</a:t>
            </a:r>
          </a:p>
        </p:txBody>
      </p:sp>
      <p:sp>
        <p:nvSpPr>
          <p:cNvPr id="55" name="Rectangle 143">
            <a:extLst>
              <a:ext uri="{FF2B5EF4-FFF2-40B4-BE49-F238E27FC236}">
                <a16:creationId xmlns:a16="http://schemas.microsoft.com/office/drawing/2014/main" id="{A3484670-8B35-42E6-8BCA-D86A8553E177}"/>
              </a:ext>
            </a:extLst>
          </p:cNvPr>
          <p:cNvSpPr/>
          <p:nvPr/>
        </p:nvSpPr>
        <p:spPr>
          <a:xfrm>
            <a:off x="6317790" y="1884559"/>
            <a:ext cx="915507" cy="338554"/>
          </a:xfrm>
          <a:prstGeom prst="rect">
            <a:avLst/>
          </a:prstGeom>
          <a:noFill/>
        </p:spPr>
        <p:txBody>
          <a:bodyPr wrap="non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rgbClr val="002060"/>
                </a:solidFill>
              </a:rPr>
              <a:t>Objetivo</a:t>
            </a:r>
          </a:p>
        </p:txBody>
      </p:sp>
      <p:sp>
        <p:nvSpPr>
          <p:cNvPr id="56" name="Rectangle 144">
            <a:extLst>
              <a:ext uri="{FF2B5EF4-FFF2-40B4-BE49-F238E27FC236}">
                <a16:creationId xmlns:a16="http://schemas.microsoft.com/office/drawing/2014/main" id="{BF257306-E0D4-4FA9-B93C-F3C233C06714}"/>
              </a:ext>
            </a:extLst>
          </p:cNvPr>
          <p:cNvSpPr/>
          <p:nvPr/>
        </p:nvSpPr>
        <p:spPr>
          <a:xfrm>
            <a:off x="11513211" y="2029066"/>
            <a:ext cx="627672" cy="338554"/>
          </a:xfrm>
          <a:prstGeom prst="rect">
            <a:avLst/>
          </a:prstGeom>
        </p:spPr>
        <p:txBody>
          <a:bodyPr wrap="non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rgbClr val="FF0000"/>
                </a:solidFill>
              </a:rPr>
              <a:t>Risco</a:t>
            </a:r>
          </a:p>
        </p:txBody>
      </p:sp>
      <p:cxnSp>
        <p:nvCxnSpPr>
          <p:cNvPr id="57" name="Connector: Curved 145">
            <a:extLst>
              <a:ext uri="{FF2B5EF4-FFF2-40B4-BE49-F238E27FC236}">
                <a16:creationId xmlns:a16="http://schemas.microsoft.com/office/drawing/2014/main" id="{0393F56B-3A5F-4E17-A6A2-F3BBCCB7C70A}"/>
              </a:ext>
            </a:extLst>
          </p:cNvPr>
          <p:cNvCxnSpPr>
            <a:cxnSpLocks/>
            <a:stCxn id="53" idx="3"/>
            <a:endCxn id="52" idx="1"/>
          </p:cNvCxnSpPr>
          <p:nvPr/>
        </p:nvCxnSpPr>
        <p:spPr>
          <a:xfrm>
            <a:off x="7524063" y="2578923"/>
            <a:ext cx="711643" cy="592371"/>
          </a:xfrm>
          <a:prstGeom prst="curvedConnector3">
            <a:avLst>
              <a:gd name="adj1" fmla="val 50000"/>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Curved 149">
            <a:extLst>
              <a:ext uri="{FF2B5EF4-FFF2-40B4-BE49-F238E27FC236}">
                <a16:creationId xmlns:a16="http://schemas.microsoft.com/office/drawing/2014/main" id="{2B3C27CE-D39A-4656-93E3-2D2E89868238}"/>
              </a:ext>
            </a:extLst>
          </p:cNvPr>
          <p:cNvCxnSpPr>
            <a:cxnSpLocks/>
            <a:stCxn id="52" idx="3"/>
            <a:endCxn id="35" idx="1"/>
          </p:cNvCxnSpPr>
          <p:nvPr/>
        </p:nvCxnSpPr>
        <p:spPr>
          <a:xfrm flipV="1">
            <a:off x="9735416" y="2743619"/>
            <a:ext cx="556634" cy="427675"/>
          </a:xfrm>
          <a:prstGeom prst="curved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46">
            <a:extLst>
              <a:ext uri="{FF2B5EF4-FFF2-40B4-BE49-F238E27FC236}">
                <a16:creationId xmlns:a16="http://schemas.microsoft.com/office/drawing/2014/main" id="{7466DDDD-EACE-4605-9B65-F3DF8FD2A4B5}"/>
              </a:ext>
            </a:extLst>
          </p:cNvPr>
          <p:cNvCxnSpPr/>
          <p:nvPr/>
        </p:nvCxnSpPr>
        <p:spPr>
          <a:xfrm>
            <a:off x="5726024" y="1068104"/>
            <a:ext cx="0" cy="4772025"/>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122">
            <a:extLst>
              <a:ext uri="{FF2B5EF4-FFF2-40B4-BE49-F238E27FC236}">
                <a16:creationId xmlns:a16="http://schemas.microsoft.com/office/drawing/2014/main" id="{0D7BDEAF-7092-412D-ABEB-91C3A9A00C3A}"/>
              </a:ext>
            </a:extLst>
          </p:cNvPr>
          <p:cNvSpPr/>
          <p:nvPr/>
        </p:nvSpPr>
        <p:spPr>
          <a:xfrm>
            <a:off x="7114856" y="163620"/>
            <a:ext cx="1800544" cy="584775"/>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n w="635">
                  <a:noFill/>
                </a:ln>
                <a:solidFill>
                  <a:srgbClr val="FEBF00"/>
                </a:solidFill>
              </a:rPr>
              <a:t>Fatores de Risco Externos</a:t>
            </a:r>
          </a:p>
        </p:txBody>
      </p:sp>
      <p:sp>
        <p:nvSpPr>
          <p:cNvPr id="61" name="Rectangle 17">
            <a:extLst>
              <a:ext uri="{FF2B5EF4-FFF2-40B4-BE49-F238E27FC236}">
                <a16:creationId xmlns:a16="http://schemas.microsoft.com/office/drawing/2014/main" id="{0A6D64C0-9DEF-422F-B6E5-C2FC07E388B1}"/>
              </a:ext>
            </a:extLst>
          </p:cNvPr>
          <p:cNvSpPr/>
          <p:nvPr/>
        </p:nvSpPr>
        <p:spPr>
          <a:xfrm>
            <a:off x="771499" y="722191"/>
            <a:ext cx="3155092" cy="369332"/>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b="1" dirty="0"/>
              <a:t>Risco</a:t>
            </a:r>
            <a:endParaRPr lang="pt-BR" dirty="0"/>
          </a:p>
        </p:txBody>
      </p:sp>
      <p:sp>
        <p:nvSpPr>
          <p:cNvPr id="62" name="Rectangle 18">
            <a:extLst>
              <a:ext uri="{FF2B5EF4-FFF2-40B4-BE49-F238E27FC236}">
                <a16:creationId xmlns:a16="http://schemas.microsoft.com/office/drawing/2014/main" id="{04927B51-4DE2-45EA-A483-9EA59CA30899}"/>
              </a:ext>
            </a:extLst>
          </p:cNvPr>
          <p:cNvSpPr/>
          <p:nvPr/>
        </p:nvSpPr>
        <p:spPr>
          <a:xfrm>
            <a:off x="771498" y="2954490"/>
            <a:ext cx="3155093" cy="369332"/>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b="1" dirty="0"/>
              <a:t>Fator de Risco (causa)</a:t>
            </a:r>
            <a:endParaRPr lang="pt-BR" dirty="0"/>
          </a:p>
        </p:txBody>
      </p:sp>
      <p:sp>
        <p:nvSpPr>
          <p:cNvPr id="63" name="Rectangle 4">
            <a:extLst>
              <a:ext uri="{FF2B5EF4-FFF2-40B4-BE49-F238E27FC236}">
                <a16:creationId xmlns:a16="http://schemas.microsoft.com/office/drawing/2014/main" id="{D2F300EA-16FF-402A-AEA1-C0A290F9A4EB}"/>
              </a:ext>
            </a:extLst>
          </p:cNvPr>
          <p:cNvSpPr/>
          <p:nvPr/>
        </p:nvSpPr>
        <p:spPr>
          <a:xfrm>
            <a:off x="771499" y="1060745"/>
            <a:ext cx="4155250" cy="1477328"/>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Está associado a possibilidade de ocorrência de um incidente que venha a ter algum impacto no cumprimento de objetivos. O risco é medido em termos de probabilidade e impacto.</a:t>
            </a:r>
          </a:p>
        </p:txBody>
      </p:sp>
      <p:sp>
        <p:nvSpPr>
          <p:cNvPr id="64" name="Rectangle 13">
            <a:extLst>
              <a:ext uri="{FF2B5EF4-FFF2-40B4-BE49-F238E27FC236}">
                <a16:creationId xmlns:a16="http://schemas.microsoft.com/office/drawing/2014/main" id="{CD9E9646-3778-4DA2-BAAB-1EE89F798394}"/>
              </a:ext>
            </a:extLst>
          </p:cNvPr>
          <p:cNvSpPr/>
          <p:nvPr/>
        </p:nvSpPr>
        <p:spPr>
          <a:xfrm>
            <a:off x="785591" y="3299334"/>
            <a:ext cx="4141158" cy="1477328"/>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São situações que ocorrem ou que podem ocorrer durante o desenvolvimento das atividades e que aumentam a chance de um risco ocorrer se não forem devidamente tratadas.</a:t>
            </a:r>
          </a:p>
        </p:txBody>
      </p:sp>
      <p:sp>
        <p:nvSpPr>
          <p:cNvPr id="65" name="Rectangle 50">
            <a:extLst>
              <a:ext uri="{FF2B5EF4-FFF2-40B4-BE49-F238E27FC236}">
                <a16:creationId xmlns:a16="http://schemas.microsoft.com/office/drawing/2014/main" id="{1D35F029-E0B9-48EA-B57B-CA686C1431B9}"/>
              </a:ext>
            </a:extLst>
          </p:cNvPr>
          <p:cNvSpPr/>
          <p:nvPr/>
        </p:nvSpPr>
        <p:spPr>
          <a:xfrm>
            <a:off x="785591" y="5193080"/>
            <a:ext cx="3155093" cy="369332"/>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b="1" dirty="0"/>
              <a:t>Controle</a:t>
            </a:r>
            <a:endParaRPr lang="pt-BR" dirty="0"/>
          </a:p>
        </p:txBody>
      </p:sp>
      <p:sp>
        <p:nvSpPr>
          <p:cNvPr id="66" name="Rectangle 51">
            <a:extLst>
              <a:ext uri="{FF2B5EF4-FFF2-40B4-BE49-F238E27FC236}">
                <a16:creationId xmlns:a16="http://schemas.microsoft.com/office/drawing/2014/main" id="{A04E676F-D797-43B2-A879-E9686A62E763}"/>
              </a:ext>
            </a:extLst>
          </p:cNvPr>
          <p:cNvSpPr/>
          <p:nvPr/>
        </p:nvSpPr>
        <p:spPr>
          <a:xfrm>
            <a:off x="785592" y="5520002"/>
            <a:ext cx="4141158" cy="923330"/>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Qualquer atividade que tenha o objetivo de expor, prevenir, mensurar ou corrigir falhas nos resultados de outras atividades.</a:t>
            </a:r>
          </a:p>
        </p:txBody>
      </p:sp>
    </p:spTree>
    <p:extLst>
      <p:ext uri="{BB962C8B-B14F-4D97-AF65-F5344CB8AC3E}">
        <p14:creationId xmlns:p14="http://schemas.microsoft.com/office/powerpoint/2010/main" val="414449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9" grpId="0"/>
      <p:bldP spid="50" grpId="0"/>
      <p:bldP spid="51" grpId="0"/>
      <p:bldP spid="52" grpId="0" animBg="1"/>
      <p:bldP spid="53" grpId="0" animBg="1"/>
      <p:bldP spid="54" grpId="0"/>
      <p:bldP spid="55" grpId="0"/>
      <p:bldP spid="56" grpId="0"/>
      <p:bldP spid="60" grpId="0"/>
      <p:bldP spid="61" grpId="0"/>
      <p:bldP spid="62" grpId="0"/>
      <p:bldP spid="63" grpId="0"/>
      <p:bldP spid="64"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err="1"/>
              <a:t>International</a:t>
            </a:r>
            <a:r>
              <a:rPr lang="pt-BR" dirty="0"/>
              <a:t> Professional </a:t>
            </a:r>
            <a:r>
              <a:rPr lang="pt-BR" dirty="0" err="1"/>
              <a:t>Practices</a:t>
            </a:r>
            <a:r>
              <a:rPr lang="pt-BR" dirty="0"/>
              <a:t> Framework – IPPF/2020 </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
        <p:nvSpPr>
          <p:cNvPr id="5" name="Rectangle 4">
            <a:extLst>
              <a:ext uri="{FF2B5EF4-FFF2-40B4-BE49-F238E27FC236}">
                <a16:creationId xmlns:a16="http://schemas.microsoft.com/office/drawing/2014/main" id="{B14B0815-D46E-46EC-8010-9767ED4B17C5}"/>
              </a:ext>
            </a:extLst>
          </p:cNvPr>
          <p:cNvSpPr/>
          <p:nvPr/>
        </p:nvSpPr>
        <p:spPr>
          <a:xfrm>
            <a:off x="7224452" y="2591693"/>
            <a:ext cx="4393642" cy="1077218"/>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atin typeface="+mn-lt"/>
              </a:rPr>
              <a:t>1º Linha de Defesa:</a:t>
            </a:r>
            <a:r>
              <a:rPr lang="pt-BR" sz="1600" dirty="0">
                <a:latin typeface="+mn-lt"/>
              </a:rPr>
              <a:t> </a:t>
            </a:r>
            <a:r>
              <a:rPr lang="pt-BR" sz="1600" b="1" dirty="0">
                <a:solidFill>
                  <a:schemeClr val="accent1"/>
                </a:solidFill>
                <a:latin typeface="+mn-lt"/>
              </a:rPr>
              <a:t>Gestão</a:t>
            </a:r>
            <a:r>
              <a:rPr lang="pt-BR" sz="1600" dirty="0">
                <a:latin typeface="+mn-lt"/>
              </a:rPr>
              <a:t> como executores do processo de gerenciamento de riscos e dos sistemas de controles internos da organização.</a:t>
            </a:r>
          </a:p>
        </p:txBody>
      </p:sp>
      <p:sp>
        <p:nvSpPr>
          <p:cNvPr id="6" name="Rectangle 4">
            <a:extLst>
              <a:ext uri="{FF2B5EF4-FFF2-40B4-BE49-F238E27FC236}">
                <a16:creationId xmlns:a16="http://schemas.microsoft.com/office/drawing/2014/main" id="{81F01AB8-1516-490C-AF0F-D808FE3C67C3}"/>
              </a:ext>
            </a:extLst>
          </p:cNvPr>
          <p:cNvSpPr/>
          <p:nvPr/>
        </p:nvSpPr>
        <p:spPr>
          <a:xfrm>
            <a:off x="7224452" y="3791467"/>
            <a:ext cx="4393642" cy="1077218"/>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atin typeface="+mn-lt"/>
              </a:rPr>
              <a:t>2º Linha de Defesa: </a:t>
            </a:r>
            <a:r>
              <a:rPr lang="pt-BR" sz="1600" b="1" dirty="0">
                <a:solidFill>
                  <a:schemeClr val="accent1"/>
                </a:solidFill>
                <a:latin typeface="+mn-lt"/>
              </a:rPr>
              <a:t>Áreas de apoio à gestão</a:t>
            </a:r>
            <a:r>
              <a:rPr lang="pt-BR" sz="1600" dirty="0">
                <a:latin typeface="+mn-lt"/>
              </a:rPr>
              <a:t>. </a:t>
            </a:r>
            <a:r>
              <a:rPr lang="pt-BR" sz="1600" dirty="0" err="1">
                <a:latin typeface="+mn-lt"/>
              </a:rPr>
              <a:t>Ex</a:t>
            </a:r>
            <a:r>
              <a:rPr lang="pt-BR" sz="1600" dirty="0">
                <a:latin typeface="+mn-lt"/>
              </a:rPr>
              <a:t>: especialistas em controles internos, gestão de riscos, processos, </a:t>
            </a:r>
            <a:r>
              <a:rPr lang="pt-BR" sz="1600" dirty="0" err="1">
                <a:latin typeface="+mn-lt"/>
              </a:rPr>
              <a:t>compliance</a:t>
            </a:r>
            <a:r>
              <a:rPr lang="pt-BR" sz="1600" dirty="0">
                <a:latin typeface="+mn-lt"/>
              </a:rPr>
              <a:t>, etc.</a:t>
            </a:r>
          </a:p>
        </p:txBody>
      </p:sp>
      <p:sp>
        <p:nvSpPr>
          <p:cNvPr id="8" name="Rectangle 4">
            <a:extLst>
              <a:ext uri="{FF2B5EF4-FFF2-40B4-BE49-F238E27FC236}">
                <a16:creationId xmlns:a16="http://schemas.microsoft.com/office/drawing/2014/main" id="{68BA49C9-0CFD-4B18-8DBE-EBA909FB5241}"/>
              </a:ext>
            </a:extLst>
          </p:cNvPr>
          <p:cNvSpPr/>
          <p:nvPr/>
        </p:nvSpPr>
        <p:spPr>
          <a:xfrm>
            <a:off x="7224453" y="4933443"/>
            <a:ext cx="4393642" cy="1077218"/>
          </a:xfrm>
          <a:prstGeom prst="rect">
            <a:avLst/>
          </a:prstGeom>
        </p:spPr>
        <p:txBody>
          <a:bodyPr wrap="square">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600" b="1" dirty="0">
                <a:latin typeface="+mn-lt"/>
              </a:rPr>
              <a:t>3º Linha de Defesa: </a:t>
            </a:r>
            <a:r>
              <a:rPr lang="pt-BR" sz="1600" b="1" dirty="0">
                <a:solidFill>
                  <a:schemeClr val="accent1"/>
                </a:solidFill>
                <a:latin typeface="+mn-lt"/>
              </a:rPr>
              <a:t>Auditoria Interna </a:t>
            </a:r>
            <a:r>
              <a:rPr lang="pt-BR" sz="1600" dirty="0">
                <a:latin typeface="+mn-lt"/>
              </a:rPr>
              <a:t>a qual tem como objetivo uma avaliação objetiva e independente da gestão dos riscos, controles e governança da organização. </a:t>
            </a:r>
          </a:p>
        </p:txBody>
      </p:sp>
      <p:pic>
        <p:nvPicPr>
          <p:cNvPr id="10" name="Imagem 9">
            <a:extLst>
              <a:ext uri="{FF2B5EF4-FFF2-40B4-BE49-F238E27FC236}">
                <a16:creationId xmlns:a16="http://schemas.microsoft.com/office/drawing/2014/main" id="{A17B9EE5-ACFE-42D1-97D9-420860121AF3}"/>
              </a:ext>
            </a:extLst>
          </p:cNvPr>
          <p:cNvPicPr>
            <a:picLocks noChangeAspect="1"/>
          </p:cNvPicPr>
          <p:nvPr/>
        </p:nvPicPr>
        <p:blipFill>
          <a:blip r:embed="rId5"/>
          <a:stretch>
            <a:fillRect/>
          </a:stretch>
        </p:blipFill>
        <p:spPr>
          <a:xfrm>
            <a:off x="779644" y="2075498"/>
            <a:ext cx="6305550" cy="4695825"/>
          </a:xfrm>
          <a:prstGeom prst="rect">
            <a:avLst/>
          </a:prstGeom>
        </p:spPr>
      </p:pic>
    </p:spTree>
    <p:extLst>
      <p:ext uri="{BB962C8B-B14F-4D97-AF65-F5344CB8AC3E}">
        <p14:creationId xmlns:p14="http://schemas.microsoft.com/office/powerpoint/2010/main" val="102061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Histórico do automação da auditoria</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pic>
        <p:nvPicPr>
          <p:cNvPr id="7" name="Imagem 6">
            <a:extLst>
              <a:ext uri="{FF2B5EF4-FFF2-40B4-BE49-F238E27FC236}">
                <a16:creationId xmlns:a16="http://schemas.microsoft.com/office/drawing/2014/main" id="{E13597D5-4B87-45DA-B171-BCE224544A46}"/>
              </a:ext>
            </a:extLst>
          </p:cNvPr>
          <p:cNvPicPr>
            <a:picLocks noChangeAspect="1"/>
          </p:cNvPicPr>
          <p:nvPr/>
        </p:nvPicPr>
        <p:blipFill rotWithShape="1">
          <a:blip r:embed="rId5"/>
          <a:srcRect t="8205" r="3204"/>
          <a:stretch/>
        </p:blipFill>
        <p:spPr>
          <a:xfrm>
            <a:off x="1768995" y="2022170"/>
            <a:ext cx="7950358" cy="4763911"/>
          </a:xfrm>
          <a:prstGeom prst="rect">
            <a:avLst/>
          </a:prstGeom>
        </p:spPr>
      </p:pic>
    </p:spTree>
    <p:extLst>
      <p:ext uri="{BB962C8B-B14F-4D97-AF65-F5344CB8AC3E}">
        <p14:creationId xmlns:p14="http://schemas.microsoft.com/office/powerpoint/2010/main" val="293062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96AD797-3ED4-40B9-9E80-5578796665B1}"/>
              </a:ext>
            </a:extLst>
          </p:cNvPr>
          <p:cNvSpPr>
            <a:spLocks noGrp="1"/>
          </p:cNvSpPr>
          <p:nvPr>
            <p:ph type="body" sz="quarter" idx="13"/>
          </p:nvPr>
        </p:nvSpPr>
        <p:spPr>
          <a:xfrm>
            <a:off x="1514558" y="2521980"/>
            <a:ext cx="7419376" cy="2667858"/>
          </a:xfrm>
        </p:spPr>
        <p:txBody>
          <a:bodyPr>
            <a:normAutofit/>
          </a:bodyPr>
          <a:lstStyle/>
          <a:p>
            <a:pPr marL="0" indent="0">
              <a:buNone/>
            </a:pPr>
            <a:r>
              <a:rPr lang="pt-BR" dirty="0"/>
              <a:t>1960 – 1970 </a:t>
            </a:r>
            <a:r>
              <a:rPr lang="pt-BR" dirty="0" err="1"/>
              <a:t>EAMs</a:t>
            </a:r>
            <a:r>
              <a:rPr lang="pt-BR" dirty="0"/>
              <a:t> – </a:t>
            </a:r>
            <a:r>
              <a:rPr lang="pt-BR" dirty="0" err="1"/>
              <a:t>Embedded</a:t>
            </a:r>
            <a:r>
              <a:rPr lang="pt-BR" dirty="0"/>
              <a:t> </a:t>
            </a:r>
            <a:r>
              <a:rPr lang="pt-BR" dirty="0" err="1"/>
              <a:t>Audit</a:t>
            </a:r>
            <a:r>
              <a:rPr lang="pt-BR" dirty="0"/>
              <a:t> Modules </a:t>
            </a:r>
            <a:r>
              <a:rPr lang="pt-BR" dirty="0" err="1"/>
              <a:t>EAMs</a:t>
            </a:r>
            <a:endParaRPr lang="pt-BR" dirty="0"/>
          </a:p>
          <a:p>
            <a:pPr marL="0" indent="0">
              <a:buNone/>
            </a:pPr>
            <a:r>
              <a:rPr lang="pt-BR" dirty="0"/>
              <a:t>São sub-rotinas dentro de um programa aplicativo que executa controles ou procedimentos de auditoria concorrentemente com a aplicação principal. Devido às dificuldades de se manter estas sub-rotinas, devido ao alto custo, poucas organizações mantiveram os </a:t>
            </a:r>
            <a:r>
              <a:rPr lang="pt-BR" dirty="0" err="1"/>
              <a:t>EAMs</a:t>
            </a:r>
            <a:endParaRPr lang="pt-BR" dirty="0"/>
          </a:p>
        </p:txBody>
      </p:sp>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Histórico do automação da auditoria</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Tree>
    <p:extLst>
      <p:ext uri="{BB962C8B-B14F-4D97-AF65-F5344CB8AC3E}">
        <p14:creationId xmlns:p14="http://schemas.microsoft.com/office/powerpoint/2010/main" val="356449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96AD797-3ED4-40B9-9E80-5578796665B1}"/>
              </a:ext>
            </a:extLst>
          </p:cNvPr>
          <p:cNvSpPr>
            <a:spLocks noGrp="1"/>
          </p:cNvSpPr>
          <p:nvPr>
            <p:ph type="body" sz="quarter" idx="13"/>
          </p:nvPr>
        </p:nvSpPr>
        <p:spPr>
          <a:xfrm>
            <a:off x="1514558" y="2670261"/>
            <a:ext cx="7419376" cy="2667858"/>
          </a:xfrm>
        </p:spPr>
        <p:txBody>
          <a:bodyPr>
            <a:normAutofit/>
          </a:bodyPr>
          <a:lstStyle/>
          <a:p>
            <a:pPr marL="0" indent="0">
              <a:buNone/>
            </a:pPr>
            <a:r>
              <a:rPr lang="pt-BR" dirty="0"/>
              <a:t>1980 </a:t>
            </a:r>
            <a:r>
              <a:rPr lang="pt-BR" dirty="0" err="1"/>
              <a:t>TAACs</a:t>
            </a:r>
            <a:r>
              <a:rPr lang="pt-BR" dirty="0"/>
              <a:t> – Técnicas de Auditoria com Auxílio do Computador</a:t>
            </a:r>
          </a:p>
          <a:p>
            <a:pPr marL="0" indent="0">
              <a:buNone/>
            </a:pPr>
            <a:r>
              <a:rPr lang="pt-BR" dirty="0"/>
              <a:t>As </a:t>
            </a:r>
            <a:r>
              <a:rPr lang="pt-BR" dirty="0" err="1"/>
              <a:t>TAACs</a:t>
            </a:r>
            <a:r>
              <a:rPr lang="pt-BR" dirty="0"/>
              <a:t> auxiliam os auditores em campo a realizarem testes, de forma a garantir uma maior cobertura nas análises de auditorias programadas ou “ad </a:t>
            </a:r>
            <a:r>
              <a:rPr lang="pt-BR" dirty="0" err="1"/>
              <a:t>hocs</a:t>
            </a:r>
            <a:r>
              <a:rPr lang="pt-BR" dirty="0"/>
              <a:t>”</a:t>
            </a:r>
          </a:p>
        </p:txBody>
      </p:sp>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Histórico do automação da auditoria</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Tree>
    <p:extLst>
      <p:ext uri="{BB962C8B-B14F-4D97-AF65-F5344CB8AC3E}">
        <p14:creationId xmlns:p14="http://schemas.microsoft.com/office/powerpoint/2010/main" val="169714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96AD797-3ED4-40B9-9E80-5578796665B1}"/>
              </a:ext>
            </a:extLst>
          </p:cNvPr>
          <p:cNvSpPr>
            <a:spLocks noGrp="1"/>
          </p:cNvSpPr>
          <p:nvPr>
            <p:ph type="body" sz="quarter" idx="13"/>
          </p:nvPr>
        </p:nvSpPr>
        <p:spPr>
          <a:xfrm>
            <a:off x="1007931" y="2559049"/>
            <a:ext cx="8976328" cy="3434511"/>
          </a:xfrm>
        </p:spPr>
        <p:txBody>
          <a:bodyPr>
            <a:normAutofit/>
          </a:bodyPr>
          <a:lstStyle/>
          <a:p>
            <a:pPr marL="0" indent="0">
              <a:buNone/>
            </a:pPr>
            <a:r>
              <a:rPr lang="pt-BR" dirty="0"/>
              <a:t>1990 – Forte uso de Sistemas Especialistas </a:t>
            </a:r>
          </a:p>
          <a:p>
            <a:pPr marL="0" indent="0">
              <a:buNone/>
            </a:pPr>
            <a:r>
              <a:rPr lang="pt-BR" dirty="0"/>
              <a:t>Durante 1990 o uso de sistemas especialistas para examinar transações ou eventos que ocorreram devido a falhas nos controles. Sistemas que pudessem identificar transações que não seguiram controles padrões. Como  exemplos dos sistemas analisadores de redes computacionais, que analisam perfis de acessos, ou sistemas que analisam perfis de acessos de outros sistemas como os </a:t>
            </a:r>
            <a:r>
              <a:rPr lang="pt-BR" dirty="0" err="1"/>
              <a:t>ERPs</a:t>
            </a:r>
            <a:endParaRPr lang="pt-BR" dirty="0"/>
          </a:p>
        </p:txBody>
      </p:sp>
      <p:sp>
        <p:nvSpPr>
          <p:cNvPr id="4" name="Título 3">
            <a:extLst>
              <a:ext uri="{FF2B5EF4-FFF2-40B4-BE49-F238E27FC236}">
                <a16:creationId xmlns:a16="http://schemas.microsoft.com/office/drawing/2014/main" id="{E567241F-CEE1-4EC5-9EBB-623C7506C043}"/>
              </a:ext>
            </a:extLst>
          </p:cNvPr>
          <p:cNvSpPr>
            <a:spLocks noGrp="1"/>
          </p:cNvSpPr>
          <p:nvPr>
            <p:ph type="title"/>
          </p:nvPr>
        </p:nvSpPr>
        <p:spPr/>
        <p:txBody>
          <a:bodyPr>
            <a:normAutofit/>
          </a:bodyPr>
          <a:lstStyle/>
          <a:p>
            <a:r>
              <a:rPr lang="pt-BR" dirty="0"/>
              <a:t>Histórico do automação da auditoria</a:t>
            </a:r>
          </a:p>
        </p:txBody>
      </p:sp>
      <p:pic>
        <p:nvPicPr>
          <p:cNvPr id="9" name="Elemento Gráfico 4" descr="Finalidade">
            <a:extLst>
              <a:ext uri="{FF2B5EF4-FFF2-40B4-BE49-F238E27FC236}">
                <a16:creationId xmlns:a16="http://schemas.microsoft.com/office/drawing/2014/main" id="{84D81C58-74DC-4893-8C91-FDF7D180B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826943"/>
            <a:ext cx="936000" cy="936000"/>
          </a:xfrm>
          <a:prstGeom prst="rect">
            <a:avLst/>
          </a:prstGeom>
        </p:spPr>
      </p:pic>
    </p:spTree>
    <p:extLst>
      <p:ext uri="{BB962C8B-B14F-4D97-AF65-F5344CB8AC3E}">
        <p14:creationId xmlns:p14="http://schemas.microsoft.com/office/powerpoint/2010/main" val="613112741"/>
      </p:ext>
    </p:extLst>
  </p:cSld>
  <p:clrMapOvr>
    <a:masterClrMapping/>
  </p:clrMapOvr>
</p:sld>
</file>

<file path=ppt/theme/theme1.xml><?xml version="1.0" encoding="utf-8"?>
<a:theme xmlns:a="http://schemas.openxmlformats.org/drawingml/2006/main" name="Berlim">
  <a:themeElements>
    <a:clrScheme name="Personalizada 1">
      <a:dk1>
        <a:sysClr val="windowText" lastClr="000000"/>
      </a:dk1>
      <a:lt1>
        <a:sysClr val="window" lastClr="FFFFFF"/>
      </a:lt1>
      <a:dk2>
        <a:srgbClr val="388356"/>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450815_TF67421116" id="{826EFCB1-945D-4EB2-9757-017EB46C4383}" vid="{720FC11F-67B1-4BDE-BAFE-AAE181A0A51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6F43F-4C69-4843-A937-9D003759F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DDD245-D6FC-4A3B-8DDB-348DE94B95C6}">
  <ds:schemaRefs>
    <ds:schemaRef ds:uri="fb0879af-3eba-417a-a55a-ffe6dcd6ca77"/>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5873FAD-10D7-4DE7-A029-14288C05F5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1464</Words>
  <Application>Microsoft Office PowerPoint</Application>
  <PresentationFormat>Widescreen</PresentationFormat>
  <Paragraphs>173</Paragraphs>
  <Slides>24</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Segoe UI</vt:lpstr>
      <vt:lpstr>Trebuchet MS</vt:lpstr>
      <vt:lpstr>Verdana</vt:lpstr>
      <vt:lpstr>Berlim</vt:lpstr>
      <vt:lpstr>Auditoria e Gestão de Riscos em TI</vt:lpstr>
      <vt:lpstr>Objetivos e Riscos dos Controles</vt:lpstr>
      <vt:lpstr>Definições importantes</vt:lpstr>
      <vt:lpstr>Conceitos e Definições</vt:lpstr>
      <vt:lpstr>International Professional Practices Framework – IPPF/2020 </vt:lpstr>
      <vt:lpstr>Histórico do automação da auditoria</vt:lpstr>
      <vt:lpstr>Histórico do automação da auditoria</vt:lpstr>
      <vt:lpstr>Histórico do automação da auditoria</vt:lpstr>
      <vt:lpstr>Histórico do automação da auditoria</vt:lpstr>
      <vt:lpstr>Histórico do automação da auditoria</vt:lpstr>
      <vt:lpstr>O Riscos de TI</vt:lpstr>
      <vt:lpstr>O Riscos de TI</vt:lpstr>
      <vt:lpstr>O Riscos de TI</vt:lpstr>
      <vt:lpstr>O Riscos de TI</vt:lpstr>
      <vt:lpstr>Como atender novos desafios e as exigências legais e regulamentações?</vt:lpstr>
      <vt:lpstr>Manual</vt:lpstr>
      <vt:lpstr>Como funciona a auditoria?</vt:lpstr>
      <vt:lpstr>Top 20 risks before 2020</vt:lpstr>
      <vt:lpstr>Top 20 risks before 2020</vt:lpstr>
      <vt:lpstr>Top 20 risks before 2020</vt:lpstr>
      <vt:lpstr>Top 20 risks before 2020</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2019-08-05T18:35:24Z</dcterms:created>
  <dcterms:modified xsi:type="dcterms:W3CDTF">2022-08-11T16:50:10Z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