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360" r:id="rId6"/>
    <p:sldId id="400" r:id="rId7"/>
    <p:sldId id="385" r:id="rId8"/>
    <p:sldId id="390" r:id="rId9"/>
    <p:sldId id="391" r:id="rId10"/>
    <p:sldId id="388" r:id="rId11"/>
    <p:sldId id="389" r:id="rId12"/>
    <p:sldId id="393" r:id="rId13"/>
    <p:sldId id="395" r:id="rId14"/>
    <p:sldId id="392" r:id="rId15"/>
    <p:sldId id="394" r:id="rId16"/>
    <p:sldId id="396" r:id="rId17"/>
    <p:sldId id="397" r:id="rId18"/>
    <p:sldId id="399" r:id="rId19"/>
    <p:sldId id="401" r:id="rId2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FF00"/>
    <a:srgbClr val="76280B"/>
    <a:srgbClr val="942D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640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0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142AF-F7FE-405A-981A-5FB09455C64B}" type="doc">
      <dgm:prSet loTypeId="urn:microsoft.com/office/officeart/2005/8/layout/hierarchy2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820D761-EB57-47E2-82AE-EE5BC8184C69}">
      <dgm:prSet phldrT="[Texto]"/>
      <dgm:spPr/>
      <dgm:t>
        <a:bodyPr/>
        <a:lstStyle/>
        <a:p>
          <a:r>
            <a:rPr lang="pt-BR" dirty="0"/>
            <a:t>NBC</a:t>
          </a:r>
        </a:p>
      </dgm:t>
    </dgm:pt>
    <dgm:pt modelId="{EAF2F72D-882F-424C-886F-C7FA9FB375A1}" type="parTrans" cxnId="{A73D3534-E84E-4C23-A6CF-516D6D271178}">
      <dgm:prSet/>
      <dgm:spPr/>
      <dgm:t>
        <a:bodyPr/>
        <a:lstStyle/>
        <a:p>
          <a:endParaRPr lang="pt-BR"/>
        </a:p>
      </dgm:t>
    </dgm:pt>
    <dgm:pt modelId="{247E52C8-903D-4085-A5F5-B49744AE8214}" type="sibTrans" cxnId="{A73D3534-E84E-4C23-A6CF-516D6D271178}">
      <dgm:prSet/>
      <dgm:spPr/>
      <dgm:t>
        <a:bodyPr/>
        <a:lstStyle/>
        <a:p>
          <a:endParaRPr lang="pt-BR"/>
        </a:p>
      </dgm:t>
    </dgm:pt>
    <dgm:pt modelId="{93CDB20D-D4B2-44DD-8960-AF9655BE6E91}">
      <dgm:prSet phldrT="[Texto]"/>
      <dgm:spPr>
        <a:solidFill>
          <a:schemeClr val="accent4"/>
        </a:solidFill>
      </dgm:spPr>
      <dgm:t>
        <a:bodyPr/>
        <a:lstStyle/>
        <a:p>
          <a:r>
            <a:rPr lang="pt-BR" dirty="0"/>
            <a:t>Profissionais</a:t>
          </a:r>
        </a:p>
      </dgm:t>
    </dgm:pt>
    <dgm:pt modelId="{53C2261A-6D7F-496D-991A-795AC0442F74}" type="parTrans" cxnId="{596979DB-EB7F-4F9E-86B2-1AE97792529D}">
      <dgm:prSet/>
      <dgm:spPr/>
      <dgm:t>
        <a:bodyPr/>
        <a:lstStyle/>
        <a:p>
          <a:endParaRPr lang="pt-BR"/>
        </a:p>
      </dgm:t>
    </dgm:pt>
    <dgm:pt modelId="{85D7109A-2858-4ACC-8137-6D9EAD39E7CB}" type="sibTrans" cxnId="{596979DB-EB7F-4F9E-86B2-1AE97792529D}">
      <dgm:prSet/>
      <dgm:spPr/>
      <dgm:t>
        <a:bodyPr/>
        <a:lstStyle/>
        <a:p>
          <a:endParaRPr lang="pt-BR"/>
        </a:p>
      </dgm:t>
    </dgm:pt>
    <dgm:pt modelId="{AD007F78-B2E9-40F8-976F-2F6E2F30A4D9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/>
            <a:t>Técnicas</a:t>
          </a:r>
        </a:p>
      </dgm:t>
    </dgm:pt>
    <dgm:pt modelId="{A83F78FB-7926-440D-BC57-B62B415BC6E5}" type="parTrans" cxnId="{954965DB-6296-4035-BD59-BAE1E8891DB6}">
      <dgm:prSet/>
      <dgm:spPr/>
      <dgm:t>
        <a:bodyPr/>
        <a:lstStyle/>
        <a:p>
          <a:endParaRPr lang="pt-BR"/>
        </a:p>
      </dgm:t>
    </dgm:pt>
    <dgm:pt modelId="{7ABBCF29-E66B-4D16-B0E8-3BC26792562C}" type="sibTrans" cxnId="{954965DB-6296-4035-BD59-BAE1E8891DB6}">
      <dgm:prSet/>
      <dgm:spPr/>
      <dgm:t>
        <a:bodyPr/>
        <a:lstStyle/>
        <a:p>
          <a:endParaRPr lang="pt-BR"/>
        </a:p>
      </dgm:t>
    </dgm:pt>
    <dgm:pt modelId="{CAA9881E-7A1C-4552-94E6-4C2FD4454AEC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/>
            <a:t>9 normas</a:t>
          </a:r>
        </a:p>
      </dgm:t>
    </dgm:pt>
    <dgm:pt modelId="{E97266FD-C4DB-4749-A593-D696EB8B86E1}" type="parTrans" cxnId="{0310BAD2-2BD6-4F72-B2A9-BB6ED2FD17AB}">
      <dgm:prSet/>
      <dgm:spPr/>
      <dgm:t>
        <a:bodyPr/>
        <a:lstStyle/>
        <a:p>
          <a:endParaRPr lang="pt-BR"/>
        </a:p>
      </dgm:t>
    </dgm:pt>
    <dgm:pt modelId="{203DD713-63BB-4177-AA04-473FF86C4B3E}" type="sibTrans" cxnId="{0310BAD2-2BD6-4F72-B2A9-BB6ED2FD17AB}">
      <dgm:prSet/>
      <dgm:spPr/>
      <dgm:t>
        <a:bodyPr/>
        <a:lstStyle/>
        <a:p>
          <a:endParaRPr lang="pt-BR"/>
        </a:p>
      </dgm:t>
    </dgm:pt>
    <dgm:pt modelId="{45D30487-0179-40C4-9FAB-CC78AD39F84F}">
      <dgm:prSet phldrT="[Texto]"/>
      <dgm:spPr>
        <a:solidFill>
          <a:schemeClr val="accent4"/>
        </a:solidFill>
      </dgm:spPr>
      <dgm:t>
        <a:bodyPr/>
        <a:lstStyle/>
        <a:p>
          <a:r>
            <a:rPr lang="pt-BR" dirty="0"/>
            <a:t>4 normas</a:t>
          </a:r>
        </a:p>
      </dgm:t>
    </dgm:pt>
    <dgm:pt modelId="{6D350A94-54C4-40E6-8FBF-9407F9E3FB7B}" type="parTrans" cxnId="{632A6858-9063-439A-8683-563174677031}">
      <dgm:prSet/>
      <dgm:spPr/>
      <dgm:t>
        <a:bodyPr/>
        <a:lstStyle/>
        <a:p>
          <a:endParaRPr lang="pt-BR"/>
        </a:p>
      </dgm:t>
    </dgm:pt>
    <dgm:pt modelId="{B38170A8-965D-4F0E-A53F-3EC037601654}" type="sibTrans" cxnId="{632A6858-9063-439A-8683-563174677031}">
      <dgm:prSet/>
      <dgm:spPr/>
      <dgm:t>
        <a:bodyPr/>
        <a:lstStyle/>
        <a:p>
          <a:endParaRPr lang="pt-BR"/>
        </a:p>
      </dgm:t>
    </dgm:pt>
    <dgm:pt modelId="{D9216EFC-ED73-4206-BDE8-C5770C28FCFC}" type="pres">
      <dgm:prSet presAssocID="{FCD142AF-F7FE-405A-981A-5FB09455C64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DB1677-DEC5-48FE-8232-2FDDC270D7CD}" type="pres">
      <dgm:prSet presAssocID="{5820D761-EB57-47E2-82AE-EE5BC8184C69}" presName="root1" presStyleCnt="0"/>
      <dgm:spPr/>
    </dgm:pt>
    <dgm:pt modelId="{CD9E31C7-8467-4199-810D-EE597CD0ACC3}" type="pres">
      <dgm:prSet presAssocID="{5820D761-EB57-47E2-82AE-EE5BC8184C69}" presName="LevelOneTextNode" presStyleLbl="node0" presStyleIdx="0" presStyleCnt="1">
        <dgm:presLayoutVars>
          <dgm:chPref val="3"/>
        </dgm:presLayoutVars>
      </dgm:prSet>
      <dgm:spPr/>
    </dgm:pt>
    <dgm:pt modelId="{1ADB5613-5143-4307-A560-605C6D1DEE5E}" type="pres">
      <dgm:prSet presAssocID="{5820D761-EB57-47E2-82AE-EE5BC8184C69}" presName="level2hierChild" presStyleCnt="0"/>
      <dgm:spPr/>
    </dgm:pt>
    <dgm:pt modelId="{D80D6796-6A2F-4540-8077-292F17EACF80}" type="pres">
      <dgm:prSet presAssocID="{53C2261A-6D7F-496D-991A-795AC0442F74}" presName="conn2-1" presStyleLbl="parChTrans1D2" presStyleIdx="0" presStyleCnt="2"/>
      <dgm:spPr/>
    </dgm:pt>
    <dgm:pt modelId="{8B305854-0172-4739-9AD4-C57DECD60C65}" type="pres">
      <dgm:prSet presAssocID="{53C2261A-6D7F-496D-991A-795AC0442F74}" presName="connTx" presStyleLbl="parChTrans1D2" presStyleIdx="0" presStyleCnt="2"/>
      <dgm:spPr/>
    </dgm:pt>
    <dgm:pt modelId="{61B3B0D1-45D0-4C37-BB73-B7779A5C877B}" type="pres">
      <dgm:prSet presAssocID="{93CDB20D-D4B2-44DD-8960-AF9655BE6E91}" presName="root2" presStyleCnt="0"/>
      <dgm:spPr/>
    </dgm:pt>
    <dgm:pt modelId="{D2A527E7-964A-42C9-B71A-653C653E0AA5}" type="pres">
      <dgm:prSet presAssocID="{93CDB20D-D4B2-44DD-8960-AF9655BE6E91}" presName="LevelTwoTextNode" presStyleLbl="node2" presStyleIdx="0" presStyleCnt="2" custLinFactNeighborY="-2616">
        <dgm:presLayoutVars>
          <dgm:chPref val="3"/>
        </dgm:presLayoutVars>
      </dgm:prSet>
      <dgm:spPr/>
    </dgm:pt>
    <dgm:pt modelId="{B6D09D94-B542-445E-BD70-3224FD7069B8}" type="pres">
      <dgm:prSet presAssocID="{93CDB20D-D4B2-44DD-8960-AF9655BE6E91}" presName="level3hierChild" presStyleCnt="0"/>
      <dgm:spPr/>
    </dgm:pt>
    <dgm:pt modelId="{03AA06CC-3AD2-49BD-926A-F58BFE0AFC83}" type="pres">
      <dgm:prSet presAssocID="{6D350A94-54C4-40E6-8FBF-9407F9E3FB7B}" presName="conn2-1" presStyleLbl="parChTrans1D3" presStyleIdx="0" presStyleCnt="2"/>
      <dgm:spPr/>
    </dgm:pt>
    <dgm:pt modelId="{EEB8EF14-C34D-4442-87BC-6B49FA96AB97}" type="pres">
      <dgm:prSet presAssocID="{6D350A94-54C4-40E6-8FBF-9407F9E3FB7B}" presName="connTx" presStyleLbl="parChTrans1D3" presStyleIdx="0" presStyleCnt="2"/>
      <dgm:spPr/>
    </dgm:pt>
    <dgm:pt modelId="{D13C9C8B-D9AD-43FE-9471-7A26CD292220}" type="pres">
      <dgm:prSet presAssocID="{45D30487-0179-40C4-9FAB-CC78AD39F84F}" presName="root2" presStyleCnt="0"/>
      <dgm:spPr/>
    </dgm:pt>
    <dgm:pt modelId="{56C63417-8CF5-491E-9521-28790D82B19D}" type="pres">
      <dgm:prSet presAssocID="{45D30487-0179-40C4-9FAB-CC78AD39F84F}" presName="LevelTwoTextNode" presStyleLbl="node3" presStyleIdx="0" presStyleCnt="2">
        <dgm:presLayoutVars>
          <dgm:chPref val="3"/>
        </dgm:presLayoutVars>
      </dgm:prSet>
      <dgm:spPr/>
    </dgm:pt>
    <dgm:pt modelId="{BB94BCCD-9379-4778-B4F6-B6D679659011}" type="pres">
      <dgm:prSet presAssocID="{45D30487-0179-40C4-9FAB-CC78AD39F84F}" presName="level3hierChild" presStyleCnt="0"/>
      <dgm:spPr/>
    </dgm:pt>
    <dgm:pt modelId="{41ECF51A-E822-4DAF-9CEF-50F056331E3B}" type="pres">
      <dgm:prSet presAssocID="{A83F78FB-7926-440D-BC57-B62B415BC6E5}" presName="conn2-1" presStyleLbl="parChTrans1D2" presStyleIdx="1" presStyleCnt="2"/>
      <dgm:spPr/>
    </dgm:pt>
    <dgm:pt modelId="{8028416E-3028-4DF5-B9A4-5884CD72469E}" type="pres">
      <dgm:prSet presAssocID="{A83F78FB-7926-440D-BC57-B62B415BC6E5}" presName="connTx" presStyleLbl="parChTrans1D2" presStyleIdx="1" presStyleCnt="2"/>
      <dgm:spPr/>
    </dgm:pt>
    <dgm:pt modelId="{405D381A-4153-4FC6-90FE-AB25A626684F}" type="pres">
      <dgm:prSet presAssocID="{AD007F78-B2E9-40F8-976F-2F6E2F30A4D9}" presName="root2" presStyleCnt="0"/>
      <dgm:spPr/>
    </dgm:pt>
    <dgm:pt modelId="{F8DD1A5E-E58E-4CB3-A03B-AA43393C3D3F}" type="pres">
      <dgm:prSet presAssocID="{AD007F78-B2E9-40F8-976F-2F6E2F30A4D9}" presName="LevelTwoTextNode" presStyleLbl="node2" presStyleIdx="1" presStyleCnt="2">
        <dgm:presLayoutVars>
          <dgm:chPref val="3"/>
        </dgm:presLayoutVars>
      </dgm:prSet>
      <dgm:spPr/>
    </dgm:pt>
    <dgm:pt modelId="{AF76688A-1449-4422-A1D2-FAFEA9FA0C9A}" type="pres">
      <dgm:prSet presAssocID="{AD007F78-B2E9-40F8-976F-2F6E2F30A4D9}" presName="level3hierChild" presStyleCnt="0"/>
      <dgm:spPr/>
    </dgm:pt>
    <dgm:pt modelId="{7A5312DA-2A6A-4EEC-B380-683E200C8A26}" type="pres">
      <dgm:prSet presAssocID="{E97266FD-C4DB-4749-A593-D696EB8B86E1}" presName="conn2-1" presStyleLbl="parChTrans1D3" presStyleIdx="1" presStyleCnt="2"/>
      <dgm:spPr/>
    </dgm:pt>
    <dgm:pt modelId="{FACF9121-CD63-492C-AA36-04A3E6497BC8}" type="pres">
      <dgm:prSet presAssocID="{E97266FD-C4DB-4749-A593-D696EB8B86E1}" presName="connTx" presStyleLbl="parChTrans1D3" presStyleIdx="1" presStyleCnt="2"/>
      <dgm:spPr/>
    </dgm:pt>
    <dgm:pt modelId="{5082D74F-9B48-4DFF-AF81-09FA8317D81D}" type="pres">
      <dgm:prSet presAssocID="{CAA9881E-7A1C-4552-94E6-4C2FD4454AEC}" presName="root2" presStyleCnt="0"/>
      <dgm:spPr/>
    </dgm:pt>
    <dgm:pt modelId="{A854CDD1-A146-4775-B188-D62629B44D4C}" type="pres">
      <dgm:prSet presAssocID="{CAA9881E-7A1C-4552-94E6-4C2FD4454AEC}" presName="LevelTwoTextNode" presStyleLbl="node3" presStyleIdx="1" presStyleCnt="2">
        <dgm:presLayoutVars>
          <dgm:chPref val="3"/>
        </dgm:presLayoutVars>
      </dgm:prSet>
      <dgm:spPr/>
    </dgm:pt>
    <dgm:pt modelId="{47543282-B21F-47B0-9998-EDBA45ABA355}" type="pres">
      <dgm:prSet presAssocID="{CAA9881E-7A1C-4552-94E6-4C2FD4454AEC}" presName="level3hierChild" presStyleCnt="0"/>
      <dgm:spPr/>
    </dgm:pt>
  </dgm:ptLst>
  <dgm:cxnLst>
    <dgm:cxn modelId="{E6B92514-E0C3-4401-AFE2-F5FE245142AA}" type="presOf" srcId="{CAA9881E-7A1C-4552-94E6-4C2FD4454AEC}" destId="{A854CDD1-A146-4775-B188-D62629B44D4C}" srcOrd="0" destOrd="0" presId="urn:microsoft.com/office/officeart/2005/8/layout/hierarchy2"/>
    <dgm:cxn modelId="{FCD86314-655C-4011-949D-C1F45749E7ED}" type="presOf" srcId="{6D350A94-54C4-40E6-8FBF-9407F9E3FB7B}" destId="{03AA06CC-3AD2-49BD-926A-F58BFE0AFC83}" srcOrd="0" destOrd="0" presId="urn:microsoft.com/office/officeart/2005/8/layout/hierarchy2"/>
    <dgm:cxn modelId="{A539081F-5A5E-4648-A7F2-2E12477B56ED}" type="presOf" srcId="{A83F78FB-7926-440D-BC57-B62B415BC6E5}" destId="{41ECF51A-E822-4DAF-9CEF-50F056331E3B}" srcOrd="0" destOrd="0" presId="urn:microsoft.com/office/officeart/2005/8/layout/hierarchy2"/>
    <dgm:cxn modelId="{27958027-0A85-4B6A-9E8E-5A1AA5D81A33}" type="presOf" srcId="{AD007F78-B2E9-40F8-976F-2F6E2F30A4D9}" destId="{F8DD1A5E-E58E-4CB3-A03B-AA43393C3D3F}" srcOrd="0" destOrd="0" presId="urn:microsoft.com/office/officeart/2005/8/layout/hierarchy2"/>
    <dgm:cxn modelId="{01BE752A-EEF9-4462-9E4F-407E766DBAB6}" type="presOf" srcId="{45D30487-0179-40C4-9FAB-CC78AD39F84F}" destId="{56C63417-8CF5-491E-9521-28790D82B19D}" srcOrd="0" destOrd="0" presId="urn:microsoft.com/office/officeart/2005/8/layout/hierarchy2"/>
    <dgm:cxn modelId="{3ACA382D-F42B-40FB-B711-E0C29FFBE137}" type="presOf" srcId="{FCD142AF-F7FE-405A-981A-5FB09455C64B}" destId="{D9216EFC-ED73-4206-BDE8-C5770C28FCFC}" srcOrd="0" destOrd="0" presId="urn:microsoft.com/office/officeart/2005/8/layout/hierarchy2"/>
    <dgm:cxn modelId="{A73D3534-E84E-4C23-A6CF-516D6D271178}" srcId="{FCD142AF-F7FE-405A-981A-5FB09455C64B}" destId="{5820D761-EB57-47E2-82AE-EE5BC8184C69}" srcOrd="0" destOrd="0" parTransId="{EAF2F72D-882F-424C-886F-C7FA9FB375A1}" sibTransId="{247E52C8-903D-4085-A5F5-B49744AE8214}"/>
    <dgm:cxn modelId="{75D31C5C-6E41-4173-8952-1AAC4D7EADE0}" type="presOf" srcId="{53C2261A-6D7F-496D-991A-795AC0442F74}" destId="{8B305854-0172-4739-9AD4-C57DECD60C65}" srcOrd="1" destOrd="0" presId="urn:microsoft.com/office/officeart/2005/8/layout/hierarchy2"/>
    <dgm:cxn modelId="{FBCE5844-A927-4704-A803-232C5F7C1356}" type="presOf" srcId="{5820D761-EB57-47E2-82AE-EE5BC8184C69}" destId="{CD9E31C7-8467-4199-810D-EE597CD0ACC3}" srcOrd="0" destOrd="0" presId="urn:microsoft.com/office/officeart/2005/8/layout/hierarchy2"/>
    <dgm:cxn modelId="{632A6858-9063-439A-8683-563174677031}" srcId="{93CDB20D-D4B2-44DD-8960-AF9655BE6E91}" destId="{45D30487-0179-40C4-9FAB-CC78AD39F84F}" srcOrd="0" destOrd="0" parTransId="{6D350A94-54C4-40E6-8FBF-9407F9E3FB7B}" sibTransId="{B38170A8-965D-4F0E-A53F-3EC037601654}"/>
    <dgm:cxn modelId="{772F0694-C72C-44A1-9DB2-08ED54FA1328}" type="presOf" srcId="{E97266FD-C4DB-4749-A593-D696EB8B86E1}" destId="{FACF9121-CD63-492C-AA36-04A3E6497BC8}" srcOrd="1" destOrd="0" presId="urn:microsoft.com/office/officeart/2005/8/layout/hierarchy2"/>
    <dgm:cxn modelId="{0310BAD2-2BD6-4F72-B2A9-BB6ED2FD17AB}" srcId="{AD007F78-B2E9-40F8-976F-2F6E2F30A4D9}" destId="{CAA9881E-7A1C-4552-94E6-4C2FD4454AEC}" srcOrd="0" destOrd="0" parTransId="{E97266FD-C4DB-4749-A593-D696EB8B86E1}" sibTransId="{203DD713-63BB-4177-AA04-473FF86C4B3E}"/>
    <dgm:cxn modelId="{954965DB-6296-4035-BD59-BAE1E8891DB6}" srcId="{5820D761-EB57-47E2-82AE-EE5BC8184C69}" destId="{AD007F78-B2E9-40F8-976F-2F6E2F30A4D9}" srcOrd="1" destOrd="0" parTransId="{A83F78FB-7926-440D-BC57-B62B415BC6E5}" sibTransId="{7ABBCF29-E66B-4D16-B0E8-3BC26792562C}"/>
    <dgm:cxn modelId="{596979DB-EB7F-4F9E-86B2-1AE97792529D}" srcId="{5820D761-EB57-47E2-82AE-EE5BC8184C69}" destId="{93CDB20D-D4B2-44DD-8960-AF9655BE6E91}" srcOrd="0" destOrd="0" parTransId="{53C2261A-6D7F-496D-991A-795AC0442F74}" sibTransId="{85D7109A-2858-4ACC-8137-6D9EAD39E7CB}"/>
    <dgm:cxn modelId="{F2D75FE7-2552-4515-8551-335E76E45BE5}" type="presOf" srcId="{53C2261A-6D7F-496D-991A-795AC0442F74}" destId="{D80D6796-6A2F-4540-8077-292F17EACF80}" srcOrd="0" destOrd="0" presId="urn:microsoft.com/office/officeart/2005/8/layout/hierarchy2"/>
    <dgm:cxn modelId="{461536EB-0A18-4AB0-9565-BA5C56C772A1}" type="presOf" srcId="{93CDB20D-D4B2-44DD-8960-AF9655BE6E91}" destId="{D2A527E7-964A-42C9-B71A-653C653E0AA5}" srcOrd="0" destOrd="0" presId="urn:microsoft.com/office/officeart/2005/8/layout/hierarchy2"/>
    <dgm:cxn modelId="{D642CEEC-1996-4468-A696-C61C4A46C623}" type="presOf" srcId="{6D350A94-54C4-40E6-8FBF-9407F9E3FB7B}" destId="{EEB8EF14-C34D-4442-87BC-6B49FA96AB97}" srcOrd="1" destOrd="0" presId="urn:microsoft.com/office/officeart/2005/8/layout/hierarchy2"/>
    <dgm:cxn modelId="{771003ED-4F63-4673-BEAC-C5C3088A8408}" type="presOf" srcId="{A83F78FB-7926-440D-BC57-B62B415BC6E5}" destId="{8028416E-3028-4DF5-B9A4-5884CD72469E}" srcOrd="1" destOrd="0" presId="urn:microsoft.com/office/officeart/2005/8/layout/hierarchy2"/>
    <dgm:cxn modelId="{D5D22BEE-0C29-4900-BDEB-4A92C8F6B4D0}" type="presOf" srcId="{E97266FD-C4DB-4749-A593-D696EB8B86E1}" destId="{7A5312DA-2A6A-4EEC-B380-683E200C8A26}" srcOrd="0" destOrd="0" presId="urn:microsoft.com/office/officeart/2005/8/layout/hierarchy2"/>
    <dgm:cxn modelId="{EED655CA-C2E1-41F7-B2F0-9E1D4B600BFC}" type="presParOf" srcId="{D9216EFC-ED73-4206-BDE8-C5770C28FCFC}" destId="{BEDB1677-DEC5-48FE-8232-2FDDC270D7CD}" srcOrd="0" destOrd="0" presId="urn:microsoft.com/office/officeart/2005/8/layout/hierarchy2"/>
    <dgm:cxn modelId="{375F6F6C-BC6C-416E-9C3D-4B4FE0423201}" type="presParOf" srcId="{BEDB1677-DEC5-48FE-8232-2FDDC270D7CD}" destId="{CD9E31C7-8467-4199-810D-EE597CD0ACC3}" srcOrd="0" destOrd="0" presId="urn:microsoft.com/office/officeart/2005/8/layout/hierarchy2"/>
    <dgm:cxn modelId="{86C932A7-F3E2-434C-A4B6-8EE6F5E61DE4}" type="presParOf" srcId="{BEDB1677-DEC5-48FE-8232-2FDDC270D7CD}" destId="{1ADB5613-5143-4307-A560-605C6D1DEE5E}" srcOrd="1" destOrd="0" presId="urn:microsoft.com/office/officeart/2005/8/layout/hierarchy2"/>
    <dgm:cxn modelId="{6FAB7224-9A12-4566-9E8B-605E3E125D1A}" type="presParOf" srcId="{1ADB5613-5143-4307-A560-605C6D1DEE5E}" destId="{D80D6796-6A2F-4540-8077-292F17EACF80}" srcOrd="0" destOrd="0" presId="urn:microsoft.com/office/officeart/2005/8/layout/hierarchy2"/>
    <dgm:cxn modelId="{891297D1-D4B0-4781-A03F-AF1D01ADF446}" type="presParOf" srcId="{D80D6796-6A2F-4540-8077-292F17EACF80}" destId="{8B305854-0172-4739-9AD4-C57DECD60C65}" srcOrd="0" destOrd="0" presId="urn:microsoft.com/office/officeart/2005/8/layout/hierarchy2"/>
    <dgm:cxn modelId="{4BB8DB69-104F-4905-9DDC-0034CA51F1EB}" type="presParOf" srcId="{1ADB5613-5143-4307-A560-605C6D1DEE5E}" destId="{61B3B0D1-45D0-4C37-BB73-B7779A5C877B}" srcOrd="1" destOrd="0" presId="urn:microsoft.com/office/officeart/2005/8/layout/hierarchy2"/>
    <dgm:cxn modelId="{2B01F89B-7AD4-4EC6-9E79-885CF5D027DF}" type="presParOf" srcId="{61B3B0D1-45D0-4C37-BB73-B7779A5C877B}" destId="{D2A527E7-964A-42C9-B71A-653C653E0AA5}" srcOrd="0" destOrd="0" presId="urn:microsoft.com/office/officeart/2005/8/layout/hierarchy2"/>
    <dgm:cxn modelId="{2CAC2AD1-D802-446C-97AF-AC4BB3162EB0}" type="presParOf" srcId="{61B3B0D1-45D0-4C37-BB73-B7779A5C877B}" destId="{B6D09D94-B542-445E-BD70-3224FD7069B8}" srcOrd="1" destOrd="0" presId="urn:microsoft.com/office/officeart/2005/8/layout/hierarchy2"/>
    <dgm:cxn modelId="{1001292E-4B2C-4520-9E84-6E7EEDADCEA9}" type="presParOf" srcId="{B6D09D94-B542-445E-BD70-3224FD7069B8}" destId="{03AA06CC-3AD2-49BD-926A-F58BFE0AFC83}" srcOrd="0" destOrd="0" presId="urn:microsoft.com/office/officeart/2005/8/layout/hierarchy2"/>
    <dgm:cxn modelId="{AE392719-DE92-4E5A-AC73-66A0947AFA6D}" type="presParOf" srcId="{03AA06CC-3AD2-49BD-926A-F58BFE0AFC83}" destId="{EEB8EF14-C34D-4442-87BC-6B49FA96AB97}" srcOrd="0" destOrd="0" presId="urn:microsoft.com/office/officeart/2005/8/layout/hierarchy2"/>
    <dgm:cxn modelId="{E6FCA79D-44A8-42B5-A5B8-0ACB51E249EC}" type="presParOf" srcId="{B6D09D94-B542-445E-BD70-3224FD7069B8}" destId="{D13C9C8B-D9AD-43FE-9471-7A26CD292220}" srcOrd="1" destOrd="0" presId="urn:microsoft.com/office/officeart/2005/8/layout/hierarchy2"/>
    <dgm:cxn modelId="{527D73B2-362A-4F1B-AAD2-EB23CD0A2469}" type="presParOf" srcId="{D13C9C8B-D9AD-43FE-9471-7A26CD292220}" destId="{56C63417-8CF5-491E-9521-28790D82B19D}" srcOrd="0" destOrd="0" presId="urn:microsoft.com/office/officeart/2005/8/layout/hierarchy2"/>
    <dgm:cxn modelId="{9D872AFC-9DCF-4F10-B28A-B2CAF5C7A4D6}" type="presParOf" srcId="{D13C9C8B-D9AD-43FE-9471-7A26CD292220}" destId="{BB94BCCD-9379-4778-B4F6-B6D679659011}" srcOrd="1" destOrd="0" presId="urn:microsoft.com/office/officeart/2005/8/layout/hierarchy2"/>
    <dgm:cxn modelId="{6296AC55-DC07-429F-A81C-6E4195889D26}" type="presParOf" srcId="{1ADB5613-5143-4307-A560-605C6D1DEE5E}" destId="{41ECF51A-E822-4DAF-9CEF-50F056331E3B}" srcOrd="2" destOrd="0" presId="urn:microsoft.com/office/officeart/2005/8/layout/hierarchy2"/>
    <dgm:cxn modelId="{9636CE34-FE49-4AF4-95C9-EF668CEA3C9B}" type="presParOf" srcId="{41ECF51A-E822-4DAF-9CEF-50F056331E3B}" destId="{8028416E-3028-4DF5-B9A4-5884CD72469E}" srcOrd="0" destOrd="0" presId="urn:microsoft.com/office/officeart/2005/8/layout/hierarchy2"/>
    <dgm:cxn modelId="{A510037B-4781-4788-972F-5392C4BDB4AF}" type="presParOf" srcId="{1ADB5613-5143-4307-A560-605C6D1DEE5E}" destId="{405D381A-4153-4FC6-90FE-AB25A626684F}" srcOrd="3" destOrd="0" presId="urn:microsoft.com/office/officeart/2005/8/layout/hierarchy2"/>
    <dgm:cxn modelId="{B52E526F-99AE-4991-864A-21A81A77B444}" type="presParOf" srcId="{405D381A-4153-4FC6-90FE-AB25A626684F}" destId="{F8DD1A5E-E58E-4CB3-A03B-AA43393C3D3F}" srcOrd="0" destOrd="0" presId="urn:microsoft.com/office/officeart/2005/8/layout/hierarchy2"/>
    <dgm:cxn modelId="{C74F033D-5B5B-41C5-9604-8CACB63528B8}" type="presParOf" srcId="{405D381A-4153-4FC6-90FE-AB25A626684F}" destId="{AF76688A-1449-4422-A1D2-FAFEA9FA0C9A}" srcOrd="1" destOrd="0" presId="urn:microsoft.com/office/officeart/2005/8/layout/hierarchy2"/>
    <dgm:cxn modelId="{5AE45735-878C-4BC4-9CFC-A09BFB8E2D5B}" type="presParOf" srcId="{AF76688A-1449-4422-A1D2-FAFEA9FA0C9A}" destId="{7A5312DA-2A6A-4EEC-B380-683E200C8A26}" srcOrd="0" destOrd="0" presId="urn:microsoft.com/office/officeart/2005/8/layout/hierarchy2"/>
    <dgm:cxn modelId="{5524F0E2-A9D2-4C65-BF8B-889954B1FCE0}" type="presParOf" srcId="{7A5312DA-2A6A-4EEC-B380-683E200C8A26}" destId="{FACF9121-CD63-492C-AA36-04A3E6497BC8}" srcOrd="0" destOrd="0" presId="urn:microsoft.com/office/officeart/2005/8/layout/hierarchy2"/>
    <dgm:cxn modelId="{AA0DD6CA-1C4C-4851-A330-5116B9A8CD7E}" type="presParOf" srcId="{AF76688A-1449-4422-A1D2-FAFEA9FA0C9A}" destId="{5082D74F-9B48-4DFF-AF81-09FA8317D81D}" srcOrd="1" destOrd="0" presId="urn:microsoft.com/office/officeart/2005/8/layout/hierarchy2"/>
    <dgm:cxn modelId="{D3992D5D-B15A-4B75-A5D5-CA09D0D00115}" type="presParOf" srcId="{5082D74F-9B48-4DFF-AF81-09FA8317D81D}" destId="{A854CDD1-A146-4775-B188-D62629B44D4C}" srcOrd="0" destOrd="0" presId="urn:microsoft.com/office/officeart/2005/8/layout/hierarchy2"/>
    <dgm:cxn modelId="{463DCD3E-EE03-439E-AA2E-D5DFE46B0249}" type="presParOf" srcId="{5082D74F-9B48-4DFF-AF81-09FA8317D81D}" destId="{47543282-B21F-47B0-9998-EDBA45ABA35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300400-33CF-42D4-928E-6AA9D3EDB776}" type="doc">
      <dgm:prSet loTypeId="urn:microsoft.com/office/officeart/2005/8/layout/defaul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84E4ABB-9E9B-45B5-9281-F60CEBDAD854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pt-BR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NBC PG</a:t>
          </a:r>
          <a:r>
            <a: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 – Normas gerais aplicadas indistintamente a todos os </a:t>
          </a:r>
          <a:r>
            <a:rPr lang="pt-BR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profissionais de Contabilidade</a:t>
          </a:r>
          <a:endParaRPr lang="pt-BR" b="1" dirty="0"/>
        </a:p>
      </dgm:t>
    </dgm:pt>
    <dgm:pt modelId="{5CE9DB29-EED9-4873-A519-EE346C0758D0}" type="parTrans" cxnId="{71EAF8FB-94F8-464E-B548-8AFD6D6871BE}">
      <dgm:prSet/>
      <dgm:spPr/>
      <dgm:t>
        <a:bodyPr/>
        <a:lstStyle/>
        <a:p>
          <a:endParaRPr lang="pt-BR"/>
        </a:p>
      </dgm:t>
    </dgm:pt>
    <dgm:pt modelId="{B6C297A8-E499-4C24-A725-8A303BD70A83}" type="sibTrans" cxnId="{71EAF8FB-94F8-464E-B548-8AFD6D6871BE}">
      <dgm:prSet/>
      <dgm:spPr/>
      <dgm:t>
        <a:bodyPr/>
        <a:lstStyle/>
        <a:p>
          <a:endParaRPr lang="pt-BR"/>
        </a:p>
      </dgm:t>
    </dgm:pt>
    <dgm:pt modelId="{85B4152A-8321-47AA-B557-2CFE90C797CD}">
      <dgm:prSet/>
      <dgm:spPr/>
      <dgm:t>
        <a:bodyPr/>
        <a:lstStyle/>
        <a:p>
          <a:r>
            <a:rPr lang="pt-BR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NBC PA</a:t>
          </a:r>
          <a:r>
            <a: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 – Normas Profissionais aplicadas aos </a:t>
          </a:r>
          <a:r>
            <a:rPr lang="pt-BR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auditores independentes</a:t>
          </a:r>
        </a:p>
      </dgm:t>
    </dgm:pt>
    <dgm:pt modelId="{A7655067-19B2-4DD7-B1BF-10DA4340E980}" type="parTrans" cxnId="{264F46BB-C3B0-4642-88D0-EB5AC2EE38E0}">
      <dgm:prSet/>
      <dgm:spPr/>
      <dgm:t>
        <a:bodyPr/>
        <a:lstStyle/>
        <a:p>
          <a:endParaRPr lang="pt-BR"/>
        </a:p>
      </dgm:t>
    </dgm:pt>
    <dgm:pt modelId="{E4FA329B-DC5A-4B4B-B24D-02BE120F0A32}" type="sibTrans" cxnId="{264F46BB-C3B0-4642-88D0-EB5AC2EE38E0}">
      <dgm:prSet/>
      <dgm:spPr/>
      <dgm:t>
        <a:bodyPr/>
        <a:lstStyle/>
        <a:p>
          <a:endParaRPr lang="pt-BR"/>
        </a:p>
      </dgm:t>
    </dgm:pt>
    <dgm:pt modelId="{67EE7857-484C-4718-A510-0F9A87E79C04}">
      <dgm:prSet/>
      <dgm:spPr/>
      <dgm:t>
        <a:bodyPr/>
        <a:lstStyle/>
        <a:p>
          <a:r>
            <a:rPr lang="pt-BR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NBC PI</a:t>
          </a:r>
          <a:r>
            <a: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 – Normas Profissionais aplicadas aos </a:t>
          </a:r>
          <a:r>
            <a:rPr lang="pt-BR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auditores internos</a:t>
          </a:r>
        </a:p>
      </dgm:t>
    </dgm:pt>
    <dgm:pt modelId="{74413657-DBE8-49FA-AAE6-8343A15CD9EA}" type="parTrans" cxnId="{2B6A538C-82DE-452A-A06F-E7C898E04E64}">
      <dgm:prSet/>
      <dgm:spPr/>
      <dgm:t>
        <a:bodyPr/>
        <a:lstStyle/>
        <a:p>
          <a:endParaRPr lang="pt-BR"/>
        </a:p>
      </dgm:t>
    </dgm:pt>
    <dgm:pt modelId="{356DCFFE-8B08-480E-AF81-8D19F2FA48E1}" type="sibTrans" cxnId="{2B6A538C-82DE-452A-A06F-E7C898E04E64}">
      <dgm:prSet/>
      <dgm:spPr/>
      <dgm:t>
        <a:bodyPr/>
        <a:lstStyle/>
        <a:p>
          <a:endParaRPr lang="pt-BR"/>
        </a:p>
      </dgm:t>
    </dgm:pt>
    <dgm:pt modelId="{20134AA0-1C95-4211-83D3-D8AA8D56273F}">
      <dgm:prSet/>
      <dgm:spPr/>
      <dgm:t>
        <a:bodyPr/>
        <a:lstStyle/>
        <a:p>
          <a:r>
            <a:rPr lang="pt-BR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NBC PP</a:t>
          </a:r>
          <a:r>
            <a: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 – Normas Profissionais aplicadas aos </a:t>
          </a:r>
          <a:r>
            <a:rPr lang="pt-BR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peritos contábeis</a:t>
          </a:r>
        </a:p>
      </dgm:t>
    </dgm:pt>
    <dgm:pt modelId="{3FCC841B-9801-4E3E-BF46-5F03F7011BF9}" type="parTrans" cxnId="{749AB6BA-5326-4085-BC28-115B95D6B14D}">
      <dgm:prSet/>
      <dgm:spPr/>
      <dgm:t>
        <a:bodyPr/>
        <a:lstStyle/>
        <a:p>
          <a:endParaRPr lang="pt-BR"/>
        </a:p>
      </dgm:t>
    </dgm:pt>
    <dgm:pt modelId="{B6CE6343-52E9-4471-8D6B-B8ECB713B8B2}" type="sibTrans" cxnId="{749AB6BA-5326-4085-BC28-115B95D6B14D}">
      <dgm:prSet/>
      <dgm:spPr/>
      <dgm:t>
        <a:bodyPr/>
        <a:lstStyle/>
        <a:p>
          <a:endParaRPr lang="pt-BR"/>
        </a:p>
      </dgm:t>
    </dgm:pt>
    <dgm:pt modelId="{7666AA8C-53E9-45A9-B622-FB10EFCA59DD}" type="pres">
      <dgm:prSet presAssocID="{25300400-33CF-42D4-928E-6AA9D3EDB776}" presName="diagram" presStyleCnt="0">
        <dgm:presLayoutVars>
          <dgm:dir/>
          <dgm:resizeHandles val="exact"/>
        </dgm:presLayoutVars>
      </dgm:prSet>
      <dgm:spPr/>
    </dgm:pt>
    <dgm:pt modelId="{D3981018-A428-4AEB-9680-FB95000CDBA6}" type="pres">
      <dgm:prSet presAssocID="{684E4ABB-9E9B-45B5-9281-F60CEBDAD854}" presName="node" presStyleLbl="node1" presStyleIdx="0" presStyleCnt="4" custLinFactNeighborX="-6154" custLinFactNeighborY="-410">
        <dgm:presLayoutVars>
          <dgm:bulletEnabled val="1"/>
        </dgm:presLayoutVars>
      </dgm:prSet>
      <dgm:spPr/>
    </dgm:pt>
    <dgm:pt modelId="{B66920E2-3138-4F48-A2EF-7FE3213973DD}" type="pres">
      <dgm:prSet presAssocID="{B6C297A8-E499-4C24-A725-8A303BD70A83}" presName="sibTrans" presStyleCnt="0"/>
      <dgm:spPr/>
    </dgm:pt>
    <dgm:pt modelId="{AB108EBD-B0BE-4E68-8484-A928B529C64F}" type="pres">
      <dgm:prSet presAssocID="{85B4152A-8321-47AA-B557-2CFE90C797CD}" presName="node" presStyleLbl="node1" presStyleIdx="1" presStyleCnt="4">
        <dgm:presLayoutVars>
          <dgm:bulletEnabled val="1"/>
        </dgm:presLayoutVars>
      </dgm:prSet>
      <dgm:spPr/>
    </dgm:pt>
    <dgm:pt modelId="{536F187C-0846-4DD0-B1C1-089F66B43363}" type="pres">
      <dgm:prSet presAssocID="{E4FA329B-DC5A-4B4B-B24D-02BE120F0A32}" presName="sibTrans" presStyleCnt="0"/>
      <dgm:spPr/>
    </dgm:pt>
    <dgm:pt modelId="{4FB5C922-87A7-45C7-A192-B72B52AE4CB4}" type="pres">
      <dgm:prSet presAssocID="{67EE7857-484C-4718-A510-0F9A87E79C04}" presName="node" presStyleLbl="node1" presStyleIdx="2" presStyleCnt="4" custLinFactNeighborX="-6756" custLinFactNeighborY="626">
        <dgm:presLayoutVars>
          <dgm:bulletEnabled val="1"/>
        </dgm:presLayoutVars>
      </dgm:prSet>
      <dgm:spPr/>
    </dgm:pt>
    <dgm:pt modelId="{CC4A2242-6F36-43BF-958A-71A4F96F34BA}" type="pres">
      <dgm:prSet presAssocID="{356DCFFE-8B08-480E-AF81-8D19F2FA48E1}" presName="sibTrans" presStyleCnt="0"/>
      <dgm:spPr/>
    </dgm:pt>
    <dgm:pt modelId="{AC44822A-646A-48B7-87B9-480AC0F957AA}" type="pres">
      <dgm:prSet presAssocID="{20134AA0-1C95-4211-83D3-D8AA8D56273F}" presName="node" presStyleLbl="node1" presStyleIdx="3" presStyleCnt="4">
        <dgm:presLayoutVars>
          <dgm:bulletEnabled val="1"/>
        </dgm:presLayoutVars>
      </dgm:prSet>
      <dgm:spPr/>
    </dgm:pt>
  </dgm:ptLst>
  <dgm:cxnLst>
    <dgm:cxn modelId="{47D6F62C-63E5-4875-9480-5F4D64CE8141}" type="presOf" srcId="{684E4ABB-9E9B-45B5-9281-F60CEBDAD854}" destId="{D3981018-A428-4AEB-9680-FB95000CDBA6}" srcOrd="0" destOrd="0" presId="urn:microsoft.com/office/officeart/2005/8/layout/default"/>
    <dgm:cxn modelId="{964C2B58-2DFD-4D59-824E-7F02B1949385}" type="presOf" srcId="{85B4152A-8321-47AA-B557-2CFE90C797CD}" destId="{AB108EBD-B0BE-4E68-8484-A928B529C64F}" srcOrd="0" destOrd="0" presId="urn:microsoft.com/office/officeart/2005/8/layout/default"/>
    <dgm:cxn modelId="{0566F68B-B50F-4BE5-B5CE-D596BE9C1AA8}" type="presOf" srcId="{25300400-33CF-42D4-928E-6AA9D3EDB776}" destId="{7666AA8C-53E9-45A9-B622-FB10EFCA59DD}" srcOrd="0" destOrd="0" presId="urn:microsoft.com/office/officeart/2005/8/layout/default"/>
    <dgm:cxn modelId="{2B6A538C-82DE-452A-A06F-E7C898E04E64}" srcId="{25300400-33CF-42D4-928E-6AA9D3EDB776}" destId="{67EE7857-484C-4718-A510-0F9A87E79C04}" srcOrd="2" destOrd="0" parTransId="{74413657-DBE8-49FA-AAE6-8343A15CD9EA}" sibTransId="{356DCFFE-8B08-480E-AF81-8D19F2FA48E1}"/>
    <dgm:cxn modelId="{C9B2F2A2-BAC5-4816-93EA-6177E7B482FC}" type="presOf" srcId="{20134AA0-1C95-4211-83D3-D8AA8D56273F}" destId="{AC44822A-646A-48B7-87B9-480AC0F957AA}" srcOrd="0" destOrd="0" presId="urn:microsoft.com/office/officeart/2005/8/layout/default"/>
    <dgm:cxn modelId="{749AB6BA-5326-4085-BC28-115B95D6B14D}" srcId="{25300400-33CF-42D4-928E-6AA9D3EDB776}" destId="{20134AA0-1C95-4211-83D3-D8AA8D56273F}" srcOrd="3" destOrd="0" parTransId="{3FCC841B-9801-4E3E-BF46-5F03F7011BF9}" sibTransId="{B6CE6343-52E9-4471-8D6B-B8ECB713B8B2}"/>
    <dgm:cxn modelId="{264F46BB-C3B0-4642-88D0-EB5AC2EE38E0}" srcId="{25300400-33CF-42D4-928E-6AA9D3EDB776}" destId="{85B4152A-8321-47AA-B557-2CFE90C797CD}" srcOrd="1" destOrd="0" parTransId="{A7655067-19B2-4DD7-B1BF-10DA4340E980}" sibTransId="{E4FA329B-DC5A-4B4B-B24D-02BE120F0A32}"/>
    <dgm:cxn modelId="{F8BAF3E9-9D8A-4C2A-B52F-F7CA90A17840}" type="presOf" srcId="{67EE7857-484C-4718-A510-0F9A87E79C04}" destId="{4FB5C922-87A7-45C7-A192-B72B52AE4CB4}" srcOrd="0" destOrd="0" presId="urn:microsoft.com/office/officeart/2005/8/layout/default"/>
    <dgm:cxn modelId="{71EAF8FB-94F8-464E-B548-8AFD6D6871BE}" srcId="{25300400-33CF-42D4-928E-6AA9D3EDB776}" destId="{684E4ABB-9E9B-45B5-9281-F60CEBDAD854}" srcOrd="0" destOrd="0" parTransId="{5CE9DB29-EED9-4873-A519-EE346C0758D0}" sibTransId="{B6C297A8-E499-4C24-A725-8A303BD70A83}"/>
    <dgm:cxn modelId="{5DE0B054-2F34-4267-A7E7-33399376A194}" type="presParOf" srcId="{7666AA8C-53E9-45A9-B622-FB10EFCA59DD}" destId="{D3981018-A428-4AEB-9680-FB95000CDBA6}" srcOrd="0" destOrd="0" presId="urn:microsoft.com/office/officeart/2005/8/layout/default"/>
    <dgm:cxn modelId="{3668727B-58DF-47DD-979A-93EF12BA94AA}" type="presParOf" srcId="{7666AA8C-53E9-45A9-B622-FB10EFCA59DD}" destId="{B66920E2-3138-4F48-A2EF-7FE3213973DD}" srcOrd="1" destOrd="0" presId="urn:microsoft.com/office/officeart/2005/8/layout/default"/>
    <dgm:cxn modelId="{F94E7D4E-F837-4C3C-B578-88E52C77FA8B}" type="presParOf" srcId="{7666AA8C-53E9-45A9-B622-FB10EFCA59DD}" destId="{AB108EBD-B0BE-4E68-8484-A928B529C64F}" srcOrd="2" destOrd="0" presId="urn:microsoft.com/office/officeart/2005/8/layout/default"/>
    <dgm:cxn modelId="{CF6399AE-B567-490F-8EC7-4FD289A628D1}" type="presParOf" srcId="{7666AA8C-53E9-45A9-B622-FB10EFCA59DD}" destId="{536F187C-0846-4DD0-B1C1-089F66B43363}" srcOrd="3" destOrd="0" presId="urn:microsoft.com/office/officeart/2005/8/layout/default"/>
    <dgm:cxn modelId="{995DAE2A-F381-4050-84CC-1DA4DFD30A8F}" type="presParOf" srcId="{7666AA8C-53E9-45A9-B622-FB10EFCA59DD}" destId="{4FB5C922-87A7-45C7-A192-B72B52AE4CB4}" srcOrd="4" destOrd="0" presId="urn:microsoft.com/office/officeart/2005/8/layout/default"/>
    <dgm:cxn modelId="{E5277223-2044-428D-A05C-766001586E2B}" type="presParOf" srcId="{7666AA8C-53E9-45A9-B622-FB10EFCA59DD}" destId="{CC4A2242-6F36-43BF-958A-71A4F96F34BA}" srcOrd="5" destOrd="0" presId="urn:microsoft.com/office/officeart/2005/8/layout/default"/>
    <dgm:cxn modelId="{2BA055C4-D9BC-4BE6-B60E-70848B11F497}" type="presParOf" srcId="{7666AA8C-53E9-45A9-B622-FB10EFCA59DD}" destId="{AC44822A-646A-48B7-87B9-480AC0F957A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E31C7-8467-4199-810D-EE597CD0ACC3}">
      <dsp:nvSpPr>
        <dsp:cNvPr id="0" name=""/>
        <dsp:cNvSpPr/>
      </dsp:nvSpPr>
      <dsp:spPr>
        <a:xfrm>
          <a:off x="471" y="1639491"/>
          <a:ext cx="2480200" cy="1240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NBC</a:t>
          </a:r>
        </a:p>
      </dsp:txBody>
      <dsp:txXfrm>
        <a:off x="36792" y="1675812"/>
        <a:ext cx="2407558" cy="1167458"/>
      </dsp:txXfrm>
    </dsp:sp>
    <dsp:sp modelId="{D80D6796-6A2F-4540-8077-292F17EACF80}">
      <dsp:nvSpPr>
        <dsp:cNvPr id="0" name=""/>
        <dsp:cNvSpPr/>
      </dsp:nvSpPr>
      <dsp:spPr>
        <a:xfrm rot="19384618">
          <a:off x="2356229" y="1862095"/>
          <a:ext cx="1240963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1240963" y="246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945687" y="1855768"/>
        <a:ext cx="62048" cy="62048"/>
      </dsp:txXfrm>
    </dsp:sp>
    <dsp:sp modelId="{D2A527E7-964A-42C9-B71A-653C653E0AA5}">
      <dsp:nvSpPr>
        <dsp:cNvPr id="0" name=""/>
        <dsp:cNvSpPr/>
      </dsp:nvSpPr>
      <dsp:spPr>
        <a:xfrm>
          <a:off x="3472751" y="893993"/>
          <a:ext cx="2480200" cy="12401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Profissionais</a:t>
          </a:r>
        </a:p>
      </dsp:txBody>
      <dsp:txXfrm>
        <a:off x="3509072" y="930314"/>
        <a:ext cx="2407558" cy="1167458"/>
      </dsp:txXfrm>
    </dsp:sp>
    <dsp:sp modelId="{03AA06CC-3AD2-49BD-926A-F58BFE0AFC83}">
      <dsp:nvSpPr>
        <dsp:cNvPr id="0" name=""/>
        <dsp:cNvSpPr/>
      </dsp:nvSpPr>
      <dsp:spPr>
        <a:xfrm rot="112374">
          <a:off x="5952687" y="1505566"/>
          <a:ext cx="992610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992610" y="246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424177" y="1505448"/>
        <a:ext cx="49630" cy="49630"/>
      </dsp:txXfrm>
    </dsp:sp>
    <dsp:sp modelId="{56C63417-8CF5-491E-9521-28790D82B19D}">
      <dsp:nvSpPr>
        <dsp:cNvPr id="0" name=""/>
        <dsp:cNvSpPr/>
      </dsp:nvSpPr>
      <dsp:spPr>
        <a:xfrm>
          <a:off x="6945032" y="926434"/>
          <a:ext cx="2480200" cy="12401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4 normas</a:t>
          </a:r>
        </a:p>
      </dsp:txBody>
      <dsp:txXfrm>
        <a:off x="6981353" y="962755"/>
        <a:ext cx="2407558" cy="1167458"/>
      </dsp:txXfrm>
    </dsp:sp>
    <dsp:sp modelId="{41ECF51A-E822-4DAF-9CEF-50F056331E3B}">
      <dsp:nvSpPr>
        <dsp:cNvPr id="0" name=""/>
        <dsp:cNvSpPr/>
      </dsp:nvSpPr>
      <dsp:spPr>
        <a:xfrm rot="2142401">
          <a:off x="2365836" y="2591373"/>
          <a:ext cx="1221750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1221750" y="246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946167" y="2585527"/>
        <a:ext cx="61087" cy="61087"/>
      </dsp:txXfrm>
    </dsp:sp>
    <dsp:sp modelId="{F8DD1A5E-E58E-4CB3-A03B-AA43393C3D3F}">
      <dsp:nvSpPr>
        <dsp:cNvPr id="0" name=""/>
        <dsp:cNvSpPr/>
      </dsp:nvSpPr>
      <dsp:spPr>
        <a:xfrm>
          <a:off x="3472751" y="2352549"/>
          <a:ext cx="2480200" cy="12401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Técnicas</a:t>
          </a:r>
        </a:p>
      </dsp:txBody>
      <dsp:txXfrm>
        <a:off x="3509072" y="2388870"/>
        <a:ext cx="2407558" cy="1167458"/>
      </dsp:txXfrm>
    </dsp:sp>
    <dsp:sp modelId="{7A5312DA-2A6A-4EEC-B380-683E200C8A26}">
      <dsp:nvSpPr>
        <dsp:cNvPr id="0" name=""/>
        <dsp:cNvSpPr/>
      </dsp:nvSpPr>
      <dsp:spPr>
        <a:xfrm>
          <a:off x="5952952" y="2947902"/>
          <a:ext cx="992080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992080" y="246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6424190" y="2947797"/>
        <a:ext cx="49604" cy="49604"/>
      </dsp:txXfrm>
    </dsp:sp>
    <dsp:sp modelId="{A854CDD1-A146-4775-B188-D62629B44D4C}">
      <dsp:nvSpPr>
        <dsp:cNvPr id="0" name=""/>
        <dsp:cNvSpPr/>
      </dsp:nvSpPr>
      <dsp:spPr>
        <a:xfrm>
          <a:off x="6945032" y="2352549"/>
          <a:ext cx="2480200" cy="12401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9 normas</a:t>
          </a:r>
        </a:p>
      </dsp:txBody>
      <dsp:txXfrm>
        <a:off x="6981353" y="2388870"/>
        <a:ext cx="2407558" cy="1167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81018-A428-4AEB-9680-FB95000CDBA6}">
      <dsp:nvSpPr>
        <dsp:cNvPr id="0" name=""/>
        <dsp:cNvSpPr/>
      </dsp:nvSpPr>
      <dsp:spPr>
        <a:xfrm>
          <a:off x="1240526" y="0"/>
          <a:ext cx="2632979" cy="1579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t-BR" sz="19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NBC PG</a:t>
          </a:r>
          <a:r>
            <a:rPr lang="pt-BR" sz="1900" b="0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 – Normas gerais aplicadas indistintamente a todos os </a:t>
          </a:r>
          <a:r>
            <a:rPr lang="pt-BR" sz="19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profissionais de Contabilidade</a:t>
          </a:r>
          <a:endParaRPr lang="pt-BR" sz="1900" b="1" kern="1200" dirty="0"/>
        </a:p>
      </dsp:txBody>
      <dsp:txXfrm>
        <a:off x="1240526" y="0"/>
        <a:ext cx="2632979" cy="1579787"/>
      </dsp:txXfrm>
    </dsp:sp>
    <dsp:sp modelId="{AB108EBD-B0BE-4E68-8484-A928B529C64F}">
      <dsp:nvSpPr>
        <dsp:cNvPr id="0" name=""/>
        <dsp:cNvSpPr/>
      </dsp:nvSpPr>
      <dsp:spPr>
        <a:xfrm>
          <a:off x="4298836" y="417"/>
          <a:ext cx="2632979" cy="1579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NBC PA</a:t>
          </a:r>
          <a:r>
            <a:rPr lang="pt-BR" sz="1900" b="0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 – Normas Profissionais aplicadas aos </a:t>
          </a:r>
          <a:r>
            <a:rPr lang="pt-BR" sz="19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auditores independentes</a:t>
          </a:r>
        </a:p>
      </dsp:txBody>
      <dsp:txXfrm>
        <a:off x="4298836" y="417"/>
        <a:ext cx="2632979" cy="1579787"/>
      </dsp:txXfrm>
    </dsp:sp>
    <dsp:sp modelId="{4FB5C922-87A7-45C7-A192-B72B52AE4CB4}">
      <dsp:nvSpPr>
        <dsp:cNvPr id="0" name=""/>
        <dsp:cNvSpPr/>
      </dsp:nvSpPr>
      <dsp:spPr>
        <a:xfrm>
          <a:off x="1224675" y="1843920"/>
          <a:ext cx="2632979" cy="15797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NBC PI</a:t>
          </a:r>
          <a:r>
            <a:rPr lang="pt-BR" sz="1900" b="0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 – Normas Profissionais aplicadas aos </a:t>
          </a:r>
          <a:r>
            <a:rPr lang="pt-BR" sz="19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auditores internos</a:t>
          </a:r>
        </a:p>
      </dsp:txBody>
      <dsp:txXfrm>
        <a:off x="1224675" y="1843920"/>
        <a:ext cx="2632979" cy="1579787"/>
      </dsp:txXfrm>
    </dsp:sp>
    <dsp:sp modelId="{AC44822A-646A-48B7-87B9-480AC0F957AA}">
      <dsp:nvSpPr>
        <dsp:cNvPr id="0" name=""/>
        <dsp:cNvSpPr/>
      </dsp:nvSpPr>
      <dsp:spPr>
        <a:xfrm>
          <a:off x="4298836" y="1843502"/>
          <a:ext cx="2632979" cy="15797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NBC PP</a:t>
          </a:r>
          <a:r>
            <a:rPr lang="pt-BR" sz="1900" b="0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 – Normas Profissionais aplicadas aos </a:t>
          </a:r>
          <a:r>
            <a:rPr lang="pt-BR" sz="19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peritos contábeis</a:t>
          </a:r>
        </a:p>
      </dsp:txBody>
      <dsp:txXfrm>
        <a:off x="4298836" y="1843502"/>
        <a:ext cx="2632979" cy="1579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2FFF-8E20-4C74-9E0C-E519BE998525}" type="datetime1">
              <a:rPr lang="pt-BR" smtClean="0"/>
              <a:t>25/08/2022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B5B09-25C0-45BF-B254-5930C69D1B6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497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9C68D-9811-4DD1-9B75-7411ABCA3F0C}" type="datetime1">
              <a:rPr lang="pt-BR" smtClean="0"/>
              <a:pPr/>
              <a:t>25/08/2022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78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Elemento gráfico 9" descr="Engrenagem única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1CBE24BD-5EA3-4DDB-993F-8CCA40637673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002234BE-A7D4-4818-BFF0-B670B1A897CC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9F321201-0D97-4FBA-8255-00AC256E30A1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Espaço Reservado para Imagem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C16A6-E182-4D86-87C1-0F0839B56A72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o SmartArt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elemento gráfico SmartArt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C6699-F3ED-440C-A1E4-89B458A8C06C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Elemento gráfico 21" descr="Engrenagem única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Imagem 10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E5534-29C4-4F50-B515-3D42BA885905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Imagem 8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78948BD1-E397-4FD0-82E9-F253BE12C8E5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Elemento gráfico 23" descr="Engrenagem única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Elemento gráfico 24" descr="Engrenagem única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Elemento gráfico 25" descr="Engrenagem única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Elemento gráfico 26" descr="Engrenagem única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92F66-9667-400C-9E70-19C9F2B0DE9A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Elemento gráfico 21" descr="Engrenagem única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Elemento gráfico 22" descr="Engrenagem única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71D72BF1-4445-4A54-9294-7C4618C09555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pt-BR" sz="2400" noProof="0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ítulo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5" name="Espaço Reservado para Texto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7" name="Espaço Reservado para Conteúdo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8" name="Espaço Reservado para Conteúdo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9" name="Espaço Reservado para Conteúdo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ns 3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Elemento gráfico 28" descr="Engrenagem única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Elemento gráfico 30" descr="Engrenagem única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Elemento gráfico 31" descr="Engrenagem única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Elemento gráfico 32" descr="Engrenagem única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12AB4-60D3-4D2A-928E-EF8465A80177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Vari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1E4AC3-DCAA-4FA0-8A16-6EC48CAE3F06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Espaço Reservado para Texto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6" name="Espaço Reservado para Texto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801D68-7834-4AD7-ACF0-0A700D2D0396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A07C0-AD2F-4C9D-8A27-F081A402E3C2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i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BC0BAEAC-B6CE-4DF5-86F9-B5EBE335BEEB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Imagem 9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0F4B1-E862-4095-AEE3-4B67A1338272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213E9157-68AC-43BA-853D-74EF6C78DF0E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m 5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87E3C-37AB-4748-9233-38F32897ADA8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Elemento gráfico 7" descr="Engrenagem única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Elemento Gráfico 8" descr="Engrenagem única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Elemento gráfico 9" descr="Engrenagem única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Imagem 4" descr="ShadowShort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CF604-0A79-4024-8D39-5C6EA8531008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1BEE040-5C88-4F52-8C0C-C6ABAF030F87}" type="datetime1">
              <a:rPr lang="pt-BR" noProof="0" smtClean="0"/>
              <a:t>25/08/2022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pt-BR" dirty="0"/>
              <a:t>Auditoria e Gestão de Riscos em TI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800" dirty="0"/>
              <a:t>Prof. Mateus Santini, MSc.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CE74EA-1AB5-4B4E-B5C6-6B7508A5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70" y="2816804"/>
            <a:ext cx="827059" cy="12243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ED21FF-8FF4-4F28-A3FB-F446B397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68" y="2816803"/>
            <a:ext cx="1167447" cy="1224394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022E7A8E-3C05-4840-8F42-6A5344A6E9AB}"/>
              </a:ext>
            </a:extLst>
          </p:cNvPr>
          <p:cNvSpPr txBox="1">
            <a:spLocks/>
          </p:cNvSpPr>
          <p:nvPr/>
        </p:nvSpPr>
        <p:spPr>
          <a:xfrm>
            <a:off x="6172199" y="6299156"/>
            <a:ext cx="7055682" cy="558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Créditos: Prof. Adriano de Oliveira Martins, </a:t>
            </a:r>
            <a:r>
              <a:rPr lang="pt-BR" sz="1600" dirty="0" err="1"/>
              <a:t>MSc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640C42F-6ACF-4B1D-A0C5-88354F63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Evidências de Auditoria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0E93AE-D3BA-48C2-B46A-91ECE6B6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4" y="681500"/>
            <a:ext cx="1167447" cy="12243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770EDA-2B2A-4014-8DA4-3994F9BF833F}"/>
              </a:ext>
            </a:extLst>
          </p:cNvPr>
          <p:cNvSpPr/>
          <p:nvPr/>
        </p:nvSpPr>
        <p:spPr>
          <a:xfrm>
            <a:off x="644534" y="2127587"/>
            <a:ext cx="109029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Evidências de auditoria são as informações utilizadas pelo auditor para fundamentar suas conclusões em que se baseia a sua opinião.</a:t>
            </a:r>
          </a:p>
          <a:p>
            <a:pPr algn="l"/>
            <a:r>
              <a:rPr lang="pt-B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evidência deve ser </a:t>
            </a:r>
            <a:r>
              <a:rPr lang="pt-BR" sz="2400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suficiente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b="0" i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adequada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pt-BR" sz="24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Suficiência</a:t>
            </a: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a medida da </a:t>
            </a:r>
            <a:r>
              <a:rPr lang="pt-BR" sz="24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quantidade</a:t>
            </a: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 evidência de auditoria. A quantidade necessária da evidência de auditoria é afetada pela avaliação do auditor dos riscos de distorção relevante e também pela qualidade de tal evidência;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Adequação</a:t>
            </a: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a medida da </a:t>
            </a:r>
            <a:r>
              <a:rPr lang="pt-BR" sz="24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 evidência de auditoria; isto é, sua </a:t>
            </a:r>
            <a:r>
              <a:rPr lang="pt-BR" sz="24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relevância e confiabilidade</a:t>
            </a: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fornecimento de suporte às conclusões em que se baseia a opinião do auditor.</a:t>
            </a:r>
          </a:p>
        </p:txBody>
      </p:sp>
    </p:spTree>
    <p:extLst>
      <p:ext uri="{BB962C8B-B14F-4D97-AF65-F5344CB8AC3E}">
        <p14:creationId xmlns:p14="http://schemas.microsoft.com/office/powerpoint/2010/main" val="19857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640C42F-6ACF-4B1D-A0C5-88354F63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Asseguração razoável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0E93AE-D3BA-48C2-B46A-91ECE6B6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4" y="681500"/>
            <a:ext cx="1167447" cy="12243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770EDA-2B2A-4014-8DA4-3994F9BF833F}"/>
              </a:ext>
            </a:extLst>
          </p:cNvPr>
          <p:cNvSpPr/>
          <p:nvPr/>
        </p:nvSpPr>
        <p:spPr>
          <a:xfrm>
            <a:off x="644534" y="2470487"/>
            <a:ext cx="109029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Asseguração razoável é um nível elevado de segurança. Esse nível é conseguido quando o auditor obtém evidência de auditoria </a:t>
            </a:r>
            <a:r>
              <a:rPr lang="pt-BR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apropriada e suficiente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 reduzir a um nível aceitavelmente baixo o </a:t>
            </a:r>
            <a:r>
              <a:rPr lang="pt-BR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risco de auditoria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pt-BR" sz="24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Contudo, asseguração razoável não é um nível absoluto de segurança porque há </a:t>
            </a:r>
            <a:r>
              <a:rPr lang="pt-BR" sz="24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limitações inerentes</a:t>
            </a: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em uma auditoria, as quais resultam do fato de que a maioria das evidências de auditoria em que o auditor baseia suas conclusões e sua opinião, é persuasiva e não conclusiva.</a:t>
            </a:r>
          </a:p>
          <a:p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3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640C42F-6ACF-4B1D-A0C5-88354F63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 de auditoria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0E93AE-D3BA-48C2-B46A-91ECE6B6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4" y="681500"/>
            <a:ext cx="1167447" cy="12243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770EDA-2B2A-4014-8DA4-3994F9BF833F}"/>
              </a:ext>
            </a:extLst>
          </p:cNvPr>
          <p:cNvSpPr/>
          <p:nvPr/>
        </p:nvSpPr>
        <p:spPr>
          <a:xfrm>
            <a:off x="644534" y="2918162"/>
            <a:ext cx="109029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risco de que o auditor expresse uma opinião inadequada quando as demonstrações contábeis contiverem </a:t>
            </a:r>
            <a:r>
              <a:rPr lang="pt-BR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distorção relevante.</a:t>
            </a:r>
          </a:p>
          <a:p>
            <a:pPr algn="l"/>
            <a:endParaRPr lang="pt-BR" sz="2400" b="1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l"/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6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640C42F-6ACF-4B1D-A0C5-88354F63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Distorções Relevantes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0E93AE-D3BA-48C2-B46A-91ECE6B6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4" y="681500"/>
            <a:ext cx="1167447" cy="12243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770EDA-2B2A-4014-8DA4-3994F9BF833F}"/>
              </a:ext>
            </a:extLst>
          </p:cNvPr>
          <p:cNvSpPr/>
          <p:nvPr/>
        </p:nvSpPr>
        <p:spPr>
          <a:xfrm>
            <a:off x="644534" y="2460962"/>
            <a:ext cx="109029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geral, as distorções, inclusive as omissões, são consideradas relevantes se for razoável esperar que, individual ou conjuntamente, elas </a:t>
            </a:r>
            <a:r>
              <a:rPr lang="pt-BR" sz="24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influenciem as decisões econômicas dos usuários tomadas</a:t>
            </a: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 base nas demonstrações contábeis.</a:t>
            </a:r>
          </a:p>
          <a:p>
            <a:pPr algn="l"/>
            <a:endParaRPr lang="pt-BR" sz="2400" b="1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l"/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7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640C42F-6ACF-4B1D-A0C5-88354F63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éticos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0E93AE-D3BA-48C2-B46A-91ECE6B6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4" y="681500"/>
            <a:ext cx="1167447" cy="12243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770EDA-2B2A-4014-8DA4-3994F9BF833F}"/>
              </a:ext>
            </a:extLst>
          </p:cNvPr>
          <p:cNvSpPr/>
          <p:nvPr/>
        </p:nvSpPr>
        <p:spPr>
          <a:xfrm>
            <a:off x="644534" y="2908637"/>
            <a:ext cx="109029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Integridade;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Objetividade;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Competência e zelo profissional;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Confidencialidade; 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Comportamento (ou conduta) profissional.</a:t>
            </a:r>
            <a:endParaRPr lang="pt-BR" sz="2400" b="1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l"/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9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640C42F-6ACF-4B1D-A0C5-88354F63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éticos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0E93AE-D3BA-48C2-B46A-91ECE6B6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4" y="681500"/>
            <a:ext cx="1167447" cy="12243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770EDA-2B2A-4014-8DA4-3994F9BF833F}"/>
              </a:ext>
            </a:extLst>
          </p:cNvPr>
          <p:cNvSpPr/>
          <p:nvPr/>
        </p:nvSpPr>
        <p:spPr>
          <a:xfrm>
            <a:off x="644534" y="2908637"/>
            <a:ext cx="109029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Integridade;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Objetividade;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Competência e zelo profissional;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Confidencialidade; 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Comportamento (ou conduta) profissional.</a:t>
            </a:r>
            <a:endParaRPr lang="pt-BR" sz="2400" b="1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l"/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4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46C6E21-B9C9-4877-A4FC-C10CDB8D7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914108"/>
              </p:ext>
            </p:extLst>
          </p:nvPr>
        </p:nvGraphicFramePr>
        <p:xfrm>
          <a:off x="4114799" y="2681064"/>
          <a:ext cx="8334376" cy="3423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3">
            <a:extLst>
              <a:ext uri="{FF2B5EF4-FFF2-40B4-BE49-F238E27FC236}">
                <a16:creationId xmlns:a16="http://schemas.microsoft.com/office/drawing/2014/main" id="{97928373-A3AF-4617-91E1-5EC3C2C9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DAB5FE-938C-4A5E-9089-5F20792039E9}"/>
              </a:ext>
            </a:extLst>
          </p:cNvPr>
          <p:cNvSpPr txBox="1"/>
          <p:nvPr/>
        </p:nvSpPr>
        <p:spPr>
          <a:xfrm>
            <a:off x="123825" y="2992219"/>
            <a:ext cx="4476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Em duplas/trios elaborar apresentação com um resumo sobre as 4 normas profissionais (conforme divisão – cada grupo elabora sobre uma norma)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Elaborar um </a:t>
            </a:r>
            <a:r>
              <a:rPr lang="pt-BR" dirty="0" err="1"/>
              <a:t>ppt</a:t>
            </a:r>
            <a:r>
              <a:rPr lang="pt-BR" dirty="0"/>
              <a:t>, que deverá ser  apresentado para a turma - 10 minutos cada grupo  </a:t>
            </a:r>
          </a:p>
        </p:txBody>
      </p:sp>
    </p:spTree>
    <p:extLst>
      <p:ext uri="{BB962C8B-B14F-4D97-AF65-F5344CB8AC3E}">
        <p14:creationId xmlns:p14="http://schemas.microsoft.com/office/powerpoint/2010/main" val="122273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E4D16A8-DE48-43FE-B3AC-FA3BC8B0F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9457"/>
              </p:ext>
            </p:extLst>
          </p:nvPr>
        </p:nvGraphicFramePr>
        <p:xfrm>
          <a:off x="229748" y="2470427"/>
          <a:ext cx="11728174" cy="3505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44258">
                  <a:extLst>
                    <a:ext uri="{9D8B030D-6E8A-4147-A177-3AD203B41FA5}">
                      <a16:colId xmlns:a16="http://schemas.microsoft.com/office/drawing/2014/main" val="2681672917"/>
                    </a:ext>
                  </a:extLst>
                </a:gridCol>
                <a:gridCol w="6180594">
                  <a:extLst>
                    <a:ext uri="{9D8B030D-6E8A-4147-A177-3AD203B41FA5}">
                      <a16:colId xmlns:a16="http://schemas.microsoft.com/office/drawing/2014/main" val="56529938"/>
                    </a:ext>
                  </a:extLst>
                </a:gridCol>
                <a:gridCol w="3003322">
                  <a:extLst>
                    <a:ext uri="{9D8B030D-6E8A-4147-A177-3AD203B41FA5}">
                      <a16:colId xmlns:a16="http://schemas.microsoft.com/office/drawing/2014/main" val="227829848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CARACTERÍSTICAS QUE DIFERENCIAM A AUDITORIA INTERNA DA AUDITORIA EXTERNA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50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AUDITORIA INTERNA: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AUDITORIA EXTERNA: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01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Profissional: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Funcionário da Empresa (Auditor Interno)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Prestador de serviços independente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043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Objetivos: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Exame dos processos (operacionais, contábeis e sistêmicos)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Demonstrações Financeiras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60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Finalidade: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Promover melhorias nos controles da empresa de forma a assegurar a proteção do patrimônio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Opinar sobre as Demonstrações Financeiras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Relatório Principal: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Recomendações de controle interno e eficiência administrativa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Parecer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78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Grau de Independência: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Menos amplo*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Mais amplo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30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Interessados: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 empresa e a sociedade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9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/>
                        <a:t>Responsabilidade:</a:t>
                      </a:r>
                      <a:endParaRPr lang="pt-B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Trabalhista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Profissional, civil e criminal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6075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61FF5934-E012-42FF-AD4D-D7C1EDB0A960}"/>
              </a:ext>
            </a:extLst>
          </p:cNvPr>
          <p:cNvSpPr/>
          <p:nvPr/>
        </p:nvSpPr>
        <p:spPr>
          <a:xfrm>
            <a:off x="229747" y="6228882"/>
            <a:ext cx="11728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* Declaração de pronunciamento IIA – As três linhas de defesa no gerenciamento eficaz de riscos e controles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A22BCC4-E9D8-49B7-A974-4DFC59F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gerais do Auditor Independente e Interno</a:t>
            </a:r>
          </a:p>
        </p:txBody>
      </p:sp>
    </p:spTree>
    <p:extLst>
      <p:ext uri="{BB962C8B-B14F-4D97-AF65-F5344CB8AC3E}">
        <p14:creationId xmlns:p14="http://schemas.microsoft.com/office/powerpoint/2010/main" val="258277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A22BCC4-E9D8-49B7-A974-4DFC59F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Brasileiras de Contabilidade - Estrutura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920556D-CF6B-49AA-9267-98350FE17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018591"/>
              </p:ext>
            </p:extLst>
          </p:nvPr>
        </p:nvGraphicFramePr>
        <p:xfrm>
          <a:off x="680321" y="2129367"/>
          <a:ext cx="9425704" cy="451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65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A22BCC4-E9D8-49B7-A974-4DFC59F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Brasileiras de Contabilidade - Objetivos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F24A7D-47DB-4160-91B6-92813A099B83}"/>
              </a:ext>
            </a:extLst>
          </p:cNvPr>
          <p:cNvSpPr txBox="1"/>
          <p:nvPr/>
        </p:nvSpPr>
        <p:spPr>
          <a:xfrm>
            <a:off x="680321" y="3592674"/>
            <a:ext cx="100679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Estabelecem preceitos de conduta profissional e padrões e procedimentos técnicos necessários para o adequado exercício profissional.</a:t>
            </a:r>
          </a:p>
          <a:p>
            <a:endParaRPr lang="pt-BR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</a:rPr>
              <a:t>São emitidas de acordo com as normas internacionais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</a:rPr>
              <a:t>São divididas em profissionais e técnicas</a:t>
            </a:r>
          </a:p>
          <a:p>
            <a:pPr marL="285750" indent="-285750">
              <a:buFontTx/>
              <a:buChar char="-"/>
            </a:pP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9BF1C8-134D-4264-AB43-97316A82296C}"/>
              </a:ext>
            </a:extLst>
          </p:cNvPr>
          <p:cNvSpPr txBox="1"/>
          <p:nvPr/>
        </p:nvSpPr>
        <p:spPr>
          <a:xfrm>
            <a:off x="746996" y="2228671"/>
            <a:ext cx="100679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As Normas Brasileiras de Contabilidade, ou </a:t>
            </a:r>
            <a:r>
              <a:rPr lang="pt-BR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NBCs</a:t>
            </a:r>
            <a: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foram desenvolvidas para que todos os procedimentos contábeis sejam padronizados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por meio delas, os profissionais do país inteiro podem se basear nas mesmas regras, que são regulamentadas e classificadas pelo Conselho Federal de Contabilidade, o CFC</a:t>
            </a:r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1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A22BCC4-E9D8-49B7-A974-4DFC59F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Brasileiras de Contabilidade - 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562B12-4858-4115-9053-FD280F7BC259}"/>
              </a:ext>
            </a:extLst>
          </p:cNvPr>
          <p:cNvSpPr txBox="1"/>
          <p:nvPr/>
        </p:nvSpPr>
        <p:spPr>
          <a:xfrm>
            <a:off x="1057275" y="2438512"/>
            <a:ext cx="9163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NBC Profissionais se estruturam em: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PG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gerais aplicadas indistintamente a todos os profissionais de Contabilidade;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PA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Profissionais aplicadas aos auditores independentes;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PI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Profissionais aplicadas aos auditores internos; e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PP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Profissionais aplicadas aos peritos contábeis</a:t>
            </a:r>
          </a:p>
        </p:txBody>
      </p:sp>
    </p:spTree>
    <p:extLst>
      <p:ext uri="{BB962C8B-B14F-4D97-AF65-F5344CB8AC3E}">
        <p14:creationId xmlns:p14="http://schemas.microsoft.com/office/powerpoint/2010/main" val="72858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A22BCC4-E9D8-49B7-A974-4DFC59F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E562B12-4858-4115-9053-FD280F7BC259}"/>
              </a:ext>
            </a:extLst>
          </p:cNvPr>
          <p:cNvSpPr txBox="1"/>
          <p:nvPr/>
        </p:nvSpPr>
        <p:spPr>
          <a:xfrm>
            <a:off x="1057275" y="2438512"/>
            <a:ext cx="91630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outro lado, as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NBCs</a:t>
            </a:r>
            <a:r>
              <a:rPr lang="pt-BR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Técnicas se dividem em:</a:t>
            </a:r>
          </a:p>
          <a:p>
            <a:pPr algn="l">
              <a:buFont typeface="+mj-lt"/>
              <a:buAutoNum type="arabicPeriod"/>
            </a:pPr>
            <a:r>
              <a:rPr lang="pt-BR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TG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Normas aplicadas a todos os profissionais, em convergências com as normas internacionais;</a:t>
            </a:r>
          </a:p>
          <a:p>
            <a:pPr algn="l">
              <a:buFont typeface="+mj-lt"/>
              <a:buAutoNum type="arabicPeriod"/>
            </a:pPr>
            <a:r>
              <a:rPr lang="pt-BR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TSP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Técnicas aplicadas ao Setor Público</a:t>
            </a:r>
          </a:p>
          <a:p>
            <a:pPr algn="l"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TA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Técnicas aplicadas ao auditor independente;</a:t>
            </a:r>
          </a:p>
          <a:p>
            <a:pPr algn="l">
              <a:buFont typeface="+mj-lt"/>
              <a:buAutoNum type="arabicPeriod"/>
            </a:pPr>
            <a:r>
              <a:rPr lang="pt-BR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TI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Técnicas aplicadas ao auditor interno;</a:t>
            </a:r>
          </a:p>
          <a:p>
            <a:pPr algn="l"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TR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de Revisão Contábil;</a:t>
            </a:r>
          </a:p>
          <a:p>
            <a:pPr algn="l"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TO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de Asseguração de Informação não histórica;</a:t>
            </a:r>
          </a:p>
          <a:p>
            <a:pPr algn="l">
              <a:buFont typeface="+mj-lt"/>
              <a:buAutoNum type="arabicPeriod"/>
            </a:pPr>
            <a:r>
              <a:rPr lang="pt-BR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TSC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relativas aos serviços correlatos;</a:t>
            </a:r>
          </a:p>
          <a:p>
            <a:pPr algn="l">
              <a:buFont typeface="+mj-lt"/>
              <a:buAutoNum type="arabicPeriod"/>
            </a:pP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pt-BR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TP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técnicas para perícia contábil; e</a:t>
            </a:r>
          </a:p>
          <a:p>
            <a:pPr algn="l">
              <a:buFont typeface="+mj-lt"/>
              <a:buAutoNum type="arabicPeriod"/>
            </a:pPr>
            <a:r>
              <a:rPr lang="pt-BR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NBC TAG</a:t>
            </a:r>
            <a:r>
              <a:rPr lang="pt-BR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Normas para auditoria governamental.</a:t>
            </a:r>
          </a:p>
        </p:txBody>
      </p:sp>
    </p:spTree>
    <p:extLst>
      <p:ext uri="{BB962C8B-B14F-4D97-AF65-F5344CB8AC3E}">
        <p14:creationId xmlns:p14="http://schemas.microsoft.com/office/powerpoint/2010/main" val="72744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A22BCC4-E9D8-49B7-A974-4DFC59F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Brasileiras de Contabilidade – numeração/classificação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F636BE-B32F-498B-B7C4-813CF65BC6F4}"/>
              </a:ext>
            </a:extLst>
          </p:cNvPr>
          <p:cNvSpPr txBox="1"/>
          <p:nvPr/>
        </p:nvSpPr>
        <p:spPr>
          <a:xfrm>
            <a:off x="185737" y="2056686"/>
            <a:ext cx="118205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pt-BR" sz="1600" b="1" i="0" dirty="0">
                <a:effectLst/>
                <a:latin typeface="Source Serif Pro" panose="020B0604020202020204" pitchFamily="18" charset="0"/>
              </a:rPr>
              <a:t>As NBC TA possuem a mesma </a:t>
            </a:r>
            <a:r>
              <a:rPr lang="pt-BR" sz="1600" b="1" i="0" dirty="0" err="1">
                <a:effectLst/>
                <a:latin typeface="Source Serif Pro" panose="020B0604020202020204" pitchFamily="18" charset="0"/>
              </a:rPr>
              <a:t>numeraçāo</a:t>
            </a:r>
            <a:r>
              <a:rPr lang="pt-BR" sz="1600" b="1" i="0" dirty="0">
                <a:effectLst/>
                <a:latin typeface="Source Serif Pro" panose="020B0604020202020204" pitchFamily="18" charset="0"/>
              </a:rPr>
              <a:t> das </a:t>
            </a:r>
            <a:r>
              <a:rPr lang="pt-BR" sz="1600" b="1" i="1" dirty="0">
                <a:effectLst/>
                <a:latin typeface="Georgia" panose="02040502050405020303" pitchFamily="18" charset="0"/>
              </a:rPr>
              <a:t>ISA - </a:t>
            </a:r>
            <a:r>
              <a:rPr lang="pt-BR" sz="1600" b="1" i="1" dirty="0" err="1">
                <a:effectLst/>
                <a:latin typeface="Georgia" panose="02040502050405020303" pitchFamily="18" charset="0"/>
              </a:rPr>
              <a:t>International</a:t>
            </a:r>
            <a:r>
              <a:rPr lang="pt-BR" sz="1600" b="1" i="1" dirty="0">
                <a:effectLst/>
                <a:latin typeface="Georgia" panose="02040502050405020303" pitchFamily="18" charset="0"/>
              </a:rPr>
              <a:t> Standards </a:t>
            </a:r>
            <a:r>
              <a:rPr lang="pt-BR" sz="1600" b="1" i="1" dirty="0" err="1">
                <a:effectLst/>
                <a:latin typeface="Georgia" panose="02040502050405020303" pitchFamily="18" charset="0"/>
              </a:rPr>
              <a:t>on</a:t>
            </a:r>
            <a:r>
              <a:rPr lang="pt-BR" sz="1600" b="1" i="1" dirty="0">
                <a:effectLst/>
                <a:latin typeface="Georgia" panose="02040502050405020303" pitchFamily="18" charset="0"/>
              </a:rPr>
              <a:t> </a:t>
            </a:r>
            <a:r>
              <a:rPr lang="pt-BR" sz="1600" b="1" i="1" dirty="0" err="1">
                <a:effectLst/>
                <a:latin typeface="Georgia" panose="02040502050405020303" pitchFamily="18" charset="0"/>
              </a:rPr>
              <a:t>Audit</a:t>
            </a:r>
            <a:r>
              <a:rPr lang="pt-BR" sz="1600" b="1" i="1" dirty="0">
                <a:effectLst/>
                <a:latin typeface="Georgia" panose="02040502050405020303" pitchFamily="18" charset="0"/>
              </a:rPr>
              <a:t> </a:t>
            </a:r>
            <a:r>
              <a:rPr lang="pt-BR" sz="1600" b="1" i="0" dirty="0">
                <a:effectLst/>
                <a:latin typeface="Source Serif Pro" panose="020B0604020202020204" pitchFamily="18" charset="0"/>
              </a:rPr>
              <a:t>as quais </a:t>
            </a:r>
            <a:r>
              <a:rPr lang="pt-BR" sz="1600" b="1" i="0" dirty="0" err="1">
                <a:effectLst/>
                <a:latin typeface="Source Serif Pro" panose="020B0604020202020204" pitchFamily="18" charset="0"/>
              </a:rPr>
              <a:t>sāo</a:t>
            </a:r>
            <a:r>
              <a:rPr lang="pt-BR" sz="1600" b="1" i="0" dirty="0">
                <a:effectLst/>
                <a:latin typeface="Source Serif Pro" panose="020B0604020202020204" pitchFamily="18" charset="0"/>
              </a:rPr>
              <a:t> emitidas pelo IAASB.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 Elas iniciam no 200 e terminam no 800.</a:t>
            </a:r>
          </a:p>
          <a:p>
            <a:pPr algn="l" fontAlgn="auto"/>
            <a:endParaRPr lang="pt-BR" sz="1600" b="0" i="0" dirty="0">
              <a:effectLst/>
              <a:latin typeface="Source Serif Pro" panose="020B0604020202020204" pitchFamily="18" charset="0"/>
            </a:endParaRPr>
          </a:p>
          <a:p>
            <a:pPr algn="l" fontAlgn="auto"/>
            <a:r>
              <a:rPr lang="pt-BR" sz="1600" b="1" i="0" dirty="0">
                <a:effectLst/>
                <a:latin typeface="Source Serif Pro" panose="020B0604020202020204" pitchFamily="18" charset="0"/>
              </a:rPr>
              <a:t>As normas das </a:t>
            </a:r>
            <a:r>
              <a:rPr lang="pt-BR" sz="1600" b="1" i="0" dirty="0" err="1">
                <a:effectLst/>
                <a:latin typeface="Source Serif Pro" panose="020B0604020202020204" pitchFamily="18" charset="0"/>
              </a:rPr>
              <a:t>seçāo</a:t>
            </a:r>
            <a:r>
              <a:rPr lang="pt-BR" sz="1600" b="1" i="0" dirty="0">
                <a:effectLst/>
                <a:latin typeface="Source Serif Pro" panose="020B0604020202020204" pitchFamily="18" charset="0"/>
              </a:rPr>
              <a:t> 200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 tratam de princípios gerais e responsabilidades do auditor independente.</a:t>
            </a:r>
          </a:p>
          <a:p>
            <a:pPr algn="l" fontAlgn="auto"/>
            <a:endParaRPr lang="pt-BR" sz="1600" b="0" i="0" dirty="0">
              <a:effectLst/>
              <a:latin typeface="Source Serif Pro" panose="020B0604020202020204" pitchFamily="18" charset="0"/>
            </a:endParaRPr>
          </a:p>
          <a:p>
            <a:pPr algn="l" fontAlgn="auto"/>
            <a:r>
              <a:rPr lang="pt-BR" sz="1600" b="1" i="0" dirty="0">
                <a:effectLst/>
                <a:latin typeface="Source Serif Pro" panose="020B0604020202020204" pitchFamily="18" charset="0"/>
              </a:rPr>
              <a:t>As seções 300 e 400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 tratam da </a:t>
            </a:r>
            <a:r>
              <a:rPr lang="pt-BR" sz="1600" b="0" i="0" dirty="0" err="1">
                <a:effectLst/>
                <a:latin typeface="Source Serif Pro" panose="020B0604020202020204" pitchFamily="18" charset="0"/>
              </a:rPr>
              <a:t>avaliaçāo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 dos riscos e respostas aos riscos avaliados pelo auditor (planejamento, materialidade e </a:t>
            </a:r>
            <a:r>
              <a:rPr lang="pt-BR" sz="1600" b="0" i="0" dirty="0" err="1">
                <a:effectLst/>
                <a:latin typeface="Source Serif Pro" panose="020B0604020202020204" pitchFamily="18" charset="0"/>
              </a:rPr>
              <a:t>avaliaçāo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 de distorções).</a:t>
            </a:r>
          </a:p>
          <a:p>
            <a:pPr algn="l" fontAlgn="auto"/>
            <a:endParaRPr lang="pt-BR" sz="1600" b="0" i="0" dirty="0">
              <a:effectLst/>
              <a:latin typeface="Source Serif Pro" panose="020B0604020202020204" pitchFamily="18" charset="0"/>
            </a:endParaRPr>
          </a:p>
          <a:p>
            <a:pPr algn="l" fontAlgn="auto"/>
            <a:r>
              <a:rPr lang="pt-BR" sz="1600" b="1" i="0" dirty="0">
                <a:effectLst/>
                <a:latin typeface="Source Serif Pro" panose="020B0604020202020204" pitchFamily="18" charset="0"/>
              </a:rPr>
              <a:t>Já as normas da </a:t>
            </a:r>
            <a:r>
              <a:rPr lang="pt-BR" sz="1600" b="1" i="0" dirty="0" err="1">
                <a:effectLst/>
                <a:latin typeface="Source Serif Pro" panose="020B0604020202020204" pitchFamily="18" charset="0"/>
              </a:rPr>
              <a:t>seçāo</a:t>
            </a:r>
            <a:r>
              <a:rPr lang="pt-BR" sz="1600" b="1" i="0" dirty="0">
                <a:effectLst/>
                <a:latin typeface="Source Serif Pro" panose="020B0604020202020204" pitchFamily="18" charset="0"/>
              </a:rPr>
              <a:t> 500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 abordam das evidências de auditoria. Norma sobre coleta de evidências, confirmações externas, saldos iniciais, </a:t>
            </a:r>
            <a:r>
              <a:rPr lang="pt-BR" sz="1600" b="0" i="0" dirty="0" err="1">
                <a:effectLst/>
                <a:latin typeface="Source Serif Pro" panose="020B0604020202020204" pitchFamily="18" charset="0"/>
              </a:rPr>
              <a:t>verificaçāo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 das estimativas contábeis </a:t>
            </a:r>
            <a:r>
              <a:rPr lang="pt-BR" sz="1600" b="0" i="0" dirty="0" err="1">
                <a:effectLst/>
                <a:latin typeface="Source Serif Pro" panose="020B0604020202020204" pitchFamily="18" charset="0"/>
              </a:rPr>
              <a:t>sāo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 observadas aqui.</a:t>
            </a:r>
          </a:p>
          <a:p>
            <a:pPr algn="l" fontAlgn="auto"/>
            <a:endParaRPr lang="pt-BR" sz="1600" b="0" i="0" dirty="0">
              <a:effectLst/>
              <a:latin typeface="Source Serif Pro" panose="020B0604020202020204" pitchFamily="18" charset="0"/>
            </a:endParaRPr>
          </a:p>
          <a:p>
            <a:pPr algn="l" fontAlgn="auto"/>
            <a:r>
              <a:rPr lang="pt-BR" sz="1600" b="1" i="0" dirty="0">
                <a:effectLst/>
                <a:latin typeface="Source Serif Pro" panose="020B0604020202020204" pitchFamily="18" charset="0"/>
              </a:rPr>
              <a:t>Na </a:t>
            </a:r>
            <a:r>
              <a:rPr lang="pt-BR" sz="1600" b="1" i="0" dirty="0" err="1">
                <a:effectLst/>
                <a:latin typeface="Source Serif Pro" panose="020B0604020202020204" pitchFamily="18" charset="0"/>
              </a:rPr>
              <a:t>seçāo</a:t>
            </a:r>
            <a:r>
              <a:rPr lang="pt-BR" sz="1600" b="1" i="0" dirty="0">
                <a:effectLst/>
                <a:latin typeface="Source Serif Pro" panose="020B0604020202020204" pitchFamily="18" charset="0"/>
              </a:rPr>
              <a:t> 600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 temos as normas que se referem à </a:t>
            </a:r>
            <a:r>
              <a:rPr lang="pt-BR" sz="1600" b="0" i="0" dirty="0" err="1">
                <a:effectLst/>
                <a:latin typeface="Source Serif Pro" panose="020B0604020202020204" pitchFamily="18" charset="0"/>
              </a:rPr>
              <a:t>utilizaçāo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 do trabalho de terceiros (como de especialistas e consultores jurídicos externos, por exemplo).</a:t>
            </a:r>
          </a:p>
          <a:p>
            <a:pPr algn="l" fontAlgn="auto"/>
            <a:endParaRPr lang="pt-BR" sz="1600" b="0" i="0" dirty="0">
              <a:effectLst/>
              <a:latin typeface="Source Serif Pro" panose="020B0604020202020204" pitchFamily="18" charset="0"/>
            </a:endParaRPr>
          </a:p>
          <a:p>
            <a:pPr algn="l" fontAlgn="auto"/>
            <a:r>
              <a:rPr lang="pt-BR" sz="1600" b="1" i="0" dirty="0">
                <a:effectLst/>
                <a:latin typeface="Source Serif Pro" panose="020B0604020202020204" pitchFamily="18" charset="0"/>
              </a:rPr>
              <a:t>A </a:t>
            </a:r>
            <a:r>
              <a:rPr lang="pt-BR" sz="1600" b="1" i="0" dirty="0" err="1">
                <a:effectLst/>
                <a:latin typeface="Source Serif Pro" panose="020B0604020202020204" pitchFamily="18" charset="0"/>
              </a:rPr>
              <a:t>seçāo</a:t>
            </a:r>
            <a:r>
              <a:rPr lang="pt-BR" sz="1600" b="1" i="0" dirty="0">
                <a:effectLst/>
                <a:latin typeface="Source Serif Pro" panose="020B0604020202020204" pitchFamily="18" charset="0"/>
              </a:rPr>
              <a:t> 700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 apresenta normas de auditoria que tratam da </a:t>
            </a:r>
            <a:r>
              <a:rPr lang="pt-BR" sz="1600" b="0" i="0" dirty="0" err="1">
                <a:effectLst/>
                <a:latin typeface="Source Serif Pro" panose="020B0604020202020204" pitchFamily="18" charset="0"/>
              </a:rPr>
              <a:t>conclusāo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 dos trabalhos e relatório do auditor.</a:t>
            </a:r>
          </a:p>
          <a:p>
            <a:pPr algn="l" fontAlgn="auto"/>
            <a:endParaRPr lang="pt-BR" sz="1600" b="0" i="0" dirty="0">
              <a:effectLst/>
              <a:latin typeface="Source Serif Pro" panose="020B0604020202020204" pitchFamily="18" charset="0"/>
            </a:endParaRPr>
          </a:p>
          <a:p>
            <a:pPr algn="l" fontAlgn="auto"/>
            <a:r>
              <a:rPr lang="pt-BR" sz="1600" b="0" i="0" dirty="0">
                <a:effectLst/>
                <a:latin typeface="Source Serif Pro" panose="020B0604020202020204" pitchFamily="18" charset="0"/>
              </a:rPr>
              <a:t>E por último, </a:t>
            </a:r>
            <a:r>
              <a:rPr lang="pt-BR" sz="1600" b="1" i="0" dirty="0">
                <a:effectLst/>
                <a:latin typeface="Source Serif Pro" panose="020B0604020202020204" pitchFamily="18" charset="0"/>
              </a:rPr>
              <a:t>na </a:t>
            </a:r>
            <a:r>
              <a:rPr lang="pt-BR" sz="1600" b="1" i="0" dirty="0" err="1">
                <a:effectLst/>
                <a:latin typeface="Source Serif Pro" panose="020B0604020202020204" pitchFamily="18" charset="0"/>
              </a:rPr>
              <a:t>seçāo</a:t>
            </a:r>
            <a:r>
              <a:rPr lang="pt-BR" sz="1600" b="1" i="0" dirty="0">
                <a:effectLst/>
                <a:latin typeface="Source Serif Pro" panose="020B0604020202020204" pitchFamily="18" charset="0"/>
              </a:rPr>
              <a:t> 800 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existem as normas de áreas específicas. Funciona como uma </a:t>
            </a:r>
            <a:r>
              <a:rPr lang="pt-BR" sz="1600" b="0" i="0" dirty="0" err="1">
                <a:effectLst/>
                <a:latin typeface="Source Serif Pro" panose="020B0604020202020204" pitchFamily="18" charset="0"/>
              </a:rPr>
              <a:t>agregaçāo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 de normas que </a:t>
            </a:r>
            <a:r>
              <a:rPr lang="pt-BR" sz="1600" b="0" i="0" dirty="0" err="1">
                <a:effectLst/>
                <a:latin typeface="Source Serif Pro" panose="020B0604020202020204" pitchFamily="18" charset="0"/>
              </a:rPr>
              <a:t>nāo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 se encaixam em nenhuma outra </a:t>
            </a:r>
            <a:r>
              <a:rPr lang="pt-BR" sz="1600" b="0" i="0" dirty="0" err="1">
                <a:effectLst/>
                <a:latin typeface="Source Serif Pro" panose="020B0604020202020204" pitchFamily="18" charset="0"/>
              </a:rPr>
              <a:t>seçāo</a:t>
            </a:r>
            <a:r>
              <a:rPr lang="pt-BR" sz="1600" b="0" i="0" dirty="0">
                <a:effectLst/>
                <a:latin typeface="Source Serif Pro" panose="020B0604020202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93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A22BCC4-E9D8-49B7-A974-4DFC59F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Normas Brasileiras de Contabilidade – numeração/classificação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2E2C7A-3BB2-4442-B153-018BA932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362200"/>
            <a:ext cx="10610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640C42F-6ACF-4B1D-A0C5-88354F63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auditoria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0E93AE-D3BA-48C2-B46A-91ECE6B6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4" y="681500"/>
            <a:ext cx="1167447" cy="122439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770EDA-2B2A-4014-8DA4-3994F9BF833F}"/>
              </a:ext>
            </a:extLst>
          </p:cNvPr>
          <p:cNvSpPr/>
          <p:nvPr/>
        </p:nvSpPr>
        <p:spPr>
          <a:xfrm>
            <a:off x="644534" y="2460962"/>
            <a:ext cx="109029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objetivo da auditoria é aumentar o grau de confiança nas demonstrações contábeis por parte dos usuários.</a:t>
            </a:r>
          </a:p>
          <a:p>
            <a:pPr algn="l"/>
            <a:endParaRPr lang="pt-BR" sz="2400" b="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é alcançado mediante a expressão de uma opinião pelo auditor sobre se as demonstrações contábeis foram elaboradas, em todos os aspectos relevantes, em conformidade com uma estrutura de relatório financeiro aplicável.</a:t>
            </a:r>
          </a:p>
          <a:p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788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Personalizada 1">
      <a:dk1>
        <a:sysClr val="windowText" lastClr="000000"/>
      </a:dk1>
      <a:lt1>
        <a:sysClr val="window" lastClr="FFFFFF"/>
      </a:lt1>
      <a:dk2>
        <a:srgbClr val="388356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15_TF67421116" id="{826EFCB1-945D-4EB2-9757-017EB46C4383}" vid="{720FC11F-67B1-4BDE-BAFE-AAE181A0A5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DDD245-D6FC-4A3B-8DDB-348DE94B95C6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1040</Words>
  <Application>Microsoft Office PowerPoint</Application>
  <PresentationFormat>Widescreen</PresentationFormat>
  <Paragraphs>116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arial</vt:lpstr>
      <vt:lpstr>Calibri</vt:lpstr>
      <vt:lpstr>Georgia</vt:lpstr>
      <vt:lpstr>open sans</vt:lpstr>
      <vt:lpstr>Source Serif Pro</vt:lpstr>
      <vt:lpstr>Trebuchet MS</vt:lpstr>
      <vt:lpstr>Wingdings</vt:lpstr>
      <vt:lpstr>Berlim</vt:lpstr>
      <vt:lpstr>Auditoria e Gestão de Riscos em TI</vt:lpstr>
      <vt:lpstr>Objetivos gerais do Auditor Independente e Interno</vt:lpstr>
      <vt:lpstr>Normas Brasileiras de Contabilidade - Estrutura</vt:lpstr>
      <vt:lpstr>Normas Brasileiras de Contabilidade - Objetivos</vt:lpstr>
      <vt:lpstr>Normas Brasileiras de Contabilidade - Estrutura</vt:lpstr>
      <vt:lpstr>Estrutura</vt:lpstr>
      <vt:lpstr>Normas Brasileiras de Contabilidade – numeração/classificação</vt:lpstr>
      <vt:lpstr>Normas Brasileiras de Contabilidade – numeração/classificação</vt:lpstr>
      <vt:lpstr>Objetivo da auditoria</vt:lpstr>
      <vt:lpstr>Evidências de Auditoria</vt:lpstr>
      <vt:lpstr>Asseguração razoável</vt:lpstr>
      <vt:lpstr>Risco de auditoria</vt:lpstr>
      <vt:lpstr>Distorções Relevantes</vt:lpstr>
      <vt:lpstr>Requisitos éticos</vt:lpstr>
      <vt:lpstr>Requisitos éticos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2019-08-05T18:35:24Z</dcterms:created>
  <dcterms:modified xsi:type="dcterms:W3CDTF">2022-08-26T00:01:27Z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