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98" r:id="rId7"/>
    <p:sldId id="299" r:id="rId8"/>
    <p:sldId id="301" r:id="rId9"/>
    <p:sldId id="302" r:id="rId10"/>
    <p:sldId id="303" r:id="rId11"/>
    <p:sldId id="305" r:id="rId12"/>
    <p:sldId id="309" r:id="rId13"/>
    <p:sldId id="310" r:id="rId14"/>
    <p:sldId id="396" r:id="rId15"/>
    <p:sldId id="397" r:id="rId16"/>
    <p:sldId id="312" r:id="rId17"/>
    <p:sldId id="388" r:id="rId18"/>
    <p:sldId id="389" r:id="rId19"/>
    <p:sldId id="390" r:id="rId20"/>
    <p:sldId id="391" r:id="rId21"/>
    <p:sldId id="392" r:id="rId22"/>
    <p:sldId id="394" r:id="rId23"/>
    <p:sldId id="393" r:id="rId24"/>
    <p:sldId id="381" r:id="rId25"/>
    <p:sldId id="382" r:id="rId26"/>
    <p:sldId id="398" r:id="rId27"/>
    <p:sldId id="395" r:id="rId28"/>
    <p:sldId id="293" r:id="rId29"/>
    <p:sldId id="294" r:id="rId30"/>
    <p:sldId id="295" r:id="rId3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6280B"/>
    <a:srgbClr val="942D0B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6408" autoAdjust="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2FFF-8E20-4C74-9E0C-E519BE998525}" type="datetime1">
              <a:rPr lang="pt-BR" smtClean="0"/>
              <a:t>29/08/2021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B09-25C0-45BF-B254-5930C69D1B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9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68D-9811-4DD1-9B75-7411ABCA3F0C}" type="datetime1">
              <a:rPr lang="pt-BR" smtClean="0"/>
              <a:pPr/>
              <a:t>29/08/2021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1CBE24BD-5EA3-4DDB-993F-8CCA40637673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002234BE-A7D4-4818-BFF0-B670B1A897CC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21201-0D97-4FBA-8255-00AC256E30A1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Espaço Reservado para Imagem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16A6-E182-4D86-87C1-0F0839B56A72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o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C6699-F3ED-440C-A1E4-89B458A8C06C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5534-29C4-4F50-B515-3D42BA885905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78948BD1-E397-4FD0-82E9-F253BE12C8E5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Elemento gráfico 23" descr="Engrenagem única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Elemento gráfico 24" descr="Engrenagem única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Elemento gráfico 25" descr="Engrenagem única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Elemento gráfico 26" descr="Engrenagem única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92F66-9667-400C-9E70-19C9F2B0DE9A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Elemento gráfico 22" descr="Engrenagem única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71D72BF1-4445-4A54-9294-7C4618C09555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t-BR" sz="2400" noProof="0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7" name="Espaço Reservado para Conteú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8" name="Espaço Reservado para Conteú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9" name="Espaço Reservado para Conteú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ns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Elemento gráfico 28" descr="Engrenagem única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Elemento gráfico 30" descr="Engrenagem única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Elemento gráfico 31" descr="Engrenagem única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Elemento gráfico 32" descr="Engrenagem única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12AB4-60D3-4D2A-928E-EF8465A80177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21155" y="260352"/>
            <a:ext cx="1063673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 bwMode="auto">
          <a:xfrm>
            <a:off x="1178171" y="1016000"/>
            <a:ext cx="10679723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lvl1pPr>
            <a:lvl2pPr marL="266700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lvl2pPr>
            <a:lvl3pPr marL="44767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lvl3pPr>
            <a:lvl4pPr marL="542925" marR="0" indent="-95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lvl4pPr>
            <a:lvl5pPr marL="628650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52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Vari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E4AC3-DCAA-4FA0-8A16-6EC48CAE3F06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01D68-7834-4AD7-ACF0-0A700D2D0396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A07C0-AD2F-4C9D-8A27-F081A402E3C2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i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C0BAEAC-B6CE-4DF5-86F9-B5EBE335BEEB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0F4B1-E862-4095-AEE3-4B67A1338272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213E9157-68AC-43BA-853D-74EF6C78DF0E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E3C-37AB-4748-9233-38F32897ADA8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Elemento gráfico 7" descr="Engrenagem única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Elemento Gráfico 8" descr="Engrenagem única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CF604-0A79-4024-8D39-5C6EA8531008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1BEE040-5C88-4F52-8C0C-C6ABAF030F87}" type="datetime1">
              <a:rPr lang="pt-BR" noProof="0" smtClean="0"/>
              <a:t>29/08/2021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Auditoria e Gestão de Riscos em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Prof. Adriano de Oliveira Martins, MSc.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22807" y="2121050"/>
            <a:ext cx="8135799" cy="48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kern="0" dirty="0">
                <a:cs typeface="Arial" charset="0"/>
              </a:rPr>
              <a:t>Existem diferentes formas que podem ser utilizadas para a avaliação dos riscos: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b="1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12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lnSpc>
                <a:spcPct val="8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endParaRPr lang="pt-BR" sz="1600" kern="0" dirty="0">
              <a:cs typeface="Arial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gray">
          <a:xfrm>
            <a:off x="2022806" y="2516982"/>
            <a:ext cx="3723541" cy="22542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lIns="78863" tIns="41010" rIns="78863" bIns="41010" anchor="ctr"/>
          <a:lstStyle/>
          <a:p>
            <a:pPr algn="ctr" defTabSz="912813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400" b="1" dirty="0"/>
              <a:t>Qualitativo: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gray">
          <a:xfrm>
            <a:off x="6435066" y="2516981"/>
            <a:ext cx="3723542" cy="22542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lIns="78863" tIns="41010" rIns="78863" bIns="41010" anchor="ctr"/>
          <a:lstStyle/>
          <a:p>
            <a:pPr algn="ctr" defTabSz="912813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400" b="1" i="1" dirty="0"/>
              <a:t>Benchmarking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gray">
          <a:xfrm>
            <a:off x="6435066" y="2802731"/>
            <a:ext cx="3723542" cy="1252537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63" tIns="41010" rIns="78863" bIns="41010" anchor="ctr"/>
          <a:lstStyle/>
          <a:p>
            <a:pPr marL="0" lvl="1" defTabSz="912813" eaLnBrk="0" hangingPunct="0">
              <a:lnSpc>
                <a:spcPct val="150000"/>
              </a:lnSpc>
              <a:buClr>
                <a:srgbClr val="00A28A"/>
              </a:buClr>
            </a:pPr>
            <a:r>
              <a:rPr lang="pt-BR" sz="1400" dirty="0"/>
              <a:t>Pesquisas com diferentes organizações que são consideradas boas práticas.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gray">
          <a:xfrm>
            <a:off x="2022806" y="4160044"/>
            <a:ext cx="3723541" cy="22542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lIns="78863" tIns="41010" rIns="78863" bIns="41010" anchor="ctr"/>
          <a:lstStyle/>
          <a:p>
            <a:pPr algn="ctr" defTabSz="912813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400" b="1" dirty="0"/>
              <a:t>Modelos probabilísticos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gray">
          <a:xfrm>
            <a:off x="2022806" y="4429917"/>
            <a:ext cx="3723541" cy="125253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63" tIns="41010" rIns="78863" bIns="41010" anchor="ctr"/>
          <a:lstStyle/>
          <a:p>
            <a:pPr marL="0" lvl="1">
              <a:lnSpc>
                <a:spcPct val="150000"/>
              </a:lnSpc>
            </a:pPr>
            <a:r>
              <a:rPr lang="pt-BR" sz="1400" dirty="0"/>
              <a:t>Modelos estatísticos que através de técnicas associam impactos e probabilidades, partindo-se de determinadas premissas.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gray">
          <a:xfrm>
            <a:off x="6435066" y="4160043"/>
            <a:ext cx="3723542" cy="22542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lIns="78863" tIns="41010" rIns="78863" bIns="41010" anchor="ctr"/>
          <a:lstStyle/>
          <a:p>
            <a:pPr algn="ctr" defTabSz="912813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400" b="1" dirty="0"/>
              <a:t>Modelos não-probabilísticos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gray">
          <a:xfrm>
            <a:off x="6435066" y="4429916"/>
            <a:ext cx="3723542" cy="125253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63" tIns="41010" rIns="78863" bIns="41010" anchor="ctr"/>
          <a:lstStyle/>
          <a:p>
            <a:pPr marL="0" lvl="1" defTabSz="912813" eaLnBrk="0" hangingPunct="0">
              <a:lnSpc>
                <a:spcPct val="150000"/>
              </a:lnSpc>
              <a:buClr>
                <a:srgbClr val="00A28A"/>
              </a:buClr>
            </a:pPr>
            <a:r>
              <a:rPr lang="pt-BR" sz="1400" dirty="0"/>
              <a:t>Modelos desenvolvidos para estimativas de impacto e probabilidade, considerando premissas e cenários subjetivos.</a:t>
            </a: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gray">
          <a:xfrm>
            <a:off x="2022806" y="2802732"/>
            <a:ext cx="3725007" cy="1252537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63" tIns="41010" rIns="78863" bIns="41010" anchor="ctr"/>
          <a:lstStyle/>
          <a:p>
            <a:pPr marL="0" lvl="1" defTabSz="912813" eaLnBrk="0" hangingPunct="0">
              <a:lnSpc>
                <a:spcPct val="150000"/>
              </a:lnSpc>
              <a:buClr>
                <a:srgbClr val="00A28A"/>
              </a:buClr>
            </a:pPr>
            <a:r>
              <a:rPr lang="pt-BR" sz="1400" dirty="0"/>
              <a:t>Utilização de critérios qualitativos para definir as ordens de grandeza dos riscos.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2022807" y="6004445"/>
            <a:ext cx="8135799" cy="59372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b="1" kern="0" dirty="0"/>
              <a:t>A organização deve selecionar o tipo de avaliação que mais atenda às suas necessidades e seu nível de maturidade.</a:t>
            </a:r>
            <a:endParaRPr lang="pt-BR" sz="1200" kern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422AD-7BAC-4A1E-9F1B-1BC0BA4D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36024096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622103" y="252455"/>
            <a:ext cx="8136137" cy="593725"/>
          </a:xfrm>
          <a:prstGeom prst="rect">
            <a:avLst/>
          </a:prstGeom>
          <a:effectLst/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Definir quais os critérios quer utilizar para a classificação de riscos</a:t>
            </a:r>
            <a:endParaRPr lang="pt-BR" sz="1200" kern="0" dirty="0"/>
          </a:p>
        </p:txBody>
      </p:sp>
      <p:sp>
        <p:nvSpPr>
          <p:cNvPr id="78" name="Retângulo 77"/>
          <p:cNvSpPr/>
          <p:nvPr/>
        </p:nvSpPr>
        <p:spPr>
          <a:xfrm>
            <a:off x="2022609" y="1826196"/>
            <a:ext cx="2569263" cy="304409"/>
          </a:xfrm>
          <a:prstGeom prst="rect">
            <a:avLst/>
          </a:prstGeom>
          <a:solidFill>
            <a:srgbClr val="00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050" b="1" kern="0" dirty="0">
                <a:solidFill>
                  <a:srgbClr val="FFFFFF"/>
                </a:solidFill>
                <a:latin typeface="Arial"/>
              </a:rPr>
              <a:t>ESTRATÉGICO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3221597" y="2206706"/>
            <a:ext cx="1370274" cy="456614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Responsabilidade Social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3221597" y="2739422"/>
            <a:ext cx="1370274" cy="106543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Competição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Demanda de Mercado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Fatores Macroeconômicos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Produtos Substitutos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3221597" y="3880956"/>
            <a:ext cx="1370274" cy="60881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Execução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Monitoramento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3221597" y="4565877"/>
            <a:ext cx="1370274" cy="53271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Clientes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3221597" y="5174695"/>
            <a:ext cx="1370274" cy="60881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Inovação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Planejamento de Longo Prazo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3221597" y="5859617"/>
            <a:ext cx="1370274" cy="91322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Estrutura Organizacional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Planejamento Estratégico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Planejamento Operacional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805977" y="2206706"/>
            <a:ext cx="1198989" cy="456614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Meio Ambiente: 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4805977" y="2739422"/>
            <a:ext cx="1198989" cy="456614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Logística: 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4805977" y="3272139"/>
            <a:ext cx="1198989" cy="380511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Produto: 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4805977" y="3728752"/>
            <a:ext cx="1198989" cy="532716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Recursos Humanos: 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004966" y="2206706"/>
            <a:ext cx="1370274" cy="456614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Eventos Naturais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Gestão Ambiental 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6004966" y="2739422"/>
            <a:ext cx="1370274" cy="456614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Transporte de Produtos 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6004966" y="3272139"/>
            <a:ext cx="1370274" cy="380511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Qualidade do Produto 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6004966" y="3728752"/>
            <a:ext cx="1370274" cy="53271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Desenvolvimento / Treinamento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Atração / Retenção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7589346" y="2206707"/>
            <a:ext cx="1198989" cy="380511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Ética e Conduta: 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7589346" y="2663321"/>
            <a:ext cx="1198989" cy="380511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Interno: 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7589346" y="3728753"/>
            <a:ext cx="1198989" cy="913227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Legal: 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589346" y="5326901"/>
            <a:ext cx="1198989" cy="380511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Crédito / Liquidez e Aplicações: 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7589346" y="5783514"/>
            <a:ext cx="1198989" cy="380511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Estrutura de Capital: 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8788334" y="2206707"/>
            <a:ext cx="1370274" cy="380511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Fraude Interna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8788334" y="2663321"/>
            <a:ext cx="1370274" cy="380511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Segurança da Informação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8788334" y="3728753"/>
            <a:ext cx="1370274" cy="91322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Contratos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Relações trabalhistas (empregado e sindicato)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Tributário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8788334" y="5326901"/>
            <a:ext cx="1370274" cy="380511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Crédito e Cobrança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8788334" y="5783514"/>
            <a:ext cx="1370274" cy="380511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Dívida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2022609" y="2206706"/>
            <a:ext cx="1198989" cy="456614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Governança Corporativa: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2022609" y="2739422"/>
            <a:ext cx="1198989" cy="1065432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Dinâmica de Mercado: 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2022609" y="3880956"/>
            <a:ext cx="1198989" cy="60881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Iniciativas Estratégicas: 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2022609" y="4565877"/>
            <a:ext cx="1198989" cy="532716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Partes Relacionadas: 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2022609" y="5174695"/>
            <a:ext cx="1198989" cy="60881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Pesquisa e Desenvolvimento: 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2022609" y="5859617"/>
            <a:ext cx="1198989" cy="913227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Planejamento e Alocação de Recursos: 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4805977" y="4337571"/>
            <a:ext cx="1198989" cy="304409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Segurança de Ativos: 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6004966" y="4337571"/>
            <a:ext cx="1370274" cy="30440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Imobilizado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Outros tangíveis 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4805977" y="4718082"/>
            <a:ext cx="1198989" cy="60881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Suprimentos: 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4805977" y="5403002"/>
            <a:ext cx="1198989" cy="60881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Tecnologia e Segurança da Informação: 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805977" y="6087924"/>
            <a:ext cx="1198989" cy="304409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Vendas: 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6004966" y="4718082"/>
            <a:ext cx="1370274" cy="60881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Abastecimento / Fornecimento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Estoque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Qualidade dos Insumos 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6004966" y="5403002"/>
            <a:ext cx="1370274" cy="60881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Disponibilidade e Continuidade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800" kern="0" dirty="0">
                <a:solidFill>
                  <a:srgbClr val="646464"/>
                </a:solidFill>
                <a:latin typeface="Arial"/>
              </a:rPr>
              <a:t>Infraestrutura</a:t>
            </a:r>
          </a:p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800" kern="0" dirty="0">
                <a:solidFill>
                  <a:srgbClr val="646464"/>
                </a:solidFill>
                <a:latin typeface="Arial"/>
              </a:rPr>
              <a:t>Obsolescência de TI</a:t>
            </a:r>
            <a:endParaRPr lang="pt-BR" sz="800" kern="0" dirty="0">
              <a:solidFill>
                <a:srgbClr val="646464"/>
              </a:solidFill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6004966" y="6087924"/>
            <a:ext cx="1370274" cy="30440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Relacionamento com o cliente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4805977" y="6468435"/>
            <a:ext cx="1198989" cy="304409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Saúde e Segurança: 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6004966" y="6468435"/>
            <a:ext cx="1370274" cy="30440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lnSpc>
                <a:spcPct val="90000"/>
              </a:lnSpc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Saúde Ocupacional 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05977" y="1826196"/>
            <a:ext cx="2569263" cy="304409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050" b="1" kern="0" dirty="0">
                <a:solidFill>
                  <a:srgbClr val="FFFFFF"/>
                </a:solidFill>
                <a:latin typeface="Arial"/>
              </a:rPr>
              <a:t>OPERACIONAL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7589346" y="1826196"/>
            <a:ext cx="2569263" cy="30440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050" b="1" kern="0" dirty="0">
                <a:solidFill>
                  <a:srgbClr val="FFFFFF"/>
                </a:solidFill>
                <a:latin typeface="Arial"/>
              </a:rPr>
              <a:t>CONFORMIDADE</a:t>
            </a:r>
          </a:p>
        </p:txBody>
      </p:sp>
      <p:sp>
        <p:nvSpPr>
          <p:cNvPr id="121" name="Retângulo 120"/>
          <p:cNvSpPr/>
          <p:nvPr/>
        </p:nvSpPr>
        <p:spPr>
          <a:xfrm>
            <a:off x="7589346" y="3119934"/>
            <a:ext cx="1198989" cy="532716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Regulatório: 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8788334" y="3119934"/>
            <a:ext cx="1370274" cy="53271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Concessões e autorizações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Meio Ambiente</a:t>
            </a:r>
          </a:p>
        </p:txBody>
      </p:sp>
      <p:sp>
        <p:nvSpPr>
          <p:cNvPr id="123" name="Retângulo 122"/>
          <p:cNvSpPr/>
          <p:nvPr/>
        </p:nvSpPr>
        <p:spPr>
          <a:xfrm>
            <a:off x="7589346" y="4946389"/>
            <a:ext cx="2569263" cy="304409"/>
          </a:xfrm>
          <a:prstGeom prst="rect">
            <a:avLst/>
          </a:prstGeom>
          <a:solidFill>
            <a:srgbClr val="009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050" b="1" kern="0" dirty="0">
                <a:solidFill>
                  <a:srgbClr val="FFFFFF"/>
                </a:solidFill>
                <a:latin typeface="Arial"/>
              </a:rPr>
              <a:t>FINANCEIRO</a:t>
            </a:r>
          </a:p>
        </p:txBody>
      </p:sp>
      <p:sp>
        <p:nvSpPr>
          <p:cNvPr id="124" name="Retângulo 123"/>
          <p:cNvSpPr/>
          <p:nvPr/>
        </p:nvSpPr>
        <p:spPr>
          <a:xfrm>
            <a:off x="7589346" y="6240127"/>
            <a:ext cx="1198989" cy="532716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eaLnBrk="0" hangingPunct="0">
              <a:lnSpc>
                <a:spcPct val="90000"/>
              </a:lnSpc>
              <a:buClr>
                <a:srgbClr val="FFC000"/>
              </a:buClr>
              <a:defRPr/>
            </a:pPr>
            <a:r>
              <a:rPr lang="pt-BR" sz="800" b="1" kern="0" dirty="0">
                <a:solidFill>
                  <a:srgbClr val="FFFFFF"/>
                </a:solidFill>
                <a:latin typeface="Arial"/>
              </a:rPr>
              <a:t>Mercado: 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8788334" y="6240127"/>
            <a:ext cx="1370274" cy="53271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Moeda Estrangeira (câmbio) </a:t>
            </a:r>
          </a:p>
          <a:p>
            <a:pPr marL="180975" lvl="1" indent="-180975" defTabSz="914400" eaLnBrk="0" hangingPunct="0">
              <a:buClr>
                <a:srgbClr val="FFC000"/>
              </a:buClr>
              <a:buSzPct val="70000"/>
              <a:buFont typeface="Arial" pitchFamily="34" charset="0"/>
              <a:buChar char="►"/>
              <a:defRPr/>
            </a:pPr>
            <a:r>
              <a:rPr lang="pt-BR" sz="800" kern="0" dirty="0">
                <a:solidFill>
                  <a:srgbClr val="646464"/>
                </a:solidFill>
                <a:latin typeface="Arial"/>
              </a:rPr>
              <a:t>Taxa de Juros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262A5-D9B4-45EB-9CD7-00EB1307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39075623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022272" y="2479576"/>
            <a:ext cx="8136137" cy="593725"/>
          </a:xfrm>
          <a:prstGeom prst="rect">
            <a:avLst/>
          </a:prstGeom>
          <a:effectLst/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Definir quais os critérios quer utilizar para a classificação de riscos</a:t>
            </a:r>
            <a:endParaRPr lang="pt-BR" sz="1200" kern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C485257-1AF1-422D-8CEA-32A5B572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  <p:graphicFrame>
        <p:nvGraphicFramePr>
          <p:cNvPr id="54" name="Group 7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39027203"/>
              </p:ext>
            </p:extLst>
          </p:nvPr>
        </p:nvGraphicFramePr>
        <p:xfrm>
          <a:off x="2022470" y="2941604"/>
          <a:ext cx="8135939" cy="3585456"/>
        </p:xfrm>
        <a:graphic>
          <a:graphicData uri="http://schemas.openxmlformats.org/drawingml/2006/table">
            <a:tbl>
              <a:tblPr firstRow="1">
                <a:effectLst/>
              </a:tblPr>
              <a:tblGrid>
                <a:gridCol w="139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►"/>
                        <a:tabLst/>
                      </a:pPr>
                      <a:r>
                        <a:rPr kumimoji="0" lang="pt-BR" sz="1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1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SUBCATEGORIA</a:t>
                      </a:r>
                      <a:endParaRPr kumimoji="0" lang="pt-BR" sz="1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DESCRIÇÃO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►"/>
                        <a:tabLst/>
                        <a:defRPr/>
                      </a:pPr>
                      <a:r>
                        <a:rPr kumimoji="0" lang="pt-BR" sz="14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Crédito / Liquidez e Aplicações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Crédito e Cobrança</a:t>
                      </a:r>
                      <a:endParaRPr kumimoji="0" lang="pt-BR" sz="1200" b="1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Deficiência no recebimento dos pagamentos de produtos fornecidos com base em preços </a:t>
                      </a:r>
                      <a:r>
                        <a:rPr kumimoji="0" lang="pt-BR" sz="12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acordados. Falhas no processo de cobrança e na prevenção da inadimplência. 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►"/>
                        <a:tabLst/>
                        <a:defRPr/>
                      </a:pPr>
                      <a:r>
                        <a:rPr kumimoji="0" lang="pt-BR" sz="14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Estrutura de Capital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Dívida</a:t>
                      </a:r>
                      <a:endParaRPr kumimoji="0" lang="pt-BR" sz="1200" b="1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pt-BR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Potencial excesso de confiança nos empréstimos para obtenção de recursos financeiros acessíveis para os objetivos de negócios da Organização. </a:t>
                      </a:r>
                      <a:endParaRPr kumimoji="0" lang="pt-BR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►"/>
                        <a:tabLst/>
                        <a:defRPr/>
                      </a:pPr>
                      <a:r>
                        <a:rPr kumimoji="0" lang="pt-BR" sz="14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Mercado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Moeda Estrangeira (Câmbio) </a:t>
                      </a:r>
                      <a:endParaRPr kumimoji="0" lang="pt-BR" sz="1200" b="1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Incapacidade de responder eficazmente as flutuações desfavoráveis e liquidez ​da moeda nacional nas operações da Organização.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Taxa de Juros</a:t>
                      </a:r>
                      <a:endParaRPr kumimoji="0" lang="pt-BR" sz="1200" b="1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2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Mudanças na política monetária (Juros) para fomentar e regular o aquecimento da economia do país, com impactos financeiros desfavoráveis para a Organização.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545454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" name="Retângulo 57"/>
          <p:cNvSpPr/>
          <p:nvPr/>
        </p:nvSpPr>
        <p:spPr>
          <a:xfrm>
            <a:off x="8318362" y="2479576"/>
            <a:ext cx="1840245" cy="359228"/>
          </a:xfrm>
          <a:prstGeom prst="rect">
            <a:avLst/>
          </a:prstGeom>
          <a:solidFill>
            <a:srgbClr val="33CC3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200" b="1" kern="0" dirty="0">
                <a:solidFill>
                  <a:srgbClr val="FFFFFF"/>
                </a:solidFill>
                <a:latin typeface="Arial"/>
              </a:rPr>
              <a:t>FINANCEIRO</a:t>
            </a:r>
          </a:p>
        </p:txBody>
      </p:sp>
    </p:spTree>
    <p:extLst>
      <p:ext uri="{BB962C8B-B14F-4D97-AF65-F5344CB8AC3E}">
        <p14:creationId xmlns:p14="http://schemas.microsoft.com/office/powerpoint/2010/main" val="41514367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2033591" y="1912994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49866"/>
              </p:ext>
            </p:extLst>
          </p:nvPr>
        </p:nvGraphicFramePr>
        <p:xfrm>
          <a:off x="2033591" y="2305170"/>
          <a:ext cx="8136000" cy="43724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9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1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11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Frequência (FRE)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Frequente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 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Um evento ou mais com frequência definida em até 1 mês.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Provável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365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Um evento com frequência definida acima de 1 mês e até 12 meses.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Ocasional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366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1095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Um evento com frequência definida acima de 12 meses e até 3 anos.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1096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3650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Um evento com frequência definida acima de 3 anos e até 10 anos.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Improvável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&gt;365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Um evento com frequência definida acima de 10 anos.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634C8D3-9032-4AFB-9878-7DC3FFD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27207883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0515"/>
              </p:ext>
            </p:extLst>
          </p:nvPr>
        </p:nvGraphicFramePr>
        <p:xfrm>
          <a:off x="2022807" y="2275927"/>
          <a:ext cx="8135801" cy="43724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95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0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11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 Operacional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&gt;72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paralisação de um processo produtivo da Organização por mais de 3 dias.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24,1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72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paralisação de um processo produtivo da Organização no intervalo entre 24,1 horas e 3 dias.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6,1</a:t>
                      </a:r>
                      <a:endParaRPr kumimoji="0" lang="pt-BR" sz="14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24</a:t>
                      </a:r>
                      <a:endParaRPr kumimoji="0" lang="pt-BR" sz="14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paralisação de um processo produtivo da Organização no intervalo entre 6,1 horas e 24 horas.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0,1</a:t>
                      </a:r>
                      <a:endParaRPr kumimoji="0" lang="pt-BR" sz="14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  <a:endParaRPr kumimoji="0" lang="pt-BR" sz="14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paralisação de um processo produtivo da Organização por até 6 horas.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Mínimo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não ocasionam impacto operacional ou paralisação de processos produtivos da Organização.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033392" y="1883751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5327A-52AC-4A18-A03A-2FC46D55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42784889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06364"/>
              </p:ext>
            </p:extLst>
          </p:nvPr>
        </p:nvGraphicFramePr>
        <p:xfrm>
          <a:off x="2022608" y="2285449"/>
          <a:ext cx="8135938" cy="435948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9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1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 Ocupacional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Grau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1 fatalidade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múltiplas fatalidades.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fatalidade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uma fatalidade.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Incapacidade parcial, total ou permanente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incapacidade parcial, total ou permanente.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Afastamento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lesões leves ou com perdas e requerem afastamento, mas sem provocar incapacidade.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Mínimo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não causam lesões ou doenças.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022608" y="1893273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33607B-8386-4305-81B9-AB42F312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18474567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68130"/>
              </p:ext>
            </p:extLst>
          </p:nvPr>
        </p:nvGraphicFramePr>
        <p:xfrm>
          <a:off x="476451" y="2383928"/>
          <a:ext cx="11239098" cy="432910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2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 Ambiental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Magnitude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Embargo ou interrupção temporária ou parcial (acima 1 mês)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impactos ambientais significativos e de longo prazo no ecossistema, com possível embargo ou interrupção temporária ou parcial das operações da Organização acima de 1 mês.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Possíveis autuações ou embargo em processos específicos (até 1 mês)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impactos ambientais graves e de moderado prazo no ecossistema,  com possíveis autuações ou embargo em processos específicos e que possam ser revertidos em até um mês.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Possíveis autuações ou embargo em processos específicos (até 1 semana)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impactos ambientais moderados e de curto prazo no ecossistema, com possíveis autuações ou embargo em processos específicos e que possam ser revertidos em até uma semana.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Impactos ambientes inerentes ao processo (dia)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impactos ambientais inerentes ao processo, restrito ao ambiente de trabalho e que possam ser revertidos no mesmo dia.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Mínimo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não ocasionam impacto ambiental.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19350" y="1991752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FFA7C0-CCCA-49FC-AEC7-77200731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2270879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022806" y="1953460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76183"/>
              </p:ext>
            </p:extLst>
          </p:nvPr>
        </p:nvGraphicFramePr>
        <p:xfrm>
          <a:off x="2138919" y="2345636"/>
          <a:ext cx="7903576" cy="431928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9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 de Imagem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Abrangência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País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perda da imagem/ reputação no país.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Estados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perda da imagem/ reputação nos estados onde a Organização tem atuação.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Cidades 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perda da imagem/ reputação nas cidades onde localiza-se a Organização.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Local das plantas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perda da imagem/ reputação no local das plantas industriais. 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Mínimo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não acarretam impacto na Imagem.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34CD74-67E3-4278-9C5D-5896F90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1489182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38352" y="1940524"/>
            <a:ext cx="8135801" cy="39217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buClr>
                <a:srgbClr val="FFD200"/>
              </a:buClr>
              <a:buSzPct val="100000"/>
              <a:defRPr/>
            </a:pPr>
            <a:r>
              <a:rPr lang="pt-BR" sz="1600" i="1" kern="0" dirty="0"/>
              <a:t>RAC – Risk Assessment Criteria</a:t>
            </a:r>
            <a:endParaRPr lang="pt-BR" sz="1200" i="1" kern="0" dirty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73453"/>
              </p:ext>
            </p:extLst>
          </p:nvPr>
        </p:nvGraphicFramePr>
        <p:xfrm>
          <a:off x="883117" y="2332700"/>
          <a:ext cx="10646273" cy="43216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4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 Financeiro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Escala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R$ - %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Descrição Qualitativa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Crítico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&gt;10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 financeiro superior a R$ 10.000.000.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99,99%*</a:t>
                      </a:r>
                      <a:endParaRPr kumimoji="0" lang="pt-B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00000"/>
                        </a:gs>
                        <a:gs pos="100000">
                          <a:srgbClr val="FDC204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 financeiro entre R$5.000.001  até R$ 10.000.000.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4,27%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8,55%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DC204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 financeiro entre R$ 1.000.001 até R$ 5.000.000.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0,85 %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4,27%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00FF00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0,25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 financeiro de R$ 250.001 até R$ 1.000.000.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0,21%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0,85%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Mínimo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0,0 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0,25 MM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Riscos que ao se materializarem podem ocasionar impacto financeiro de até R$ 250.000.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0,0%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0,21%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extBox 4"/>
          <p:cNvSpPr txBox="1"/>
          <p:nvPr/>
        </p:nvSpPr>
        <p:spPr>
          <a:xfrm>
            <a:off x="8364873" y="138118"/>
            <a:ext cx="3587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* Percentual do EBTDA da </a:t>
            </a:r>
            <a:r>
              <a:rPr lang="pt-BR" sz="1100" i="1" dirty="0"/>
              <a:t>empresa</a:t>
            </a:r>
            <a:r>
              <a:rPr lang="en-US" sz="1100" i="1" dirty="0"/>
              <a:t>.</a:t>
            </a:r>
            <a:endParaRPr lang="pt-BR" sz="1100" i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A46A95-3346-459F-BBA5-6BFDCFEF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42421357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43C16A4-178D-4CA3-BEBD-B2BAC9EB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050665"/>
              </p:ext>
            </p:extLst>
          </p:nvPr>
        </p:nvGraphicFramePr>
        <p:xfrm>
          <a:off x="3475423" y="2637183"/>
          <a:ext cx="2163377" cy="182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423" y="2637183"/>
                        <a:ext cx="2163377" cy="1825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932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Avaliação de riscos</a:t>
            </a:r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028099" y="1204286"/>
            <a:ext cx="8135801" cy="392176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Exemplo de cálculo de avaliação final aplicando o critério de exclusão 80/20.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767" y="3488696"/>
            <a:ext cx="923925" cy="8953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42" y="1761496"/>
            <a:ext cx="923925" cy="8953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1892" y="3488696"/>
            <a:ext cx="923925" cy="8953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0430" y="1780546"/>
            <a:ext cx="4581525" cy="8953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tângulo de cantos arredondados 15"/>
          <p:cNvSpPr/>
          <p:nvPr/>
        </p:nvSpPr>
        <p:spPr>
          <a:xfrm>
            <a:off x="30104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A1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248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A2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8392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A3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7536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A4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6680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A5</a:t>
            </a:r>
          </a:p>
        </p:txBody>
      </p:sp>
      <p:sp>
        <p:nvSpPr>
          <p:cNvPr id="21" name="Igual 20"/>
          <p:cNvSpPr/>
          <p:nvPr/>
        </p:nvSpPr>
        <p:spPr>
          <a:xfrm>
            <a:off x="7734829" y="2066296"/>
            <a:ext cx="381000" cy="304800"/>
          </a:xfrm>
          <a:prstGeom prst="mathEqual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268229" y="2523495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</a:t>
            </a:r>
          </a:p>
        </p:txBody>
      </p:sp>
      <p:sp>
        <p:nvSpPr>
          <p:cNvPr id="23" name="Chave esquerda 22"/>
          <p:cNvSpPr/>
          <p:nvPr/>
        </p:nvSpPr>
        <p:spPr>
          <a:xfrm rot="16200000">
            <a:off x="5186259" y="554364"/>
            <a:ext cx="229864" cy="4648200"/>
          </a:xfrm>
          <a:prstGeom prst="leftBrac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91567" y="2993396"/>
            <a:ext cx="162877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Média ponderada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5186891" y="2523496"/>
            <a:ext cx="304800" cy="304800"/>
          </a:xfrm>
          <a:prstGeom prst="line">
            <a:avLst/>
          </a:prstGeom>
          <a:ln w="57150">
            <a:solidFill>
              <a:srgbClr val="C0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5186891" y="2523496"/>
            <a:ext cx="304800" cy="304800"/>
          </a:xfrm>
          <a:prstGeom prst="line">
            <a:avLst/>
          </a:prstGeom>
          <a:ln w="57150">
            <a:solidFill>
              <a:srgbClr val="C0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1692" y="3488696"/>
            <a:ext cx="923925" cy="8953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0" name="Retângulo de cantos arredondados 29"/>
          <p:cNvSpPr/>
          <p:nvPr/>
        </p:nvSpPr>
        <p:spPr>
          <a:xfrm>
            <a:off x="5510741" y="4250696"/>
            <a:ext cx="457200" cy="304800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106179" y="4250696"/>
            <a:ext cx="457200" cy="304800"/>
          </a:xfrm>
          <a:prstGeom prst="roundRect">
            <a:avLst/>
          </a:prstGeom>
          <a:solidFill>
            <a:srgbClr val="004813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196291" y="4250696"/>
            <a:ext cx="457200" cy="304800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</a:t>
            </a:r>
          </a:p>
        </p:txBody>
      </p:sp>
      <p:sp>
        <p:nvSpPr>
          <p:cNvPr id="33" name="Igual 32"/>
          <p:cNvSpPr/>
          <p:nvPr/>
        </p:nvSpPr>
        <p:spPr>
          <a:xfrm>
            <a:off x="6558491" y="3774446"/>
            <a:ext cx="381000" cy="304800"/>
          </a:xfrm>
          <a:prstGeom prst="mathEqual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have esquerda 33"/>
          <p:cNvSpPr/>
          <p:nvPr/>
        </p:nvSpPr>
        <p:spPr>
          <a:xfrm rot="16200000">
            <a:off x="5170387" y="3538231"/>
            <a:ext cx="261609" cy="2209800"/>
          </a:xfrm>
          <a:prstGeom prst="leftBrac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628529" y="4801886"/>
            <a:ext cx="135846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Média simples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22608" y="5063496"/>
            <a:ext cx="813600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1) Obter a média dos impactos, que será o Impacto Final. </a:t>
            </a:r>
            <a:r>
              <a:rPr lang="pt-BR" sz="1600" b="1" i="1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M</a:t>
            </a:r>
            <a:r>
              <a:rPr lang="pt-BR" sz="1600" b="1" i="1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édia (A1;A2;A3;A4;A5</a:t>
            </a:r>
            <a:r>
              <a:rPr lang="pt-BR" sz="1600" i="1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2) Remo</a:t>
            </a:r>
            <a:r>
              <a:rPr lang="pt-BR" sz="1600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ver os valores abaixo de 1,20* dos impactos. </a:t>
            </a:r>
            <a:r>
              <a:rPr lang="pt-BR" sz="1600" b="1" i="1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Média (A1;A2;A4;A5)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3) Obter a média entre Impacto Final e Frequência. </a:t>
            </a:r>
            <a:r>
              <a:rPr lang="pt-BR" sz="1600" b="1" i="1" kern="0" dirty="0">
                <a:solidFill>
                  <a:schemeClr val="tx1">
                    <a:lumMod val="75000"/>
                  </a:schemeClr>
                </a:solidFill>
                <a:cs typeface="Arial" pitchFamily="34" charset="0"/>
              </a:rPr>
              <a:t>Média (A;B)</a:t>
            </a:r>
          </a:p>
        </p:txBody>
      </p:sp>
      <p:sp>
        <p:nvSpPr>
          <p:cNvPr id="37" name="TextBox 4"/>
          <p:cNvSpPr txBox="1"/>
          <p:nvPr/>
        </p:nvSpPr>
        <p:spPr>
          <a:xfrm>
            <a:off x="7119939" y="6388101"/>
            <a:ext cx="3038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>
                <a:solidFill>
                  <a:srgbClr val="000000"/>
                </a:solidFill>
              </a:rPr>
              <a:t>*Conforme critério de exclusão 80/20 adotado.</a:t>
            </a:r>
          </a:p>
        </p:txBody>
      </p:sp>
    </p:spTree>
    <p:extLst>
      <p:ext uri="{BB962C8B-B14F-4D97-AF65-F5344CB8AC3E}">
        <p14:creationId xmlns:p14="http://schemas.microsoft.com/office/powerpoint/2010/main" val="27261425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94247"/>
              </p:ext>
            </p:extLst>
          </p:nvPr>
        </p:nvGraphicFramePr>
        <p:xfrm>
          <a:off x="1492521" y="811236"/>
          <a:ext cx="8130767" cy="503683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3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Mais de 10 anos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Até 10 anos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Até 3 anos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Até 12 meses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Até 1 mês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Crítico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Alto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Médio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9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Baixo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Mínimo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rc 72"/>
          <p:cNvSpPr>
            <a:spLocks/>
          </p:cNvSpPr>
          <p:nvPr/>
        </p:nvSpPr>
        <p:spPr bwMode="auto">
          <a:xfrm rot="10800000">
            <a:off x="4910276" y="1304024"/>
            <a:ext cx="4718381" cy="3996294"/>
          </a:xfrm>
          <a:custGeom>
            <a:avLst/>
            <a:gdLst>
              <a:gd name="T0" fmla="*/ 0 w 21607"/>
              <a:gd name="T1" fmla="*/ 0 h 21600"/>
              <a:gd name="T2" fmla="*/ 4179094 w 21607"/>
              <a:gd name="T3" fmla="*/ 1985962 h 21600"/>
              <a:gd name="T4" fmla="*/ 1354 w 21607"/>
              <a:gd name="T5" fmla="*/ 1985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7" h="21600" fill="none" extrusionOk="0">
                <a:moveTo>
                  <a:pt x="0" y="0"/>
                </a:moveTo>
                <a:cubicBezTo>
                  <a:pt x="2" y="0"/>
                  <a:pt x="4" y="-1"/>
                  <a:pt x="7" y="0"/>
                </a:cubicBezTo>
                <a:cubicBezTo>
                  <a:pt x="11936" y="0"/>
                  <a:pt x="21607" y="9670"/>
                  <a:pt x="21607" y="21600"/>
                </a:cubicBezTo>
              </a:path>
              <a:path w="21607" h="21600" stroke="0" extrusionOk="0">
                <a:moveTo>
                  <a:pt x="0" y="0"/>
                </a:moveTo>
                <a:cubicBezTo>
                  <a:pt x="2" y="0"/>
                  <a:pt x="4" y="-1"/>
                  <a:pt x="7" y="0"/>
                </a:cubicBezTo>
                <a:cubicBezTo>
                  <a:pt x="11936" y="0"/>
                  <a:pt x="21607" y="9670"/>
                  <a:pt x="21607" y="21600"/>
                </a:cubicBezTo>
                <a:lnTo>
                  <a:pt x="7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3000">
                <a:srgbClr val="FFE000"/>
              </a:gs>
              <a:gs pos="0">
                <a:srgbClr val="00B050"/>
              </a:gs>
              <a:gs pos="62000">
                <a:srgbClr val="FF7A00">
                  <a:alpha val="87000"/>
                </a:srgbClr>
              </a:gs>
              <a:gs pos="91000">
                <a:srgbClr val="FF0300">
                  <a:alpha val="80000"/>
                </a:srgbClr>
              </a:gs>
            </a:gsLst>
            <a:lin ang="8100000" scaled="0"/>
          </a:gradFill>
          <a:ln w="38100">
            <a:noFill/>
            <a:round/>
            <a:headEnd/>
            <a:tailEnd/>
          </a:ln>
          <a:effectLst/>
        </p:spPr>
        <p:txBody>
          <a:bodyPr rot="10800000" lIns="45720" tIns="91440" rIns="45720" bIns="91440" anchor="ctr"/>
          <a:lstStyle/>
          <a:p>
            <a:pPr>
              <a:defRPr/>
            </a:pPr>
            <a:endParaRPr lang="pt-BR" dirty="0"/>
          </a:p>
        </p:txBody>
      </p:sp>
      <p:grpSp>
        <p:nvGrpSpPr>
          <p:cNvPr id="6" name="Grupo 5"/>
          <p:cNvGrpSpPr>
            <a:grpSpLocks noChangeAspect="1"/>
          </p:cNvGrpSpPr>
          <p:nvPr/>
        </p:nvGrpSpPr>
        <p:grpSpPr>
          <a:xfrm>
            <a:off x="3836418" y="32248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Elipse 3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9" name="CaixaDeTexto 35"/>
          <p:cNvSpPr txBox="1">
            <a:spLocks noChangeArrowheads="1"/>
          </p:cNvSpPr>
          <p:nvPr/>
        </p:nvSpPr>
        <p:spPr bwMode="auto">
          <a:xfrm>
            <a:off x="3767276" y="3215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0" name="Grupo 5"/>
          <p:cNvGrpSpPr>
            <a:grpSpLocks noChangeAspect="1"/>
          </p:cNvGrpSpPr>
          <p:nvPr/>
        </p:nvGrpSpPr>
        <p:grpSpPr>
          <a:xfrm>
            <a:off x="4141218" y="32248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Elipse 4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3" name="CaixaDeTexto 40"/>
          <p:cNvSpPr txBox="1">
            <a:spLocks noChangeArrowheads="1"/>
          </p:cNvSpPr>
          <p:nvPr/>
        </p:nvSpPr>
        <p:spPr bwMode="auto">
          <a:xfrm>
            <a:off x="4072076" y="3215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4" name="Grupo 5"/>
          <p:cNvGrpSpPr>
            <a:grpSpLocks noChangeAspect="1"/>
          </p:cNvGrpSpPr>
          <p:nvPr/>
        </p:nvGrpSpPr>
        <p:grpSpPr>
          <a:xfrm>
            <a:off x="3531618" y="45964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Elipse 4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7" name="CaixaDeTexto 45"/>
          <p:cNvSpPr txBox="1">
            <a:spLocks noChangeArrowheads="1"/>
          </p:cNvSpPr>
          <p:nvPr/>
        </p:nvSpPr>
        <p:spPr bwMode="auto">
          <a:xfrm>
            <a:off x="3462476" y="45875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8" name="Grupo 5"/>
          <p:cNvGrpSpPr>
            <a:grpSpLocks noChangeAspect="1"/>
          </p:cNvGrpSpPr>
          <p:nvPr/>
        </p:nvGrpSpPr>
        <p:grpSpPr>
          <a:xfrm>
            <a:off x="3836418" y="45964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Elipse 5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upo 5"/>
          <p:cNvGrpSpPr>
            <a:grpSpLocks noChangeAspect="1"/>
          </p:cNvGrpSpPr>
          <p:nvPr/>
        </p:nvGrpSpPr>
        <p:grpSpPr>
          <a:xfrm>
            <a:off x="4141218" y="45964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Elipse 5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4" name="CaixaDeTexto 55"/>
          <p:cNvSpPr txBox="1">
            <a:spLocks noChangeArrowheads="1"/>
          </p:cNvSpPr>
          <p:nvPr/>
        </p:nvSpPr>
        <p:spPr bwMode="auto">
          <a:xfrm>
            <a:off x="4072076" y="45875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5" name="Grupo 5"/>
          <p:cNvGrpSpPr>
            <a:grpSpLocks noChangeAspect="1"/>
          </p:cNvGrpSpPr>
          <p:nvPr/>
        </p:nvGrpSpPr>
        <p:grpSpPr>
          <a:xfrm>
            <a:off x="4446018" y="45964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Elipse 6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5"/>
          <p:cNvGrpSpPr>
            <a:grpSpLocks noChangeAspect="1"/>
          </p:cNvGrpSpPr>
          <p:nvPr/>
        </p:nvGrpSpPr>
        <p:grpSpPr>
          <a:xfrm>
            <a:off x="3531618" y="21580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0" name="Elipse 1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3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32" name="CaixaDeTexto 15"/>
          <p:cNvSpPr txBox="1">
            <a:spLocks noChangeArrowheads="1"/>
          </p:cNvSpPr>
          <p:nvPr/>
        </p:nvSpPr>
        <p:spPr bwMode="auto">
          <a:xfrm>
            <a:off x="34624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33" name="Grupo 5"/>
          <p:cNvGrpSpPr>
            <a:grpSpLocks noChangeAspect="1"/>
          </p:cNvGrpSpPr>
          <p:nvPr/>
        </p:nvGrpSpPr>
        <p:grpSpPr>
          <a:xfrm>
            <a:off x="3836418" y="21580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Elipse 2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Grupo 5"/>
          <p:cNvGrpSpPr>
            <a:grpSpLocks noChangeAspect="1"/>
          </p:cNvGrpSpPr>
          <p:nvPr/>
        </p:nvGrpSpPr>
        <p:grpSpPr>
          <a:xfrm>
            <a:off x="4141218" y="21580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8" name="Elipse 2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3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40" name="CaixaDeTexto 25"/>
          <p:cNvSpPr txBox="1">
            <a:spLocks noChangeArrowheads="1"/>
          </p:cNvSpPr>
          <p:nvPr/>
        </p:nvSpPr>
        <p:spPr bwMode="auto">
          <a:xfrm>
            <a:off x="40720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41" name="Grupo 5"/>
          <p:cNvGrpSpPr>
            <a:grpSpLocks noChangeAspect="1"/>
          </p:cNvGrpSpPr>
          <p:nvPr/>
        </p:nvGrpSpPr>
        <p:grpSpPr>
          <a:xfrm>
            <a:off x="4446018" y="21580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2" name="Elipse 3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4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ixaDeTexto 30"/>
          <p:cNvSpPr txBox="1">
            <a:spLocks noChangeArrowheads="1"/>
          </p:cNvSpPr>
          <p:nvPr/>
        </p:nvSpPr>
        <p:spPr bwMode="auto">
          <a:xfrm>
            <a:off x="43768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5" name="Elipse 7"/>
          <p:cNvSpPr/>
          <p:nvPr/>
        </p:nvSpPr>
        <p:spPr>
          <a:xfrm>
            <a:off x="3988818" y="142905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46" name="Grupo 5"/>
          <p:cNvGrpSpPr>
            <a:grpSpLocks noChangeAspect="1"/>
          </p:cNvGrpSpPr>
          <p:nvPr/>
        </p:nvGrpSpPr>
        <p:grpSpPr>
          <a:xfrm>
            <a:off x="4979418" y="18532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7" name="Elipse 98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4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49" name="CaixaDeTexto 103"/>
          <p:cNvSpPr txBox="1">
            <a:spLocks noChangeArrowheads="1"/>
          </p:cNvSpPr>
          <p:nvPr/>
        </p:nvSpPr>
        <p:spPr bwMode="auto">
          <a:xfrm>
            <a:off x="4910276" y="18443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50" name="Grupo 5"/>
          <p:cNvGrpSpPr>
            <a:grpSpLocks noChangeAspect="1"/>
          </p:cNvGrpSpPr>
          <p:nvPr/>
        </p:nvGrpSpPr>
        <p:grpSpPr>
          <a:xfrm>
            <a:off x="5284218" y="18532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1" name="Elipse 16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upo 5"/>
          <p:cNvGrpSpPr>
            <a:grpSpLocks noChangeAspect="1"/>
          </p:cNvGrpSpPr>
          <p:nvPr/>
        </p:nvGrpSpPr>
        <p:grpSpPr>
          <a:xfrm>
            <a:off x="5589018" y="18532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4" name="Elipse 17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5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56" name="CaixaDeTexto 169"/>
          <p:cNvSpPr txBox="1">
            <a:spLocks noChangeArrowheads="1"/>
          </p:cNvSpPr>
          <p:nvPr/>
        </p:nvSpPr>
        <p:spPr bwMode="auto">
          <a:xfrm>
            <a:off x="5519876" y="18443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57" name="Grupo 5"/>
          <p:cNvGrpSpPr>
            <a:grpSpLocks noChangeAspect="1"/>
          </p:cNvGrpSpPr>
          <p:nvPr/>
        </p:nvGrpSpPr>
        <p:grpSpPr>
          <a:xfrm>
            <a:off x="5893818" y="18532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8" name="Elipse 17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5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60" name="CaixaDeTexto 174"/>
          <p:cNvSpPr txBox="1">
            <a:spLocks noChangeArrowheads="1"/>
          </p:cNvSpPr>
          <p:nvPr/>
        </p:nvSpPr>
        <p:spPr bwMode="auto">
          <a:xfrm>
            <a:off x="5824676" y="18443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61" name="Grupo 5"/>
          <p:cNvGrpSpPr>
            <a:grpSpLocks noChangeAspect="1"/>
          </p:cNvGrpSpPr>
          <p:nvPr/>
        </p:nvGrpSpPr>
        <p:grpSpPr>
          <a:xfrm>
            <a:off x="6198618" y="18532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2" name="Elipse 18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6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64" name="CaixaDeTexto 179"/>
          <p:cNvSpPr txBox="1">
            <a:spLocks noChangeArrowheads="1"/>
          </p:cNvSpPr>
          <p:nvPr/>
        </p:nvSpPr>
        <p:spPr bwMode="auto">
          <a:xfrm>
            <a:off x="6129476" y="18443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65" name="Grupo 5"/>
          <p:cNvGrpSpPr>
            <a:grpSpLocks noChangeAspect="1"/>
          </p:cNvGrpSpPr>
          <p:nvPr/>
        </p:nvGrpSpPr>
        <p:grpSpPr>
          <a:xfrm>
            <a:off x="4979418" y="21580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6" name="Elipse 18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upo 5"/>
          <p:cNvGrpSpPr>
            <a:grpSpLocks noChangeAspect="1"/>
          </p:cNvGrpSpPr>
          <p:nvPr/>
        </p:nvGrpSpPr>
        <p:grpSpPr>
          <a:xfrm>
            <a:off x="5284218" y="21580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9" name="Elipse 19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7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71" name="CaixaDeTexto 189"/>
          <p:cNvSpPr txBox="1">
            <a:spLocks noChangeArrowheads="1"/>
          </p:cNvSpPr>
          <p:nvPr/>
        </p:nvSpPr>
        <p:spPr bwMode="auto">
          <a:xfrm>
            <a:off x="52150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72" name="Grupo 5"/>
          <p:cNvGrpSpPr>
            <a:grpSpLocks noChangeAspect="1"/>
          </p:cNvGrpSpPr>
          <p:nvPr/>
        </p:nvGrpSpPr>
        <p:grpSpPr>
          <a:xfrm>
            <a:off x="5589018" y="21580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3" name="Elipse 20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7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75" name="CaixaDeTexto 199"/>
          <p:cNvSpPr txBox="1">
            <a:spLocks noChangeArrowheads="1"/>
          </p:cNvSpPr>
          <p:nvPr/>
        </p:nvSpPr>
        <p:spPr bwMode="auto">
          <a:xfrm>
            <a:off x="55198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76" name="Grupo 5"/>
          <p:cNvGrpSpPr>
            <a:grpSpLocks noChangeAspect="1"/>
          </p:cNvGrpSpPr>
          <p:nvPr/>
        </p:nvGrpSpPr>
        <p:grpSpPr>
          <a:xfrm>
            <a:off x="5893818" y="21580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7" name="Elipse 20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7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79" name="CaixaDeTexto 204"/>
          <p:cNvSpPr txBox="1">
            <a:spLocks noChangeArrowheads="1"/>
          </p:cNvSpPr>
          <p:nvPr/>
        </p:nvSpPr>
        <p:spPr bwMode="auto">
          <a:xfrm>
            <a:off x="5824676" y="21491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80" name="Grupo 5"/>
          <p:cNvGrpSpPr>
            <a:grpSpLocks noChangeAspect="1"/>
          </p:cNvGrpSpPr>
          <p:nvPr/>
        </p:nvGrpSpPr>
        <p:grpSpPr>
          <a:xfrm>
            <a:off x="6198618" y="21580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1" name="Elipse 21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3" name="Grupo 5"/>
          <p:cNvGrpSpPr>
            <a:grpSpLocks noChangeAspect="1"/>
          </p:cNvGrpSpPr>
          <p:nvPr/>
        </p:nvGrpSpPr>
        <p:grpSpPr>
          <a:xfrm>
            <a:off x="4979418" y="24628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" name="Elipse 21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8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86" name="CaixaDeTexto 214"/>
          <p:cNvSpPr txBox="1">
            <a:spLocks noChangeArrowheads="1"/>
          </p:cNvSpPr>
          <p:nvPr/>
        </p:nvSpPr>
        <p:spPr bwMode="auto">
          <a:xfrm>
            <a:off x="4910276" y="2453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87" name="Grupo 5"/>
          <p:cNvGrpSpPr>
            <a:grpSpLocks noChangeAspect="1"/>
          </p:cNvGrpSpPr>
          <p:nvPr/>
        </p:nvGrpSpPr>
        <p:grpSpPr>
          <a:xfrm>
            <a:off x="5284218" y="24628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8" name="Elipse 22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8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90" name="CaixaDeTexto 219"/>
          <p:cNvSpPr txBox="1">
            <a:spLocks noChangeArrowheads="1"/>
          </p:cNvSpPr>
          <p:nvPr/>
        </p:nvSpPr>
        <p:spPr bwMode="auto">
          <a:xfrm>
            <a:off x="5215076" y="2453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91" name="Grupo 5"/>
          <p:cNvGrpSpPr>
            <a:grpSpLocks noChangeAspect="1"/>
          </p:cNvGrpSpPr>
          <p:nvPr/>
        </p:nvGrpSpPr>
        <p:grpSpPr>
          <a:xfrm>
            <a:off x="5741418" y="14290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2" name="Elipse 23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9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94" name="CaixaDeTexto 238"/>
          <p:cNvSpPr txBox="1">
            <a:spLocks noChangeArrowheads="1"/>
          </p:cNvSpPr>
          <p:nvPr/>
        </p:nvSpPr>
        <p:spPr bwMode="auto">
          <a:xfrm>
            <a:off x="5672276" y="14204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95" name="Grupo 5"/>
          <p:cNvGrpSpPr>
            <a:grpSpLocks noChangeAspect="1"/>
          </p:cNvGrpSpPr>
          <p:nvPr/>
        </p:nvGrpSpPr>
        <p:grpSpPr>
          <a:xfrm>
            <a:off x="5436618" y="14290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6" name="Elipse 24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9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98" name="CaixaDeTexto 243"/>
          <p:cNvSpPr txBox="1">
            <a:spLocks noChangeArrowheads="1"/>
          </p:cNvSpPr>
          <p:nvPr/>
        </p:nvSpPr>
        <p:spPr bwMode="auto">
          <a:xfrm>
            <a:off x="5367476" y="14204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99" name="Grupo 5"/>
          <p:cNvGrpSpPr>
            <a:grpSpLocks noChangeAspect="1"/>
          </p:cNvGrpSpPr>
          <p:nvPr/>
        </p:nvGrpSpPr>
        <p:grpSpPr>
          <a:xfrm>
            <a:off x="4979418" y="28006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0" name="Elipse 253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0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02" name="CaixaDeTexto 252"/>
          <p:cNvSpPr txBox="1">
            <a:spLocks noChangeArrowheads="1"/>
          </p:cNvSpPr>
          <p:nvPr/>
        </p:nvSpPr>
        <p:spPr bwMode="auto">
          <a:xfrm>
            <a:off x="4910276" y="27920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03" name="Grupo 5"/>
          <p:cNvGrpSpPr>
            <a:grpSpLocks noChangeAspect="1"/>
          </p:cNvGrpSpPr>
          <p:nvPr/>
        </p:nvGrpSpPr>
        <p:grpSpPr>
          <a:xfrm>
            <a:off x="5284218" y="28006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4" name="Elipse 258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0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06" name="CaixaDeTexto 257"/>
          <p:cNvSpPr txBox="1">
            <a:spLocks noChangeArrowheads="1"/>
          </p:cNvSpPr>
          <p:nvPr/>
        </p:nvSpPr>
        <p:spPr bwMode="auto">
          <a:xfrm>
            <a:off x="5215076" y="27920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07" name="Grupo 5"/>
          <p:cNvGrpSpPr>
            <a:grpSpLocks noChangeAspect="1"/>
          </p:cNvGrpSpPr>
          <p:nvPr/>
        </p:nvGrpSpPr>
        <p:grpSpPr>
          <a:xfrm>
            <a:off x="5589018" y="28006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8" name="Elipse 263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upo 5"/>
          <p:cNvGrpSpPr>
            <a:grpSpLocks noChangeAspect="1"/>
          </p:cNvGrpSpPr>
          <p:nvPr/>
        </p:nvGrpSpPr>
        <p:grpSpPr>
          <a:xfrm>
            <a:off x="5893818" y="280065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1" name="Elipse 268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1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upo 5"/>
          <p:cNvGrpSpPr>
            <a:grpSpLocks noChangeAspect="1"/>
          </p:cNvGrpSpPr>
          <p:nvPr/>
        </p:nvGrpSpPr>
        <p:grpSpPr>
          <a:xfrm>
            <a:off x="6198618" y="28006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4" name="Elipse 273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1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16" name="CaixaDeTexto 272"/>
          <p:cNvSpPr txBox="1">
            <a:spLocks noChangeArrowheads="1"/>
          </p:cNvSpPr>
          <p:nvPr/>
        </p:nvSpPr>
        <p:spPr bwMode="auto">
          <a:xfrm>
            <a:off x="6129476" y="27920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17" name="Grupo 5"/>
          <p:cNvGrpSpPr>
            <a:grpSpLocks noChangeAspect="1"/>
          </p:cNvGrpSpPr>
          <p:nvPr/>
        </p:nvGrpSpPr>
        <p:grpSpPr>
          <a:xfrm>
            <a:off x="4979418" y="31054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8" name="Elipse 278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upo 5"/>
          <p:cNvGrpSpPr>
            <a:grpSpLocks noChangeAspect="1"/>
          </p:cNvGrpSpPr>
          <p:nvPr/>
        </p:nvGrpSpPr>
        <p:grpSpPr>
          <a:xfrm>
            <a:off x="5284218" y="31054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1" name="Elipse 283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2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23" name="CaixaDeTexto 282"/>
          <p:cNvSpPr txBox="1">
            <a:spLocks noChangeArrowheads="1"/>
          </p:cNvSpPr>
          <p:nvPr/>
        </p:nvSpPr>
        <p:spPr bwMode="auto">
          <a:xfrm>
            <a:off x="5215076" y="30968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24" name="Grupo 5"/>
          <p:cNvGrpSpPr>
            <a:grpSpLocks noChangeAspect="1"/>
          </p:cNvGrpSpPr>
          <p:nvPr/>
        </p:nvGrpSpPr>
        <p:grpSpPr>
          <a:xfrm>
            <a:off x="5589018" y="31054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5" name="Elipse 28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CaixaDeTexto 288"/>
          <p:cNvSpPr txBox="1">
            <a:spLocks noChangeArrowheads="1"/>
          </p:cNvSpPr>
          <p:nvPr/>
        </p:nvSpPr>
        <p:spPr bwMode="auto">
          <a:xfrm>
            <a:off x="5519876" y="30968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28" name="Grupo 5"/>
          <p:cNvGrpSpPr>
            <a:grpSpLocks noChangeAspect="1"/>
          </p:cNvGrpSpPr>
          <p:nvPr/>
        </p:nvGrpSpPr>
        <p:grpSpPr>
          <a:xfrm>
            <a:off x="5893818" y="31054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9" name="Elipse 29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3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31" name="CaixaDeTexto 293"/>
          <p:cNvSpPr txBox="1">
            <a:spLocks noChangeArrowheads="1"/>
          </p:cNvSpPr>
          <p:nvPr/>
        </p:nvSpPr>
        <p:spPr bwMode="auto">
          <a:xfrm>
            <a:off x="5824676" y="30968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32" name="Grupo 5"/>
          <p:cNvGrpSpPr>
            <a:grpSpLocks noChangeAspect="1"/>
          </p:cNvGrpSpPr>
          <p:nvPr/>
        </p:nvGrpSpPr>
        <p:grpSpPr>
          <a:xfrm>
            <a:off x="6198618" y="31054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3" name="Elipse 29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3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35" name="CaixaDeTexto 298"/>
          <p:cNvSpPr txBox="1">
            <a:spLocks noChangeArrowheads="1"/>
          </p:cNvSpPr>
          <p:nvPr/>
        </p:nvSpPr>
        <p:spPr bwMode="auto">
          <a:xfrm>
            <a:off x="6129476" y="30968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36" name="Grupo 5"/>
          <p:cNvGrpSpPr>
            <a:grpSpLocks noChangeAspect="1"/>
          </p:cNvGrpSpPr>
          <p:nvPr/>
        </p:nvGrpSpPr>
        <p:grpSpPr>
          <a:xfrm>
            <a:off x="4979418" y="34102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7" name="Elipse 30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3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CaixaDeTexto 303"/>
          <p:cNvSpPr txBox="1">
            <a:spLocks noChangeArrowheads="1"/>
          </p:cNvSpPr>
          <p:nvPr/>
        </p:nvSpPr>
        <p:spPr bwMode="auto">
          <a:xfrm>
            <a:off x="4910276" y="34016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40" name="Grupo 5"/>
          <p:cNvGrpSpPr>
            <a:grpSpLocks noChangeAspect="1"/>
          </p:cNvGrpSpPr>
          <p:nvPr/>
        </p:nvGrpSpPr>
        <p:grpSpPr>
          <a:xfrm>
            <a:off x="5284218" y="34102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1" name="Elipse 30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4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43" name="CaixaDeTexto 308"/>
          <p:cNvSpPr txBox="1">
            <a:spLocks noChangeArrowheads="1"/>
          </p:cNvSpPr>
          <p:nvPr/>
        </p:nvSpPr>
        <p:spPr bwMode="auto">
          <a:xfrm>
            <a:off x="5215076" y="34016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44" name="Grupo 5"/>
          <p:cNvGrpSpPr>
            <a:grpSpLocks noChangeAspect="1"/>
          </p:cNvGrpSpPr>
          <p:nvPr/>
        </p:nvGrpSpPr>
        <p:grpSpPr>
          <a:xfrm>
            <a:off x="5589018" y="341025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" name="Elipse 31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4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47" name="CaixaDeTexto 313"/>
          <p:cNvSpPr txBox="1">
            <a:spLocks noChangeArrowheads="1"/>
          </p:cNvSpPr>
          <p:nvPr/>
        </p:nvSpPr>
        <p:spPr bwMode="auto">
          <a:xfrm>
            <a:off x="5519876" y="34016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48" name="Grupo 5"/>
          <p:cNvGrpSpPr>
            <a:grpSpLocks noChangeAspect="1"/>
          </p:cNvGrpSpPr>
          <p:nvPr/>
        </p:nvGrpSpPr>
        <p:grpSpPr>
          <a:xfrm>
            <a:off x="5893818" y="34102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9" name="Elipse 31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5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CaixaDeTexto 318"/>
          <p:cNvSpPr txBox="1">
            <a:spLocks noChangeArrowheads="1"/>
          </p:cNvSpPr>
          <p:nvPr/>
        </p:nvSpPr>
        <p:spPr bwMode="auto">
          <a:xfrm>
            <a:off x="5824676" y="34016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52" name="Grupo 5"/>
          <p:cNvGrpSpPr>
            <a:grpSpLocks noChangeAspect="1"/>
          </p:cNvGrpSpPr>
          <p:nvPr/>
        </p:nvGrpSpPr>
        <p:grpSpPr>
          <a:xfrm>
            <a:off x="6198618" y="34102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3" name="Elipse 32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5" name="Grupo 5"/>
          <p:cNvGrpSpPr>
            <a:grpSpLocks noChangeAspect="1"/>
          </p:cNvGrpSpPr>
          <p:nvPr/>
        </p:nvGrpSpPr>
        <p:grpSpPr>
          <a:xfrm>
            <a:off x="7036818" y="21148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6" name="Elipse 32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8" name="Grupo 5"/>
          <p:cNvGrpSpPr>
            <a:grpSpLocks noChangeAspect="1"/>
          </p:cNvGrpSpPr>
          <p:nvPr/>
        </p:nvGrpSpPr>
        <p:grpSpPr>
          <a:xfrm>
            <a:off x="7341618" y="21148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9" name="Elipse 33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1" name="Grupo 5"/>
          <p:cNvGrpSpPr>
            <a:grpSpLocks noChangeAspect="1"/>
          </p:cNvGrpSpPr>
          <p:nvPr/>
        </p:nvGrpSpPr>
        <p:grpSpPr>
          <a:xfrm>
            <a:off x="6808218" y="32248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2" name="Elipse 339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4" name="Grupo 5"/>
          <p:cNvGrpSpPr>
            <a:grpSpLocks noChangeAspect="1"/>
          </p:cNvGrpSpPr>
          <p:nvPr/>
        </p:nvGrpSpPr>
        <p:grpSpPr>
          <a:xfrm>
            <a:off x="7113018" y="322484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5" name="Elipse 35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6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67" name="CaixaDeTexto 354"/>
          <p:cNvSpPr txBox="1">
            <a:spLocks noChangeArrowheads="1"/>
          </p:cNvSpPr>
          <p:nvPr/>
        </p:nvSpPr>
        <p:spPr bwMode="auto">
          <a:xfrm>
            <a:off x="7043876" y="3215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68" name="Grupo 5"/>
          <p:cNvGrpSpPr>
            <a:grpSpLocks noChangeAspect="1"/>
          </p:cNvGrpSpPr>
          <p:nvPr/>
        </p:nvGrpSpPr>
        <p:grpSpPr>
          <a:xfrm>
            <a:off x="7417818" y="32248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9" name="Elipse 36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7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71" name="CaixaDeTexto 359"/>
          <p:cNvSpPr txBox="1">
            <a:spLocks noChangeArrowheads="1"/>
          </p:cNvSpPr>
          <p:nvPr/>
        </p:nvSpPr>
        <p:spPr bwMode="auto">
          <a:xfrm>
            <a:off x="7348676" y="32159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72" name="Grupo 5"/>
          <p:cNvGrpSpPr>
            <a:grpSpLocks noChangeAspect="1"/>
          </p:cNvGrpSpPr>
          <p:nvPr/>
        </p:nvGrpSpPr>
        <p:grpSpPr>
          <a:xfrm>
            <a:off x="6579618" y="39411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3" name="Elipse 36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5" name="Grupo 5"/>
          <p:cNvGrpSpPr>
            <a:grpSpLocks noChangeAspect="1"/>
          </p:cNvGrpSpPr>
          <p:nvPr/>
        </p:nvGrpSpPr>
        <p:grpSpPr>
          <a:xfrm>
            <a:off x="6884418" y="39411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6" name="Elipse 37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7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78" name="CaixaDeTexto 369"/>
          <p:cNvSpPr txBox="1">
            <a:spLocks noChangeArrowheads="1"/>
          </p:cNvSpPr>
          <p:nvPr/>
        </p:nvSpPr>
        <p:spPr bwMode="auto">
          <a:xfrm>
            <a:off x="6815276" y="39318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79" name="Grupo 5"/>
          <p:cNvGrpSpPr>
            <a:grpSpLocks noChangeAspect="1"/>
          </p:cNvGrpSpPr>
          <p:nvPr/>
        </p:nvGrpSpPr>
        <p:grpSpPr>
          <a:xfrm>
            <a:off x="7189218" y="39411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0" name="Elipse 37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8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82" name="CaixaDeTexto 374"/>
          <p:cNvSpPr txBox="1">
            <a:spLocks noChangeArrowheads="1"/>
          </p:cNvSpPr>
          <p:nvPr/>
        </p:nvSpPr>
        <p:spPr bwMode="auto">
          <a:xfrm>
            <a:off x="7120076" y="39318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83" name="Grupo 5"/>
          <p:cNvGrpSpPr>
            <a:grpSpLocks noChangeAspect="1"/>
          </p:cNvGrpSpPr>
          <p:nvPr/>
        </p:nvGrpSpPr>
        <p:grpSpPr>
          <a:xfrm>
            <a:off x="7494018" y="39411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4" name="Elipse 38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8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86" name="CaixaDeTexto 379"/>
          <p:cNvSpPr txBox="1">
            <a:spLocks noChangeArrowheads="1"/>
          </p:cNvSpPr>
          <p:nvPr/>
        </p:nvSpPr>
        <p:spPr bwMode="auto">
          <a:xfrm>
            <a:off x="7424876" y="39318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87" name="Grupo 5"/>
          <p:cNvGrpSpPr>
            <a:grpSpLocks noChangeAspect="1"/>
          </p:cNvGrpSpPr>
          <p:nvPr/>
        </p:nvGrpSpPr>
        <p:grpSpPr>
          <a:xfrm>
            <a:off x="7798818" y="39411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8" name="Elipse 38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18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190" name="CaixaDeTexto 384"/>
          <p:cNvSpPr txBox="1">
            <a:spLocks noChangeArrowheads="1"/>
          </p:cNvSpPr>
          <p:nvPr/>
        </p:nvSpPr>
        <p:spPr bwMode="auto">
          <a:xfrm>
            <a:off x="7729676" y="39318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191" name="Grupo 5"/>
          <p:cNvGrpSpPr>
            <a:grpSpLocks noChangeAspect="1"/>
          </p:cNvGrpSpPr>
          <p:nvPr/>
        </p:nvGrpSpPr>
        <p:grpSpPr>
          <a:xfrm>
            <a:off x="65796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2" name="Elipse 39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4" name="Grupo 5"/>
          <p:cNvGrpSpPr>
            <a:grpSpLocks noChangeAspect="1"/>
          </p:cNvGrpSpPr>
          <p:nvPr/>
        </p:nvGrpSpPr>
        <p:grpSpPr>
          <a:xfrm>
            <a:off x="68844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5" name="Elipse 39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upo 5"/>
          <p:cNvGrpSpPr>
            <a:grpSpLocks noChangeAspect="1"/>
          </p:cNvGrpSpPr>
          <p:nvPr/>
        </p:nvGrpSpPr>
        <p:grpSpPr>
          <a:xfrm>
            <a:off x="71892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8" name="Elipse 40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0" name="Grupo 5"/>
          <p:cNvGrpSpPr>
            <a:grpSpLocks noChangeAspect="1"/>
          </p:cNvGrpSpPr>
          <p:nvPr/>
        </p:nvGrpSpPr>
        <p:grpSpPr>
          <a:xfrm>
            <a:off x="74940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1" name="Elipse 40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3" name="Grupo 5"/>
          <p:cNvGrpSpPr>
            <a:grpSpLocks noChangeAspect="1"/>
          </p:cNvGrpSpPr>
          <p:nvPr/>
        </p:nvGrpSpPr>
        <p:grpSpPr>
          <a:xfrm>
            <a:off x="77988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4" name="Elipse 41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6" name="Grupo 5"/>
          <p:cNvGrpSpPr>
            <a:grpSpLocks noChangeAspect="1"/>
          </p:cNvGrpSpPr>
          <p:nvPr/>
        </p:nvGrpSpPr>
        <p:grpSpPr>
          <a:xfrm>
            <a:off x="6579618" y="45507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7" name="Elipse 41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9" name="Grupo 5"/>
          <p:cNvGrpSpPr>
            <a:grpSpLocks noChangeAspect="1"/>
          </p:cNvGrpSpPr>
          <p:nvPr/>
        </p:nvGrpSpPr>
        <p:grpSpPr>
          <a:xfrm>
            <a:off x="6884418" y="45507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0" name="Elipse 42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1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12" name="CaixaDeTexto 419"/>
          <p:cNvSpPr txBox="1">
            <a:spLocks noChangeArrowheads="1"/>
          </p:cNvSpPr>
          <p:nvPr/>
        </p:nvSpPr>
        <p:spPr bwMode="auto">
          <a:xfrm>
            <a:off x="6815276" y="45414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13" name="Grupo 5"/>
          <p:cNvGrpSpPr>
            <a:grpSpLocks noChangeAspect="1"/>
          </p:cNvGrpSpPr>
          <p:nvPr/>
        </p:nvGrpSpPr>
        <p:grpSpPr>
          <a:xfrm>
            <a:off x="7189218" y="455073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4" name="Elipse 42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1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Grupo 5"/>
          <p:cNvGrpSpPr>
            <a:grpSpLocks noChangeAspect="1"/>
          </p:cNvGrpSpPr>
          <p:nvPr/>
        </p:nvGrpSpPr>
        <p:grpSpPr>
          <a:xfrm>
            <a:off x="7494018" y="455073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7" name="Elipse 43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1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upo 5"/>
          <p:cNvGrpSpPr>
            <a:grpSpLocks noChangeAspect="1"/>
          </p:cNvGrpSpPr>
          <p:nvPr/>
        </p:nvGrpSpPr>
        <p:grpSpPr>
          <a:xfrm>
            <a:off x="7798818" y="45507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0" name="Elipse 43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2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22" name="CaixaDeTexto 434"/>
          <p:cNvSpPr txBox="1">
            <a:spLocks noChangeArrowheads="1"/>
          </p:cNvSpPr>
          <p:nvPr/>
        </p:nvSpPr>
        <p:spPr bwMode="auto">
          <a:xfrm>
            <a:off x="7729676" y="45414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23" name="Grupo 5"/>
          <p:cNvGrpSpPr>
            <a:grpSpLocks noChangeAspect="1"/>
          </p:cNvGrpSpPr>
          <p:nvPr/>
        </p:nvGrpSpPr>
        <p:grpSpPr>
          <a:xfrm>
            <a:off x="8637018" y="33010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4" name="Elipse 44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6" name="Grupo 5"/>
          <p:cNvGrpSpPr>
            <a:grpSpLocks noChangeAspect="1"/>
          </p:cNvGrpSpPr>
          <p:nvPr/>
        </p:nvGrpSpPr>
        <p:grpSpPr>
          <a:xfrm>
            <a:off x="8941818" y="33010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7" name="Elipse 45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Grupo 5"/>
          <p:cNvGrpSpPr>
            <a:grpSpLocks noChangeAspect="1"/>
          </p:cNvGrpSpPr>
          <p:nvPr/>
        </p:nvGrpSpPr>
        <p:grpSpPr>
          <a:xfrm>
            <a:off x="8103618" y="39411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30" name="Elipse 45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upo 5"/>
          <p:cNvGrpSpPr>
            <a:grpSpLocks noChangeAspect="1"/>
          </p:cNvGrpSpPr>
          <p:nvPr/>
        </p:nvGrpSpPr>
        <p:grpSpPr>
          <a:xfrm>
            <a:off x="8408418" y="39411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33" name="Elipse 46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5" name="Grupo 5"/>
          <p:cNvGrpSpPr>
            <a:grpSpLocks noChangeAspect="1"/>
          </p:cNvGrpSpPr>
          <p:nvPr/>
        </p:nvGrpSpPr>
        <p:grpSpPr>
          <a:xfrm>
            <a:off x="8725918" y="394113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36" name="Elipse 46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3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38" name="CaixaDeTexto 464"/>
          <p:cNvSpPr txBox="1">
            <a:spLocks noChangeArrowheads="1"/>
          </p:cNvSpPr>
          <p:nvPr/>
        </p:nvSpPr>
        <p:spPr bwMode="auto">
          <a:xfrm>
            <a:off x="8644076" y="39318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39" name="Grupo 5"/>
          <p:cNvGrpSpPr>
            <a:grpSpLocks noChangeAspect="1"/>
          </p:cNvGrpSpPr>
          <p:nvPr/>
        </p:nvGrpSpPr>
        <p:grpSpPr>
          <a:xfrm>
            <a:off x="9018018" y="39411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0" name="Elipse 47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2" name="Grupo 5"/>
          <p:cNvGrpSpPr>
            <a:grpSpLocks noChangeAspect="1"/>
          </p:cNvGrpSpPr>
          <p:nvPr/>
        </p:nvGrpSpPr>
        <p:grpSpPr>
          <a:xfrm>
            <a:off x="9322818" y="39411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3" name="Elipse 47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5" name="Grupo 5"/>
          <p:cNvGrpSpPr>
            <a:grpSpLocks noChangeAspect="1"/>
          </p:cNvGrpSpPr>
          <p:nvPr/>
        </p:nvGrpSpPr>
        <p:grpSpPr>
          <a:xfrm>
            <a:off x="81036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6" name="Elipse 48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8" name="Grupo 5"/>
          <p:cNvGrpSpPr>
            <a:grpSpLocks noChangeAspect="1"/>
          </p:cNvGrpSpPr>
          <p:nvPr/>
        </p:nvGrpSpPr>
        <p:grpSpPr>
          <a:xfrm>
            <a:off x="84084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9" name="Elipse 48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1" name="Grupo 5"/>
          <p:cNvGrpSpPr>
            <a:grpSpLocks noChangeAspect="1"/>
          </p:cNvGrpSpPr>
          <p:nvPr/>
        </p:nvGrpSpPr>
        <p:grpSpPr>
          <a:xfrm>
            <a:off x="8713218" y="424593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2" name="Elipse 49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5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4" name="Grupo 5"/>
          <p:cNvGrpSpPr>
            <a:grpSpLocks noChangeAspect="1"/>
          </p:cNvGrpSpPr>
          <p:nvPr/>
        </p:nvGrpSpPr>
        <p:grpSpPr>
          <a:xfrm>
            <a:off x="90307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5" name="Elipse 49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7" name="Grupo 5"/>
          <p:cNvGrpSpPr>
            <a:grpSpLocks noChangeAspect="1"/>
          </p:cNvGrpSpPr>
          <p:nvPr/>
        </p:nvGrpSpPr>
        <p:grpSpPr>
          <a:xfrm>
            <a:off x="9322818" y="424593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8" name="Elipse 50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0" name="Grupo 5"/>
          <p:cNvGrpSpPr>
            <a:grpSpLocks noChangeAspect="1"/>
          </p:cNvGrpSpPr>
          <p:nvPr/>
        </p:nvGrpSpPr>
        <p:grpSpPr>
          <a:xfrm>
            <a:off x="8116318" y="455073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1" name="Elipse 505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6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CaixaDeTexto 504"/>
          <p:cNvSpPr txBox="1">
            <a:spLocks noChangeArrowheads="1"/>
          </p:cNvSpPr>
          <p:nvPr/>
        </p:nvSpPr>
        <p:spPr bwMode="auto">
          <a:xfrm>
            <a:off x="8034476" y="4541493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64" name="Grupo 5"/>
          <p:cNvGrpSpPr>
            <a:grpSpLocks noChangeAspect="1"/>
          </p:cNvGrpSpPr>
          <p:nvPr/>
        </p:nvGrpSpPr>
        <p:grpSpPr>
          <a:xfrm>
            <a:off x="8713218" y="554385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5" name="Elipse 510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7" name="Grupo 5"/>
          <p:cNvGrpSpPr>
            <a:grpSpLocks noChangeAspect="1"/>
          </p:cNvGrpSpPr>
          <p:nvPr/>
        </p:nvGrpSpPr>
        <p:grpSpPr>
          <a:xfrm>
            <a:off x="4979418" y="371505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8" name="Elipse 522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0" name="Grupo 5"/>
          <p:cNvGrpSpPr>
            <a:grpSpLocks noChangeAspect="1"/>
          </p:cNvGrpSpPr>
          <p:nvPr/>
        </p:nvGrpSpPr>
        <p:grpSpPr>
          <a:xfrm>
            <a:off x="5893818" y="371505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1" name="Elipse 527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2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3" name="Grupo 5"/>
          <p:cNvGrpSpPr>
            <a:grpSpLocks noChangeAspect="1"/>
          </p:cNvGrpSpPr>
          <p:nvPr/>
        </p:nvGrpSpPr>
        <p:grpSpPr>
          <a:xfrm>
            <a:off x="5284218" y="37150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4" name="Elipse 532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5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6" name="CaixaDeTexto 531"/>
          <p:cNvSpPr txBox="1">
            <a:spLocks noChangeArrowheads="1"/>
          </p:cNvSpPr>
          <p:nvPr/>
        </p:nvSpPr>
        <p:spPr bwMode="auto">
          <a:xfrm>
            <a:off x="5215076" y="37064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77" name="Grupo 5"/>
          <p:cNvGrpSpPr>
            <a:grpSpLocks noChangeAspect="1"/>
          </p:cNvGrpSpPr>
          <p:nvPr/>
        </p:nvGrpSpPr>
        <p:grpSpPr>
          <a:xfrm>
            <a:off x="5589018" y="3715050"/>
            <a:ext cx="252000" cy="252000"/>
            <a:chOff x="382488" y="1472"/>
            <a:chExt cx="1480839" cy="1480839"/>
          </a:xfrm>
          <a:solidFill>
            <a:srgbClr val="C000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8" name="Elipse 537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7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0" name="CaixaDeTexto 536"/>
          <p:cNvSpPr txBox="1">
            <a:spLocks noChangeArrowheads="1"/>
          </p:cNvSpPr>
          <p:nvPr/>
        </p:nvSpPr>
        <p:spPr bwMode="auto">
          <a:xfrm>
            <a:off x="5519876" y="3706468"/>
            <a:ext cx="381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81" name="Grupo 5"/>
          <p:cNvGrpSpPr>
            <a:grpSpLocks noChangeAspect="1"/>
          </p:cNvGrpSpPr>
          <p:nvPr/>
        </p:nvGrpSpPr>
        <p:grpSpPr>
          <a:xfrm>
            <a:off x="6579618" y="48885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2" name="Elipse 56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8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84" name="CaixaDeTexto 565"/>
          <p:cNvSpPr txBox="1">
            <a:spLocks noChangeArrowheads="1"/>
          </p:cNvSpPr>
          <p:nvPr/>
        </p:nvSpPr>
        <p:spPr bwMode="auto">
          <a:xfrm>
            <a:off x="6510476" y="48796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grpSp>
        <p:nvGrpSpPr>
          <p:cNvPr id="285" name="Grupo 5"/>
          <p:cNvGrpSpPr>
            <a:grpSpLocks noChangeAspect="1"/>
          </p:cNvGrpSpPr>
          <p:nvPr/>
        </p:nvGrpSpPr>
        <p:grpSpPr>
          <a:xfrm>
            <a:off x="6884418" y="4888540"/>
            <a:ext cx="252000" cy="252000"/>
            <a:chOff x="382488" y="1472"/>
            <a:chExt cx="1480839" cy="1480839"/>
          </a:xfrm>
          <a:solidFill>
            <a:schemeClr val="accent2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6" name="Elipse 57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8" name="Grupo 5"/>
          <p:cNvGrpSpPr>
            <a:grpSpLocks noChangeAspect="1"/>
          </p:cNvGrpSpPr>
          <p:nvPr/>
        </p:nvGrpSpPr>
        <p:grpSpPr>
          <a:xfrm>
            <a:off x="7189218" y="4888540"/>
            <a:ext cx="252000" cy="252000"/>
            <a:chOff x="382488" y="1472"/>
            <a:chExt cx="1480839" cy="1480839"/>
          </a:xfrm>
          <a:solidFill>
            <a:srgbClr val="33CC33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9" name="Elipse 576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90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Grupo 5"/>
          <p:cNvGrpSpPr>
            <a:grpSpLocks noChangeAspect="1"/>
          </p:cNvGrpSpPr>
          <p:nvPr/>
        </p:nvGrpSpPr>
        <p:grpSpPr>
          <a:xfrm>
            <a:off x="7494018" y="4888540"/>
            <a:ext cx="252000" cy="252000"/>
            <a:chOff x="382488" y="1472"/>
            <a:chExt cx="1480839" cy="1480839"/>
          </a:xfr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92" name="Elipse 581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  <p:sp>
          <p:nvSpPr>
            <p:cNvPr id="293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dirty="0">
                <a:solidFill>
                  <a:srgbClr val="003300"/>
                </a:solidFill>
              </a:endParaRPr>
            </a:p>
          </p:txBody>
        </p:sp>
      </p:grpSp>
      <p:sp>
        <p:nvSpPr>
          <p:cNvPr id="294" name="CaixaDeTexto 580"/>
          <p:cNvSpPr txBox="1">
            <a:spLocks noChangeArrowheads="1"/>
          </p:cNvSpPr>
          <p:nvPr/>
        </p:nvSpPr>
        <p:spPr bwMode="auto">
          <a:xfrm>
            <a:off x="7424876" y="4879632"/>
            <a:ext cx="3810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96" name="Rectangle 9"/>
          <p:cNvSpPr>
            <a:spLocks noChangeArrowheads="1"/>
          </p:cNvSpPr>
          <p:nvPr/>
        </p:nvSpPr>
        <p:spPr bwMode="auto">
          <a:xfrm>
            <a:off x="1492721" y="512418"/>
            <a:ext cx="811655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Matriz de Riscos – Impacto e Frequência </a:t>
            </a:r>
          </a:p>
          <a:p>
            <a:pPr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None/>
              <a:defRPr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97" name="Grupo 5"/>
          <p:cNvGrpSpPr>
            <a:grpSpLocks noChangeAspect="1"/>
          </p:cNvGrpSpPr>
          <p:nvPr/>
        </p:nvGrpSpPr>
        <p:grpSpPr>
          <a:xfrm>
            <a:off x="2057863" y="5831224"/>
            <a:ext cx="252000" cy="252000"/>
            <a:chOff x="382488" y="1472"/>
            <a:chExt cx="1480839" cy="1480839"/>
          </a:xfrm>
          <a:solidFill>
            <a:srgbClr val="FFD200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98" name="Elipse 84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pt-BR" sz="800" kern="0" dirty="0">
                <a:solidFill>
                  <a:srgbClr val="003300"/>
                </a:solidFill>
                <a:latin typeface="Arial"/>
              </a:endParaRPr>
            </a:p>
          </p:txBody>
        </p:sp>
        <p:sp>
          <p:nvSpPr>
            <p:cNvPr id="299" name="Elipse 4"/>
            <p:cNvSpPr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33020" tIns="33020" rIns="33020" bIns="33020" spcCol="1270" anchor="ctr"/>
            <a:lstStyle/>
            <a:p>
              <a:pPr algn="ctr" defTabSz="11557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pt-BR" sz="800" kern="0" dirty="0">
                <a:solidFill>
                  <a:srgbClr val="003300"/>
                </a:solidFill>
                <a:latin typeface="Arial"/>
              </a:endParaRPr>
            </a:p>
          </p:txBody>
        </p:sp>
      </p:grpSp>
      <p:sp>
        <p:nvSpPr>
          <p:cNvPr id="300" name="CaixaDeTexto 93"/>
          <p:cNvSpPr txBox="1"/>
          <p:nvPr/>
        </p:nvSpPr>
        <p:spPr>
          <a:xfrm rot="19559073">
            <a:off x="2039458" y="5439325"/>
            <a:ext cx="990600" cy="260350"/>
          </a:xfrm>
          <a:prstGeom prst="rect">
            <a:avLst/>
          </a:prstGeom>
          <a:noFill/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Operacional</a:t>
            </a:r>
          </a:p>
        </p:txBody>
      </p:sp>
      <p:grpSp>
        <p:nvGrpSpPr>
          <p:cNvPr id="301" name="Grupo 159"/>
          <p:cNvGrpSpPr>
            <a:grpSpLocks/>
          </p:cNvGrpSpPr>
          <p:nvPr/>
        </p:nvGrpSpPr>
        <p:grpSpPr bwMode="auto">
          <a:xfrm>
            <a:off x="2532995" y="5826257"/>
            <a:ext cx="381000" cy="261937"/>
            <a:chOff x="5867400" y="372120"/>
            <a:chExt cx="381000" cy="261610"/>
          </a:xfrm>
          <a:effectLst/>
        </p:grpSpPr>
        <p:grpSp>
          <p:nvGrpSpPr>
            <p:cNvPr id="302" name="Grupo 5"/>
            <p:cNvGrpSpPr>
              <a:grpSpLocks noChangeAspect="1"/>
            </p:cNvGrpSpPr>
            <p:nvPr/>
          </p:nvGrpSpPr>
          <p:grpSpPr>
            <a:xfrm>
              <a:off x="5936605" y="381000"/>
              <a:ext cx="252000" cy="252000"/>
              <a:chOff x="382488" y="1472"/>
              <a:chExt cx="1480839" cy="1480839"/>
            </a:xfrm>
            <a:solidFill>
              <a:srgbClr val="00206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04" name="Elipse 87"/>
              <p:cNvSpPr/>
              <p:nvPr/>
            </p:nvSpPr>
            <p:spPr>
              <a:xfrm>
                <a:off x="382488" y="1472"/>
                <a:ext cx="1480839" cy="148083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pt-BR" sz="800" kern="0" dirty="0">
                  <a:solidFill>
                    <a:srgbClr val="003300"/>
                  </a:solidFill>
                  <a:latin typeface="Arial"/>
                </a:endParaRPr>
              </a:p>
            </p:txBody>
          </p:sp>
          <p:sp>
            <p:nvSpPr>
              <p:cNvPr id="305" name="Elipse 4"/>
              <p:cNvSpPr/>
              <p:nvPr/>
            </p:nvSpPr>
            <p:spPr>
              <a:xfrm>
                <a:off x="599352" y="218336"/>
                <a:ext cx="1047111" cy="104711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lIns="33020" tIns="33020" rIns="33020" bIns="33020" spcCol="1270" anchor="ctr"/>
              <a:lstStyle/>
              <a:p>
                <a:pPr algn="ctr" defTabSz="11557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pt-BR" sz="800" kern="0" dirty="0">
                  <a:solidFill>
                    <a:srgbClr val="003300"/>
                  </a:solidFill>
                  <a:latin typeface="Arial"/>
                </a:endParaRPr>
              </a:p>
            </p:txBody>
          </p:sp>
        </p:grpSp>
        <p:sp>
          <p:nvSpPr>
            <p:cNvPr id="303" name="CaixaDeTexto 94"/>
            <p:cNvSpPr txBox="1"/>
            <p:nvPr/>
          </p:nvSpPr>
          <p:spPr>
            <a:xfrm>
              <a:off x="5867400" y="372120"/>
              <a:ext cx="381000" cy="2616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pt-BR" sz="1100" b="1" kern="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306" name="Grupo 160"/>
          <p:cNvGrpSpPr>
            <a:grpSpLocks/>
          </p:cNvGrpSpPr>
          <p:nvPr/>
        </p:nvGrpSpPr>
        <p:grpSpPr bwMode="auto">
          <a:xfrm>
            <a:off x="3137127" y="5826257"/>
            <a:ext cx="381000" cy="261937"/>
            <a:chOff x="6477000" y="372120"/>
            <a:chExt cx="381000" cy="261610"/>
          </a:xfrm>
          <a:effectLst/>
        </p:grpSpPr>
        <p:grpSp>
          <p:nvGrpSpPr>
            <p:cNvPr id="307" name="Grupo 5"/>
            <p:cNvGrpSpPr>
              <a:grpSpLocks noChangeAspect="1"/>
            </p:cNvGrpSpPr>
            <p:nvPr/>
          </p:nvGrpSpPr>
          <p:grpSpPr>
            <a:xfrm>
              <a:off x="6546205" y="381000"/>
              <a:ext cx="252000" cy="252000"/>
              <a:chOff x="382488" y="1472"/>
              <a:chExt cx="1480839" cy="1480839"/>
            </a:xfrm>
            <a:solidFill>
              <a:srgbClr val="C0000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09" name="Elipse 90"/>
              <p:cNvSpPr/>
              <p:nvPr/>
            </p:nvSpPr>
            <p:spPr>
              <a:xfrm>
                <a:off x="382488" y="1472"/>
                <a:ext cx="1480839" cy="148083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pt-BR" sz="8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0" name="Elipse 4"/>
              <p:cNvSpPr/>
              <p:nvPr/>
            </p:nvSpPr>
            <p:spPr>
              <a:xfrm>
                <a:off x="599352" y="218336"/>
                <a:ext cx="1047111" cy="104711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lIns="33020" tIns="33020" rIns="33020" bIns="33020" spcCol="1270" anchor="ctr"/>
              <a:lstStyle/>
              <a:p>
                <a:pPr algn="ctr" defTabSz="11557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pt-BR" sz="8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08" name="CaixaDeTexto 95"/>
            <p:cNvSpPr txBox="1"/>
            <p:nvPr/>
          </p:nvSpPr>
          <p:spPr>
            <a:xfrm>
              <a:off x="6477000" y="372120"/>
              <a:ext cx="381000" cy="2616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pt-BR" sz="1100" b="1" kern="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311" name="Grupo 161"/>
          <p:cNvGrpSpPr>
            <a:grpSpLocks/>
          </p:cNvGrpSpPr>
          <p:nvPr/>
        </p:nvGrpSpPr>
        <p:grpSpPr bwMode="auto">
          <a:xfrm>
            <a:off x="3741258" y="5826255"/>
            <a:ext cx="381000" cy="261938"/>
            <a:chOff x="7010400" y="381000"/>
            <a:chExt cx="381000" cy="261610"/>
          </a:xfrm>
          <a:effectLst/>
        </p:grpSpPr>
        <p:grpSp>
          <p:nvGrpSpPr>
            <p:cNvPr id="312" name="Grupo 5"/>
            <p:cNvGrpSpPr>
              <a:grpSpLocks noChangeAspect="1"/>
            </p:cNvGrpSpPr>
            <p:nvPr/>
          </p:nvGrpSpPr>
          <p:grpSpPr>
            <a:xfrm>
              <a:off x="7079605" y="389880"/>
              <a:ext cx="252000" cy="252000"/>
              <a:chOff x="382488" y="1472"/>
              <a:chExt cx="1480839" cy="1480839"/>
            </a:xfrm>
            <a:solidFill>
              <a:srgbClr val="33CC33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14" name="Elipse 154"/>
              <p:cNvSpPr/>
              <p:nvPr/>
            </p:nvSpPr>
            <p:spPr>
              <a:xfrm>
                <a:off x="382488" y="1472"/>
                <a:ext cx="1480839" cy="148083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/>
              <a:lstStyle/>
              <a:p>
                <a:pPr>
                  <a:defRPr/>
                </a:pPr>
                <a:endParaRPr lang="pt-BR" sz="8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5" name="Elipse 4"/>
              <p:cNvSpPr/>
              <p:nvPr/>
            </p:nvSpPr>
            <p:spPr>
              <a:xfrm>
                <a:off x="599352" y="218336"/>
                <a:ext cx="1047111" cy="104711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lIns="33020" tIns="33020" rIns="33020" bIns="33020" spcCol="1270" anchor="ctr"/>
              <a:lstStyle/>
              <a:p>
                <a:pPr algn="ctr" defTabSz="11557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pt-BR" sz="8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13" name="CaixaDeTexto 156"/>
            <p:cNvSpPr txBox="1"/>
            <p:nvPr/>
          </p:nvSpPr>
          <p:spPr>
            <a:xfrm>
              <a:off x="7010400" y="381000"/>
              <a:ext cx="381000" cy="2616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pt-BR" sz="1100" b="1" kern="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16" name="Text Box 73"/>
          <p:cNvSpPr txBox="1">
            <a:spLocks noChangeArrowheads="1"/>
          </p:cNvSpPr>
          <p:nvPr/>
        </p:nvSpPr>
        <p:spPr bwMode="auto">
          <a:xfrm>
            <a:off x="8048764" y="1944344"/>
            <a:ext cx="1560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pt-BR" sz="1400" b="1" dirty="0">
                <a:solidFill>
                  <a:schemeClr val="bg1"/>
                </a:solidFill>
              </a:rPr>
              <a:t>Apetite ao</a:t>
            </a:r>
            <a:br>
              <a:rPr lang="pt-BR" sz="1400" b="1" dirty="0">
                <a:solidFill>
                  <a:schemeClr val="bg1"/>
                </a:solidFill>
              </a:rPr>
            </a:br>
            <a:r>
              <a:rPr lang="pt-BR" sz="1400" b="1" dirty="0">
                <a:solidFill>
                  <a:schemeClr val="bg1"/>
                </a:solidFill>
              </a:rPr>
              <a:t>risco</a:t>
            </a:r>
          </a:p>
        </p:txBody>
      </p:sp>
      <p:sp>
        <p:nvSpPr>
          <p:cNvPr id="317" name="CaixaDeTexto 93"/>
          <p:cNvSpPr txBox="1"/>
          <p:nvPr/>
        </p:nvSpPr>
        <p:spPr>
          <a:xfrm rot="19559073">
            <a:off x="2578150" y="5440538"/>
            <a:ext cx="990600" cy="260350"/>
          </a:xfrm>
          <a:prstGeom prst="rect">
            <a:avLst/>
          </a:prstGeom>
          <a:noFill/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Estratégico</a:t>
            </a:r>
          </a:p>
        </p:txBody>
      </p:sp>
      <p:sp>
        <p:nvSpPr>
          <p:cNvPr id="318" name="CaixaDeTexto 93"/>
          <p:cNvSpPr txBox="1"/>
          <p:nvPr/>
        </p:nvSpPr>
        <p:spPr>
          <a:xfrm rot="19559073">
            <a:off x="3167643" y="5400012"/>
            <a:ext cx="1139825" cy="260350"/>
          </a:xfrm>
          <a:prstGeom prst="rect">
            <a:avLst/>
          </a:prstGeom>
          <a:noFill/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Conformidade</a:t>
            </a:r>
          </a:p>
        </p:txBody>
      </p:sp>
      <p:sp>
        <p:nvSpPr>
          <p:cNvPr id="319" name="CaixaDeTexto 93"/>
          <p:cNvSpPr txBox="1"/>
          <p:nvPr/>
        </p:nvSpPr>
        <p:spPr>
          <a:xfrm rot="19559073">
            <a:off x="3792058" y="5441751"/>
            <a:ext cx="990600" cy="260350"/>
          </a:xfrm>
          <a:prstGeom prst="rect">
            <a:avLst/>
          </a:prstGeom>
          <a:noFill/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Financeiro</a:t>
            </a:r>
          </a:p>
        </p:txBody>
      </p:sp>
    </p:spTree>
    <p:extLst>
      <p:ext uri="{BB962C8B-B14F-4D97-AF65-F5344CB8AC3E}">
        <p14:creationId xmlns:p14="http://schemas.microsoft.com/office/powerpoint/2010/main" val="2270790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2"/>
          <p:cNvSpPr txBox="1">
            <a:spLocks noChangeArrowheads="1"/>
          </p:cNvSpPr>
          <p:nvPr/>
        </p:nvSpPr>
        <p:spPr>
          <a:xfrm>
            <a:off x="1191710" y="1913243"/>
            <a:ext cx="9798131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pt-BR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Grande parte das empresas apresentam um comportamento conhecido como “aversão” ao risco:</a:t>
            </a:r>
          </a:p>
        </p:txBody>
      </p:sp>
      <p:sp>
        <p:nvSpPr>
          <p:cNvPr id="321" name="Rectangle 4"/>
          <p:cNvSpPr/>
          <p:nvPr/>
        </p:nvSpPr>
        <p:spPr>
          <a:xfrm>
            <a:off x="601889" y="6256060"/>
            <a:ext cx="10977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363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pt-BR" sz="1600" kern="0" dirty="0"/>
              <a:t>Para evitar que cada indivíduo adote ações conforme seu perfil pessoal, a organização deve definir seu perfil de risco</a:t>
            </a:r>
          </a:p>
        </p:txBody>
      </p:sp>
      <p:sp>
        <p:nvSpPr>
          <p:cNvPr id="323" name="Freeform 9"/>
          <p:cNvSpPr>
            <a:spLocks noEditPoints="1"/>
          </p:cNvSpPr>
          <p:nvPr/>
        </p:nvSpPr>
        <p:spPr bwMode="auto">
          <a:xfrm>
            <a:off x="2462547" y="3133719"/>
            <a:ext cx="74613" cy="1898650"/>
          </a:xfrm>
          <a:custGeom>
            <a:avLst/>
            <a:gdLst>
              <a:gd name="T0" fmla="*/ 20 w 47"/>
              <a:gd name="T1" fmla="*/ 1196 h 1196"/>
              <a:gd name="T2" fmla="*/ 20 w 47"/>
              <a:gd name="T3" fmla="*/ 36 h 1196"/>
              <a:gd name="T4" fmla="*/ 28 w 47"/>
              <a:gd name="T5" fmla="*/ 36 h 1196"/>
              <a:gd name="T6" fmla="*/ 28 w 47"/>
              <a:gd name="T7" fmla="*/ 1196 h 1196"/>
              <a:gd name="T8" fmla="*/ 20 w 47"/>
              <a:gd name="T9" fmla="*/ 1196 h 1196"/>
              <a:gd name="T10" fmla="*/ 0 w 47"/>
              <a:gd name="T11" fmla="*/ 43 h 1196"/>
              <a:gd name="T12" fmla="*/ 24 w 47"/>
              <a:gd name="T13" fmla="*/ 0 h 1196"/>
              <a:gd name="T14" fmla="*/ 47 w 47"/>
              <a:gd name="T15" fmla="*/ 43 h 1196"/>
              <a:gd name="T16" fmla="*/ 0 w 47"/>
              <a:gd name="T17" fmla="*/ 43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196">
                <a:moveTo>
                  <a:pt x="20" y="1196"/>
                </a:moveTo>
                <a:lnTo>
                  <a:pt x="20" y="36"/>
                </a:lnTo>
                <a:lnTo>
                  <a:pt x="28" y="36"/>
                </a:lnTo>
                <a:lnTo>
                  <a:pt x="28" y="1196"/>
                </a:lnTo>
                <a:lnTo>
                  <a:pt x="20" y="1196"/>
                </a:lnTo>
                <a:close/>
                <a:moveTo>
                  <a:pt x="0" y="43"/>
                </a:moveTo>
                <a:lnTo>
                  <a:pt x="24" y="0"/>
                </a:lnTo>
                <a:lnTo>
                  <a:pt x="47" y="43"/>
                </a:lnTo>
                <a:lnTo>
                  <a:pt x="0" y="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" cap="flat">
            <a:solidFill>
              <a:schemeClr val="tx1">
                <a:lumMod val="65000"/>
                <a:lumOff val="35000"/>
              </a:schemeClr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4" name="Freeform 10"/>
          <p:cNvSpPr>
            <a:spLocks noEditPoints="1"/>
          </p:cNvSpPr>
          <p:nvPr/>
        </p:nvSpPr>
        <p:spPr bwMode="auto">
          <a:xfrm>
            <a:off x="2500646" y="4997444"/>
            <a:ext cx="3144838" cy="69850"/>
          </a:xfrm>
          <a:custGeom>
            <a:avLst/>
            <a:gdLst>
              <a:gd name="T0" fmla="*/ 0 w 1981"/>
              <a:gd name="T1" fmla="*/ 18 h 44"/>
              <a:gd name="T2" fmla="*/ 1942 w 1981"/>
              <a:gd name="T3" fmla="*/ 18 h 44"/>
              <a:gd name="T4" fmla="*/ 1942 w 1981"/>
              <a:gd name="T5" fmla="*/ 26 h 44"/>
              <a:gd name="T6" fmla="*/ 0 w 1981"/>
              <a:gd name="T7" fmla="*/ 26 h 44"/>
              <a:gd name="T8" fmla="*/ 0 w 1981"/>
              <a:gd name="T9" fmla="*/ 18 h 44"/>
              <a:gd name="T10" fmla="*/ 1934 w 1981"/>
              <a:gd name="T11" fmla="*/ 0 h 44"/>
              <a:gd name="T12" fmla="*/ 1981 w 1981"/>
              <a:gd name="T13" fmla="*/ 22 h 44"/>
              <a:gd name="T14" fmla="*/ 1934 w 1981"/>
              <a:gd name="T15" fmla="*/ 44 h 44"/>
              <a:gd name="T16" fmla="*/ 1934 w 1981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1" h="44">
                <a:moveTo>
                  <a:pt x="0" y="18"/>
                </a:moveTo>
                <a:lnTo>
                  <a:pt x="1942" y="18"/>
                </a:lnTo>
                <a:lnTo>
                  <a:pt x="1942" y="26"/>
                </a:lnTo>
                <a:lnTo>
                  <a:pt x="0" y="26"/>
                </a:lnTo>
                <a:lnTo>
                  <a:pt x="0" y="18"/>
                </a:lnTo>
                <a:close/>
                <a:moveTo>
                  <a:pt x="1934" y="0"/>
                </a:moveTo>
                <a:lnTo>
                  <a:pt x="1981" y="22"/>
                </a:lnTo>
                <a:lnTo>
                  <a:pt x="1934" y="44"/>
                </a:lnTo>
                <a:lnTo>
                  <a:pt x="193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" cap="flat">
            <a:solidFill>
              <a:schemeClr val="tx1">
                <a:lumMod val="65000"/>
                <a:lumOff val="35000"/>
              </a:schemeClr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5" name="Rectangle 11"/>
          <p:cNvSpPr>
            <a:spLocks noChangeArrowheads="1"/>
          </p:cNvSpPr>
          <p:nvPr/>
        </p:nvSpPr>
        <p:spPr bwMode="auto">
          <a:xfrm>
            <a:off x="2167271" y="2808282"/>
            <a:ext cx="15827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 dirty="0"/>
              <a:t>Vantagem do benefício </a:t>
            </a:r>
            <a:endParaRPr lang="pt-BR" dirty="0"/>
          </a:p>
        </p:txBody>
      </p:sp>
      <p:sp>
        <p:nvSpPr>
          <p:cNvPr id="326" name="Rectangle 15"/>
          <p:cNvSpPr>
            <a:spLocks noChangeArrowheads="1"/>
          </p:cNvSpPr>
          <p:nvPr/>
        </p:nvSpPr>
        <p:spPr bwMode="auto">
          <a:xfrm>
            <a:off x="4897771" y="5083170"/>
            <a:ext cx="635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 dirty="0"/>
              <a:t>Benefício</a:t>
            </a:r>
            <a:endParaRPr lang="pt-BR" dirty="0"/>
          </a:p>
        </p:txBody>
      </p:sp>
      <p:sp>
        <p:nvSpPr>
          <p:cNvPr id="327" name="Rectangle 18"/>
          <p:cNvSpPr>
            <a:spLocks noChangeArrowheads="1"/>
          </p:cNvSpPr>
          <p:nvPr/>
        </p:nvSpPr>
        <p:spPr bwMode="auto">
          <a:xfrm>
            <a:off x="2099010" y="3267070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1000</a:t>
            </a:r>
            <a:endParaRPr lang="pt-BR" dirty="0"/>
          </a:p>
        </p:txBody>
      </p:sp>
      <p:sp>
        <p:nvSpPr>
          <p:cNvPr id="328" name="Rectangle 19"/>
          <p:cNvSpPr>
            <a:spLocks noChangeArrowheads="1"/>
          </p:cNvSpPr>
          <p:nvPr/>
        </p:nvSpPr>
        <p:spPr bwMode="auto">
          <a:xfrm>
            <a:off x="2181559" y="4090983"/>
            <a:ext cx="2500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500</a:t>
            </a:r>
            <a:endParaRPr lang="pt-BR" dirty="0"/>
          </a:p>
        </p:txBody>
      </p:sp>
      <p:sp>
        <p:nvSpPr>
          <p:cNvPr id="329" name="Rectangle 20"/>
          <p:cNvSpPr>
            <a:spLocks noChangeArrowheads="1"/>
          </p:cNvSpPr>
          <p:nvPr/>
        </p:nvSpPr>
        <p:spPr bwMode="auto">
          <a:xfrm>
            <a:off x="2348246" y="5043483"/>
            <a:ext cx="833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0</a:t>
            </a:r>
            <a:endParaRPr lang="pt-BR" dirty="0"/>
          </a:p>
        </p:txBody>
      </p:sp>
      <p:sp>
        <p:nvSpPr>
          <p:cNvPr id="330" name="Freeform 21"/>
          <p:cNvSpPr>
            <a:spLocks noEditPoints="1"/>
          </p:cNvSpPr>
          <p:nvPr/>
        </p:nvSpPr>
        <p:spPr bwMode="auto">
          <a:xfrm>
            <a:off x="2503822" y="3338508"/>
            <a:ext cx="2054225" cy="1698625"/>
          </a:xfrm>
          <a:custGeom>
            <a:avLst/>
            <a:gdLst>
              <a:gd name="T0" fmla="*/ 0 w 11008"/>
              <a:gd name="T1" fmla="*/ 11545 h 9858"/>
              <a:gd name="T2" fmla="*/ 136787 w 11008"/>
              <a:gd name="T3" fmla="*/ 11545 h 9858"/>
              <a:gd name="T4" fmla="*/ 223934 w 11008"/>
              <a:gd name="T5" fmla="*/ 0 h 9858"/>
              <a:gd name="T6" fmla="*/ 261257 w 11008"/>
              <a:gd name="T7" fmla="*/ 0 h 9858"/>
              <a:gd name="T8" fmla="*/ 261257 w 11008"/>
              <a:gd name="T9" fmla="*/ 0 h 9858"/>
              <a:gd name="T10" fmla="*/ 348405 w 11008"/>
              <a:gd name="T11" fmla="*/ 11545 h 9858"/>
              <a:gd name="T12" fmla="*/ 485191 w 11008"/>
              <a:gd name="T13" fmla="*/ 11545 h 9858"/>
              <a:gd name="T14" fmla="*/ 572339 w 11008"/>
              <a:gd name="T15" fmla="*/ 0 h 9858"/>
              <a:gd name="T16" fmla="*/ 609661 w 11008"/>
              <a:gd name="T17" fmla="*/ 0 h 9858"/>
              <a:gd name="T18" fmla="*/ 609661 w 11008"/>
              <a:gd name="T19" fmla="*/ 0 h 9858"/>
              <a:gd name="T20" fmla="*/ 696623 w 11008"/>
              <a:gd name="T21" fmla="*/ 11545 h 9858"/>
              <a:gd name="T22" fmla="*/ 833596 w 11008"/>
              <a:gd name="T23" fmla="*/ 11545 h 9858"/>
              <a:gd name="T24" fmla="*/ 920557 w 11008"/>
              <a:gd name="T25" fmla="*/ 0 h 9858"/>
              <a:gd name="T26" fmla="*/ 957879 w 11008"/>
              <a:gd name="T27" fmla="*/ 0 h 9858"/>
              <a:gd name="T28" fmla="*/ 957879 w 11008"/>
              <a:gd name="T29" fmla="*/ 0 h 9858"/>
              <a:gd name="T30" fmla="*/ 1045027 w 11008"/>
              <a:gd name="T31" fmla="*/ 11545 h 9858"/>
              <a:gd name="T32" fmla="*/ 1181814 w 11008"/>
              <a:gd name="T33" fmla="*/ 11545 h 9858"/>
              <a:gd name="T34" fmla="*/ 1268962 w 11008"/>
              <a:gd name="T35" fmla="*/ 0 h 9858"/>
              <a:gd name="T36" fmla="*/ 1306284 w 11008"/>
              <a:gd name="T37" fmla="*/ 0 h 9858"/>
              <a:gd name="T38" fmla="*/ 1306284 w 11008"/>
              <a:gd name="T39" fmla="*/ 0 h 9858"/>
              <a:gd name="T40" fmla="*/ 1393432 w 11008"/>
              <a:gd name="T41" fmla="*/ 11545 h 9858"/>
              <a:gd name="T42" fmla="*/ 1530218 w 11008"/>
              <a:gd name="T43" fmla="*/ 11545 h 9858"/>
              <a:gd name="T44" fmla="*/ 1617366 w 11008"/>
              <a:gd name="T45" fmla="*/ 0 h 9858"/>
              <a:gd name="T46" fmla="*/ 1654689 w 11008"/>
              <a:gd name="T47" fmla="*/ 0 h 9858"/>
              <a:gd name="T48" fmla="*/ 1654689 w 11008"/>
              <a:gd name="T49" fmla="*/ 0 h 9858"/>
              <a:gd name="T50" fmla="*/ 1741650 w 11008"/>
              <a:gd name="T51" fmla="*/ 11545 h 9858"/>
              <a:gd name="T52" fmla="*/ 1878623 w 11008"/>
              <a:gd name="T53" fmla="*/ 11545 h 9858"/>
              <a:gd name="T54" fmla="*/ 1965584 w 11008"/>
              <a:gd name="T55" fmla="*/ 0 h 9858"/>
              <a:gd name="T56" fmla="*/ 2002907 w 11008"/>
              <a:gd name="T57" fmla="*/ 0 h 9858"/>
              <a:gd name="T58" fmla="*/ 2041909 w 11008"/>
              <a:gd name="T59" fmla="*/ 9994 h 9858"/>
              <a:gd name="T60" fmla="*/ 2002907 w 11008"/>
              <a:gd name="T61" fmla="*/ 0 h 9858"/>
              <a:gd name="T62" fmla="*/ 2041909 w 11008"/>
              <a:gd name="T63" fmla="*/ 44456 h 9858"/>
              <a:gd name="T64" fmla="*/ 2041909 w 11008"/>
              <a:gd name="T65" fmla="*/ 170931 h 9858"/>
              <a:gd name="T66" fmla="*/ 2054225 w 11008"/>
              <a:gd name="T67" fmla="*/ 251227 h 9858"/>
              <a:gd name="T68" fmla="*/ 2054225 w 11008"/>
              <a:gd name="T69" fmla="*/ 285689 h 9858"/>
              <a:gd name="T70" fmla="*/ 2054225 w 11008"/>
              <a:gd name="T71" fmla="*/ 285689 h 9858"/>
              <a:gd name="T72" fmla="*/ 2041909 w 11008"/>
              <a:gd name="T73" fmla="*/ 366157 h 9858"/>
              <a:gd name="T74" fmla="*/ 2041909 w 11008"/>
              <a:gd name="T75" fmla="*/ 492460 h 9858"/>
              <a:gd name="T76" fmla="*/ 2054225 w 11008"/>
              <a:gd name="T77" fmla="*/ 572928 h 9858"/>
              <a:gd name="T78" fmla="*/ 2054225 w 11008"/>
              <a:gd name="T79" fmla="*/ 607390 h 9858"/>
              <a:gd name="T80" fmla="*/ 2054225 w 11008"/>
              <a:gd name="T81" fmla="*/ 607390 h 9858"/>
              <a:gd name="T82" fmla="*/ 2041909 w 11008"/>
              <a:gd name="T83" fmla="*/ 687859 h 9858"/>
              <a:gd name="T84" fmla="*/ 2041909 w 11008"/>
              <a:gd name="T85" fmla="*/ 814161 h 9858"/>
              <a:gd name="T86" fmla="*/ 2054225 w 11008"/>
              <a:gd name="T87" fmla="*/ 894630 h 9858"/>
              <a:gd name="T88" fmla="*/ 2054225 w 11008"/>
              <a:gd name="T89" fmla="*/ 929092 h 9858"/>
              <a:gd name="T90" fmla="*/ 2054225 w 11008"/>
              <a:gd name="T91" fmla="*/ 929092 h 9858"/>
              <a:gd name="T92" fmla="*/ 2041909 w 11008"/>
              <a:gd name="T93" fmla="*/ 1009388 h 9858"/>
              <a:gd name="T94" fmla="*/ 2041909 w 11008"/>
              <a:gd name="T95" fmla="*/ 1135863 h 9858"/>
              <a:gd name="T96" fmla="*/ 2054225 w 11008"/>
              <a:gd name="T97" fmla="*/ 1216159 h 9858"/>
              <a:gd name="T98" fmla="*/ 2054225 w 11008"/>
              <a:gd name="T99" fmla="*/ 1250621 h 9858"/>
              <a:gd name="T100" fmla="*/ 2054225 w 11008"/>
              <a:gd name="T101" fmla="*/ 1250621 h 9858"/>
              <a:gd name="T102" fmla="*/ 2041909 w 11008"/>
              <a:gd name="T103" fmla="*/ 1331089 h 9858"/>
              <a:gd name="T104" fmla="*/ 2041909 w 11008"/>
              <a:gd name="T105" fmla="*/ 1457392 h 9858"/>
              <a:gd name="T106" fmla="*/ 2054225 w 11008"/>
              <a:gd name="T107" fmla="*/ 1537860 h 9858"/>
              <a:gd name="T108" fmla="*/ 2054225 w 11008"/>
              <a:gd name="T109" fmla="*/ 1572322 h 9858"/>
              <a:gd name="T110" fmla="*/ 2054225 w 11008"/>
              <a:gd name="T111" fmla="*/ 1572322 h 9858"/>
              <a:gd name="T112" fmla="*/ 2041909 w 11008"/>
              <a:gd name="T113" fmla="*/ 1652791 h 985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008" h="9858">
                <a:moveTo>
                  <a:pt x="0" y="0"/>
                </a:moveTo>
                <a:lnTo>
                  <a:pt x="267" y="0"/>
                </a:lnTo>
                <a:lnTo>
                  <a:pt x="267" y="67"/>
                </a:lnTo>
                <a:lnTo>
                  <a:pt x="0" y="67"/>
                </a:lnTo>
                <a:lnTo>
                  <a:pt x="0" y="0"/>
                </a:lnTo>
                <a:close/>
                <a:moveTo>
                  <a:pt x="467" y="0"/>
                </a:moveTo>
                <a:lnTo>
                  <a:pt x="733" y="0"/>
                </a:lnTo>
                <a:lnTo>
                  <a:pt x="733" y="67"/>
                </a:lnTo>
                <a:lnTo>
                  <a:pt x="467" y="67"/>
                </a:lnTo>
                <a:lnTo>
                  <a:pt x="467" y="0"/>
                </a:lnTo>
                <a:close/>
                <a:moveTo>
                  <a:pt x="933" y="0"/>
                </a:moveTo>
                <a:lnTo>
                  <a:pt x="1200" y="0"/>
                </a:lnTo>
                <a:lnTo>
                  <a:pt x="1200" y="67"/>
                </a:lnTo>
                <a:lnTo>
                  <a:pt x="933" y="67"/>
                </a:lnTo>
                <a:lnTo>
                  <a:pt x="933" y="0"/>
                </a:lnTo>
                <a:close/>
                <a:moveTo>
                  <a:pt x="1400" y="0"/>
                </a:moveTo>
                <a:lnTo>
                  <a:pt x="1667" y="0"/>
                </a:lnTo>
                <a:lnTo>
                  <a:pt x="1667" y="67"/>
                </a:lnTo>
                <a:lnTo>
                  <a:pt x="1400" y="67"/>
                </a:lnTo>
                <a:lnTo>
                  <a:pt x="1400" y="0"/>
                </a:lnTo>
                <a:close/>
                <a:moveTo>
                  <a:pt x="1867" y="0"/>
                </a:moveTo>
                <a:lnTo>
                  <a:pt x="2133" y="0"/>
                </a:lnTo>
                <a:lnTo>
                  <a:pt x="2133" y="67"/>
                </a:lnTo>
                <a:lnTo>
                  <a:pt x="1867" y="67"/>
                </a:lnTo>
                <a:lnTo>
                  <a:pt x="1867" y="0"/>
                </a:lnTo>
                <a:close/>
                <a:moveTo>
                  <a:pt x="2333" y="0"/>
                </a:moveTo>
                <a:lnTo>
                  <a:pt x="2600" y="0"/>
                </a:lnTo>
                <a:lnTo>
                  <a:pt x="2600" y="67"/>
                </a:lnTo>
                <a:lnTo>
                  <a:pt x="2333" y="67"/>
                </a:lnTo>
                <a:lnTo>
                  <a:pt x="2333" y="0"/>
                </a:lnTo>
                <a:close/>
                <a:moveTo>
                  <a:pt x="2800" y="0"/>
                </a:moveTo>
                <a:lnTo>
                  <a:pt x="3067" y="0"/>
                </a:lnTo>
                <a:lnTo>
                  <a:pt x="3067" y="67"/>
                </a:lnTo>
                <a:lnTo>
                  <a:pt x="2800" y="67"/>
                </a:lnTo>
                <a:lnTo>
                  <a:pt x="2800" y="0"/>
                </a:lnTo>
                <a:close/>
                <a:moveTo>
                  <a:pt x="3267" y="0"/>
                </a:moveTo>
                <a:lnTo>
                  <a:pt x="3533" y="0"/>
                </a:lnTo>
                <a:lnTo>
                  <a:pt x="3533" y="67"/>
                </a:lnTo>
                <a:lnTo>
                  <a:pt x="3267" y="67"/>
                </a:lnTo>
                <a:lnTo>
                  <a:pt x="3267" y="0"/>
                </a:lnTo>
                <a:close/>
                <a:moveTo>
                  <a:pt x="3733" y="0"/>
                </a:moveTo>
                <a:lnTo>
                  <a:pt x="4000" y="0"/>
                </a:lnTo>
                <a:lnTo>
                  <a:pt x="4000" y="67"/>
                </a:lnTo>
                <a:lnTo>
                  <a:pt x="3733" y="67"/>
                </a:lnTo>
                <a:lnTo>
                  <a:pt x="3733" y="0"/>
                </a:lnTo>
                <a:close/>
                <a:moveTo>
                  <a:pt x="4200" y="0"/>
                </a:moveTo>
                <a:lnTo>
                  <a:pt x="4467" y="0"/>
                </a:lnTo>
                <a:lnTo>
                  <a:pt x="4467" y="67"/>
                </a:lnTo>
                <a:lnTo>
                  <a:pt x="4200" y="67"/>
                </a:lnTo>
                <a:lnTo>
                  <a:pt x="4200" y="0"/>
                </a:lnTo>
                <a:close/>
                <a:moveTo>
                  <a:pt x="4667" y="0"/>
                </a:moveTo>
                <a:lnTo>
                  <a:pt x="4933" y="0"/>
                </a:lnTo>
                <a:lnTo>
                  <a:pt x="4933" y="67"/>
                </a:lnTo>
                <a:lnTo>
                  <a:pt x="4667" y="67"/>
                </a:lnTo>
                <a:lnTo>
                  <a:pt x="4667" y="0"/>
                </a:lnTo>
                <a:close/>
                <a:moveTo>
                  <a:pt x="5133" y="0"/>
                </a:moveTo>
                <a:lnTo>
                  <a:pt x="5400" y="0"/>
                </a:lnTo>
                <a:lnTo>
                  <a:pt x="5400" y="67"/>
                </a:lnTo>
                <a:lnTo>
                  <a:pt x="5133" y="67"/>
                </a:lnTo>
                <a:lnTo>
                  <a:pt x="5133" y="0"/>
                </a:lnTo>
                <a:close/>
                <a:moveTo>
                  <a:pt x="5600" y="0"/>
                </a:moveTo>
                <a:lnTo>
                  <a:pt x="5867" y="0"/>
                </a:lnTo>
                <a:lnTo>
                  <a:pt x="5867" y="67"/>
                </a:lnTo>
                <a:lnTo>
                  <a:pt x="5600" y="67"/>
                </a:lnTo>
                <a:lnTo>
                  <a:pt x="5600" y="0"/>
                </a:lnTo>
                <a:close/>
                <a:moveTo>
                  <a:pt x="6067" y="0"/>
                </a:moveTo>
                <a:lnTo>
                  <a:pt x="6333" y="0"/>
                </a:lnTo>
                <a:lnTo>
                  <a:pt x="6333" y="67"/>
                </a:lnTo>
                <a:lnTo>
                  <a:pt x="6067" y="67"/>
                </a:lnTo>
                <a:lnTo>
                  <a:pt x="6067" y="0"/>
                </a:lnTo>
                <a:close/>
                <a:moveTo>
                  <a:pt x="6533" y="0"/>
                </a:moveTo>
                <a:lnTo>
                  <a:pt x="6800" y="0"/>
                </a:lnTo>
                <a:lnTo>
                  <a:pt x="6800" y="67"/>
                </a:lnTo>
                <a:lnTo>
                  <a:pt x="6533" y="67"/>
                </a:lnTo>
                <a:lnTo>
                  <a:pt x="6533" y="0"/>
                </a:lnTo>
                <a:close/>
                <a:moveTo>
                  <a:pt x="7000" y="0"/>
                </a:moveTo>
                <a:lnTo>
                  <a:pt x="7267" y="0"/>
                </a:lnTo>
                <a:lnTo>
                  <a:pt x="7267" y="67"/>
                </a:lnTo>
                <a:lnTo>
                  <a:pt x="7000" y="67"/>
                </a:lnTo>
                <a:lnTo>
                  <a:pt x="7000" y="0"/>
                </a:lnTo>
                <a:close/>
                <a:moveTo>
                  <a:pt x="7467" y="0"/>
                </a:moveTo>
                <a:lnTo>
                  <a:pt x="7733" y="0"/>
                </a:lnTo>
                <a:lnTo>
                  <a:pt x="7733" y="67"/>
                </a:lnTo>
                <a:lnTo>
                  <a:pt x="7467" y="67"/>
                </a:lnTo>
                <a:lnTo>
                  <a:pt x="7467" y="0"/>
                </a:lnTo>
                <a:close/>
                <a:moveTo>
                  <a:pt x="7933" y="0"/>
                </a:moveTo>
                <a:lnTo>
                  <a:pt x="8200" y="0"/>
                </a:lnTo>
                <a:lnTo>
                  <a:pt x="8200" y="67"/>
                </a:lnTo>
                <a:lnTo>
                  <a:pt x="7933" y="67"/>
                </a:lnTo>
                <a:lnTo>
                  <a:pt x="7933" y="0"/>
                </a:lnTo>
                <a:close/>
                <a:moveTo>
                  <a:pt x="8400" y="0"/>
                </a:moveTo>
                <a:lnTo>
                  <a:pt x="8667" y="0"/>
                </a:lnTo>
                <a:lnTo>
                  <a:pt x="8667" y="67"/>
                </a:lnTo>
                <a:lnTo>
                  <a:pt x="8400" y="67"/>
                </a:lnTo>
                <a:lnTo>
                  <a:pt x="8400" y="0"/>
                </a:lnTo>
                <a:close/>
                <a:moveTo>
                  <a:pt x="8867" y="0"/>
                </a:moveTo>
                <a:lnTo>
                  <a:pt x="9133" y="0"/>
                </a:lnTo>
                <a:lnTo>
                  <a:pt x="9133" y="67"/>
                </a:lnTo>
                <a:lnTo>
                  <a:pt x="8867" y="67"/>
                </a:lnTo>
                <a:lnTo>
                  <a:pt x="8867" y="0"/>
                </a:lnTo>
                <a:close/>
                <a:moveTo>
                  <a:pt x="9333" y="0"/>
                </a:moveTo>
                <a:lnTo>
                  <a:pt x="9600" y="0"/>
                </a:lnTo>
                <a:lnTo>
                  <a:pt x="9600" y="67"/>
                </a:lnTo>
                <a:lnTo>
                  <a:pt x="9333" y="67"/>
                </a:lnTo>
                <a:lnTo>
                  <a:pt x="9333" y="0"/>
                </a:lnTo>
                <a:close/>
                <a:moveTo>
                  <a:pt x="9800" y="0"/>
                </a:moveTo>
                <a:lnTo>
                  <a:pt x="10067" y="0"/>
                </a:lnTo>
                <a:lnTo>
                  <a:pt x="10067" y="67"/>
                </a:lnTo>
                <a:lnTo>
                  <a:pt x="9800" y="67"/>
                </a:lnTo>
                <a:lnTo>
                  <a:pt x="9800" y="0"/>
                </a:lnTo>
                <a:close/>
                <a:moveTo>
                  <a:pt x="10267" y="0"/>
                </a:moveTo>
                <a:lnTo>
                  <a:pt x="10533" y="0"/>
                </a:lnTo>
                <a:lnTo>
                  <a:pt x="10533" y="67"/>
                </a:lnTo>
                <a:lnTo>
                  <a:pt x="10267" y="67"/>
                </a:lnTo>
                <a:lnTo>
                  <a:pt x="10267" y="0"/>
                </a:lnTo>
                <a:close/>
                <a:moveTo>
                  <a:pt x="10733" y="0"/>
                </a:moveTo>
                <a:lnTo>
                  <a:pt x="10975" y="0"/>
                </a:lnTo>
                <a:cubicBezTo>
                  <a:pt x="10994" y="0"/>
                  <a:pt x="11008" y="15"/>
                  <a:pt x="11008" y="33"/>
                </a:cubicBezTo>
                <a:lnTo>
                  <a:pt x="11008" y="58"/>
                </a:lnTo>
                <a:lnTo>
                  <a:pt x="10942" y="58"/>
                </a:lnTo>
                <a:lnTo>
                  <a:pt x="10942" y="33"/>
                </a:lnTo>
                <a:lnTo>
                  <a:pt x="10975" y="67"/>
                </a:lnTo>
                <a:lnTo>
                  <a:pt x="10733" y="67"/>
                </a:lnTo>
                <a:lnTo>
                  <a:pt x="10733" y="0"/>
                </a:lnTo>
                <a:close/>
                <a:moveTo>
                  <a:pt x="11008" y="258"/>
                </a:moveTo>
                <a:lnTo>
                  <a:pt x="11008" y="525"/>
                </a:lnTo>
                <a:lnTo>
                  <a:pt x="10942" y="525"/>
                </a:lnTo>
                <a:lnTo>
                  <a:pt x="10942" y="258"/>
                </a:lnTo>
                <a:lnTo>
                  <a:pt x="11008" y="258"/>
                </a:lnTo>
                <a:close/>
                <a:moveTo>
                  <a:pt x="11008" y="725"/>
                </a:moveTo>
                <a:lnTo>
                  <a:pt x="11008" y="992"/>
                </a:lnTo>
                <a:lnTo>
                  <a:pt x="10942" y="992"/>
                </a:lnTo>
                <a:lnTo>
                  <a:pt x="10942" y="725"/>
                </a:lnTo>
                <a:lnTo>
                  <a:pt x="11008" y="725"/>
                </a:lnTo>
                <a:close/>
                <a:moveTo>
                  <a:pt x="11008" y="1192"/>
                </a:moveTo>
                <a:lnTo>
                  <a:pt x="11008" y="1458"/>
                </a:lnTo>
                <a:lnTo>
                  <a:pt x="10942" y="1458"/>
                </a:lnTo>
                <a:lnTo>
                  <a:pt x="10942" y="1192"/>
                </a:lnTo>
                <a:lnTo>
                  <a:pt x="11008" y="1192"/>
                </a:lnTo>
                <a:close/>
                <a:moveTo>
                  <a:pt x="11008" y="1658"/>
                </a:moveTo>
                <a:lnTo>
                  <a:pt x="11008" y="1925"/>
                </a:lnTo>
                <a:lnTo>
                  <a:pt x="10942" y="1925"/>
                </a:lnTo>
                <a:lnTo>
                  <a:pt x="10942" y="1658"/>
                </a:lnTo>
                <a:lnTo>
                  <a:pt x="11008" y="1658"/>
                </a:lnTo>
                <a:close/>
                <a:moveTo>
                  <a:pt x="11008" y="2125"/>
                </a:moveTo>
                <a:lnTo>
                  <a:pt x="11008" y="2392"/>
                </a:lnTo>
                <a:lnTo>
                  <a:pt x="10942" y="2392"/>
                </a:lnTo>
                <a:lnTo>
                  <a:pt x="10942" y="2125"/>
                </a:lnTo>
                <a:lnTo>
                  <a:pt x="11008" y="2125"/>
                </a:lnTo>
                <a:close/>
                <a:moveTo>
                  <a:pt x="11008" y="2592"/>
                </a:moveTo>
                <a:lnTo>
                  <a:pt x="11008" y="2858"/>
                </a:lnTo>
                <a:lnTo>
                  <a:pt x="10942" y="2858"/>
                </a:lnTo>
                <a:lnTo>
                  <a:pt x="10942" y="2592"/>
                </a:lnTo>
                <a:lnTo>
                  <a:pt x="11008" y="2592"/>
                </a:lnTo>
                <a:close/>
                <a:moveTo>
                  <a:pt x="11008" y="3058"/>
                </a:moveTo>
                <a:lnTo>
                  <a:pt x="11008" y="3325"/>
                </a:lnTo>
                <a:lnTo>
                  <a:pt x="10942" y="3325"/>
                </a:lnTo>
                <a:lnTo>
                  <a:pt x="10942" y="3058"/>
                </a:lnTo>
                <a:lnTo>
                  <a:pt x="11008" y="3058"/>
                </a:lnTo>
                <a:close/>
                <a:moveTo>
                  <a:pt x="11008" y="3525"/>
                </a:moveTo>
                <a:lnTo>
                  <a:pt x="11008" y="3792"/>
                </a:lnTo>
                <a:lnTo>
                  <a:pt x="10942" y="3792"/>
                </a:lnTo>
                <a:lnTo>
                  <a:pt x="10942" y="3525"/>
                </a:lnTo>
                <a:lnTo>
                  <a:pt x="11008" y="3525"/>
                </a:lnTo>
                <a:close/>
                <a:moveTo>
                  <a:pt x="11008" y="3992"/>
                </a:moveTo>
                <a:lnTo>
                  <a:pt x="11008" y="4258"/>
                </a:lnTo>
                <a:lnTo>
                  <a:pt x="10942" y="4258"/>
                </a:lnTo>
                <a:lnTo>
                  <a:pt x="10942" y="3992"/>
                </a:lnTo>
                <a:lnTo>
                  <a:pt x="11008" y="3992"/>
                </a:lnTo>
                <a:close/>
                <a:moveTo>
                  <a:pt x="11008" y="4458"/>
                </a:moveTo>
                <a:lnTo>
                  <a:pt x="11008" y="4725"/>
                </a:lnTo>
                <a:lnTo>
                  <a:pt x="10942" y="4725"/>
                </a:lnTo>
                <a:lnTo>
                  <a:pt x="10942" y="4458"/>
                </a:lnTo>
                <a:lnTo>
                  <a:pt x="11008" y="4458"/>
                </a:lnTo>
                <a:close/>
                <a:moveTo>
                  <a:pt x="11008" y="4925"/>
                </a:moveTo>
                <a:lnTo>
                  <a:pt x="11008" y="5192"/>
                </a:lnTo>
                <a:lnTo>
                  <a:pt x="10942" y="5192"/>
                </a:lnTo>
                <a:lnTo>
                  <a:pt x="10942" y="4925"/>
                </a:lnTo>
                <a:lnTo>
                  <a:pt x="11008" y="4925"/>
                </a:lnTo>
                <a:close/>
                <a:moveTo>
                  <a:pt x="11008" y="5392"/>
                </a:moveTo>
                <a:lnTo>
                  <a:pt x="11008" y="5658"/>
                </a:lnTo>
                <a:lnTo>
                  <a:pt x="10942" y="5658"/>
                </a:lnTo>
                <a:lnTo>
                  <a:pt x="10942" y="5392"/>
                </a:lnTo>
                <a:lnTo>
                  <a:pt x="11008" y="5392"/>
                </a:lnTo>
                <a:close/>
                <a:moveTo>
                  <a:pt x="11008" y="5858"/>
                </a:moveTo>
                <a:lnTo>
                  <a:pt x="11008" y="6125"/>
                </a:lnTo>
                <a:lnTo>
                  <a:pt x="10942" y="6125"/>
                </a:lnTo>
                <a:lnTo>
                  <a:pt x="10942" y="5858"/>
                </a:lnTo>
                <a:lnTo>
                  <a:pt x="11008" y="5858"/>
                </a:lnTo>
                <a:close/>
                <a:moveTo>
                  <a:pt x="11008" y="6325"/>
                </a:moveTo>
                <a:lnTo>
                  <a:pt x="11008" y="6592"/>
                </a:lnTo>
                <a:lnTo>
                  <a:pt x="10942" y="6592"/>
                </a:lnTo>
                <a:lnTo>
                  <a:pt x="10942" y="6325"/>
                </a:lnTo>
                <a:lnTo>
                  <a:pt x="11008" y="6325"/>
                </a:lnTo>
                <a:close/>
                <a:moveTo>
                  <a:pt x="11008" y="6792"/>
                </a:moveTo>
                <a:lnTo>
                  <a:pt x="11008" y="7058"/>
                </a:lnTo>
                <a:lnTo>
                  <a:pt x="10942" y="7058"/>
                </a:lnTo>
                <a:lnTo>
                  <a:pt x="10942" y="6792"/>
                </a:lnTo>
                <a:lnTo>
                  <a:pt x="11008" y="6792"/>
                </a:lnTo>
                <a:close/>
                <a:moveTo>
                  <a:pt x="11008" y="7258"/>
                </a:moveTo>
                <a:lnTo>
                  <a:pt x="11008" y="7525"/>
                </a:lnTo>
                <a:lnTo>
                  <a:pt x="10942" y="7525"/>
                </a:lnTo>
                <a:lnTo>
                  <a:pt x="10942" y="7258"/>
                </a:lnTo>
                <a:lnTo>
                  <a:pt x="11008" y="7258"/>
                </a:lnTo>
                <a:close/>
                <a:moveTo>
                  <a:pt x="11008" y="7725"/>
                </a:moveTo>
                <a:lnTo>
                  <a:pt x="11008" y="7992"/>
                </a:lnTo>
                <a:lnTo>
                  <a:pt x="10942" y="7992"/>
                </a:lnTo>
                <a:lnTo>
                  <a:pt x="10942" y="7725"/>
                </a:lnTo>
                <a:lnTo>
                  <a:pt x="11008" y="7725"/>
                </a:lnTo>
                <a:close/>
                <a:moveTo>
                  <a:pt x="11008" y="8192"/>
                </a:moveTo>
                <a:lnTo>
                  <a:pt x="11008" y="8458"/>
                </a:lnTo>
                <a:lnTo>
                  <a:pt x="10942" y="8458"/>
                </a:lnTo>
                <a:lnTo>
                  <a:pt x="10942" y="8192"/>
                </a:lnTo>
                <a:lnTo>
                  <a:pt x="11008" y="8192"/>
                </a:lnTo>
                <a:close/>
                <a:moveTo>
                  <a:pt x="11008" y="8658"/>
                </a:moveTo>
                <a:lnTo>
                  <a:pt x="11008" y="8925"/>
                </a:lnTo>
                <a:lnTo>
                  <a:pt x="10942" y="8925"/>
                </a:lnTo>
                <a:lnTo>
                  <a:pt x="10942" y="8658"/>
                </a:lnTo>
                <a:lnTo>
                  <a:pt x="11008" y="8658"/>
                </a:lnTo>
                <a:close/>
                <a:moveTo>
                  <a:pt x="11008" y="9125"/>
                </a:moveTo>
                <a:lnTo>
                  <a:pt x="11008" y="9392"/>
                </a:lnTo>
                <a:lnTo>
                  <a:pt x="10942" y="9392"/>
                </a:lnTo>
                <a:lnTo>
                  <a:pt x="10942" y="9125"/>
                </a:lnTo>
                <a:lnTo>
                  <a:pt x="11008" y="9125"/>
                </a:lnTo>
                <a:close/>
                <a:moveTo>
                  <a:pt x="11008" y="9592"/>
                </a:moveTo>
                <a:lnTo>
                  <a:pt x="11008" y="9858"/>
                </a:lnTo>
                <a:lnTo>
                  <a:pt x="10942" y="9858"/>
                </a:lnTo>
                <a:lnTo>
                  <a:pt x="10942" y="9592"/>
                </a:lnTo>
                <a:lnTo>
                  <a:pt x="11008" y="9592"/>
                </a:lnTo>
                <a:close/>
              </a:path>
            </a:pathLst>
          </a:custGeom>
          <a:solidFill>
            <a:srgbClr val="C0C0C0"/>
          </a:solidFill>
          <a:ln w="1" cap="flat">
            <a:solidFill>
              <a:srgbClr val="C0C0C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31" name="Rectangle 22"/>
          <p:cNvSpPr>
            <a:spLocks noChangeArrowheads="1"/>
          </p:cNvSpPr>
          <p:nvPr/>
        </p:nvSpPr>
        <p:spPr bwMode="auto">
          <a:xfrm>
            <a:off x="4356435" y="5092695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1000</a:t>
            </a:r>
            <a:endParaRPr lang="pt-BR" dirty="0"/>
          </a:p>
        </p:txBody>
      </p:sp>
      <p:sp>
        <p:nvSpPr>
          <p:cNvPr id="332" name="Freeform 23"/>
          <p:cNvSpPr>
            <a:spLocks noEditPoints="1"/>
          </p:cNvSpPr>
          <p:nvPr/>
        </p:nvSpPr>
        <p:spPr bwMode="auto">
          <a:xfrm>
            <a:off x="2505410" y="3351207"/>
            <a:ext cx="2052637" cy="1670050"/>
          </a:xfrm>
          <a:custGeom>
            <a:avLst/>
            <a:gdLst>
              <a:gd name="T0" fmla="*/ 47084 w 1264"/>
              <a:gd name="T1" fmla="*/ 1638599 h 1062"/>
              <a:gd name="T2" fmla="*/ 66568 w 1264"/>
              <a:gd name="T3" fmla="*/ 1607148 h 1062"/>
              <a:gd name="T4" fmla="*/ 74686 w 1264"/>
              <a:gd name="T5" fmla="*/ 1616583 h 1062"/>
              <a:gd name="T6" fmla="*/ 170478 w 1264"/>
              <a:gd name="T7" fmla="*/ 1523803 h 1062"/>
              <a:gd name="T8" fmla="*/ 133135 w 1264"/>
              <a:gd name="T9" fmla="*/ 1553681 h 1062"/>
              <a:gd name="T10" fmla="*/ 245163 w 1264"/>
              <a:gd name="T11" fmla="*/ 1478199 h 1062"/>
              <a:gd name="T12" fmla="*/ 264646 w 1264"/>
              <a:gd name="T13" fmla="*/ 1446748 h 1062"/>
              <a:gd name="T14" fmla="*/ 272764 w 1264"/>
              <a:gd name="T15" fmla="*/ 1454610 h 1062"/>
              <a:gd name="T16" fmla="*/ 366933 w 1264"/>
              <a:gd name="T17" fmla="*/ 1361830 h 1062"/>
              <a:gd name="T18" fmla="*/ 329590 w 1264"/>
              <a:gd name="T19" fmla="*/ 1393281 h 1062"/>
              <a:gd name="T20" fmla="*/ 441619 w 1264"/>
              <a:gd name="T21" fmla="*/ 1317798 h 1062"/>
              <a:gd name="T22" fmla="*/ 462725 w 1264"/>
              <a:gd name="T23" fmla="*/ 1286347 h 1062"/>
              <a:gd name="T24" fmla="*/ 470843 w 1264"/>
              <a:gd name="T25" fmla="*/ 1294210 h 1062"/>
              <a:gd name="T26" fmla="*/ 565012 w 1264"/>
              <a:gd name="T27" fmla="*/ 1201430 h 1062"/>
              <a:gd name="T28" fmla="*/ 527669 w 1264"/>
              <a:gd name="T29" fmla="*/ 1232881 h 1062"/>
              <a:gd name="T30" fmla="*/ 639698 w 1264"/>
              <a:gd name="T31" fmla="*/ 1157398 h 1062"/>
              <a:gd name="T32" fmla="*/ 659181 w 1264"/>
              <a:gd name="T33" fmla="*/ 1125947 h 1062"/>
              <a:gd name="T34" fmla="*/ 668922 w 1264"/>
              <a:gd name="T35" fmla="*/ 1133810 h 1062"/>
              <a:gd name="T36" fmla="*/ 763091 w 1264"/>
              <a:gd name="T37" fmla="*/ 1041029 h 1062"/>
              <a:gd name="T38" fmla="*/ 725748 w 1264"/>
              <a:gd name="T39" fmla="*/ 1072480 h 1062"/>
              <a:gd name="T40" fmla="*/ 837777 w 1264"/>
              <a:gd name="T41" fmla="*/ 995425 h 1062"/>
              <a:gd name="T42" fmla="*/ 857260 w 1264"/>
              <a:gd name="T43" fmla="*/ 965547 h 1062"/>
              <a:gd name="T44" fmla="*/ 865378 w 1264"/>
              <a:gd name="T45" fmla="*/ 973410 h 1062"/>
              <a:gd name="T46" fmla="*/ 961170 w 1264"/>
              <a:gd name="T47" fmla="*/ 880629 h 1062"/>
              <a:gd name="T48" fmla="*/ 923827 w 1264"/>
              <a:gd name="T49" fmla="*/ 912080 h 1062"/>
              <a:gd name="T50" fmla="*/ 1035856 w 1264"/>
              <a:gd name="T51" fmla="*/ 835025 h 1062"/>
              <a:gd name="T52" fmla="*/ 1055339 w 1264"/>
              <a:gd name="T53" fmla="*/ 803574 h 1062"/>
              <a:gd name="T54" fmla="*/ 1063457 w 1264"/>
              <a:gd name="T55" fmla="*/ 813009 h 1062"/>
              <a:gd name="T56" fmla="*/ 1159249 w 1264"/>
              <a:gd name="T57" fmla="*/ 720229 h 1062"/>
              <a:gd name="T58" fmla="*/ 1120283 w 1264"/>
              <a:gd name="T59" fmla="*/ 750107 h 1062"/>
              <a:gd name="T60" fmla="*/ 1232311 w 1264"/>
              <a:gd name="T61" fmla="*/ 674625 h 1062"/>
              <a:gd name="T62" fmla="*/ 1253418 w 1264"/>
              <a:gd name="T63" fmla="*/ 643174 h 1062"/>
              <a:gd name="T64" fmla="*/ 1261536 w 1264"/>
              <a:gd name="T65" fmla="*/ 652609 h 1062"/>
              <a:gd name="T66" fmla="*/ 1355704 w 1264"/>
              <a:gd name="T67" fmla="*/ 559828 h 1062"/>
              <a:gd name="T68" fmla="*/ 1318362 w 1264"/>
              <a:gd name="T69" fmla="*/ 589707 h 1062"/>
              <a:gd name="T70" fmla="*/ 1430390 w 1264"/>
              <a:gd name="T71" fmla="*/ 514224 h 1062"/>
              <a:gd name="T72" fmla="*/ 1449873 w 1264"/>
              <a:gd name="T73" fmla="*/ 482773 h 1062"/>
              <a:gd name="T74" fmla="*/ 1459615 w 1264"/>
              <a:gd name="T75" fmla="*/ 490636 h 1062"/>
              <a:gd name="T76" fmla="*/ 1553783 w 1264"/>
              <a:gd name="T77" fmla="*/ 397856 h 1062"/>
              <a:gd name="T78" fmla="*/ 1516441 w 1264"/>
              <a:gd name="T79" fmla="*/ 429307 h 1062"/>
              <a:gd name="T80" fmla="*/ 1628469 w 1264"/>
              <a:gd name="T81" fmla="*/ 353824 h 1062"/>
              <a:gd name="T82" fmla="*/ 1647952 w 1264"/>
              <a:gd name="T83" fmla="*/ 322373 h 1062"/>
              <a:gd name="T84" fmla="*/ 1656070 w 1264"/>
              <a:gd name="T85" fmla="*/ 330236 h 1062"/>
              <a:gd name="T86" fmla="*/ 1751862 w 1264"/>
              <a:gd name="T87" fmla="*/ 237455 h 1062"/>
              <a:gd name="T88" fmla="*/ 1714520 w 1264"/>
              <a:gd name="T89" fmla="*/ 268906 h 1062"/>
              <a:gd name="T90" fmla="*/ 1826548 w 1264"/>
              <a:gd name="T91" fmla="*/ 193424 h 1062"/>
              <a:gd name="T92" fmla="*/ 1846031 w 1264"/>
              <a:gd name="T93" fmla="*/ 161973 h 1062"/>
              <a:gd name="T94" fmla="*/ 1854149 w 1264"/>
              <a:gd name="T95" fmla="*/ 169836 h 1062"/>
              <a:gd name="T96" fmla="*/ 1949941 w 1264"/>
              <a:gd name="T97" fmla="*/ 77055 h 1062"/>
              <a:gd name="T98" fmla="*/ 1912599 w 1264"/>
              <a:gd name="T99" fmla="*/ 108506 h 1062"/>
              <a:gd name="T100" fmla="*/ 2024627 w 1264"/>
              <a:gd name="T101" fmla="*/ 31451 h 1062"/>
              <a:gd name="T102" fmla="*/ 2044110 w 1264"/>
              <a:gd name="T103" fmla="*/ 1573 h 1062"/>
              <a:gd name="T104" fmla="*/ 2052228 w 1264"/>
              <a:gd name="T105" fmla="*/ 9435 h 106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264" h="1062">
                <a:moveTo>
                  <a:pt x="0" y="1056"/>
                </a:moveTo>
                <a:lnTo>
                  <a:pt x="24" y="1037"/>
                </a:lnTo>
                <a:lnTo>
                  <a:pt x="29" y="1042"/>
                </a:lnTo>
                <a:lnTo>
                  <a:pt x="6" y="1062"/>
                </a:lnTo>
                <a:lnTo>
                  <a:pt x="0" y="1056"/>
                </a:lnTo>
                <a:close/>
                <a:moveTo>
                  <a:pt x="41" y="1022"/>
                </a:moveTo>
                <a:lnTo>
                  <a:pt x="64" y="1003"/>
                </a:lnTo>
                <a:lnTo>
                  <a:pt x="69" y="1008"/>
                </a:lnTo>
                <a:lnTo>
                  <a:pt x="46" y="1028"/>
                </a:lnTo>
                <a:lnTo>
                  <a:pt x="41" y="1022"/>
                </a:lnTo>
                <a:close/>
                <a:moveTo>
                  <a:pt x="82" y="988"/>
                </a:moveTo>
                <a:lnTo>
                  <a:pt x="105" y="969"/>
                </a:lnTo>
                <a:lnTo>
                  <a:pt x="110" y="974"/>
                </a:lnTo>
                <a:lnTo>
                  <a:pt x="87" y="994"/>
                </a:lnTo>
                <a:lnTo>
                  <a:pt x="82" y="988"/>
                </a:lnTo>
                <a:close/>
                <a:moveTo>
                  <a:pt x="122" y="954"/>
                </a:moveTo>
                <a:lnTo>
                  <a:pt x="145" y="935"/>
                </a:lnTo>
                <a:lnTo>
                  <a:pt x="151" y="940"/>
                </a:lnTo>
                <a:lnTo>
                  <a:pt x="127" y="959"/>
                </a:lnTo>
                <a:lnTo>
                  <a:pt x="122" y="954"/>
                </a:lnTo>
                <a:close/>
                <a:moveTo>
                  <a:pt x="163" y="920"/>
                </a:moveTo>
                <a:lnTo>
                  <a:pt x="186" y="901"/>
                </a:lnTo>
                <a:lnTo>
                  <a:pt x="191" y="906"/>
                </a:lnTo>
                <a:lnTo>
                  <a:pt x="168" y="925"/>
                </a:lnTo>
                <a:lnTo>
                  <a:pt x="163" y="920"/>
                </a:lnTo>
                <a:close/>
                <a:moveTo>
                  <a:pt x="203" y="886"/>
                </a:moveTo>
                <a:lnTo>
                  <a:pt x="226" y="866"/>
                </a:lnTo>
                <a:lnTo>
                  <a:pt x="232" y="872"/>
                </a:lnTo>
                <a:lnTo>
                  <a:pt x="209" y="891"/>
                </a:lnTo>
                <a:lnTo>
                  <a:pt x="203" y="886"/>
                </a:lnTo>
                <a:close/>
                <a:moveTo>
                  <a:pt x="244" y="852"/>
                </a:moveTo>
                <a:lnTo>
                  <a:pt x="267" y="832"/>
                </a:lnTo>
                <a:lnTo>
                  <a:pt x="272" y="838"/>
                </a:lnTo>
                <a:lnTo>
                  <a:pt x="249" y="857"/>
                </a:lnTo>
                <a:lnTo>
                  <a:pt x="244" y="852"/>
                </a:lnTo>
                <a:close/>
                <a:moveTo>
                  <a:pt x="285" y="818"/>
                </a:moveTo>
                <a:lnTo>
                  <a:pt x="308" y="798"/>
                </a:lnTo>
                <a:lnTo>
                  <a:pt x="313" y="804"/>
                </a:lnTo>
                <a:lnTo>
                  <a:pt x="290" y="823"/>
                </a:lnTo>
                <a:lnTo>
                  <a:pt x="285" y="818"/>
                </a:lnTo>
                <a:close/>
                <a:moveTo>
                  <a:pt x="325" y="784"/>
                </a:moveTo>
                <a:lnTo>
                  <a:pt x="348" y="764"/>
                </a:lnTo>
                <a:lnTo>
                  <a:pt x="354" y="770"/>
                </a:lnTo>
                <a:lnTo>
                  <a:pt x="330" y="789"/>
                </a:lnTo>
                <a:lnTo>
                  <a:pt x="325" y="784"/>
                </a:lnTo>
                <a:close/>
                <a:moveTo>
                  <a:pt x="366" y="750"/>
                </a:moveTo>
                <a:lnTo>
                  <a:pt x="389" y="730"/>
                </a:lnTo>
                <a:lnTo>
                  <a:pt x="394" y="736"/>
                </a:lnTo>
                <a:lnTo>
                  <a:pt x="371" y="755"/>
                </a:lnTo>
                <a:lnTo>
                  <a:pt x="366" y="750"/>
                </a:lnTo>
                <a:close/>
                <a:moveTo>
                  <a:pt x="406" y="716"/>
                </a:moveTo>
                <a:lnTo>
                  <a:pt x="429" y="696"/>
                </a:lnTo>
                <a:lnTo>
                  <a:pt x="435" y="702"/>
                </a:lnTo>
                <a:lnTo>
                  <a:pt x="412" y="721"/>
                </a:lnTo>
                <a:lnTo>
                  <a:pt x="406" y="716"/>
                </a:lnTo>
                <a:close/>
                <a:moveTo>
                  <a:pt x="447" y="682"/>
                </a:moveTo>
                <a:lnTo>
                  <a:pt x="470" y="662"/>
                </a:lnTo>
                <a:lnTo>
                  <a:pt x="475" y="668"/>
                </a:lnTo>
                <a:lnTo>
                  <a:pt x="452" y="687"/>
                </a:lnTo>
                <a:lnTo>
                  <a:pt x="447" y="682"/>
                </a:lnTo>
                <a:close/>
                <a:moveTo>
                  <a:pt x="487" y="648"/>
                </a:moveTo>
                <a:lnTo>
                  <a:pt x="511" y="628"/>
                </a:lnTo>
                <a:lnTo>
                  <a:pt x="516" y="633"/>
                </a:lnTo>
                <a:lnTo>
                  <a:pt x="493" y="653"/>
                </a:lnTo>
                <a:lnTo>
                  <a:pt x="487" y="648"/>
                </a:lnTo>
                <a:close/>
                <a:moveTo>
                  <a:pt x="528" y="614"/>
                </a:moveTo>
                <a:lnTo>
                  <a:pt x="551" y="594"/>
                </a:lnTo>
                <a:lnTo>
                  <a:pt x="557" y="599"/>
                </a:lnTo>
                <a:lnTo>
                  <a:pt x="533" y="619"/>
                </a:lnTo>
                <a:lnTo>
                  <a:pt x="528" y="614"/>
                </a:lnTo>
                <a:close/>
                <a:moveTo>
                  <a:pt x="569" y="580"/>
                </a:moveTo>
                <a:lnTo>
                  <a:pt x="592" y="560"/>
                </a:lnTo>
                <a:lnTo>
                  <a:pt x="597" y="565"/>
                </a:lnTo>
                <a:lnTo>
                  <a:pt x="574" y="585"/>
                </a:lnTo>
                <a:lnTo>
                  <a:pt x="569" y="580"/>
                </a:lnTo>
                <a:close/>
                <a:moveTo>
                  <a:pt x="609" y="545"/>
                </a:moveTo>
                <a:lnTo>
                  <a:pt x="632" y="526"/>
                </a:lnTo>
                <a:lnTo>
                  <a:pt x="638" y="531"/>
                </a:lnTo>
                <a:lnTo>
                  <a:pt x="614" y="551"/>
                </a:lnTo>
                <a:lnTo>
                  <a:pt x="609" y="545"/>
                </a:lnTo>
                <a:close/>
                <a:moveTo>
                  <a:pt x="650" y="511"/>
                </a:moveTo>
                <a:lnTo>
                  <a:pt x="673" y="492"/>
                </a:lnTo>
                <a:lnTo>
                  <a:pt x="678" y="497"/>
                </a:lnTo>
                <a:lnTo>
                  <a:pt x="655" y="517"/>
                </a:lnTo>
                <a:lnTo>
                  <a:pt x="650" y="511"/>
                </a:lnTo>
                <a:close/>
                <a:moveTo>
                  <a:pt x="690" y="477"/>
                </a:moveTo>
                <a:lnTo>
                  <a:pt x="714" y="458"/>
                </a:lnTo>
                <a:lnTo>
                  <a:pt x="719" y="463"/>
                </a:lnTo>
                <a:lnTo>
                  <a:pt x="696" y="483"/>
                </a:lnTo>
                <a:lnTo>
                  <a:pt x="690" y="477"/>
                </a:lnTo>
                <a:close/>
                <a:moveTo>
                  <a:pt x="731" y="443"/>
                </a:moveTo>
                <a:lnTo>
                  <a:pt x="754" y="424"/>
                </a:lnTo>
                <a:lnTo>
                  <a:pt x="759" y="429"/>
                </a:lnTo>
                <a:lnTo>
                  <a:pt x="736" y="449"/>
                </a:lnTo>
                <a:lnTo>
                  <a:pt x="731" y="443"/>
                </a:lnTo>
                <a:close/>
                <a:moveTo>
                  <a:pt x="772" y="409"/>
                </a:moveTo>
                <a:lnTo>
                  <a:pt x="795" y="390"/>
                </a:lnTo>
                <a:lnTo>
                  <a:pt x="800" y="395"/>
                </a:lnTo>
                <a:lnTo>
                  <a:pt x="777" y="415"/>
                </a:lnTo>
                <a:lnTo>
                  <a:pt x="772" y="409"/>
                </a:lnTo>
                <a:close/>
                <a:moveTo>
                  <a:pt x="812" y="375"/>
                </a:moveTo>
                <a:lnTo>
                  <a:pt x="835" y="356"/>
                </a:lnTo>
                <a:lnTo>
                  <a:pt x="841" y="361"/>
                </a:lnTo>
                <a:lnTo>
                  <a:pt x="817" y="381"/>
                </a:lnTo>
                <a:lnTo>
                  <a:pt x="812" y="375"/>
                </a:lnTo>
                <a:close/>
                <a:moveTo>
                  <a:pt x="853" y="341"/>
                </a:moveTo>
                <a:lnTo>
                  <a:pt x="876" y="322"/>
                </a:lnTo>
                <a:lnTo>
                  <a:pt x="881" y="327"/>
                </a:lnTo>
                <a:lnTo>
                  <a:pt x="858" y="346"/>
                </a:lnTo>
                <a:lnTo>
                  <a:pt x="853" y="341"/>
                </a:lnTo>
                <a:close/>
                <a:moveTo>
                  <a:pt x="893" y="307"/>
                </a:moveTo>
                <a:lnTo>
                  <a:pt x="917" y="288"/>
                </a:lnTo>
                <a:lnTo>
                  <a:pt x="922" y="293"/>
                </a:lnTo>
                <a:lnTo>
                  <a:pt x="899" y="312"/>
                </a:lnTo>
                <a:lnTo>
                  <a:pt x="893" y="307"/>
                </a:lnTo>
                <a:close/>
                <a:moveTo>
                  <a:pt x="934" y="273"/>
                </a:moveTo>
                <a:lnTo>
                  <a:pt x="957" y="253"/>
                </a:lnTo>
                <a:lnTo>
                  <a:pt x="962" y="259"/>
                </a:lnTo>
                <a:lnTo>
                  <a:pt x="939" y="278"/>
                </a:lnTo>
                <a:lnTo>
                  <a:pt x="934" y="273"/>
                </a:lnTo>
                <a:close/>
                <a:moveTo>
                  <a:pt x="975" y="239"/>
                </a:moveTo>
                <a:lnTo>
                  <a:pt x="998" y="219"/>
                </a:lnTo>
                <a:lnTo>
                  <a:pt x="1003" y="225"/>
                </a:lnTo>
                <a:lnTo>
                  <a:pt x="980" y="244"/>
                </a:lnTo>
                <a:lnTo>
                  <a:pt x="975" y="239"/>
                </a:lnTo>
                <a:close/>
                <a:moveTo>
                  <a:pt x="1015" y="205"/>
                </a:moveTo>
                <a:lnTo>
                  <a:pt x="1038" y="185"/>
                </a:lnTo>
                <a:lnTo>
                  <a:pt x="1044" y="191"/>
                </a:lnTo>
                <a:lnTo>
                  <a:pt x="1020" y="210"/>
                </a:lnTo>
                <a:lnTo>
                  <a:pt x="1015" y="205"/>
                </a:lnTo>
                <a:close/>
                <a:moveTo>
                  <a:pt x="1056" y="171"/>
                </a:moveTo>
                <a:lnTo>
                  <a:pt x="1079" y="151"/>
                </a:lnTo>
                <a:lnTo>
                  <a:pt x="1084" y="157"/>
                </a:lnTo>
                <a:lnTo>
                  <a:pt x="1061" y="176"/>
                </a:lnTo>
                <a:lnTo>
                  <a:pt x="1056" y="171"/>
                </a:lnTo>
                <a:close/>
                <a:moveTo>
                  <a:pt x="1096" y="137"/>
                </a:moveTo>
                <a:lnTo>
                  <a:pt x="1120" y="117"/>
                </a:lnTo>
                <a:lnTo>
                  <a:pt x="1125" y="123"/>
                </a:lnTo>
                <a:lnTo>
                  <a:pt x="1102" y="142"/>
                </a:lnTo>
                <a:lnTo>
                  <a:pt x="1096" y="137"/>
                </a:lnTo>
                <a:close/>
                <a:moveTo>
                  <a:pt x="1137" y="103"/>
                </a:moveTo>
                <a:lnTo>
                  <a:pt x="1160" y="83"/>
                </a:lnTo>
                <a:lnTo>
                  <a:pt x="1165" y="89"/>
                </a:lnTo>
                <a:lnTo>
                  <a:pt x="1142" y="108"/>
                </a:lnTo>
                <a:lnTo>
                  <a:pt x="1137" y="103"/>
                </a:lnTo>
                <a:close/>
                <a:moveTo>
                  <a:pt x="1178" y="69"/>
                </a:moveTo>
                <a:lnTo>
                  <a:pt x="1201" y="49"/>
                </a:lnTo>
                <a:lnTo>
                  <a:pt x="1206" y="55"/>
                </a:lnTo>
                <a:lnTo>
                  <a:pt x="1183" y="74"/>
                </a:lnTo>
                <a:lnTo>
                  <a:pt x="1178" y="69"/>
                </a:lnTo>
                <a:close/>
                <a:moveTo>
                  <a:pt x="1218" y="35"/>
                </a:moveTo>
                <a:lnTo>
                  <a:pt x="1241" y="15"/>
                </a:lnTo>
                <a:lnTo>
                  <a:pt x="1247" y="20"/>
                </a:lnTo>
                <a:lnTo>
                  <a:pt x="1223" y="40"/>
                </a:lnTo>
                <a:lnTo>
                  <a:pt x="1218" y="35"/>
                </a:lnTo>
                <a:close/>
                <a:moveTo>
                  <a:pt x="1259" y="1"/>
                </a:moveTo>
                <a:lnTo>
                  <a:pt x="1259" y="0"/>
                </a:lnTo>
                <a:lnTo>
                  <a:pt x="1264" y="6"/>
                </a:lnTo>
                <a:lnTo>
                  <a:pt x="1259" y="1"/>
                </a:lnTo>
                <a:close/>
              </a:path>
            </a:pathLst>
          </a:custGeom>
          <a:solidFill>
            <a:srgbClr val="C0C0C0"/>
          </a:solidFill>
          <a:ln w="1" cap="flat">
            <a:solidFill>
              <a:srgbClr val="C0C0C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33" name="Line 24"/>
          <p:cNvSpPr>
            <a:spLocks noChangeShapeType="1"/>
          </p:cNvSpPr>
          <p:nvPr/>
        </p:nvSpPr>
        <p:spPr bwMode="auto">
          <a:xfrm>
            <a:off x="2451434" y="4164007"/>
            <a:ext cx="49212" cy="0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34" name="Rectangle 25"/>
          <p:cNvSpPr>
            <a:spLocks noChangeArrowheads="1"/>
          </p:cNvSpPr>
          <p:nvPr/>
        </p:nvSpPr>
        <p:spPr bwMode="auto">
          <a:xfrm>
            <a:off x="3402346" y="5086345"/>
            <a:ext cx="2500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500</a:t>
            </a:r>
            <a:endParaRPr lang="pt-BR" dirty="0"/>
          </a:p>
        </p:txBody>
      </p:sp>
      <p:sp>
        <p:nvSpPr>
          <p:cNvPr id="335" name="Line 26"/>
          <p:cNvSpPr>
            <a:spLocks noChangeShapeType="1"/>
          </p:cNvSpPr>
          <p:nvPr/>
        </p:nvSpPr>
        <p:spPr bwMode="auto">
          <a:xfrm>
            <a:off x="3549984" y="5026019"/>
            <a:ext cx="0" cy="46038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36" name="Line 27"/>
          <p:cNvSpPr>
            <a:spLocks noChangeShapeType="1"/>
          </p:cNvSpPr>
          <p:nvPr/>
        </p:nvSpPr>
        <p:spPr bwMode="auto">
          <a:xfrm>
            <a:off x="4499309" y="5026019"/>
            <a:ext cx="0" cy="46038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37" name="Freeform 28"/>
          <p:cNvSpPr>
            <a:spLocks/>
          </p:cNvSpPr>
          <p:nvPr/>
        </p:nvSpPr>
        <p:spPr bwMode="auto">
          <a:xfrm>
            <a:off x="2510172" y="3351207"/>
            <a:ext cx="2047875" cy="1670050"/>
          </a:xfrm>
          <a:custGeom>
            <a:avLst/>
            <a:gdLst>
              <a:gd name="T0" fmla="*/ 2048148 w 1230"/>
              <a:gd name="T1" fmla="*/ 0 h 1052"/>
              <a:gd name="T2" fmla="*/ 0 w 1230"/>
              <a:gd name="T3" fmla="*/ 1670050 h 10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30" h="1052">
                <a:moveTo>
                  <a:pt x="1230" y="0"/>
                </a:moveTo>
                <a:cubicBezTo>
                  <a:pt x="541" y="28"/>
                  <a:pt x="0" y="491"/>
                  <a:pt x="0" y="1052"/>
                </a:cubicBezTo>
              </a:path>
            </a:pathLst>
          </a:custGeom>
          <a:noFill/>
          <a:ln w="24" cap="flat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38" name="Freeform 29"/>
          <p:cNvSpPr>
            <a:spLocks/>
          </p:cNvSpPr>
          <p:nvPr/>
        </p:nvSpPr>
        <p:spPr bwMode="auto">
          <a:xfrm>
            <a:off x="6967871" y="3351207"/>
            <a:ext cx="1976438" cy="1670050"/>
          </a:xfrm>
          <a:custGeom>
            <a:avLst/>
            <a:gdLst>
              <a:gd name="T0" fmla="*/ 0 w 1230"/>
              <a:gd name="T1" fmla="*/ 1670050 h 1052"/>
              <a:gd name="T2" fmla="*/ 1976438 w 1230"/>
              <a:gd name="T3" fmla="*/ 0 h 10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30" h="1052">
                <a:moveTo>
                  <a:pt x="0" y="1052"/>
                </a:moveTo>
                <a:cubicBezTo>
                  <a:pt x="690" y="1023"/>
                  <a:pt x="1230" y="561"/>
                  <a:pt x="1230" y="0"/>
                </a:cubicBezTo>
              </a:path>
            </a:pathLst>
          </a:custGeom>
          <a:noFill/>
          <a:ln w="24" cap="flat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39" name="Rectangle 30"/>
          <p:cNvSpPr>
            <a:spLocks noChangeArrowheads="1"/>
          </p:cNvSpPr>
          <p:nvPr/>
        </p:nvSpPr>
        <p:spPr bwMode="auto">
          <a:xfrm>
            <a:off x="2022808" y="2324094"/>
            <a:ext cx="368935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pt-BR" sz="1600" b="1" dirty="0"/>
              <a:t>AVERSÃO AO RISCO</a:t>
            </a:r>
            <a:endParaRPr lang="pt-BR" sz="1600" dirty="0"/>
          </a:p>
        </p:txBody>
      </p:sp>
      <p:sp>
        <p:nvSpPr>
          <p:cNvPr id="341" name="Rectangle 32"/>
          <p:cNvSpPr>
            <a:spLocks noChangeArrowheads="1"/>
          </p:cNvSpPr>
          <p:nvPr/>
        </p:nvSpPr>
        <p:spPr bwMode="auto">
          <a:xfrm>
            <a:off x="2022808" y="2746370"/>
            <a:ext cx="3689350" cy="2600325"/>
          </a:xfrm>
          <a:prstGeom prst="rect">
            <a:avLst/>
          </a:prstGeom>
          <a:noFill/>
          <a:ln w="12" cap="rnd">
            <a:solidFill>
              <a:srgbClr val="DEDE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42" name="Freeform 33"/>
          <p:cNvSpPr>
            <a:spLocks noEditPoints="1"/>
          </p:cNvSpPr>
          <p:nvPr/>
        </p:nvSpPr>
        <p:spPr bwMode="auto">
          <a:xfrm>
            <a:off x="6907547" y="3133719"/>
            <a:ext cx="74613" cy="1898650"/>
          </a:xfrm>
          <a:custGeom>
            <a:avLst/>
            <a:gdLst>
              <a:gd name="T0" fmla="*/ 20 w 47"/>
              <a:gd name="T1" fmla="*/ 1196 h 1196"/>
              <a:gd name="T2" fmla="*/ 20 w 47"/>
              <a:gd name="T3" fmla="*/ 36 h 1196"/>
              <a:gd name="T4" fmla="*/ 28 w 47"/>
              <a:gd name="T5" fmla="*/ 36 h 1196"/>
              <a:gd name="T6" fmla="*/ 28 w 47"/>
              <a:gd name="T7" fmla="*/ 1196 h 1196"/>
              <a:gd name="T8" fmla="*/ 20 w 47"/>
              <a:gd name="T9" fmla="*/ 1196 h 1196"/>
              <a:gd name="T10" fmla="*/ 0 w 47"/>
              <a:gd name="T11" fmla="*/ 43 h 1196"/>
              <a:gd name="T12" fmla="*/ 24 w 47"/>
              <a:gd name="T13" fmla="*/ 0 h 1196"/>
              <a:gd name="T14" fmla="*/ 47 w 47"/>
              <a:gd name="T15" fmla="*/ 43 h 1196"/>
              <a:gd name="T16" fmla="*/ 0 w 47"/>
              <a:gd name="T17" fmla="*/ 43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196">
                <a:moveTo>
                  <a:pt x="20" y="1196"/>
                </a:moveTo>
                <a:lnTo>
                  <a:pt x="20" y="36"/>
                </a:lnTo>
                <a:lnTo>
                  <a:pt x="28" y="36"/>
                </a:lnTo>
                <a:lnTo>
                  <a:pt x="28" y="1196"/>
                </a:lnTo>
                <a:lnTo>
                  <a:pt x="20" y="1196"/>
                </a:lnTo>
                <a:close/>
                <a:moveTo>
                  <a:pt x="0" y="43"/>
                </a:moveTo>
                <a:lnTo>
                  <a:pt x="24" y="0"/>
                </a:lnTo>
                <a:lnTo>
                  <a:pt x="47" y="43"/>
                </a:lnTo>
                <a:lnTo>
                  <a:pt x="0" y="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" cap="flat">
            <a:solidFill>
              <a:schemeClr val="tx1">
                <a:lumMod val="65000"/>
                <a:lumOff val="35000"/>
              </a:schemeClr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43" name="Freeform 34"/>
          <p:cNvSpPr>
            <a:spLocks noEditPoints="1"/>
          </p:cNvSpPr>
          <p:nvPr/>
        </p:nvSpPr>
        <p:spPr bwMode="auto">
          <a:xfrm>
            <a:off x="6945646" y="4997444"/>
            <a:ext cx="3144838" cy="69850"/>
          </a:xfrm>
          <a:custGeom>
            <a:avLst/>
            <a:gdLst>
              <a:gd name="T0" fmla="*/ 0 w 1981"/>
              <a:gd name="T1" fmla="*/ 18 h 44"/>
              <a:gd name="T2" fmla="*/ 1942 w 1981"/>
              <a:gd name="T3" fmla="*/ 18 h 44"/>
              <a:gd name="T4" fmla="*/ 1942 w 1981"/>
              <a:gd name="T5" fmla="*/ 26 h 44"/>
              <a:gd name="T6" fmla="*/ 0 w 1981"/>
              <a:gd name="T7" fmla="*/ 26 h 44"/>
              <a:gd name="T8" fmla="*/ 0 w 1981"/>
              <a:gd name="T9" fmla="*/ 18 h 44"/>
              <a:gd name="T10" fmla="*/ 1934 w 1981"/>
              <a:gd name="T11" fmla="*/ 0 h 44"/>
              <a:gd name="T12" fmla="*/ 1981 w 1981"/>
              <a:gd name="T13" fmla="*/ 22 h 44"/>
              <a:gd name="T14" fmla="*/ 1934 w 1981"/>
              <a:gd name="T15" fmla="*/ 44 h 44"/>
              <a:gd name="T16" fmla="*/ 1934 w 1981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1" h="44">
                <a:moveTo>
                  <a:pt x="0" y="18"/>
                </a:moveTo>
                <a:lnTo>
                  <a:pt x="1942" y="18"/>
                </a:lnTo>
                <a:lnTo>
                  <a:pt x="1942" y="26"/>
                </a:lnTo>
                <a:lnTo>
                  <a:pt x="0" y="26"/>
                </a:lnTo>
                <a:lnTo>
                  <a:pt x="0" y="18"/>
                </a:lnTo>
                <a:close/>
                <a:moveTo>
                  <a:pt x="1934" y="0"/>
                </a:moveTo>
                <a:lnTo>
                  <a:pt x="1981" y="22"/>
                </a:lnTo>
                <a:lnTo>
                  <a:pt x="1934" y="44"/>
                </a:lnTo>
                <a:lnTo>
                  <a:pt x="193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" cap="flat">
            <a:solidFill>
              <a:schemeClr val="tx1">
                <a:lumMod val="65000"/>
                <a:lumOff val="35000"/>
              </a:schemeClr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44" name="Rectangle 42"/>
          <p:cNvSpPr>
            <a:spLocks noChangeArrowheads="1"/>
          </p:cNvSpPr>
          <p:nvPr/>
        </p:nvSpPr>
        <p:spPr bwMode="auto">
          <a:xfrm>
            <a:off x="6544010" y="3267070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1000</a:t>
            </a:r>
            <a:endParaRPr lang="pt-BR" dirty="0"/>
          </a:p>
        </p:txBody>
      </p:sp>
      <p:sp>
        <p:nvSpPr>
          <p:cNvPr id="345" name="Rectangle 43"/>
          <p:cNvSpPr>
            <a:spLocks noChangeArrowheads="1"/>
          </p:cNvSpPr>
          <p:nvPr/>
        </p:nvSpPr>
        <p:spPr bwMode="auto">
          <a:xfrm>
            <a:off x="6626559" y="4090983"/>
            <a:ext cx="2500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500</a:t>
            </a:r>
            <a:endParaRPr lang="pt-BR" dirty="0"/>
          </a:p>
        </p:txBody>
      </p:sp>
      <p:sp>
        <p:nvSpPr>
          <p:cNvPr id="346" name="Rectangle 44"/>
          <p:cNvSpPr>
            <a:spLocks noChangeArrowheads="1"/>
          </p:cNvSpPr>
          <p:nvPr/>
        </p:nvSpPr>
        <p:spPr bwMode="auto">
          <a:xfrm>
            <a:off x="6791659" y="5043483"/>
            <a:ext cx="833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0</a:t>
            </a:r>
            <a:endParaRPr lang="pt-BR" dirty="0"/>
          </a:p>
        </p:txBody>
      </p:sp>
      <p:sp>
        <p:nvSpPr>
          <p:cNvPr id="347" name="Freeform 45"/>
          <p:cNvSpPr>
            <a:spLocks noEditPoints="1"/>
          </p:cNvSpPr>
          <p:nvPr/>
        </p:nvSpPr>
        <p:spPr bwMode="auto">
          <a:xfrm>
            <a:off x="6967871" y="3333745"/>
            <a:ext cx="1982788" cy="1698625"/>
          </a:xfrm>
          <a:custGeom>
            <a:avLst/>
            <a:gdLst>
              <a:gd name="T0" fmla="*/ 0 w 5504"/>
              <a:gd name="T1" fmla="*/ 11372 h 4929"/>
              <a:gd name="T2" fmla="*/ 131850 w 5504"/>
              <a:gd name="T3" fmla="*/ 11372 h 4929"/>
              <a:gd name="T4" fmla="*/ 216147 w 5504"/>
              <a:gd name="T5" fmla="*/ 0 h 4929"/>
              <a:gd name="T6" fmla="*/ 252171 w 5504"/>
              <a:gd name="T7" fmla="*/ 0 h 4929"/>
              <a:gd name="T8" fmla="*/ 252171 w 5504"/>
              <a:gd name="T9" fmla="*/ 0 h 4929"/>
              <a:gd name="T10" fmla="*/ 336109 w 5504"/>
              <a:gd name="T11" fmla="*/ 11372 h 4929"/>
              <a:gd name="T12" fmla="*/ 468318 w 5504"/>
              <a:gd name="T13" fmla="*/ 11372 h 4929"/>
              <a:gd name="T14" fmla="*/ 552255 w 5504"/>
              <a:gd name="T15" fmla="*/ 0 h 4929"/>
              <a:gd name="T16" fmla="*/ 588280 w 5504"/>
              <a:gd name="T17" fmla="*/ 0 h 4929"/>
              <a:gd name="T18" fmla="*/ 588280 w 5504"/>
              <a:gd name="T19" fmla="*/ 0 h 4929"/>
              <a:gd name="T20" fmla="*/ 672217 w 5504"/>
              <a:gd name="T21" fmla="*/ 11372 h 4929"/>
              <a:gd name="T22" fmla="*/ 804427 w 5504"/>
              <a:gd name="T23" fmla="*/ 11372 h 4929"/>
              <a:gd name="T24" fmla="*/ 888364 w 5504"/>
              <a:gd name="T25" fmla="*/ 0 h 4929"/>
              <a:gd name="T26" fmla="*/ 924388 w 5504"/>
              <a:gd name="T27" fmla="*/ 0 h 4929"/>
              <a:gd name="T28" fmla="*/ 924388 w 5504"/>
              <a:gd name="T29" fmla="*/ 0 h 4929"/>
              <a:gd name="T30" fmla="*/ 1008686 w 5504"/>
              <a:gd name="T31" fmla="*/ 11372 h 4929"/>
              <a:gd name="T32" fmla="*/ 1140535 w 5504"/>
              <a:gd name="T33" fmla="*/ 11372 h 4929"/>
              <a:gd name="T34" fmla="*/ 1224833 w 5504"/>
              <a:gd name="T35" fmla="*/ 0 h 4929"/>
              <a:gd name="T36" fmla="*/ 1260857 w 5504"/>
              <a:gd name="T37" fmla="*/ 0 h 4929"/>
              <a:gd name="T38" fmla="*/ 1260857 w 5504"/>
              <a:gd name="T39" fmla="*/ 0 h 4929"/>
              <a:gd name="T40" fmla="*/ 1344794 w 5504"/>
              <a:gd name="T41" fmla="*/ 11372 h 4929"/>
              <a:gd name="T42" fmla="*/ 1477004 w 5504"/>
              <a:gd name="T43" fmla="*/ 11372 h 4929"/>
              <a:gd name="T44" fmla="*/ 1560941 w 5504"/>
              <a:gd name="T45" fmla="*/ 0 h 4929"/>
              <a:gd name="T46" fmla="*/ 1596966 w 5504"/>
              <a:gd name="T47" fmla="*/ 0 h 4929"/>
              <a:gd name="T48" fmla="*/ 1596966 w 5504"/>
              <a:gd name="T49" fmla="*/ 0 h 4929"/>
              <a:gd name="T50" fmla="*/ 1680903 w 5504"/>
              <a:gd name="T51" fmla="*/ 11372 h 4929"/>
              <a:gd name="T52" fmla="*/ 1813113 w 5504"/>
              <a:gd name="T53" fmla="*/ 11372 h 4929"/>
              <a:gd name="T54" fmla="*/ 1897050 w 5504"/>
              <a:gd name="T55" fmla="*/ 0 h 4929"/>
              <a:gd name="T56" fmla="*/ 1933074 w 5504"/>
              <a:gd name="T57" fmla="*/ 0 h 4929"/>
              <a:gd name="T58" fmla="*/ 1970540 w 5504"/>
              <a:gd name="T59" fmla="*/ 9994 h 4929"/>
              <a:gd name="T60" fmla="*/ 1933074 w 5504"/>
              <a:gd name="T61" fmla="*/ 0 h 4929"/>
              <a:gd name="T62" fmla="*/ 1970540 w 5504"/>
              <a:gd name="T63" fmla="*/ 44456 h 4929"/>
              <a:gd name="T64" fmla="*/ 1970540 w 5504"/>
              <a:gd name="T65" fmla="*/ 170931 h 4929"/>
              <a:gd name="T66" fmla="*/ 1982788 w 5504"/>
              <a:gd name="T67" fmla="*/ 251227 h 4929"/>
              <a:gd name="T68" fmla="*/ 1982788 w 5504"/>
              <a:gd name="T69" fmla="*/ 285689 h 4929"/>
              <a:gd name="T70" fmla="*/ 1982788 w 5504"/>
              <a:gd name="T71" fmla="*/ 285689 h 4929"/>
              <a:gd name="T72" fmla="*/ 1970540 w 5504"/>
              <a:gd name="T73" fmla="*/ 365985 h 4929"/>
              <a:gd name="T74" fmla="*/ 1970540 w 5504"/>
              <a:gd name="T75" fmla="*/ 492460 h 4929"/>
              <a:gd name="T76" fmla="*/ 1982788 w 5504"/>
              <a:gd name="T77" fmla="*/ 572756 h 4929"/>
              <a:gd name="T78" fmla="*/ 1982788 w 5504"/>
              <a:gd name="T79" fmla="*/ 607218 h 4929"/>
              <a:gd name="T80" fmla="*/ 1982788 w 5504"/>
              <a:gd name="T81" fmla="*/ 607218 h 4929"/>
              <a:gd name="T82" fmla="*/ 1970540 w 5504"/>
              <a:gd name="T83" fmla="*/ 687859 h 4929"/>
              <a:gd name="T84" fmla="*/ 1970540 w 5504"/>
              <a:gd name="T85" fmla="*/ 813989 h 4929"/>
              <a:gd name="T86" fmla="*/ 1982788 w 5504"/>
              <a:gd name="T87" fmla="*/ 894630 h 4929"/>
              <a:gd name="T88" fmla="*/ 1982788 w 5504"/>
              <a:gd name="T89" fmla="*/ 929092 h 4929"/>
              <a:gd name="T90" fmla="*/ 1982788 w 5504"/>
              <a:gd name="T91" fmla="*/ 929092 h 4929"/>
              <a:gd name="T92" fmla="*/ 1970540 w 5504"/>
              <a:gd name="T93" fmla="*/ 1009388 h 4929"/>
              <a:gd name="T94" fmla="*/ 1970540 w 5504"/>
              <a:gd name="T95" fmla="*/ 1135863 h 4929"/>
              <a:gd name="T96" fmla="*/ 1982788 w 5504"/>
              <a:gd name="T97" fmla="*/ 1216159 h 4929"/>
              <a:gd name="T98" fmla="*/ 1982788 w 5504"/>
              <a:gd name="T99" fmla="*/ 1250621 h 4929"/>
              <a:gd name="T100" fmla="*/ 1982788 w 5504"/>
              <a:gd name="T101" fmla="*/ 1250621 h 4929"/>
              <a:gd name="T102" fmla="*/ 1970540 w 5504"/>
              <a:gd name="T103" fmla="*/ 1330917 h 4929"/>
              <a:gd name="T104" fmla="*/ 1970540 w 5504"/>
              <a:gd name="T105" fmla="*/ 1457392 h 4929"/>
              <a:gd name="T106" fmla="*/ 1982788 w 5504"/>
              <a:gd name="T107" fmla="*/ 1537688 h 4929"/>
              <a:gd name="T108" fmla="*/ 1982788 w 5504"/>
              <a:gd name="T109" fmla="*/ 1572150 h 4929"/>
              <a:gd name="T110" fmla="*/ 1982788 w 5504"/>
              <a:gd name="T111" fmla="*/ 1572150 h 4929"/>
              <a:gd name="T112" fmla="*/ 1970540 w 5504"/>
              <a:gd name="T113" fmla="*/ 1652791 h 492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04" h="4929">
                <a:moveTo>
                  <a:pt x="0" y="0"/>
                </a:moveTo>
                <a:lnTo>
                  <a:pt x="133" y="0"/>
                </a:lnTo>
                <a:lnTo>
                  <a:pt x="133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233" y="0"/>
                </a:moveTo>
                <a:lnTo>
                  <a:pt x="366" y="0"/>
                </a:lnTo>
                <a:lnTo>
                  <a:pt x="366" y="33"/>
                </a:lnTo>
                <a:lnTo>
                  <a:pt x="233" y="33"/>
                </a:lnTo>
                <a:lnTo>
                  <a:pt x="233" y="0"/>
                </a:lnTo>
                <a:close/>
                <a:moveTo>
                  <a:pt x="466" y="0"/>
                </a:moveTo>
                <a:lnTo>
                  <a:pt x="600" y="0"/>
                </a:lnTo>
                <a:lnTo>
                  <a:pt x="600" y="33"/>
                </a:lnTo>
                <a:lnTo>
                  <a:pt x="466" y="33"/>
                </a:lnTo>
                <a:lnTo>
                  <a:pt x="466" y="0"/>
                </a:lnTo>
                <a:close/>
                <a:moveTo>
                  <a:pt x="700" y="0"/>
                </a:moveTo>
                <a:lnTo>
                  <a:pt x="833" y="0"/>
                </a:lnTo>
                <a:lnTo>
                  <a:pt x="833" y="33"/>
                </a:lnTo>
                <a:lnTo>
                  <a:pt x="700" y="33"/>
                </a:lnTo>
                <a:lnTo>
                  <a:pt x="700" y="0"/>
                </a:lnTo>
                <a:close/>
                <a:moveTo>
                  <a:pt x="933" y="0"/>
                </a:moveTo>
                <a:lnTo>
                  <a:pt x="1066" y="0"/>
                </a:lnTo>
                <a:lnTo>
                  <a:pt x="1066" y="33"/>
                </a:lnTo>
                <a:lnTo>
                  <a:pt x="933" y="33"/>
                </a:lnTo>
                <a:lnTo>
                  <a:pt x="933" y="0"/>
                </a:lnTo>
                <a:close/>
                <a:moveTo>
                  <a:pt x="1166" y="0"/>
                </a:moveTo>
                <a:lnTo>
                  <a:pt x="1300" y="0"/>
                </a:lnTo>
                <a:lnTo>
                  <a:pt x="1300" y="33"/>
                </a:lnTo>
                <a:lnTo>
                  <a:pt x="1166" y="33"/>
                </a:lnTo>
                <a:lnTo>
                  <a:pt x="1166" y="0"/>
                </a:lnTo>
                <a:close/>
                <a:moveTo>
                  <a:pt x="1400" y="0"/>
                </a:moveTo>
                <a:lnTo>
                  <a:pt x="1533" y="0"/>
                </a:lnTo>
                <a:lnTo>
                  <a:pt x="1533" y="33"/>
                </a:lnTo>
                <a:lnTo>
                  <a:pt x="1400" y="33"/>
                </a:lnTo>
                <a:lnTo>
                  <a:pt x="1400" y="0"/>
                </a:lnTo>
                <a:close/>
                <a:moveTo>
                  <a:pt x="1633" y="0"/>
                </a:moveTo>
                <a:lnTo>
                  <a:pt x="1766" y="0"/>
                </a:lnTo>
                <a:lnTo>
                  <a:pt x="1766" y="33"/>
                </a:lnTo>
                <a:lnTo>
                  <a:pt x="1633" y="33"/>
                </a:lnTo>
                <a:lnTo>
                  <a:pt x="1633" y="0"/>
                </a:lnTo>
                <a:close/>
                <a:moveTo>
                  <a:pt x="1866" y="0"/>
                </a:moveTo>
                <a:lnTo>
                  <a:pt x="2000" y="0"/>
                </a:lnTo>
                <a:lnTo>
                  <a:pt x="2000" y="33"/>
                </a:lnTo>
                <a:lnTo>
                  <a:pt x="1866" y="33"/>
                </a:lnTo>
                <a:lnTo>
                  <a:pt x="1866" y="0"/>
                </a:lnTo>
                <a:close/>
                <a:moveTo>
                  <a:pt x="2100" y="0"/>
                </a:moveTo>
                <a:lnTo>
                  <a:pt x="2233" y="0"/>
                </a:lnTo>
                <a:lnTo>
                  <a:pt x="2233" y="33"/>
                </a:lnTo>
                <a:lnTo>
                  <a:pt x="2100" y="33"/>
                </a:lnTo>
                <a:lnTo>
                  <a:pt x="2100" y="0"/>
                </a:lnTo>
                <a:close/>
                <a:moveTo>
                  <a:pt x="2333" y="0"/>
                </a:moveTo>
                <a:lnTo>
                  <a:pt x="2466" y="0"/>
                </a:lnTo>
                <a:lnTo>
                  <a:pt x="2466" y="33"/>
                </a:lnTo>
                <a:lnTo>
                  <a:pt x="2333" y="33"/>
                </a:lnTo>
                <a:lnTo>
                  <a:pt x="2333" y="0"/>
                </a:lnTo>
                <a:close/>
                <a:moveTo>
                  <a:pt x="2566" y="0"/>
                </a:moveTo>
                <a:lnTo>
                  <a:pt x="2700" y="0"/>
                </a:lnTo>
                <a:lnTo>
                  <a:pt x="2700" y="33"/>
                </a:lnTo>
                <a:lnTo>
                  <a:pt x="2566" y="33"/>
                </a:lnTo>
                <a:lnTo>
                  <a:pt x="2566" y="0"/>
                </a:lnTo>
                <a:close/>
                <a:moveTo>
                  <a:pt x="2800" y="0"/>
                </a:moveTo>
                <a:lnTo>
                  <a:pt x="2933" y="0"/>
                </a:lnTo>
                <a:lnTo>
                  <a:pt x="2933" y="33"/>
                </a:lnTo>
                <a:lnTo>
                  <a:pt x="2800" y="33"/>
                </a:lnTo>
                <a:lnTo>
                  <a:pt x="2800" y="0"/>
                </a:lnTo>
                <a:close/>
                <a:moveTo>
                  <a:pt x="3033" y="0"/>
                </a:moveTo>
                <a:lnTo>
                  <a:pt x="3166" y="0"/>
                </a:lnTo>
                <a:lnTo>
                  <a:pt x="3166" y="33"/>
                </a:lnTo>
                <a:lnTo>
                  <a:pt x="3033" y="33"/>
                </a:lnTo>
                <a:lnTo>
                  <a:pt x="3033" y="0"/>
                </a:lnTo>
                <a:close/>
                <a:moveTo>
                  <a:pt x="3266" y="0"/>
                </a:moveTo>
                <a:lnTo>
                  <a:pt x="3400" y="0"/>
                </a:lnTo>
                <a:lnTo>
                  <a:pt x="3400" y="33"/>
                </a:lnTo>
                <a:lnTo>
                  <a:pt x="3266" y="33"/>
                </a:lnTo>
                <a:lnTo>
                  <a:pt x="3266" y="0"/>
                </a:lnTo>
                <a:close/>
                <a:moveTo>
                  <a:pt x="3500" y="0"/>
                </a:moveTo>
                <a:lnTo>
                  <a:pt x="3633" y="0"/>
                </a:lnTo>
                <a:lnTo>
                  <a:pt x="3633" y="33"/>
                </a:lnTo>
                <a:lnTo>
                  <a:pt x="3500" y="33"/>
                </a:lnTo>
                <a:lnTo>
                  <a:pt x="3500" y="0"/>
                </a:lnTo>
                <a:close/>
                <a:moveTo>
                  <a:pt x="3733" y="0"/>
                </a:moveTo>
                <a:lnTo>
                  <a:pt x="3866" y="0"/>
                </a:lnTo>
                <a:lnTo>
                  <a:pt x="3866" y="33"/>
                </a:lnTo>
                <a:lnTo>
                  <a:pt x="3733" y="33"/>
                </a:lnTo>
                <a:lnTo>
                  <a:pt x="3733" y="0"/>
                </a:lnTo>
                <a:close/>
                <a:moveTo>
                  <a:pt x="3966" y="0"/>
                </a:moveTo>
                <a:lnTo>
                  <a:pt x="4100" y="0"/>
                </a:lnTo>
                <a:lnTo>
                  <a:pt x="4100" y="33"/>
                </a:lnTo>
                <a:lnTo>
                  <a:pt x="3966" y="33"/>
                </a:lnTo>
                <a:lnTo>
                  <a:pt x="3966" y="0"/>
                </a:lnTo>
                <a:close/>
                <a:moveTo>
                  <a:pt x="4200" y="0"/>
                </a:moveTo>
                <a:lnTo>
                  <a:pt x="4333" y="0"/>
                </a:lnTo>
                <a:lnTo>
                  <a:pt x="4333" y="33"/>
                </a:lnTo>
                <a:lnTo>
                  <a:pt x="4200" y="33"/>
                </a:lnTo>
                <a:lnTo>
                  <a:pt x="4200" y="0"/>
                </a:lnTo>
                <a:close/>
                <a:moveTo>
                  <a:pt x="4433" y="0"/>
                </a:moveTo>
                <a:lnTo>
                  <a:pt x="4566" y="0"/>
                </a:lnTo>
                <a:lnTo>
                  <a:pt x="4566" y="33"/>
                </a:lnTo>
                <a:lnTo>
                  <a:pt x="4433" y="33"/>
                </a:lnTo>
                <a:lnTo>
                  <a:pt x="4433" y="0"/>
                </a:lnTo>
                <a:close/>
                <a:moveTo>
                  <a:pt x="4666" y="0"/>
                </a:moveTo>
                <a:lnTo>
                  <a:pt x="4800" y="0"/>
                </a:lnTo>
                <a:lnTo>
                  <a:pt x="4800" y="33"/>
                </a:lnTo>
                <a:lnTo>
                  <a:pt x="4666" y="33"/>
                </a:lnTo>
                <a:lnTo>
                  <a:pt x="4666" y="0"/>
                </a:lnTo>
                <a:close/>
                <a:moveTo>
                  <a:pt x="4900" y="0"/>
                </a:moveTo>
                <a:lnTo>
                  <a:pt x="5033" y="0"/>
                </a:lnTo>
                <a:lnTo>
                  <a:pt x="5033" y="33"/>
                </a:lnTo>
                <a:lnTo>
                  <a:pt x="4900" y="33"/>
                </a:lnTo>
                <a:lnTo>
                  <a:pt x="4900" y="0"/>
                </a:lnTo>
                <a:close/>
                <a:moveTo>
                  <a:pt x="5133" y="0"/>
                </a:moveTo>
                <a:lnTo>
                  <a:pt x="5266" y="0"/>
                </a:lnTo>
                <a:lnTo>
                  <a:pt x="5266" y="33"/>
                </a:lnTo>
                <a:lnTo>
                  <a:pt x="5133" y="33"/>
                </a:lnTo>
                <a:lnTo>
                  <a:pt x="5133" y="0"/>
                </a:lnTo>
                <a:close/>
                <a:moveTo>
                  <a:pt x="5366" y="0"/>
                </a:moveTo>
                <a:lnTo>
                  <a:pt x="5487" y="0"/>
                </a:lnTo>
                <a:cubicBezTo>
                  <a:pt x="5496" y="0"/>
                  <a:pt x="5504" y="7"/>
                  <a:pt x="5504" y="16"/>
                </a:cubicBezTo>
                <a:lnTo>
                  <a:pt x="5504" y="29"/>
                </a:lnTo>
                <a:lnTo>
                  <a:pt x="5470" y="29"/>
                </a:lnTo>
                <a:lnTo>
                  <a:pt x="5470" y="16"/>
                </a:lnTo>
                <a:lnTo>
                  <a:pt x="5487" y="33"/>
                </a:lnTo>
                <a:lnTo>
                  <a:pt x="5366" y="33"/>
                </a:lnTo>
                <a:lnTo>
                  <a:pt x="5366" y="0"/>
                </a:lnTo>
                <a:close/>
                <a:moveTo>
                  <a:pt x="5504" y="129"/>
                </a:moveTo>
                <a:lnTo>
                  <a:pt x="5504" y="262"/>
                </a:lnTo>
                <a:lnTo>
                  <a:pt x="5470" y="262"/>
                </a:lnTo>
                <a:lnTo>
                  <a:pt x="5470" y="129"/>
                </a:lnTo>
                <a:lnTo>
                  <a:pt x="5504" y="129"/>
                </a:lnTo>
                <a:close/>
                <a:moveTo>
                  <a:pt x="5504" y="362"/>
                </a:moveTo>
                <a:lnTo>
                  <a:pt x="5504" y="496"/>
                </a:lnTo>
                <a:lnTo>
                  <a:pt x="5470" y="496"/>
                </a:lnTo>
                <a:lnTo>
                  <a:pt x="5470" y="362"/>
                </a:lnTo>
                <a:lnTo>
                  <a:pt x="5504" y="362"/>
                </a:lnTo>
                <a:close/>
                <a:moveTo>
                  <a:pt x="5504" y="596"/>
                </a:moveTo>
                <a:lnTo>
                  <a:pt x="5504" y="729"/>
                </a:lnTo>
                <a:lnTo>
                  <a:pt x="5470" y="729"/>
                </a:lnTo>
                <a:lnTo>
                  <a:pt x="5470" y="596"/>
                </a:lnTo>
                <a:lnTo>
                  <a:pt x="5504" y="596"/>
                </a:lnTo>
                <a:close/>
                <a:moveTo>
                  <a:pt x="5504" y="829"/>
                </a:moveTo>
                <a:lnTo>
                  <a:pt x="5504" y="962"/>
                </a:lnTo>
                <a:lnTo>
                  <a:pt x="5470" y="962"/>
                </a:lnTo>
                <a:lnTo>
                  <a:pt x="5470" y="829"/>
                </a:lnTo>
                <a:lnTo>
                  <a:pt x="5504" y="829"/>
                </a:lnTo>
                <a:close/>
                <a:moveTo>
                  <a:pt x="5504" y="1062"/>
                </a:moveTo>
                <a:lnTo>
                  <a:pt x="5504" y="1196"/>
                </a:lnTo>
                <a:lnTo>
                  <a:pt x="5470" y="1196"/>
                </a:lnTo>
                <a:lnTo>
                  <a:pt x="5470" y="1062"/>
                </a:lnTo>
                <a:lnTo>
                  <a:pt x="5504" y="1062"/>
                </a:lnTo>
                <a:close/>
                <a:moveTo>
                  <a:pt x="5504" y="1296"/>
                </a:moveTo>
                <a:lnTo>
                  <a:pt x="5504" y="1429"/>
                </a:lnTo>
                <a:lnTo>
                  <a:pt x="5470" y="1429"/>
                </a:lnTo>
                <a:lnTo>
                  <a:pt x="5470" y="1296"/>
                </a:lnTo>
                <a:lnTo>
                  <a:pt x="5504" y="1296"/>
                </a:lnTo>
                <a:close/>
                <a:moveTo>
                  <a:pt x="5504" y="1529"/>
                </a:moveTo>
                <a:lnTo>
                  <a:pt x="5504" y="1662"/>
                </a:lnTo>
                <a:lnTo>
                  <a:pt x="5470" y="1662"/>
                </a:lnTo>
                <a:lnTo>
                  <a:pt x="5470" y="1529"/>
                </a:lnTo>
                <a:lnTo>
                  <a:pt x="5504" y="1529"/>
                </a:lnTo>
                <a:close/>
                <a:moveTo>
                  <a:pt x="5504" y="1762"/>
                </a:moveTo>
                <a:lnTo>
                  <a:pt x="5504" y="1896"/>
                </a:lnTo>
                <a:lnTo>
                  <a:pt x="5470" y="1896"/>
                </a:lnTo>
                <a:lnTo>
                  <a:pt x="5470" y="1762"/>
                </a:lnTo>
                <a:lnTo>
                  <a:pt x="5504" y="1762"/>
                </a:lnTo>
                <a:close/>
                <a:moveTo>
                  <a:pt x="5504" y="1996"/>
                </a:moveTo>
                <a:lnTo>
                  <a:pt x="5504" y="2129"/>
                </a:lnTo>
                <a:lnTo>
                  <a:pt x="5470" y="2129"/>
                </a:lnTo>
                <a:lnTo>
                  <a:pt x="5470" y="1996"/>
                </a:lnTo>
                <a:lnTo>
                  <a:pt x="5504" y="1996"/>
                </a:lnTo>
                <a:close/>
                <a:moveTo>
                  <a:pt x="5504" y="2229"/>
                </a:moveTo>
                <a:lnTo>
                  <a:pt x="5504" y="2362"/>
                </a:lnTo>
                <a:lnTo>
                  <a:pt x="5470" y="2362"/>
                </a:lnTo>
                <a:lnTo>
                  <a:pt x="5470" y="2229"/>
                </a:lnTo>
                <a:lnTo>
                  <a:pt x="5504" y="2229"/>
                </a:lnTo>
                <a:close/>
                <a:moveTo>
                  <a:pt x="5504" y="2462"/>
                </a:moveTo>
                <a:lnTo>
                  <a:pt x="5504" y="2596"/>
                </a:lnTo>
                <a:lnTo>
                  <a:pt x="5470" y="2596"/>
                </a:lnTo>
                <a:lnTo>
                  <a:pt x="5470" y="2462"/>
                </a:lnTo>
                <a:lnTo>
                  <a:pt x="5504" y="2462"/>
                </a:lnTo>
                <a:close/>
                <a:moveTo>
                  <a:pt x="5504" y="2696"/>
                </a:moveTo>
                <a:lnTo>
                  <a:pt x="5504" y="2829"/>
                </a:lnTo>
                <a:lnTo>
                  <a:pt x="5470" y="2829"/>
                </a:lnTo>
                <a:lnTo>
                  <a:pt x="5470" y="2696"/>
                </a:lnTo>
                <a:lnTo>
                  <a:pt x="5504" y="2696"/>
                </a:lnTo>
                <a:close/>
                <a:moveTo>
                  <a:pt x="5504" y="2929"/>
                </a:moveTo>
                <a:lnTo>
                  <a:pt x="5504" y="3062"/>
                </a:lnTo>
                <a:lnTo>
                  <a:pt x="5470" y="3062"/>
                </a:lnTo>
                <a:lnTo>
                  <a:pt x="5470" y="2929"/>
                </a:lnTo>
                <a:lnTo>
                  <a:pt x="5504" y="2929"/>
                </a:lnTo>
                <a:close/>
                <a:moveTo>
                  <a:pt x="5504" y="3162"/>
                </a:moveTo>
                <a:lnTo>
                  <a:pt x="5504" y="3296"/>
                </a:lnTo>
                <a:lnTo>
                  <a:pt x="5470" y="3296"/>
                </a:lnTo>
                <a:lnTo>
                  <a:pt x="5470" y="3162"/>
                </a:lnTo>
                <a:lnTo>
                  <a:pt x="5504" y="3162"/>
                </a:lnTo>
                <a:close/>
                <a:moveTo>
                  <a:pt x="5504" y="3396"/>
                </a:moveTo>
                <a:lnTo>
                  <a:pt x="5504" y="3529"/>
                </a:lnTo>
                <a:lnTo>
                  <a:pt x="5470" y="3529"/>
                </a:lnTo>
                <a:lnTo>
                  <a:pt x="5470" y="3396"/>
                </a:lnTo>
                <a:lnTo>
                  <a:pt x="5504" y="3396"/>
                </a:lnTo>
                <a:close/>
                <a:moveTo>
                  <a:pt x="5504" y="3629"/>
                </a:moveTo>
                <a:lnTo>
                  <a:pt x="5504" y="3762"/>
                </a:lnTo>
                <a:lnTo>
                  <a:pt x="5470" y="3762"/>
                </a:lnTo>
                <a:lnTo>
                  <a:pt x="5470" y="3629"/>
                </a:lnTo>
                <a:lnTo>
                  <a:pt x="5504" y="3629"/>
                </a:lnTo>
                <a:close/>
                <a:moveTo>
                  <a:pt x="5504" y="3862"/>
                </a:moveTo>
                <a:lnTo>
                  <a:pt x="5504" y="3996"/>
                </a:lnTo>
                <a:lnTo>
                  <a:pt x="5470" y="3996"/>
                </a:lnTo>
                <a:lnTo>
                  <a:pt x="5470" y="3862"/>
                </a:lnTo>
                <a:lnTo>
                  <a:pt x="5504" y="3862"/>
                </a:lnTo>
                <a:close/>
                <a:moveTo>
                  <a:pt x="5504" y="4096"/>
                </a:moveTo>
                <a:lnTo>
                  <a:pt x="5504" y="4229"/>
                </a:lnTo>
                <a:lnTo>
                  <a:pt x="5470" y="4229"/>
                </a:lnTo>
                <a:lnTo>
                  <a:pt x="5470" y="4096"/>
                </a:lnTo>
                <a:lnTo>
                  <a:pt x="5504" y="4096"/>
                </a:lnTo>
                <a:close/>
                <a:moveTo>
                  <a:pt x="5504" y="4329"/>
                </a:moveTo>
                <a:lnTo>
                  <a:pt x="5504" y="4462"/>
                </a:lnTo>
                <a:lnTo>
                  <a:pt x="5470" y="4462"/>
                </a:lnTo>
                <a:lnTo>
                  <a:pt x="5470" y="4329"/>
                </a:lnTo>
                <a:lnTo>
                  <a:pt x="5504" y="4329"/>
                </a:lnTo>
                <a:close/>
                <a:moveTo>
                  <a:pt x="5504" y="4562"/>
                </a:moveTo>
                <a:lnTo>
                  <a:pt x="5504" y="4696"/>
                </a:lnTo>
                <a:lnTo>
                  <a:pt x="5470" y="4696"/>
                </a:lnTo>
                <a:lnTo>
                  <a:pt x="5470" y="4562"/>
                </a:lnTo>
                <a:lnTo>
                  <a:pt x="5504" y="4562"/>
                </a:lnTo>
                <a:close/>
                <a:moveTo>
                  <a:pt x="5504" y="4796"/>
                </a:moveTo>
                <a:lnTo>
                  <a:pt x="5504" y="4929"/>
                </a:lnTo>
                <a:lnTo>
                  <a:pt x="5470" y="4929"/>
                </a:lnTo>
                <a:lnTo>
                  <a:pt x="5470" y="4796"/>
                </a:lnTo>
                <a:lnTo>
                  <a:pt x="5504" y="4796"/>
                </a:lnTo>
                <a:close/>
              </a:path>
            </a:pathLst>
          </a:custGeom>
          <a:solidFill>
            <a:srgbClr val="C0C0C0"/>
          </a:solidFill>
          <a:ln w="1" cap="flat">
            <a:solidFill>
              <a:srgbClr val="C0C0C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48" name="Rectangle 46"/>
          <p:cNvSpPr>
            <a:spLocks noChangeArrowheads="1"/>
          </p:cNvSpPr>
          <p:nvPr/>
        </p:nvSpPr>
        <p:spPr bwMode="auto">
          <a:xfrm>
            <a:off x="8745872" y="5092695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1000</a:t>
            </a:r>
            <a:endParaRPr lang="pt-BR" dirty="0"/>
          </a:p>
        </p:txBody>
      </p:sp>
      <p:sp>
        <p:nvSpPr>
          <p:cNvPr id="349" name="Freeform 47"/>
          <p:cNvSpPr>
            <a:spLocks noEditPoints="1"/>
          </p:cNvSpPr>
          <p:nvPr/>
        </p:nvSpPr>
        <p:spPr bwMode="auto">
          <a:xfrm>
            <a:off x="6942472" y="3335333"/>
            <a:ext cx="2005013" cy="1685925"/>
          </a:xfrm>
          <a:custGeom>
            <a:avLst/>
            <a:gdLst>
              <a:gd name="T0" fmla="*/ 44450 w 1263"/>
              <a:gd name="T1" fmla="*/ 1654175 h 1062"/>
              <a:gd name="T2" fmla="*/ 63500 w 1263"/>
              <a:gd name="T3" fmla="*/ 1622425 h 1062"/>
              <a:gd name="T4" fmla="*/ 71437 w 1263"/>
              <a:gd name="T5" fmla="*/ 1631950 h 1062"/>
              <a:gd name="T6" fmla="*/ 165100 w 1263"/>
              <a:gd name="T7" fmla="*/ 1538288 h 1062"/>
              <a:gd name="T8" fmla="*/ 128587 w 1263"/>
              <a:gd name="T9" fmla="*/ 1568450 h 1062"/>
              <a:gd name="T10" fmla="*/ 238125 w 1263"/>
              <a:gd name="T11" fmla="*/ 1492250 h 1062"/>
              <a:gd name="T12" fmla="*/ 257175 w 1263"/>
              <a:gd name="T13" fmla="*/ 1460500 h 1062"/>
              <a:gd name="T14" fmla="*/ 265112 w 1263"/>
              <a:gd name="T15" fmla="*/ 1468438 h 1062"/>
              <a:gd name="T16" fmla="*/ 358775 w 1263"/>
              <a:gd name="T17" fmla="*/ 1374775 h 1062"/>
              <a:gd name="T18" fmla="*/ 320675 w 1263"/>
              <a:gd name="T19" fmla="*/ 1406525 h 1062"/>
              <a:gd name="T20" fmla="*/ 431800 w 1263"/>
              <a:gd name="T21" fmla="*/ 1330325 h 1062"/>
              <a:gd name="T22" fmla="*/ 450850 w 1263"/>
              <a:gd name="T23" fmla="*/ 1298575 h 1062"/>
              <a:gd name="T24" fmla="*/ 458787 w 1263"/>
              <a:gd name="T25" fmla="*/ 1306513 h 1062"/>
              <a:gd name="T26" fmla="*/ 550862 w 1263"/>
              <a:gd name="T27" fmla="*/ 1212850 h 1062"/>
              <a:gd name="T28" fmla="*/ 514350 w 1263"/>
              <a:gd name="T29" fmla="*/ 1244600 h 1062"/>
              <a:gd name="T30" fmla="*/ 623887 w 1263"/>
              <a:gd name="T31" fmla="*/ 1168400 h 1062"/>
              <a:gd name="T32" fmla="*/ 642937 w 1263"/>
              <a:gd name="T33" fmla="*/ 1136650 h 1062"/>
              <a:gd name="T34" fmla="*/ 652462 w 1263"/>
              <a:gd name="T35" fmla="*/ 1144588 h 1062"/>
              <a:gd name="T36" fmla="*/ 744537 w 1263"/>
              <a:gd name="T37" fmla="*/ 1050925 h 1062"/>
              <a:gd name="T38" fmla="*/ 708025 w 1263"/>
              <a:gd name="T39" fmla="*/ 1082675 h 1062"/>
              <a:gd name="T40" fmla="*/ 817562 w 1263"/>
              <a:gd name="T41" fmla="*/ 1004888 h 1062"/>
              <a:gd name="T42" fmla="*/ 836612 w 1263"/>
              <a:gd name="T43" fmla="*/ 974725 h 1062"/>
              <a:gd name="T44" fmla="*/ 844550 w 1263"/>
              <a:gd name="T45" fmla="*/ 982663 h 1062"/>
              <a:gd name="T46" fmla="*/ 938212 w 1263"/>
              <a:gd name="T47" fmla="*/ 889000 h 1062"/>
              <a:gd name="T48" fmla="*/ 901700 w 1263"/>
              <a:gd name="T49" fmla="*/ 920750 h 1062"/>
              <a:gd name="T50" fmla="*/ 1011237 w 1263"/>
              <a:gd name="T51" fmla="*/ 842963 h 1062"/>
              <a:gd name="T52" fmla="*/ 1030287 w 1263"/>
              <a:gd name="T53" fmla="*/ 811213 h 1062"/>
              <a:gd name="T54" fmla="*/ 1038225 w 1263"/>
              <a:gd name="T55" fmla="*/ 820738 h 1062"/>
              <a:gd name="T56" fmla="*/ 1131887 w 1263"/>
              <a:gd name="T57" fmla="*/ 727075 h 1062"/>
              <a:gd name="T58" fmla="*/ 1095375 w 1263"/>
              <a:gd name="T59" fmla="*/ 757238 h 1062"/>
              <a:gd name="T60" fmla="*/ 1204912 w 1263"/>
              <a:gd name="T61" fmla="*/ 681038 h 1062"/>
              <a:gd name="T62" fmla="*/ 1223962 w 1263"/>
              <a:gd name="T63" fmla="*/ 649288 h 1062"/>
              <a:gd name="T64" fmla="*/ 1231900 w 1263"/>
              <a:gd name="T65" fmla="*/ 658813 h 1062"/>
              <a:gd name="T66" fmla="*/ 1325562 w 1263"/>
              <a:gd name="T67" fmla="*/ 565150 h 1062"/>
              <a:gd name="T68" fmla="*/ 1287462 w 1263"/>
              <a:gd name="T69" fmla="*/ 595313 h 1062"/>
              <a:gd name="T70" fmla="*/ 1397000 w 1263"/>
              <a:gd name="T71" fmla="*/ 519113 h 1062"/>
              <a:gd name="T72" fmla="*/ 1416050 w 1263"/>
              <a:gd name="T73" fmla="*/ 487363 h 1062"/>
              <a:gd name="T74" fmla="*/ 1425575 w 1263"/>
              <a:gd name="T75" fmla="*/ 496888 h 1062"/>
              <a:gd name="T76" fmla="*/ 1517650 w 1263"/>
              <a:gd name="T77" fmla="*/ 401638 h 1062"/>
              <a:gd name="T78" fmla="*/ 1481137 w 1263"/>
              <a:gd name="T79" fmla="*/ 433388 h 1062"/>
              <a:gd name="T80" fmla="*/ 1590675 w 1263"/>
              <a:gd name="T81" fmla="*/ 357188 h 1062"/>
              <a:gd name="T82" fmla="*/ 1609725 w 1263"/>
              <a:gd name="T83" fmla="*/ 325438 h 1062"/>
              <a:gd name="T84" fmla="*/ 1619250 w 1263"/>
              <a:gd name="T85" fmla="*/ 333375 h 1062"/>
              <a:gd name="T86" fmla="*/ 1711325 w 1263"/>
              <a:gd name="T87" fmla="*/ 241300 h 1062"/>
              <a:gd name="T88" fmla="*/ 1674812 w 1263"/>
              <a:gd name="T89" fmla="*/ 271463 h 1062"/>
              <a:gd name="T90" fmla="*/ 1784350 w 1263"/>
              <a:gd name="T91" fmla="*/ 195263 h 1062"/>
              <a:gd name="T92" fmla="*/ 1803400 w 1263"/>
              <a:gd name="T93" fmla="*/ 163513 h 1062"/>
              <a:gd name="T94" fmla="*/ 1811337 w 1263"/>
              <a:gd name="T95" fmla="*/ 171450 h 1062"/>
              <a:gd name="T96" fmla="*/ 1905000 w 1263"/>
              <a:gd name="T97" fmla="*/ 77788 h 1062"/>
              <a:gd name="T98" fmla="*/ 1868487 w 1263"/>
              <a:gd name="T99" fmla="*/ 109538 h 1062"/>
              <a:gd name="T100" fmla="*/ 1978025 w 1263"/>
              <a:gd name="T101" fmla="*/ 31750 h 1062"/>
              <a:gd name="T102" fmla="*/ 1997075 w 1263"/>
              <a:gd name="T103" fmla="*/ 1588 h 1062"/>
              <a:gd name="T104" fmla="*/ 2005012 w 1263"/>
              <a:gd name="T105" fmla="*/ 9525 h 106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263" h="1062">
                <a:moveTo>
                  <a:pt x="0" y="1056"/>
                </a:moveTo>
                <a:lnTo>
                  <a:pt x="23" y="1037"/>
                </a:lnTo>
                <a:lnTo>
                  <a:pt x="28" y="1042"/>
                </a:lnTo>
                <a:lnTo>
                  <a:pt x="5" y="1062"/>
                </a:lnTo>
                <a:lnTo>
                  <a:pt x="0" y="1056"/>
                </a:lnTo>
                <a:close/>
                <a:moveTo>
                  <a:pt x="40" y="1022"/>
                </a:moveTo>
                <a:lnTo>
                  <a:pt x="63" y="1003"/>
                </a:lnTo>
                <a:lnTo>
                  <a:pt x="69" y="1008"/>
                </a:lnTo>
                <a:lnTo>
                  <a:pt x="45" y="1028"/>
                </a:lnTo>
                <a:lnTo>
                  <a:pt x="40" y="1022"/>
                </a:lnTo>
                <a:close/>
                <a:moveTo>
                  <a:pt x="81" y="988"/>
                </a:moveTo>
                <a:lnTo>
                  <a:pt x="104" y="969"/>
                </a:lnTo>
                <a:lnTo>
                  <a:pt x="109" y="974"/>
                </a:lnTo>
                <a:lnTo>
                  <a:pt x="86" y="994"/>
                </a:lnTo>
                <a:lnTo>
                  <a:pt x="81" y="988"/>
                </a:lnTo>
                <a:close/>
                <a:moveTo>
                  <a:pt x="121" y="954"/>
                </a:moveTo>
                <a:lnTo>
                  <a:pt x="144" y="935"/>
                </a:lnTo>
                <a:lnTo>
                  <a:pt x="150" y="940"/>
                </a:lnTo>
                <a:lnTo>
                  <a:pt x="126" y="960"/>
                </a:lnTo>
                <a:lnTo>
                  <a:pt x="121" y="954"/>
                </a:lnTo>
                <a:close/>
                <a:moveTo>
                  <a:pt x="162" y="920"/>
                </a:moveTo>
                <a:lnTo>
                  <a:pt x="185" y="901"/>
                </a:lnTo>
                <a:lnTo>
                  <a:pt x="190" y="906"/>
                </a:lnTo>
                <a:lnTo>
                  <a:pt x="167" y="925"/>
                </a:lnTo>
                <a:lnTo>
                  <a:pt x="162" y="920"/>
                </a:lnTo>
                <a:close/>
                <a:moveTo>
                  <a:pt x="202" y="886"/>
                </a:moveTo>
                <a:lnTo>
                  <a:pt x="226" y="866"/>
                </a:lnTo>
                <a:lnTo>
                  <a:pt x="231" y="872"/>
                </a:lnTo>
                <a:lnTo>
                  <a:pt x="208" y="891"/>
                </a:lnTo>
                <a:lnTo>
                  <a:pt x="202" y="886"/>
                </a:lnTo>
                <a:close/>
                <a:moveTo>
                  <a:pt x="243" y="852"/>
                </a:moveTo>
                <a:lnTo>
                  <a:pt x="266" y="832"/>
                </a:lnTo>
                <a:lnTo>
                  <a:pt x="272" y="838"/>
                </a:lnTo>
                <a:lnTo>
                  <a:pt x="248" y="857"/>
                </a:lnTo>
                <a:lnTo>
                  <a:pt x="243" y="852"/>
                </a:lnTo>
                <a:close/>
                <a:moveTo>
                  <a:pt x="284" y="818"/>
                </a:moveTo>
                <a:lnTo>
                  <a:pt x="307" y="799"/>
                </a:lnTo>
                <a:lnTo>
                  <a:pt x="312" y="804"/>
                </a:lnTo>
                <a:lnTo>
                  <a:pt x="289" y="823"/>
                </a:lnTo>
                <a:lnTo>
                  <a:pt x="284" y="818"/>
                </a:lnTo>
                <a:close/>
                <a:moveTo>
                  <a:pt x="324" y="784"/>
                </a:moveTo>
                <a:lnTo>
                  <a:pt x="347" y="764"/>
                </a:lnTo>
                <a:lnTo>
                  <a:pt x="353" y="770"/>
                </a:lnTo>
                <a:lnTo>
                  <a:pt x="329" y="789"/>
                </a:lnTo>
                <a:lnTo>
                  <a:pt x="324" y="784"/>
                </a:lnTo>
                <a:close/>
                <a:moveTo>
                  <a:pt x="365" y="750"/>
                </a:moveTo>
                <a:lnTo>
                  <a:pt x="388" y="730"/>
                </a:lnTo>
                <a:lnTo>
                  <a:pt x="393" y="736"/>
                </a:lnTo>
                <a:lnTo>
                  <a:pt x="370" y="755"/>
                </a:lnTo>
                <a:lnTo>
                  <a:pt x="365" y="750"/>
                </a:lnTo>
                <a:close/>
                <a:moveTo>
                  <a:pt x="405" y="716"/>
                </a:moveTo>
                <a:lnTo>
                  <a:pt x="429" y="696"/>
                </a:lnTo>
                <a:lnTo>
                  <a:pt x="434" y="702"/>
                </a:lnTo>
                <a:lnTo>
                  <a:pt x="411" y="721"/>
                </a:lnTo>
                <a:lnTo>
                  <a:pt x="405" y="716"/>
                </a:lnTo>
                <a:close/>
                <a:moveTo>
                  <a:pt x="446" y="682"/>
                </a:moveTo>
                <a:lnTo>
                  <a:pt x="469" y="662"/>
                </a:lnTo>
                <a:lnTo>
                  <a:pt x="474" y="668"/>
                </a:lnTo>
                <a:lnTo>
                  <a:pt x="451" y="687"/>
                </a:lnTo>
                <a:lnTo>
                  <a:pt x="446" y="682"/>
                </a:lnTo>
                <a:close/>
                <a:moveTo>
                  <a:pt x="487" y="648"/>
                </a:moveTo>
                <a:lnTo>
                  <a:pt x="510" y="628"/>
                </a:lnTo>
                <a:lnTo>
                  <a:pt x="515" y="633"/>
                </a:lnTo>
                <a:lnTo>
                  <a:pt x="492" y="653"/>
                </a:lnTo>
                <a:lnTo>
                  <a:pt x="487" y="648"/>
                </a:lnTo>
                <a:close/>
                <a:moveTo>
                  <a:pt x="527" y="614"/>
                </a:moveTo>
                <a:lnTo>
                  <a:pt x="550" y="594"/>
                </a:lnTo>
                <a:lnTo>
                  <a:pt x="556" y="600"/>
                </a:lnTo>
                <a:lnTo>
                  <a:pt x="532" y="619"/>
                </a:lnTo>
                <a:lnTo>
                  <a:pt x="527" y="614"/>
                </a:lnTo>
                <a:close/>
                <a:moveTo>
                  <a:pt x="568" y="580"/>
                </a:moveTo>
                <a:lnTo>
                  <a:pt x="591" y="560"/>
                </a:lnTo>
                <a:lnTo>
                  <a:pt x="596" y="566"/>
                </a:lnTo>
                <a:lnTo>
                  <a:pt x="573" y="585"/>
                </a:lnTo>
                <a:lnTo>
                  <a:pt x="568" y="580"/>
                </a:lnTo>
                <a:close/>
                <a:moveTo>
                  <a:pt x="608" y="546"/>
                </a:moveTo>
                <a:lnTo>
                  <a:pt x="631" y="526"/>
                </a:lnTo>
                <a:lnTo>
                  <a:pt x="637" y="531"/>
                </a:lnTo>
                <a:lnTo>
                  <a:pt x="614" y="551"/>
                </a:lnTo>
                <a:lnTo>
                  <a:pt x="608" y="546"/>
                </a:lnTo>
                <a:close/>
                <a:moveTo>
                  <a:pt x="649" y="511"/>
                </a:moveTo>
                <a:lnTo>
                  <a:pt x="672" y="492"/>
                </a:lnTo>
                <a:lnTo>
                  <a:pt x="677" y="497"/>
                </a:lnTo>
                <a:lnTo>
                  <a:pt x="654" y="517"/>
                </a:lnTo>
                <a:lnTo>
                  <a:pt x="649" y="511"/>
                </a:lnTo>
                <a:close/>
                <a:moveTo>
                  <a:pt x="690" y="477"/>
                </a:moveTo>
                <a:lnTo>
                  <a:pt x="713" y="458"/>
                </a:lnTo>
                <a:lnTo>
                  <a:pt x="718" y="463"/>
                </a:lnTo>
                <a:lnTo>
                  <a:pt x="695" y="483"/>
                </a:lnTo>
                <a:lnTo>
                  <a:pt x="690" y="477"/>
                </a:lnTo>
                <a:close/>
                <a:moveTo>
                  <a:pt x="730" y="443"/>
                </a:moveTo>
                <a:lnTo>
                  <a:pt x="753" y="424"/>
                </a:lnTo>
                <a:lnTo>
                  <a:pt x="759" y="429"/>
                </a:lnTo>
                <a:lnTo>
                  <a:pt x="735" y="449"/>
                </a:lnTo>
                <a:lnTo>
                  <a:pt x="730" y="443"/>
                </a:lnTo>
                <a:close/>
                <a:moveTo>
                  <a:pt x="771" y="409"/>
                </a:moveTo>
                <a:lnTo>
                  <a:pt x="794" y="390"/>
                </a:lnTo>
                <a:lnTo>
                  <a:pt x="799" y="395"/>
                </a:lnTo>
                <a:lnTo>
                  <a:pt x="776" y="415"/>
                </a:lnTo>
                <a:lnTo>
                  <a:pt x="771" y="409"/>
                </a:lnTo>
                <a:close/>
                <a:moveTo>
                  <a:pt x="811" y="375"/>
                </a:moveTo>
                <a:lnTo>
                  <a:pt x="835" y="356"/>
                </a:lnTo>
                <a:lnTo>
                  <a:pt x="840" y="361"/>
                </a:lnTo>
                <a:lnTo>
                  <a:pt x="816" y="381"/>
                </a:lnTo>
                <a:lnTo>
                  <a:pt x="811" y="375"/>
                </a:lnTo>
                <a:close/>
                <a:moveTo>
                  <a:pt x="852" y="341"/>
                </a:moveTo>
                <a:lnTo>
                  <a:pt x="875" y="322"/>
                </a:lnTo>
                <a:lnTo>
                  <a:pt x="880" y="327"/>
                </a:lnTo>
                <a:lnTo>
                  <a:pt x="857" y="347"/>
                </a:lnTo>
                <a:lnTo>
                  <a:pt x="852" y="341"/>
                </a:lnTo>
                <a:close/>
                <a:moveTo>
                  <a:pt x="892" y="307"/>
                </a:moveTo>
                <a:lnTo>
                  <a:pt x="916" y="288"/>
                </a:lnTo>
                <a:lnTo>
                  <a:pt x="921" y="293"/>
                </a:lnTo>
                <a:lnTo>
                  <a:pt x="898" y="313"/>
                </a:lnTo>
                <a:lnTo>
                  <a:pt x="892" y="307"/>
                </a:lnTo>
                <a:close/>
                <a:moveTo>
                  <a:pt x="933" y="273"/>
                </a:moveTo>
                <a:lnTo>
                  <a:pt x="956" y="253"/>
                </a:lnTo>
                <a:lnTo>
                  <a:pt x="962" y="259"/>
                </a:lnTo>
                <a:lnTo>
                  <a:pt x="938" y="278"/>
                </a:lnTo>
                <a:lnTo>
                  <a:pt x="933" y="273"/>
                </a:lnTo>
                <a:close/>
                <a:moveTo>
                  <a:pt x="974" y="239"/>
                </a:moveTo>
                <a:lnTo>
                  <a:pt x="997" y="219"/>
                </a:lnTo>
                <a:lnTo>
                  <a:pt x="1002" y="225"/>
                </a:lnTo>
                <a:lnTo>
                  <a:pt x="979" y="244"/>
                </a:lnTo>
                <a:lnTo>
                  <a:pt x="974" y="239"/>
                </a:lnTo>
                <a:close/>
                <a:moveTo>
                  <a:pt x="1014" y="205"/>
                </a:moveTo>
                <a:lnTo>
                  <a:pt x="1037" y="186"/>
                </a:lnTo>
                <a:lnTo>
                  <a:pt x="1043" y="191"/>
                </a:lnTo>
                <a:lnTo>
                  <a:pt x="1020" y="210"/>
                </a:lnTo>
                <a:lnTo>
                  <a:pt x="1014" y="205"/>
                </a:lnTo>
                <a:close/>
                <a:moveTo>
                  <a:pt x="1055" y="171"/>
                </a:moveTo>
                <a:lnTo>
                  <a:pt x="1078" y="152"/>
                </a:lnTo>
                <a:lnTo>
                  <a:pt x="1083" y="157"/>
                </a:lnTo>
                <a:lnTo>
                  <a:pt x="1060" y="176"/>
                </a:lnTo>
                <a:lnTo>
                  <a:pt x="1055" y="171"/>
                </a:lnTo>
                <a:close/>
                <a:moveTo>
                  <a:pt x="1096" y="137"/>
                </a:moveTo>
                <a:lnTo>
                  <a:pt x="1119" y="117"/>
                </a:lnTo>
                <a:lnTo>
                  <a:pt x="1124" y="123"/>
                </a:lnTo>
                <a:lnTo>
                  <a:pt x="1101" y="142"/>
                </a:lnTo>
                <a:lnTo>
                  <a:pt x="1096" y="137"/>
                </a:lnTo>
                <a:close/>
                <a:moveTo>
                  <a:pt x="1136" y="103"/>
                </a:moveTo>
                <a:lnTo>
                  <a:pt x="1159" y="83"/>
                </a:lnTo>
                <a:lnTo>
                  <a:pt x="1164" y="89"/>
                </a:lnTo>
                <a:lnTo>
                  <a:pt x="1141" y="108"/>
                </a:lnTo>
                <a:lnTo>
                  <a:pt x="1136" y="103"/>
                </a:lnTo>
                <a:close/>
                <a:moveTo>
                  <a:pt x="1177" y="69"/>
                </a:moveTo>
                <a:lnTo>
                  <a:pt x="1200" y="49"/>
                </a:lnTo>
                <a:lnTo>
                  <a:pt x="1205" y="55"/>
                </a:lnTo>
                <a:lnTo>
                  <a:pt x="1182" y="74"/>
                </a:lnTo>
                <a:lnTo>
                  <a:pt x="1177" y="69"/>
                </a:lnTo>
                <a:close/>
                <a:moveTo>
                  <a:pt x="1217" y="35"/>
                </a:moveTo>
                <a:lnTo>
                  <a:pt x="1240" y="15"/>
                </a:lnTo>
                <a:lnTo>
                  <a:pt x="1246" y="20"/>
                </a:lnTo>
                <a:lnTo>
                  <a:pt x="1223" y="40"/>
                </a:lnTo>
                <a:lnTo>
                  <a:pt x="1217" y="35"/>
                </a:lnTo>
                <a:close/>
                <a:moveTo>
                  <a:pt x="1258" y="1"/>
                </a:moveTo>
                <a:lnTo>
                  <a:pt x="1258" y="0"/>
                </a:lnTo>
                <a:lnTo>
                  <a:pt x="1263" y="6"/>
                </a:lnTo>
                <a:lnTo>
                  <a:pt x="1258" y="1"/>
                </a:lnTo>
                <a:close/>
              </a:path>
            </a:pathLst>
          </a:custGeom>
          <a:solidFill>
            <a:srgbClr val="C0C0C0"/>
          </a:solidFill>
          <a:ln w="1" cap="flat">
            <a:solidFill>
              <a:srgbClr val="C0C0C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50" name="Line 48"/>
          <p:cNvSpPr>
            <a:spLocks noChangeShapeType="1"/>
          </p:cNvSpPr>
          <p:nvPr/>
        </p:nvSpPr>
        <p:spPr bwMode="auto">
          <a:xfrm>
            <a:off x="6896434" y="4164007"/>
            <a:ext cx="49212" cy="0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51" name="Rectangle 49"/>
          <p:cNvSpPr>
            <a:spLocks noChangeArrowheads="1"/>
          </p:cNvSpPr>
          <p:nvPr/>
        </p:nvSpPr>
        <p:spPr bwMode="auto">
          <a:xfrm>
            <a:off x="7845759" y="5086345"/>
            <a:ext cx="2500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1100" b="1" dirty="0"/>
              <a:t>500</a:t>
            </a:r>
            <a:endParaRPr lang="pt-BR" dirty="0"/>
          </a:p>
        </p:txBody>
      </p:sp>
      <p:sp>
        <p:nvSpPr>
          <p:cNvPr id="352" name="Line 50"/>
          <p:cNvSpPr>
            <a:spLocks noChangeShapeType="1"/>
          </p:cNvSpPr>
          <p:nvPr/>
        </p:nvSpPr>
        <p:spPr bwMode="auto">
          <a:xfrm>
            <a:off x="7994984" y="5026019"/>
            <a:ext cx="0" cy="46038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53" name="Line 51"/>
          <p:cNvSpPr>
            <a:spLocks noChangeShapeType="1"/>
          </p:cNvSpPr>
          <p:nvPr/>
        </p:nvSpPr>
        <p:spPr bwMode="auto">
          <a:xfrm>
            <a:off x="8944309" y="5026019"/>
            <a:ext cx="0" cy="46038"/>
          </a:xfrm>
          <a:prstGeom prst="line">
            <a:avLst/>
          </a:prstGeom>
          <a:noFill/>
          <a:ln w="8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54" name="Rectangle 52"/>
          <p:cNvSpPr>
            <a:spLocks noChangeArrowheads="1"/>
          </p:cNvSpPr>
          <p:nvPr/>
        </p:nvSpPr>
        <p:spPr bwMode="auto">
          <a:xfrm>
            <a:off x="6463046" y="2324094"/>
            <a:ext cx="3687762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pt-BR" sz="1600" b="1" dirty="0"/>
              <a:t>PREFERÊNCIA AO RISCO</a:t>
            </a:r>
            <a:endParaRPr lang="pt-BR" sz="1600" dirty="0"/>
          </a:p>
        </p:txBody>
      </p:sp>
      <p:sp>
        <p:nvSpPr>
          <p:cNvPr id="356" name="Rectangle 54"/>
          <p:cNvSpPr>
            <a:spLocks noChangeArrowheads="1"/>
          </p:cNvSpPr>
          <p:nvPr/>
        </p:nvSpPr>
        <p:spPr bwMode="auto">
          <a:xfrm>
            <a:off x="6463046" y="2746370"/>
            <a:ext cx="3687762" cy="2600325"/>
          </a:xfrm>
          <a:prstGeom prst="rect">
            <a:avLst/>
          </a:prstGeom>
          <a:noFill/>
          <a:ln w="12" cap="rnd">
            <a:solidFill>
              <a:srgbClr val="DEDED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357" name="Rectangle 55"/>
          <p:cNvSpPr>
            <a:spLocks noChangeArrowheads="1"/>
          </p:cNvSpPr>
          <p:nvPr/>
        </p:nvSpPr>
        <p:spPr bwMode="auto">
          <a:xfrm>
            <a:off x="2021222" y="5414958"/>
            <a:ext cx="3692525" cy="727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400" dirty="0">
                <a:solidFill>
                  <a:schemeClr val="bg1"/>
                </a:solidFill>
              </a:rPr>
              <a:t>O adverso ao risco prefere um valor certo à possibilidade de ganhar um valor similar ou maior</a:t>
            </a:r>
          </a:p>
        </p:txBody>
      </p:sp>
      <p:sp>
        <p:nvSpPr>
          <p:cNvPr id="358" name="Rectangle 60"/>
          <p:cNvSpPr>
            <a:spLocks noChangeArrowheads="1"/>
          </p:cNvSpPr>
          <p:nvPr/>
        </p:nvSpPr>
        <p:spPr bwMode="auto">
          <a:xfrm>
            <a:off x="2830847" y="6068317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pt-BR" dirty="0"/>
          </a:p>
        </p:txBody>
      </p:sp>
      <p:sp>
        <p:nvSpPr>
          <p:cNvPr id="359" name="Rectangle 61"/>
          <p:cNvSpPr>
            <a:spLocks noChangeArrowheads="1"/>
          </p:cNvSpPr>
          <p:nvPr/>
        </p:nvSpPr>
        <p:spPr bwMode="auto">
          <a:xfrm>
            <a:off x="6459871" y="5414958"/>
            <a:ext cx="3694112" cy="727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400" dirty="0">
                <a:solidFill>
                  <a:schemeClr val="bg1"/>
                </a:solidFill>
              </a:rPr>
              <a:t>O amante do risco prefere um benefício esperado a um benefício real</a:t>
            </a:r>
          </a:p>
        </p:txBody>
      </p:sp>
      <p:sp>
        <p:nvSpPr>
          <p:cNvPr id="360" name="Rectangle 11"/>
          <p:cNvSpPr>
            <a:spLocks noChangeArrowheads="1"/>
          </p:cNvSpPr>
          <p:nvPr/>
        </p:nvSpPr>
        <p:spPr bwMode="auto">
          <a:xfrm>
            <a:off x="6613860" y="2814633"/>
            <a:ext cx="15613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 dirty="0"/>
              <a:t>Vantagem do benefício </a:t>
            </a:r>
            <a:endParaRPr lang="pt-BR" dirty="0"/>
          </a:p>
        </p:txBody>
      </p:sp>
      <p:sp>
        <p:nvSpPr>
          <p:cNvPr id="361" name="Rectangle 15"/>
          <p:cNvSpPr>
            <a:spLocks noChangeArrowheads="1"/>
          </p:cNvSpPr>
          <p:nvPr/>
        </p:nvSpPr>
        <p:spPr bwMode="auto">
          <a:xfrm>
            <a:off x="9357060" y="5087933"/>
            <a:ext cx="6187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100" b="1" dirty="0"/>
              <a:t>Benefício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EF8C9-61B3-41F3-AA00-8714E68E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em relação ao risco</a:t>
            </a:r>
          </a:p>
        </p:txBody>
      </p:sp>
    </p:spTree>
    <p:extLst>
      <p:ext uri="{BB962C8B-B14F-4D97-AF65-F5344CB8AC3E}">
        <p14:creationId xmlns:p14="http://schemas.microsoft.com/office/powerpoint/2010/main" val="126910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01994"/>
              </p:ext>
            </p:extLst>
          </p:nvPr>
        </p:nvGraphicFramePr>
        <p:xfrm>
          <a:off x="1504122" y="2133600"/>
          <a:ext cx="9183756" cy="460842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0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6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36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rowSpan="2"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+mn-lt"/>
                        </a:rPr>
                        <a:t>Fraudes promovidas por funcionários da empresa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COMPONENTE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CONFORMIDADE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</a:t>
                      </a:r>
                      <a:endParaRPr kumimoji="0" lang="pt-BR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rowSpan="2"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r>
                        <a:rPr kumimoji="0"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Perdas financeiras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r>
                        <a:rPr kumimoji="0"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Perda de imagem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CATEGORIA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endParaRPr kumimoji="0" lang="pt-BR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Ética e Conduta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Fatores de Risco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rowSpan="2"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r>
                        <a:rPr kumimoji="0"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Corrupção (Favorecimento de fornecedores)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r>
                        <a:rPr kumimoji="0"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um canal formal de denúncia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>
                          <a:tab pos="177800" algn="l"/>
                        </a:tabLst>
                      </a:pPr>
                      <a:r>
                        <a:rPr kumimoji="0"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procedimentos formais para conduzir investigações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SUBCATEGORIA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Fraude interna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Tipo de Processo</a:t>
                      </a:r>
                    </a:p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(MEG)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Perspectiva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Avaliação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4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0" lang="pt-BR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Processos de Gestão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Financeira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Frequência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endParaRPr kumimoji="0" lang="pt-BR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Impactos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Avaliação Final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43">
                <a:tc vMerge="1"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81D0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MODERADO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BAIXO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Observações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pt-BR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MAPA do Processo</a:t>
                      </a:r>
                    </a:p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(MEG)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Objetivo Estratégico</a:t>
                      </a:r>
                    </a:p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6464">
                        <a:lumMod val="75000"/>
                      </a:srgb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Governança Corporativa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Obter lucros admiráveis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396A314-ED01-4236-A044-EF345D95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 - Perfil de riscos</a:t>
            </a:r>
          </a:p>
        </p:txBody>
      </p:sp>
    </p:spTree>
    <p:extLst>
      <p:ext uri="{BB962C8B-B14F-4D97-AF65-F5344CB8AC3E}">
        <p14:creationId xmlns:p14="http://schemas.microsoft.com/office/powerpoint/2010/main" val="269522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48799" y="2127436"/>
            <a:ext cx="8135801" cy="392176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kern="0" dirty="0"/>
              <a:t>Tratamento de Riscos conforme avaliação: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8445883" y="2541562"/>
            <a:ext cx="3746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Decisão de abandonar negócios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Decisão de desinvestimento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Monitoramento permanente / sistêmico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445883" y="4647513"/>
            <a:ext cx="3905292" cy="88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Diversificação dos ativos, Realocação de capitais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Redesenho de processos, Estabelecimento de controles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69854" y="2412670"/>
            <a:ext cx="2133600" cy="144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Política de seguros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Política de terceirização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Parceiras / </a:t>
            </a:r>
            <a:r>
              <a:rPr lang="pt-BR" sz="1200" i="1" kern="0" dirty="0"/>
              <a:t>Joint Venture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Compartilhamento de riscos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345791" y="4159928"/>
            <a:ext cx="3603008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Política de Provisionamento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Acompanhamento dos níveis de tolerância ao risco</a:t>
            </a:r>
          </a:p>
          <a:p>
            <a:pPr defTabSz="914400">
              <a:lnSpc>
                <a:spcPct val="150000"/>
              </a:lnSpc>
              <a:buClr>
                <a:srgbClr val="FFC000"/>
              </a:buClr>
              <a:buFont typeface="Arial" pitchFamily="34" charset="0"/>
              <a:buChar char="►"/>
              <a:defRPr/>
            </a:pPr>
            <a:r>
              <a:rPr lang="pt-BR" sz="1200" kern="0" dirty="0"/>
              <a:t>Considera nível básico de controle</a:t>
            </a:r>
          </a:p>
        </p:txBody>
      </p:sp>
      <p:grpSp>
        <p:nvGrpSpPr>
          <p:cNvPr id="66" name="Grupo 65"/>
          <p:cNvGrpSpPr>
            <a:grpSpLocks noChangeAspect="1"/>
          </p:cNvGrpSpPr>
          <p:nvPr/>
        </p:nvGrpSpPr>
        <p:grpSpPr>
          <a:xfrm>
            <a:off x="3883055" y="2649353"/>
            <a:ext cx="4425890" cy="3342183"/>
            <a:chOff x="1524000" y="1828800"/>
            <a:chExt cx="5181600" cy="3912853"/>
          </a:xfrm>
        </p:grpSpPr>
        <p:grpSp>
          <p:nvGrpSpPr>
            <p:cNvPr id="67" name="Grupo 34"/>
            <p:cNvGrpSpPr/>
            <p:nvPr/>
          </p:nvGrpSpPr>
          <p:grpSpPr>
            <a:xfrm>
              <a:off x="1524000" y="1828800"/>
              <a:ext cx="5181600" cy="3912853"/>
              <a:chOff x="1524000" y="1828800"/>
              <a:chExt cx="5181600" cy="3912853"/>
            </a:xfrm>
          </p:grpSpPr>
          <p:grpSp>
            <p:nvGrpSpPr>
              <p:cNvPr id="70" name="Grupo 33"/>
              <p:cNvGrpSpPr/>
              <p:nvPr/>
            </p:nvGrpSpPr>
            <p:grpSpPr>
              <a:xfrm>
                <a:off x="1852050" y="1851116"/>
                <a:ext cx="4837262" cy="3548468"/>
                <a:chOff x="1852050" y="1851116"/>
                <a:chExt cx="4837262" cy="354846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9" name="Retângulo 78"/>
                <p:cNvSpPr/>
                <p:nvPr/>
              </p:nvSpPr>
              <p:spPr>
                <a:xfrm>
                  <a:off x="1852050" y="1851416"/>
                  <a:ext cx="2412000" cy="1764000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REDUZIR</a:t>
                  </a:r>
                </a:p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IMPACTO</a:t>
                  </a: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4277311" y="1851116"/>
                  <a:ext cx="2412001" cy="1764000"/>
                </a:xfrm>
                <a:prstGeom prst="rect">
                  <a:avLst/>
                </a:prstGeom>
                <a:solidFill>
                  <a:srgbClr val="FF0000"/>
                </a:solidFill>
                <a:ln w="254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RISCO</a:t>
                  </a:r>
                </a:p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INACEITÁVEL</a:t>
                  </a:r>
                </a:p>
              </p:txBody>
            </p:sp>
            <p:sp>
              <p:nvSpPr>
                <p:cNvPr id="81" name="Retângulo 80"/>
                <p:cNvSpPr/>
                <p:nvPr/>
              </p:nvSpPr>
              <p:spPr>
                <a:xfrm>
                  <a:off x="1852050" y="3635584"/>
                  <a:ext cx="2412000" cy="1764000"/>
                </a:xfrm>
                <a:prstGeom prst="rect">
                  <a:avLst/>
                </a:prstGeom>
                <a:solidFill>
                  <a:srgbClr val="33CC33"/>
                </a:solidFill>
                <a:ln w="25400" cap="flat" cmpd="sng" algn="ctr">
                  <a:solidFill>
                    <a:srgbClr val="33CC33"/>
                  </a:solidFill>
                  <a:prstDash val="solid"/>
                </a:ln>
                <a:effectLst/>
              </p:spPr>
              <p:txBody>
                <a:bodyPr rtlCol="0" anchor="b"/>
                <a:lstStyle/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RISCO</a:t>
                  </a:r>
                </a:p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ACEITÁVEL</a:t>
                  </a:r>
                </a:p>
              </p:txBody>
            </p:sp>
            <p:sp>
              <p:nvSpPr>
                <p:cNvPr id="82" name="Retângulo 81"/>
                <p:cNvSpPr/>
                <p:nvPr/>
              </p:nvSpPr>
              <p:spPr>
                <a:xfrm>
                  <a:off x="4277310" y="3635284"/>
                  <a:ext cx="2412000" cy="1764000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  <p:txBody>
                <a:bodyPr rtlCol="0" anchor="b"/>
                <a:lstStyle/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REDUZIR</a:t>
                  </a:r>
                </a:p>
                <a:p>
                  <a:pPr algn="ctr" defTabSz="914400">
                    <a:defRPr/>
                  </a:pPr>
                  <a:r>
                    <a:rPr lang="pt-BR" sz="1200" b="1" kern="0" dirty="0">
                      <a:solidFill>
                        <a:srgbClr val="646464">
                          <a:lumMod val="50000"/>
                        </a:srgbClr>
                      </a:solidFill>
                    </a:rPr>
                    <a:t>PROPABILIDADE</a:t>
                  </a:r>
                </a:p>
              </p:txBody>
            </p:sp>
          </p:grpSp>
          <p:cxnSp>
            <p:nvCxnSpPr>
              <p:cNvPr id="71" name="Conector de seta reta 70"/>
              <p:cNvCxnSpPr/>
              <p:nvPr/>
            </p:nvCxnSpPr>
            <p:spPr>
              <a:xfrm flipV="1">
                <a:off x="1524000" y="1828800"/>
                <a:ext cx="0" cy="38862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646464"/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72" name="CaixaDeTexto 71"/>
              <p:cNvSpPr txBox="1"/>
              <p:nvPr/>
            </p:nvSpPr>
            <p:spPr>
              <a:xfrm rot="16200000">
                <a:off x="1316994" y="2065670"/>
                <a:ext cx="762000" cy="2882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CRÍTICO</a:t>
                </a:r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 rot="16200000">
                <a:off x="1316995" y="4885069"/>
                <a:ext cx="762000" cy="28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MÍNIMO</a:t>
                </a: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 rot="16200000">
                <a:off x="1164595" y="3490608"/>
                <a:ext cx="1066802" cy="28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IMPACTO</a:t>
                </a:r>
              </a:p>
            </p:txBody>
          </p:sp>
          <p:cxnSp>
            <p:nvCxnSpPr>
              <p:cNvPr id="75" name="Conector de seta reta 74"/>
              <p:cNvCxnSpPr/>
              <p:nvPr/>
            </p:nvCxnSpPr>
            <p:spPr>
              <a:xfrm>
                <a:off x="1524000" y="5715000"/>
                <a:ext cx="51816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646464"/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76" name="CaixaDeTexto 75"/>
              <p:cNvSpPr txBox="1"/>
              <p:nvPr/>
            </p:nvSpPr>
            <p:spPr>
              <a:xfrm>
                <a:off x="5715000" y="5440066"/>
                <a:ext cx="990600" cy="2882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ATÉ 1 MÊS</a:t>
                </a:r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>
                <a:off x="1828799" y="5453390"/>
                <a:ext cx="1371601" cy="28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MAIS DE 10 ANOS</a:t>
                </a: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3733801" y="5453390"/>
                <a:ext cx="1066800" cy="28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pt-BR" sz="1000" kern="0" dirty="0">
                    <a:solidFill>
                      <a:srgbClr val="646464">
                        <a:lumMod val="50000"/>
                      </a:srgbClr>
                    </a:solidFill>
                  </a:rPr>
                  <a:t>FREQUÊNCIA</a:t>
                </a:r>
              </a:p>
            </p:txBody>
          </p:sp>
        </p:grpSp>
        <p:sp>
          <p:nvSpPr>
            <p:cNvPr id="68" name="Arco 67"/>
            <p:cNvSpPr/>
            <p:nvPr/>
          </p:nvSpPr>
          <p:spPr>
            <a:xfrm rot="8075746">
              <a:off x="3091960" y="2844582"/>
              <a:ext cx="2578243" cy="1846498"/>
            </a:xfrm>
            <a:prstGeom prst="arc">
              <a:avLst>
                <a:gd name="adj1" fmla="val 10902679"/>
                <a:gd name="adj2" fmla="val 0"/>
              </a:avLst>
            </a:prstGeom>
            <a:noFill/>
            <a:ln w="38100" cap="flat" cmpd="sng" algn="ctr">
              <a:solidFill>
                <a:srgbClr val="646464"/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pt-BR" sz="1600" kern="0" dirty="0">
                <a:solidFill>
                  <a:srgbClr val="646464"/>
                </a:solidFill>
              </a:endParaRPr>
            </a:p>
          </p:txBody>
        </p:sp>
        <p:sp>
          <p:nvSpPr>
            <p:cNvPr id="69" name="Arco 68"/>
            <p:cNvSpPr/>
            <p:nvPr/>
          </p:nvSpPr>
          <p:spPr>
            <a:xfrm rot="-2700000">
              <a:off x="2789861" y="2546134"/>
              <a:ext cx="2578243" cy="1846498"/>
            </a:xfrm>
            <a:prstGeom prst="arc">
              <a:avLst>
                <a:gd name="adj1" fmla="val 10902679"/>
                <a:gd name="adj2" fmla="val 0"/>
              </a:avLst>
            </a:prstGeom>
            <a:noFill/>
            <a:ln w="38100" cap="flat" cmpd="sng" algn="ctr">
              <a:solidFill>
                <a:srgbClr val="646464"/>
              </a:solidFill>
              <a:prstDash val="solid"/>
              <a:headEnd type="triangl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pt-BR" sz="1600" kern="0" dirty="0">
                <a:solidFill>
                  <a:srgbClr val="646464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410B65-D4BC-4240-A067-5E35CA36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Tratar o risco</a:t>
            </a:r>
          </a:p>
        </p:txBody>
      </p:sp>
    </p:spTree>
    <p:extLst>
      <p:ext uri="{BB962C8B-B14F-4D97-AF65-F5344CB8AC3E}">
        <p14:creationId xmlns:p14="http://schemas.microsoft.com/office/powerpoint/2010/main" val="7013188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DE0448A-0FB9-4859-A7D1-273D998FA649}"/>
              </a:ext>
            </a:extLst>
          </p:cNvPr>
          <p:cNvSpPr/>
          <p:nvPr/>
        </p:nvSpPr>
        <p:spPr>
          <a:xfrm>
            <a:off x="4344525" y="6440817"/>
            <a:ext cx="35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ISACA Risk-IT-Framework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0689AB-AB87-48B2-95F1-66D22FA0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1" y="298972"/>
            <a:ext cx="10126134" cy="61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DBCCE35-735E-4AAB-9266-01FF1A1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8" y="195262"/>
            <a:ext cx="10364963" cy="624555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DE0448A-0FB9-4859-A7D1-273D998FA649}"/>
              </a:ext>
            </a:extLst>
          </p:cNvPr>
          <p:cNvSpPr/>
          <p:nvPr/>
        </p:nvSpPr>
        <p:spPr>
          <a:xfrm>
            <a:off x="4344525" y="6440817"/>
            <a:ext cx="35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ISACA Risk-IT-Framework</a:t>
            </a:r>
          </a:p>
        </p:txBody>
      </p:sp>
    </p:spTree>
    <p:extLst>
      <p:ext uri="{BB962C8B-B14F-4D97-AF65-F5344CB8AC3E}">
        <p14:creationId xmlns:p14="http://schemas.microsoft.com/office/powerpoint/2010/main" val="127421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DE0448A-0FB9-4859-A7D1-273D998FA649}"/>
              </a:ext>
            </a:extLst>
          </p:cNvPr>
          <p:cNvSpPr/>
          <p:nvPr/>
        </p:nvSpPr>
        <p:spPr>
          <a:xfrm>
            <a:off x="4344525" y="6440817"/>
            <a:ext cx="35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ISACA Risk-IT-Framework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9B66F2-C3E9-4708-B836-FF5A25A4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94" y="231951"/>
            <a:ext cx="9814807" cy="61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2158381" y="2152789"/>
            <a:ext cx="8135801" cy="61912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Metodologia utilizada para identificação, avaliação, mensuração e monitoramento dos riscos.</a:t>
            </a:r>
            <a:endParaRPr lang="pt-BR" sz="1600" kern="0" baseline="30000" dirty="0"/>
          </a:p>
          <a:p>
            <a:pPr marL="360363" indent="-360363" eaLnBrk="0" hangingPunct="0">
              <a:spcBef>
                <a:spcPct val="20000"/>
              </a:spcBef>
              <a:buClr>
                <a:srgbClr val="FFD200"/>
              </a:buClr>
              <a:buSzPct val="100000"/>
              <a:buFont typeface="Arial" pitchFamily="34" charset="0"/>
              <a:buChar char="►"/>
              <a:defRPr/>
            </a:pPr>
            <a:endParaRPr lang="pt-BR" sz="1400" b="1" kern="0" dirty="0">
              <a:solidFill>
                <a:srgbClr val="646464"/>
              </a:solidFill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FFD200"/>
              </a:buClr>
              <a:buSzPct val="100000"/>
              <a:defRPr/>
            </a:pPr>
            <a:r>
              <a:rPr lang="pt-BR" sz="1200" kern="0" dirty="0">
                <a:solidFill>
                  <a:srgbClr val="646464"/>
                </a:solidFill>
              </a:rPr>
              <a:t> 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2648589" y="2872710"/>
            <a:ext cx="1656184" cy="367240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FFFFFF"/>
                </a:solidFill>
              </a:rPr>
              <a:t>Comunicação e consulta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8121197" y="2879060"/>
            <a:ext cx="1656184" cy="3672408"/>
          </a:xfrm>
          <a:prstGeom prst="rect">
            <a:avLst/>
          </a:prstGeom>
          <a:solidFill>
            <a:srgbClr val="64646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FFFFFF"/>
                </a:solidFill>
              </a:rPr>
              <a:t>Monitoramento e análise crítica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4736821" y="3527132"/>
            <a:ext cx="2952328" cy="2376264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914400">
              <a:defRPr/>
            </a:pPr>
            <a:endParaRPr lang="pt-BR" sz="1500" b="1" kern="0" dirty="0">
              <a:solidFill>
                <a:srgbClr val="000000"/>
              </a:solidFill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4736821" y="2879060"/>
            <a:ext cx="2952328" cy="360040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000000"/>
                </a:solidFill>
              </a:rPr>
              <a:t>Estabelecimento do contexto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5096861" y="3887172"/>
            <a:ext cx="2232248" cy="360040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000000"/>
                </a:solidFill>
              </a:rPr>
              <a:t>Identificação de riscos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5096861" y="4535244"/>
            <a:ext cx="2232248" cy="360040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000000"/>
                </a:solidFill>
              </a:rPr>
              <a:t>Análise de riscos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5096861" y="5183316"/>
            <a:ext cx="2232248" cy="360040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000000"/>
                </a:solidFill>
              </a:rPr>
              <a:t>Avaliação de riscos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4736821" y="6191428"/>
            <a:ext cx="2952328" cy="360040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1500" b="1" kern="0" dirty="0">
                <a:solidFill>
                  <a:srgbClr val="000000"/>
                </a:solidFill>
              </a:rPr>
              <a:t>Tratamento de riscos</a:t>
            </a:r>
          </a:p>
        </p:txBody>
      </p:sp>
      <p:cxnSp>
        <p:nvCxnSpPr>
          <p:cNvPr id="109" name="Conector angulado 108"/>
          <p:cNvCxnSpPr>
            <a:stCxn id="102" idx="0"/>
            <a:endCxn id="104" idx="0"/>
          </p:cNvCxnSpPr>
          <p:nvPr/>
        </p:nvCxnSpPr>
        <p:spPr>
          <a:xfrm rot="16200000" flipV="1">
            <a:off x="7581137" y="1510908"/>
            <a:ext cx="12700" cy="2736304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cxnSp>
        <p:nvCxnSpPr>
          <p:cNvPr id="110" name="Conector angulado 109"/>
          <p:cNvCxnSpPr>
            <a:stCxn id="108" idx="2"/>
            <a:endCxn id="102" idx="2"/>
          </p:cNvCxnSpPr>
          <p:nvPr/>
        </p:nvCxnSpPr>
        <p:spPr>
          <a:xfrm rot="16200000" flipH="1">
            <a:off x="7581137" y="5183316"/>
            <a:ext cx="12700" cy="2736304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cxnSp>
        <p:nvCxnSpPr>
          <p:cNvPr id="111" name="Conector de seta reta 110"/>
          <p:cNvCxnSpPr>
            <a:stCxn id="105" idx="2"/>
            <a:endCxn id="106" idx="0"/>
          </p:cNvCxnSpPr>
          <p:nvPr/>
        </p:nvCxnSpPr>
        <p:spPr>
          <a:xfrm>
            <a:off x="6212985" y="4247212"/>
            <a:ext cx="0" cy="288032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cxnSp>
        <p:nvCxnSpPr>
          <p:cNvPr id="112" name="Conector de seta reta 111"/>
          <p:cNvCxnSpPr>
            <a:stCxn id="106" idx="2"/>
            <a:endCxn id="107" idx="0"/>
          </p:cNvCxnSpPr>
          <p:nvPr/>
        </p:nvCxnSpPr>
        <p:spPr>
          <a:xfrm>
            <a:off x="6212985" y="4895284"/>
            <a:ext cx="0" cy="288032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cxnSp>
        <p:nvCxnSpPr>
          <p:cNvPr id="113" name="Conector de seta reta 112"/>
          <p:cNvCxnSpPr>
            <a:stCxn id="107" idx="2"/>
            <a:endCxn id="108" idx="0"/>
          </p:cNvCxnSpPr>
          <p:nvPr/>
        </p:nvCxnSpPr>
        <p:spPr>
          <a:xfrm>
            <a:off x="6212985" y="5543356"/>
            <a:ext cx="0" cy="648072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cxnSp>
        <p:nvCxnSpPr>
          <p:cNvPr id="114" name="Conector de seta reta 113"/>
          <p:cNvCxnSpPr/>
          <p:nvPr/>
        </p:nvCxnSpPr>
        <p:spPr>
          <a:xfrm>
            <a:off x="7329109" y="4710501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15" name="Conector de seta reta 114"/>
          <p:cNvCxnSpPr/>
          <p:nvPr/>
        </p:nvCxnSpPr>
        <p:spPr>
          <a:xfrm>
            <a:off x="7329109" y="4060333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16" name="Conector de seta reta 115"/>
          <p:cNvCxnSpPr/>
          <p:nvPr/>
        </p:nvCxnSpPr>
        <p:spPr>
          <a:xfrm>
            <a:off x="7329109" y="5355907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17" name="Conector de seta reta 116"/>
          <p:cNvCxnSpPr/>
          <p:nvPr/>
        </p:nvCxnSpPr>
        <p:spPr>
          <a:xfrm>
            <a:off x="4304773" y="4060333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18" name="Conector de seta reta 117"/>
          <p:cNvCxnSpPr/>
          <p:nvPr/>
        </p:nvCxnSpPr>
        <p:spPr>
          <a:xfrm>
            <a:off x="4304773" y="4710501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0" name="Conector de seta reta 119"/>
          <p:cNvCxnSpPr/>
          <p:nvPr/>
        </p:nvCxnSpPr>
        <p:spPr>
          <a:xfrm>
            <a:off x="4304773" y="5355907"/>
            <a:ext cx="79208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1" name="Conector de seta reta 120"/>
          <p:cNvCxnSpPr/>
          <p:nvPr/>
        </p:nvCxnSpPr>
        <p:spPr>
          <a:xfrm>
            <a:off x="4304773" y="3051651"/>
            <a:ext cx="43204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2" name="Conector de seta reta 121"/>
          <p:cNvCxnSpPr/>
          <p:nvPr/>
        </p:nvCxnSpPr>
        <p:spPr>
          <a:xfrm>
            <a:off x="7689149" y="6368781"/>
            <a:ext cx="43204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3" name="Conector de seta reta 122"/>
          <p:cNvCxnSpPr/>
          <p:nvPr/>
        </p:nvCxnSpPr>
        <p:spPr>
          <a:xfrm>
            <a:off x="4304773" y="6368781"/>
            <a:ext cx="43204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4" name="Conector de seta reta 123"/>
          <p:cNvCxnSpPr/>
          <p:nvPr/>
        </p:nvCxnSpPr>
        <p:spPr>
          <a:xfrm>
            <a:off x="7689149" y="3051651"/>
            <a:ext cx="432048" cy="0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stealth"/>
            <a:tailEnd type="stealth"/>
          </a:ln>
          <a:effectLst/>
        </p:spPr>
      </p:cxnSp>
      <p:cxnSp>
        <p:nvCxnSpPr>
          <p:cNvPr id="126" name="Conector de seta reta 125"/>
          <p:cNvCxnSpPr>
            <a:stCxn id="104" idx="2"/>
            <a:endCxn id="105" idx="0"/>
          </p:cNvCxnSpPr>
          <p:nvPr/>
        </p:nvCxnSpPr>
        <p:spPr>
          <a:xfrm>
            <a:off x="6212985" y="3239100"/>
            <a:ext cx="0" cy="648072"/>
          </a:xfrm>
          <a:prstGeom prst="straightConnector1">
            <a:avLst/>
          </a:prstGeom>
          <a:noFill/>
          <a:ln w="1270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/>
            <a:tailEnd type="stealth"/>
          </a:ln>
          <a:effectLst/>
        </p:spPr>
      </p:cxnSp>
      <p:sp>
        <p:nvSpPr>
          <p:cNvPr id="127" name="Retângulo 126"/>
          <p:cNvSpPr/>
          <p:nvPr/>
        </p:nvSpPr>
        <p:spPr>
          <a:xfrm>
            <a:off x="4802208" y="3527566"/>
            <a:ext cx="282538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00"/>
                </a:solidFill>
              </a:rPr>
              <a:t>Processo de avaliação de riscos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239441-1720-4138-9056-2EB9E3FC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Geral de Riscos – Visão Geral</a:t>
            </a:r>
          </a:p>
        </p:txBody>
      </p:sp>
    </p:spTree>
    <p:extLst>
      <p:ext uri="{BB962C8B-B14F-4D97-AF65-F5344CB8AC3E}">
        <p14:creationId xmlns:p14="http://schemas.microsoft.com/office/powerpoint/2010/main" val="277596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02631"/>
              </p:ext>
            </p:extLst>
          </p:nvPr>
        </p:nvGraphicFramePr>
        <p:xfrm>
          <a:off x="1289069" y="2109859"/>
          <a:ext cx="9613861" cy="45799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3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3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5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</a:rPr>
                        <a:t>ETAPA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6797" marR="46797" marT="46809" marB="46809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6797" marR="46797" marT="46809" marB="46809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Estabelecer o contexto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Contextualização do ambiente interno onde poderão ocorrer os riscos.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264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Identificar o risco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Identificação dos eventos internos ou externos que podem impedir ou dificultar o alcance dos objetivos organizacionais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(Estratégicos, Operacionais, Conformidade e Reporte).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Analisar o risco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Análise preliminar sobre as variáveis consideradas para avaliar o risco (frequência e Impactos) e respectivos controles.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264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Avaliar o risco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Avaliação quantitativa da frequência de ocorrência e Impactos (operacional, operacional utilidades, ambiental, imagem e financeira) geradas com a ocorrência do risco.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Tratar o risco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Decisão adotada para tratar ou responder aos riscos que estão acima dos limites aceitáveis.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Monitorar e revisar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Ações de monitoramento e revisão contínua dos riscos e respectivos controles.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Comunicar e consultar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Ações de comunicação e consulta entre os diferentes agentes que compõem a estrutura de Gestão de Riscos da Organização.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6797" marR="46797" marT="46809" marB="46809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450A7EE-118E-4D89-B625-EDAC8306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Geral de Riscos – Visão Geral</a:t>
            </a:r>
          </a:p>
        </p:txBody>
      </p:sp>
    </p:spTree>
    <p:extLst>
      <p:ext uri="{BB962C8B-B14F-4D97-AF65-F5344CB8AC3E}">
        <p14:creationId xmlns:p14="http://schemas.microsoft.com/office/powerpoint/2010/main" val="2843780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2022607" y="2216840"/>
            <a:ext cx="8136000" cy="390525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Tais objetivos são classificados – Baseada no COSO II – ERM </a:t>
            </a:r>
            <a:r>
              <a:rPr lang="pt-BR" sz="1600" i="1" kern="0" dirty="0"/>
              <a:t>Framework</a:t>
            </a:r>
            <a:endParaRPr lang="pt-BR" sz="1600" i="1" kern="0" baseline="30000" dirty="0"/>
          </a:p>
          <a:p>
            <a:pPr marL="360363" indent="-360363" eaLnBrk="0" hangingPunct="0">
              <a:spcBef>
                <a:spcPct val="20000"/>
              </a:spcBef>
              <a:buClr>
                <a:srgbClr val="FFD200"/>
              </a:buClr>
              <a:buSzPct val="100000"/>
              <a:buFont typeface="Arial" pitchFamily="34" charset="0"/>
              <a:buChar char="►"/>
              <a:defRPr/>
            </a:pPr>
            <a:endParaRPr lang="pt-BR" sz="1400" kern="0" dirty="0">
              <a:solidFill>
                <a:srgbClr val="646464"/>
              </a:solidFill>
            </a:endParaRPr>
          </a:p>
          <a:p>
            <a:pPr marL="360363" indent="-360363" eaLnBrk="0" hangingPunct="0">
              <a:spcBef>
                <a:spcPct val="20000"/>
              </a:spcBef>
              <a:buClr>
                <a:srgbClr val="FFD200"/>
              </a:buClr>
              <a:buSzPct val="100000"/>
              <a:defRPr/>
            </a:pPr>
            <a:r>
              <a:rPr lang="pt-BR" sz="1200" kern="0" dirty="0">
                <a:solidFill>
                  <a:srgbClr val="646464"/>
                </a:solidFill>
              </a:rPr>
              <a:t> </a:t>
            </a:r>
          </a:p>
        </p:txBody>
      </p:sp>
      <p:graphicFrame>
        <p:nvGraphicFramePr>
          <p:cNvPr id="22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252788"/>
              </p:ext>
            </p:extLst>
          </p:nvPr>
        </p:nvGraphicFramePr>
        <p:xfrm>
          <a:off x="1333077" y="2607365"/>
          <a:ext cx="9515061" cy="4044162"/>
        </p:xfrm>
        <a:graphic>
          <a:graphicData uri="http://schemas.openxmlformats.org/drawingml/2006/table">
            <a:tbl>
              <a:tblPr/>
              <a:tblGrid>
                <a:gridCol w="1661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lang="pt-BR" sz="14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CATEGORIAS</a:t>
                      </a:r>
                    </a:p>
                  </a:txBody>
                  <a:tcPr marL="78903" marR="78903" marT="41030" marB="4103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lang="pt-BR" sz="14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DEFINIÇÃO</a:t>
                      </a:r>
                    </a:p>
                  </a:txBody>
                  <a:tcPr marL="78903" marR="78903" marT="41030" marB="4103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Estratégicos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Estão relacionados com os objetivos de alto nível e que suportam a missão e visão da organização. Geralmente estão associados aos mapas estratégicos da organização.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Operacionais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Estão relacionados com a eficiência e eficácia dos processos, incluindo objetivos de </a:t>
                      </a:r>
                      <a:r>
                        <a:rPr kumimoji="0" lang="pt-B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performance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rentabilidade, utilização e salvaguarda dos recursos da organização.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Reporte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Estão relacionados com a confiabilidade dos relatórios que são gerados e emitidos interna ou externamente sobre informações financeiras e não-financeiras.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Conformidade (</a:t>
                      </a:r>
                      <a:r>
                        <a:rPr kumimoji="0" lang="pt-B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Compliance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Estão relacionados com o cumprimento de leis, normas e outros regulamentos internos ou externos aos quais a organização está sujeita.</a:t>
                      </a:r>
                    </a:p>
                  </a:txBody>
                  <a:tcPr marL="78903" marR="78903" marT="41030" marB="4103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DE673C0-0F92-46DD-BD41-033CE672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Estabelecer o Contexto</a:t>
            </a:r>
          </a:p>
        </p:txBody>
      </p:sp>
    </p:spTree>
    <p:extLst>
      <p:ext uri="{BB962C8B-B14F-4D97-AF65-F5344CB8AC3E}">
        <p14:creationId xmlns:p14="http://schemas.microsoft.com/office/powerpoint/2010/main" val="1004036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784268" y="5980439"/>
            <a:ext cx="8135801" cy="387349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Conceitos fundamentais</a:t>
            </a:r>
            <a:endParaRPr lang="pt-BR" sz="1200" kern="0" dirty="0"/>
          </a:p>
        </p:txBody>
      </p:sp>
      <p:sp>
        <p:nvSpPr>
          <p:cNvPr id="29703" name="AutoShape 14"/>
          <p:cNvSpPr>
            <a:spLocks noChangeArrowheads="1"/>
          </p:cNvSpPr>
          <p:nvPr/>
        </p:nvSpPr>
        <p:spPr bwMode="gray">
          <a:xfrm>
            <a:off x="2022608" y="3546918"/>
            <a:ext cx="1839600" cy="612000"/>
          </a:xfrm>
          <a:prstGeom prst="homePlate">
            <a:avLst>
              <a:gd name="adj" fmla="val 4310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EVENTO</a:t>
            </a:r>
          </a:p>
        </p:txBody>
      </p:sp>
      <p:sp>
        <p:nvSpPr>
          <p:cNvPr id="29704" name="AutoShape 16"/>
          <p:cNvSpPr>
            <a:spLocks noChangeArrowheads="1"/>
          </p:cNvSpPr>
          <p:nvPr/>
        </p:nvSpPr>
        <p:spPr bwMode="gray">
          <a:xfrm>
            <a:off x="2022608" y="2166808"/>
            <a:ext cx="1839600" cy="612000"/>
          </a:xfrm>
          <a:prstGeom prst="homePlate">
            <a:avLst>
              <a:gd name="adj" fmla="val 36694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EXPOSIÇÃO</a:t>
            </a:r>
          </a:p>
        </p:txBody>
      </p:sp>
      <p:sp>
        <p:nvSpPr>
          <p:cNvPr id="29705" name="Rectangle 17"/>
          <p:cNvSpPr>
            <a:spLocks noChangeArrowheads="1"/>
          </p:cNvSpPr>
          <p:nvPr/>
        </p:nvSpPr>
        <p:spPr bwMode="gray">
          <a:xfrm>
            <a:off x="4306852" y="2198945"/>
            <a:ext cx="5858772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Ato da empresa se expor, voluntária ou involuntariamente, a determinado evento inerente ao seu negócio.</a:t>
            </a:r>
            <a:endParaRPr lang="en-US" sz="1400" dirty="0"/>
          </a:p>
        </p:txBody>
      </p:sp>
      <p:sp>
        <p:nvSpPr>
          <p:cNvPr id="29706" name="Rectangle 15"/>
          <p:cNvSpPr>
            <a:spLocks noChangeArrowheads="1"/>
          </p:cNvSpPr>
          <p:nvPr/>
        </p:nvSpPr>
        <p:spPr bwMode="gray">
          <a:xfrm>
            <a:off x="4313868" y="3579055"/>
            <a:ext cx="5844740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Evento (ocorrências/incidentes) que se originam a partir de fontes internas ou externas e que podem acarretar impactos para a empresa.</a:t>
            </a:r>
            <a:endParaRPr lang="en-US" sz="1400" dirty="0"/>
          </a:p>
        </p:txBody>
      </p:sp>
      <p:sp>
        <p:nvSpPr>
          <p:cNvPr id="29707" name="AutoShape 14"/>
          <p:cNvSpPr>
            <a:spLocks noChangeArrowheads="1"/>
          </p:cNvSpPr>
          <p:nvPr/>
        </p:nvSpPr>
        <p:spPr bwMode="gray">
          <a:xfrm>
            <a:off x="2022608" y="2856863"/>
            <a:ext cx="1839600" cy="612000"/>
          </a:xfrm>
          <a:prstGeom prst="homePlate">
            <a:avLst>
              <a:gd name="adj" fmla="val 3379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FATOR DE RISCO</a:t>
            </a: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gray">
          <a:xfrm>
            <a:off x="4313868" y="2889000"/>
            <a:ext cx="5844740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Fator interno ou externo que influencia na ocorrência ou no impacto do risco.</a:t>
            </a:r>
            <a:endParaRPr lang="en-US" sz="1400" dirty="0"/>
          </a:p>
        </p:txBody>
      </p:sp>
      <p:sp>
        <p:nvSpPr>
          <p:cNvPr id="29709" name="AutoShape 14"/>
          <p:cNvSpPr>
            <a:spLocks noChangeArrowheads="1"/>
          </p:cNvSpPr>
          <p:nvPr/>
        </p:nvSpPr>
        <p:spPr bwMode="gray">
          <a:xfrm>
            <a:off x="2022608" y="4930085"/>
            <a:ext cx="1839600" cy="612000"/>
          </a:xfrm>
          <a:prstGeom prst="homePlate">
            <a:avLst>
              <a:gd name="adj" fmla="val 4303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IMPACTO</a:t>
            </a:r>
          </a:p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(EFEITO)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gray">
          <a:xfrm>
            <a:off x="4313868" y="4962222"/>
            <a:ext cx="5844740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Efeito gerado com a materialização de um evento. </a:t>
            </a:r>
          </a:p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Os impactos podem ser negativos ou positivos para a empresa.</a:t>
            </a:r>
            <a:endParaRPr lang="en-US" sz="1400" dirty="0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gray">
          <a:xfrm>
            <a:off x="4306852" y="6190897"/>
            <a:ext cx="5844740" cy="526586"/>
          </a:xfrm>
          <a:prstGeom prst="rect">
            <a:avLst/>
          </a:prstGeom>
          <a:solidFill>
            <a:srgbClr val="CC33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>
                <a:solidFill>
                  <a:schemeClr val="bg1"/>
                </a:solidFill>
              </a:rPr>
              <a:t>Evento que acarreta impacto NEGATIVO para a empresa</a:t>
            </a:r>
          </a:p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b="1" dirty="0">
                <a:solidFill>
                  <a:schemeClr val="bg1"/>
                </a:solidFill>
              </a:rPr>
              <a:t>= RISCO</a:t>
            </a: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gray">
          <a:xfrm>
            <a:off x="4306852" y="5675535"/>
            <a:ext cx="5844740" cy="526586"/>
          </a:xfrm>
          <a:prstGeom prst="rect">
            <a:avLst/>
          </a:prstGeom>
          <a:solidFill>
            <a:srgbClr val="10FC1B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Evento que acarreta impacto POSITIVO para a empresa</a:t>
            </a:r>
          </a:p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b="1" dirty="0"/>
              <a:t>= OPORTUNIDADE</a:t>
            </a:r>
          </a:p>
        </p:txBody>
      </p:sp>
      <p:sp>
        <p:nvSpPr>
          <p:cNvPr id="29713" name="Rectangle 39"/>
          <p:cNvSpPr>
            <a:spLocks noChangeArrowheads="1"/>
          </p:cNvSpPr>
          <p:nvPr/>
        </p:nvSpPr>
        <p:spPr bwMode="gray">
          <a:xfrm>
            <a:off x="4313868" y="4269110"/>
            <a:ext cx="5844740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marL="0" lvl="1"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endParaRPr lang="pt-BR" sz="1400" dirty="0"/>
          </a:p>
          <a:p>
            <a:pPr marL="0" lvl="1"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Mecanismo que minimiza a possibilidade de ocorrência dos riscos ou atenua seu impacto no negócio.</a:t>
            </a:r>
          </a:p>
          <a:p>
            <a:pPr algn="just" defTabSz="995363">
              <a:spcBef>
                <a:spcPct val="20000"/>
              </a:spcBef>
              <a:buClr>
                <a:srgbClr val="FFD200"/>
              </a:buClr>
              <a:buSzPct val="75000"/>
            </a:pPr>
            <a:endParaRPr lang="en-US" sz="1400" dirty="0"/>
          </a:p>
        </p:txBody>
      </p:sp>
      <p:sp>
        <p:nvSpPr>
          <p:cNvPr id="29714" name="AutoShape 14"/>
          <p:cNvSpPr>
            <a:spLocks noChangeArrowheads="1"/>
          </p:cNvSpPr>
          <p:nvPr/>
        </p:nvSpPr>
        <p:spPr bwMode="gray">
          <a:xfrm>
            <a:off x="2022608" y="4236973"/>
            <a:ext cx="1839600" cy="612000"/>
          </a:xfrm>
          <a:prstGeom prst="homePlate">
            <a:avLst>
              <a:gd name="adj" fmla="val 4303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CONTROLE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FC9073-124A-47F8-AE9B-457D96F7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Identificar o Evento</a:t>
            </a:r>
          </a:p>
        </p:txBody>
      </p:sp>
    </p:spTree>
    <p:extLst>
      <p:ext uri="{BB962C8B-B14F-4D97-AF65-F5344CB8AC3E}">
        <p14:creationId xmlns:p14="http://schemas.microsoft.com/office/powerpoint/2010/main" val="41452158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15"/>
          <p:cNvSpPr>
            <a:spLocks noChangeArrowheads="1"/>
          </p:cNvSpPr>
          <p:nvPr/>
        </p:nvSpPr>
        <p:spPr bwMode="gray">
          <a:xfrm>
            <a:off x="4201784" y="3701263"/>
            <a:ext cx="5967744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b="1" dirty="0"/>
              <a:t>Acidentes com a força de trabalho terceirizada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190060" y="2756650"/>
            <a:ext cx="5979469" cy="720000"/>
            <a:chOff x="2655276" y="2109788"/>
            <a:chExt cx="5979469" cy="720000"/>
          </a:xfrm>
        </p:grpSpPr>
        <p:sp>
          <p:nvSpPr>
            <p:cNvPr id="30727" name="Rectangle 21"/>
            <p:cNvSpPr>
              <a:spLocks noChangeArrowheads="1"/>
            </p:cNvSpPr>
            <p:nvPr/>
          </p:nvSpPr>
          <p:spPr bwMode="gray">
            <a:xfrm>
              <a:off x="2655276" y="210978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400" dirty="0"/>
                <a:t>Utilização de profissionais não capacitados</a:t>
              </a:r>
              <a:endParaRPr lang="en-US" sz="1400" dirty="0"/>
            </a:p>
          </p:txBody>
        </p:sp>
        <p:sp>
          <p:nvSpPr>
            <p:cNvPr id="30730" name="Rectangle 17"/>
            <p:cNvSpPr>
              <a:spLocks noChangeArrowheads="1"/>
            </p:cNvSpPr>
            <p:nvPr/>
          </p:nvSpPr>
          <p:spPr bwMode="gray">
            <a:xfrm>
              <a:off x="6726745" y="210978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en-US" sz="1400" dirty="0"/>
                <a:t>Eventos de força maior</a:t>
              </a:r>
            </a:p>
          </p:txBody>
        </p:sp>
        <p:sp>
          <p:nvSpPr>
            <p:cNvPr id="30731" name="Rectangle 17"/>
            <p:cNvSpPr>
              <a:spLocks noChangeArrowheads="1"/>
            </p:cNvSpPr>
            <p:nvPr/>
          </p:nvSpPr>
          <p:spPr bwMode="gray">
            <a:xfrm>
              <a:off x="4691011" y="210978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400" dirty="0"/>
                <a:t>Não utilização de equipamentos de segurança</a:t>
              </a:r>
              <a:endParaRPr lang="en-US" sz="1400" dirty="0"/>
            </a:p>
          </p:txBody>
        </p:sp>
      </p:grpSp>
      <p:sp>
        <p:nvSpPr>
          <p:cNvPr id="30735" name="Rectangle 17"/>
          <p:cNvSpPr>
            <a:spLocks noChangeArrowheads="1"/>
          </p:cNvSpPr>
          <p:nvPr/>
        </p:nvSpPr>
        <p:spPr bwMode="gray">
          <a:xfrm>
            <a:off x="4190060" y="1992037"/>
            <a:ext cx="5979468" cy="540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46800" anchor="ctr"/>
          <a:lstStyle/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dirty="0"/>
              <a:t>Utilização de Serviços de Terceiros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190060" y="5410489"/>
            <a:ext cx="5979468" cy="540000"/>
            <a:chOff x="2655277" y="4910139"/>
            <a:chExt cx="5979468" cy="540000"/>
          </a:xfrm>
        </p:grpSpPr>
        <p:sp>
          <p:nvSpPr>
            <p:cNvPr id="30732" name="Rectangle 17"/>
            <p:cNvSpPr>
              <a:spLocks noChangeArrowheads="1"/>
            </p:cNvSpPr>
            <p:nvPr/>
          </p:nvSpPr>
          <p:spPr bwMode="gray">
            <a:xfrm>
              <a:off x="2655277" y="4910139"/>
              <a:ext cx="1022839" cy="540000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100" b="1" dirty="0">
                  <a:solidFill>
                    <a:schemeClr val="bg1"/>
                  </a:solidFill>
                </a:rPr>
                <a:t>Operacional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736" name="Rectangle 17"/>
            <p:cNvSpPr>
              <a:spLocks noChangeArrowheads="1"/>
            </p:cNvSpPr>
            <p:nvPr/>
          </p:nvSpPr>
          <p:spPr bwMode="gray">
            <a:xfrm>
              <a:off x="3893894" y="4910139"/>
              <a:ext cx="1021374" cy="54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100" b="1" dirty="0"/>
                <a:t>Ocupacional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gray">
            <a:xfrm>
              <a:off x="5131046" y="4910139"/>
              <a:ext cx="1021373" cy="54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en-US" sz="1100" b="1" dirty="0"/>
                <a:t>Ambiental</a:t>
              </a:r>
            </a:p>
          </p:txBody>
        </p:sp>
        <p:sp>
          <p:nvSpPr>
            <p:cNvPr id="30738" name="Rectangle 17"/>
            <p:cNvSpPr>
              <a:spLocks noChangeArrowheads="1"/>
            </p:cNvSpPr>
            <p:nvPr/>
          </p:nvSpPr>
          <p:spPr bwMode="gray">
            <a:xfrm>
              <a:off x="6368197" y="4910139"/>
              <a:ext cx="1022838" cy="54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100" b="1" dirty="0"/>
                <a:t>Imagem</a:t>
              </a:r>
              <a:endParaRPr lang="en-US" sz="1100" b="1" dirty="0"/>
            </a:p>
          </p:txBody>
        </p:sp>
        <p:sp>
          <p:nvSpPr>
            <p:cNvPr id="30739" name="Rectangle 17"/>
            <p:cNvSpPr>
              <a:spLocks noChangeArrowheads="1"/>
            </p:cNvSpPr>
            <p:nvPr/>
          </p:nvSpPr>
          <p:spPr bwMode="gray">
            <a:xfrm>
              <a:off x="7606812" y="4910139"/>
              <a:ext cx="1027933" cy="54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100" b="1" dirty="0"/>
                <a:t>Financeiro</a:t>
              </a:r>
              <a:endParaRPr lang="en-US" sz="1100" b="1" dirty="0"/>
            </a:p>
          </p:txBody>
        </p:sp>
      </p:grpSp>
      <p:sp>
        <p:nvSpPr>
          <p:cNvPr id="30740" name="Rectangle 17"/>
          <p:cNvSpPr>
            <a:spLocks noChangeArrowheads="1"/>
          </p:cNvSpPr>
          <p:nvPr/>
        </p:nvSpPr>
        <p:spPr bwMode="gray">
          <a:xfrm>
            <a:off x="4201784" y="6175100"/>
            <a:ext cx="5967745" cy="540000"/>
          </a:xfrm>
          <a:prstGeom prst="rect">
            <a:avLst/>
          </a:prstGeom>
          <a:solidFill>
            <a:srgbClr val="C00000"/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sz="1400" b="1" dirty="0"/>
              <a:t>RISCO:</a:t>
            </a:r>
            <a:endParaRPr lang="pt-BR" sz="1400" b="1" dirty="0"/>
          </a:p>
          <a:p>
            <a:pPr algn="ctr" defTabSz="995363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pt-BR" sz="1400" b="1" dirty="0"/>
              <a:t>Evento que acarreta impacto NEGATIVO para a empresa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190060" y="4465876"/>
            <a:ext cx="5979469" cy="720000"/>
            <a:chOff x="2655276" y="3938408"/>
            <a:chExt cx="5979469" cy="720000"/>
          </a:xfrm>
        </p:grpSpPr>
        <p:sp>
          <p:nvSpPr>
            <p:cNvPr id="30742" name="Rectangle 27"/>
            <p:cNvSpPr>
              <a:spLocks noChangeArrowheads="1"/>
            </p:cNvSpPr>
            <p:nvPr/>
          </p:nvSpPr>
          <p:spPr bwMode="gray">
            <a:xfrm>
              <a:off x="2655276" y="393840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200" dirty="0"/>
                <a:t>Treinamento contínuo dos profissionais</a:t>
              </a:r>
              <a:endParaRPr lang="en-US" sz="1200" dirty="0"/>
            </a:p>
          </p:txBody>
        </p:sp>
        <p:sp>
          <p:nvSpPr>
            <p:cNvPr id="30743" name="Rectangle 17"/>
            <p:cNvSpPr>
              <a:spLocks noChangeArrowheads="1"/>
            </p:cNvSpPr>
            <p:nvPr/>
          </p:nvSpPr>
          <p:spPr bwMode="gray">
            <a:xfrm>
              <a:off x="6726745" y="393840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en-US" sz="1200" dirty="0"/>
                <a:t>Não é possível controlar a ocorrência (apenas os impactos)</a:t>
              </a:r>
            </a:p>
          </p:txBody>
        </p:sp>
        <p:sp>
          <p:nvSpPr>
            <p:cNvPr id="30744" name="Rectangle 17"/>
            <p:cNvSpPr>
              <a:spLocks noChangeArrowheads="1"/>
            </p:cNvSpPr>
            <p:nvPr/>
          </p:nvSpPr>
          <p:spPr bwMode="gray">
            <a:xfrm>
              <a:off x="4691011" y="3938408"/>
              <a:ext cx="1908000" cy="720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46800" anchor="ctr"/>
            <a:lstStyle/>
            <a:p>
              <a:pPr algn="ctr" defTabSz="995363">
                <a:spcBef>
                  <a:spcPct val="20000"/>
                </a:spcBef>
                <a:buClr>
                  <a:srgbClr val="FFD200"/>
                </a:buClr>
                <a:buSzPct val="75000"/>
              </a:pPr>
              <a:r>
                <a:rPr lang="pt-BR" sz="1200" dirty="0"/>
                <a:t>Vistorias em campo</a:t>
              </a:r>
              <a:endParaRPr lang="en-US" sz="1200" dirty="0"/>
            </a:p>
          </p:txBody>
        </p:sp>
      </p:grpSp>
      <p:sp>
        <p:nvSpPr>
          <p:cNvPr id="28" name="AutoShape 14"/>
          <p:cNvSpPr>
            <a:spLocks noChangeArrowheads="1"/>
          </p:cNvSpPr>
          <p:nvPr/>
        </p:nvSpPr>
        <p:spPr bwMode="gray">
          <a:xfrm>
            <a:off x="2033590" y="3665263"/>
            <a:ext cx="1839600" cy="612000"/>
          </a:xfrm>
          <a:prstGeom prst="homePlate">
            <a:avLst>
              <a:gd name="adj" fmla="val 4310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EVENTO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gray">
          <a:xfrm>
            <a:off x="2033590" y="1956037"/>
            <a:ext cx="1839600" cy="612000"/>
          </a:xfrm>
          <a:prstGeom prst="homePlate">
            <a:avLst>
              <a:gd name="adj" fmla="val 36694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EXPOSIÇÃO</a:t>
            </a: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2033391" y="2810650"/>
            <a:ext cx="1839600" cy="612000"/>
          </a:xfrm>
          <a:prstGeom prst="homePlate">
            <a:avLst>
              <a:gd name="adj" fmla="val 3379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FATOR DE RISCO</a:t>
            </a: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gray">
          <a:xfrm>
            <a:off x="2033590" y="5374489"/>
            <a:ext cx="1839600" cy="612000"/>
          </a:xfrm>
          <a:prstGeom prst="homePlate">
            <a:avLst>
              <a:gd name="adj" fmla="val 4303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IMPACTO</a:t>
            </a:r>
          </a:p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(EFEITO)</a:t>
            </a: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gray">
          <a:xfrm>
            <a:off x="2033590" y="4519876"/>
            <a:ext cx="1839600" cy="612000"/>
          </a:xfrm>
          <a:prstGeom prst="homePlate">
            <a:avLst>
              <a:gd name="adj" fmla="val 43039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82800" rIns="90000" bIns="46800" anchor="ctr"/>
          <a:lstStyle/>
          <a:p>
            <a:pPr algn="ctr" defTabSz="1042988" eaLnBrk="0" hangingPunct="0">
              <a:buClr>
                <a:srgbClr val="00A28A"/>
              </a:buClr>
            </a:pPr>
            <a:r>
              <a:rPr lang="en-US" sz="1400" b="1" dirty="0"/>
              <a:t>CONTROLE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633578" y="6211100"/>
            <a:ext cx="8135801" cy="387349"/>
          </a:xfrm>
          <a:prstGeom prst="rect">
            <a:avLst/>
          </a:prstGeom>
        </p:spPr>
        <p:txBody>
          <a:bodyPr/>
          <a:lstStyle/>
          <a:p>
            <a:pPr eaLnBrk="0" hangingPunct="0">
              <a:buClr>
                <a:srgbClr val="FFD200"/>
              </a:buClr>
              <a:buSzPct val="100000"/>
              <a:defRPr/>
            </a:pPr>
            <a:r>
              <a:rPr lang="pt-BR" sz="1600" kern="0" dirty="0"/>
              <a:t>Conceitos fundamentais - Exemplo</a:t>
            </a:r>
            <a:endParaRPr lang="pt-BR" sz="1200" kern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0B87A71-7617-4C79-ACF8-90DEDD8B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Identificar o Evento</a:t>
            </a:r>
          </a:p>
        </p:txBody>
      </p:sp>
    </p:spTree>
    <p:extLst>
      <p:ext uri="{BB962C8B-B14F-4D97-AF65-F5344CB8AC3E}">
        <p14:creationId xmlns:p14="http://schemas.microsoft.com/office/powerpoint/2010/main" val="15409074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 txBox="1">
            <a:spLocks noChangeArrowheads="1"/>
          </p:cNvSpPr>
          <p:nvPr/>
        </p:nvSpPr>
        <p:spPr bwMode="auto">
          <a:xfrm>
            <a:off x="1361941" y="2255246"/>
            <a:ext cx="9468118" cy="10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600"/>
              </a:spcBef>
              <a:buClr>
                <a:srgbClr val="FFD200"/>
              </a:buClr>
              <a:buSzPct val="75000"/>
              <a:defRPr/>
            </a:pPr>
            <a:r>
              <a:rPr lang="pt-BR" sz="1600" kern="0" dirty="0"/>
              <a:t>Fatores de risco são fatores internos ou externos que contribuem e/ou influenciam na ocorrência ou no impacto dos riscos. Durante o mapeamento de riscos devem ser identificados os principais fatores de riscos relacionados, considerando as seguintes categorias:</a:t>
            </a:r>
          </a:p>
        </p:txBody>
      </p:sp>
      <p:pic>
        <p:nvPicPr>
          <p:cNvPr id="5272" name="Picture 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42" y="3190459"/>
            <a:ext cx="9468117" cy="339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D5A0E-5471-4F74-8CD2-BA4429D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Identificar o Evento</a:t>
            </a:r>
          </a:p>
        </p:txBody>
      </p:sp>
    </p:spTree>
    <p:extLst>
      <p:ext uri="{BB962C8B-B14F-4D97-AF65-F5344CB8AC3E}">
        <p14:creationId xmlns:p14="http://schemas.microsoft.com/office/powerpoint/2010/main" val="40130556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05174" y="2115999"/>
            <a:ext cx="81360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5600" indent="-355600"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kern="0" dirty="0">
                <a:cs typeface="Arial" charset="0"/>
              </a:rPr>
              <a:t>A avaliação dos riscos pode ocorrer de duas formas:</a:t>
            </a: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0" lvl="1"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r>
              <a:rPr lang="pt-BR" sz="1600" kern="0" dirty="0">
                <a:cs typeface="Arial" charset="0"/>
              </a:rPr>
              <a:t>Na Organização utilizamos a avaliação de risco residual,  tendo em vista que a empresa já possui muitos controles internos que já estão intrínsecos em processos e os avaliadores podem ter dificuldades de avaliar o risco sem considerá-los.</a:t>
            </a: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endParaRPr lang="pt-BR" sz="1600" kern="0" dirty="0">
              <a:cs typeface="Arial" charset="0"/>
            </a:endParaRPr>
          </a:p>
          <a:p>
            <a:pPr marL="534988" lvl="1" indent="-177800">
              <a:spcBef>
                <a:spcPct val="20000"/>
              </a:spcBef>
              <a:buClr>
                <a:srgbClr val="FFD200"/>
              </a:buClr>
              <a:buSzPct val="75000"/>
              <a:defRPr/>
            </a:pPr>
            <a:endParaRPr lang="pt-BR" sz="1600" kern="0" dirty="0"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FFD200"/>
              </a:buClr>
              <a:buSzPct val="75000"/>
              <a:buFont typeface="Arial" pitchFamily="34" charset="0"/>
              <a:buChar char="►"/>
              <a:defRPr/>
            </a:pPr>
            <a:endParaRPr lang="pt-BR" sz="1600" kern="0" dirty="0">
              <a:cs typeface="Arial" charset="0"/>
            </a:endParaRPr>
          </a:p>
        </p:txBody>
      </p:sp>
      <p:sp>
        <p:nvSpPr>
          <p:cNvPr id="39940" name="Oval 11"/>
          <p:cNvSpPr>
            <a:spLocks noChangeArrowheads="1"/>
          </p:cNvSpPr>
          <p:nvPr/>
        </p:nvSpPr>
        <p:spPr bwMode="gray">
          <a:xfrm>
            <a:off x="3392367" y="3863976"/>
            <a:ext cx="1053611" cy="1057275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78863" tIns="41010" rIns="78863" bIns="41010" anchor="ctr"/>
          <a:lstStyle/>
          <a:p>
            <a:pPr defTabSz="911225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2900" b="1" dirty="0"/>
              <a:t>Text</a:t>
            </a:r>
          </a:p>
        </p:txBody>
      </p:sp>
      <p:sp>
        <p:nvSpPr>
          <p:cNvPr id="39941" name="Oval 8"/>
          <p:cNvSpPr>
            <a:spLocks noChangeArrowheads="1"/>
          </p:cNvSpPr>
          <p:nvPr/>
        </p:nvSpPr>
        <p:spPr bwMode="gray">
          <a:xfrm>
            <a:off x="3172887" y="3641727"/>
            <a:ext cx="1551843" cy="1500187"/>
          </a:xfrm>
          <a:prstGeom prst="ellipse">
            <a:avLst/>
          </a:prstGeom>
          <a:ln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9960" tIns="46021" rIns="89960" bIns="46021" anchor="ctr"/>
          <a:lstStyle/>
          <a:p>
            <a:pPr defTabSz="911225" eaLnBrk="0" hangingPunct="0">
              <a:lnSpc>
                <a:spcPct val="85000"/>
              </a:lnSpc>
              <a:buClr>
                <a:srgbClr val="00A28A"/>
              </a:buClr>
            </a:pP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9942" name="Oval 9"/>
          <p:cNvSpPr>
            <a:spLocks noChangeArrowheads="1"/>
          </p:cNvSpPr>
          <p:nvPr/>
        </p:nvSpPr>
        <p:spPr bwMode="gray">
          <a:xfrm>
            <a:off x="3219641" y="3714751"/>
            <a:ext cx="1441938" cy="13557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863" tIns="41010" rIns="78863" bIns="41010" anchor="ctr"/>
          <a:lstStyle/>
          <a:p>
            <a:pPr algn="ctr" defTabSz="911225" eaLnBrk="0" hangingPunct="0">
              <a:lnSpc>
                <a:spcPct val="85000"/>
              </a:lnSpc>
              <a:buClr>
                <a:srgbClr val="00A28A"/>
              </a:buClr>
            </a:pPr>
            <a:endParaRPr lang="pt-BR" sz="1400" b="1" dirty="0"/>
          </a:p>
        </p:txBody>
      </p:sp>
      <p:sp>
        <p:nvSpPr>
          <p:cNvPr id="39943" name="Oval 13"/>
          <p:cNvSpPr>
            <a:spLocks noChangeArrowheads="1"/>
          </p:cNvSpPr>
          <p:nvPr/>
        </p:nvSpPr>
        <p:spPr bwMode="gray">
          <a:xfrm>
            <a:off x="3422003" y="3863977"/>
            <a:ext cx="1053611" cy="1055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78863" tIns="41010" rIns="78863" bIns="41010" anchor="ctr"/>
          <a:lstStyle/>
          <a:p>
            <a:pPr algn="ctr" defTabSz="911225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050" b="1" dirty="0"/>
              <a:t>CONTROLES</a:t>
            </a:r>
            <a:endParaRPr lang="pt-BR" sz="1000" b="1" dirty="0"/>
          </a:p>
        </p:txBody>
      </p:sp>
      <p:cxnSp>
        <p:nvCxnSpPr>
          <p:cNvPr id="39944" name="Straight Connector 15"/>
          <p:cNvCxnSpPr>
            <a:cxnSpLocks noChangeShapeType="1"/>
            <a:stCxn id="39941" idx="1"/>
            <a:endCxn id="39941" idx="5"/>
          </p:cNvCxnSpPr>
          <p:nvPr/>
        </p:nvCxnSpPr>
        <p:spPr bwMode="auto">
          <a:xfrm>
            <a:off x="3400149" y="3861424"/>
            <a:ext cx="1097319" cy="106079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17"/>
          <p:cNvCxnSpPr>
            <a:cxnSpLocks noChangeShapeType="1"/>
            <a:stCxn id="39941" idx="3"/>
            <a:endCxn id="39941" idx="7"/>
          </p:cNvCxnSpPr>
          <p:nvPr/>
        </p:nvCxnSpPr>
        <p:spPr bwMode="auto">
          <a:xfrm flipV="1">
            <a:off x="3400149" y="3861424"/>
            <a:ext cx="1097319" cy="106079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Oval 18"/>
          <p:cNvSpPr>
            <a:spLocks noChangeArrowheads="1"/>
          </p:cNvSpPr>
          <p:nvPr/>
        </p:nvSpPr>
        <p:spPr bwMode="gray">
          <a:xfrm>
            <a:off x="7748954" y="3863976"/>
            <a:ext cx="1053612" cy="1057275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78863" tIns="41010" rIns="78863" bIns="41010" anchor="ctr"/>
          <a:lstStyle/>
          <a:p>
            <a:pPr defTabSz="911225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2900" b="1" dirty="0"/>
              <a:t>Text</a:t>
            </a:r>
          </a:p>
        </p:txBody>
      </p:sp>
      <p:sp>
        <p:nvSpPr>
          <p:cNvPr id="39947" name="Oval 8"/>
          <p:cNvSpPr>
            <a:spLocks noChangeArrowheads="1"/>
          </p:cNvSpPr>
          <p:nvPr/>
        </p:nvSpPr>
        <p:spPr bwMode="gray">
          <a:xfrm>
            <a:off x="7456687" y="3641727"/>
            <a:ext cx="1551842" cy="1500187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60" tIns="46021" rIns="89960" bIns="46021" anchor="ctr"/>
          <a:lstStyle/>
          <a:p>
            <a:pPr defTabSz="911225" eaLnBrk="0" hangingPunct="0">
              <a:lnSpc>
                <a:spcPct val="85000"/>
              </a:lnSpc>
              <a:buClr>
                <a:srgbClr val="00A28A"/>
              </a:buClr>
            </a:pPr>
            <a:endParaRPr lang="pt-BR" sz="2000" b="1" dirty="0"/>
          </a:p>
        </p:txBody>
      </p:sp>
      <p:sp>
        <p:nvSpPr>
          <p:cNvPr id="39948" name="Oval 9"/>
          <p:cNvSpPr>
            <a:spLocks noChangeArrowheads="1"/>
          </p:cNvSpPr>
          <p:nvPr/>
        </p:nvSpPr>
        <p:spPr bwMode="gray">
          <a:xfrm>
            <a:off x="7512373" y="3714751"/>
            <a:ext cx="1440473" cy="13557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863" tIns="41010" rIns="78863" bIns="41010" anchor="ctr"/>
          <a:lstStyle/>
          <a:p>
            <a:pPr algn="ctr" defTabSz="911225" eaLnBrk="0" hangingPunct="0">
              <a:lnSpc>
                <a:spcPct val="85000"/>
              </a:lnSpc>
              <a:buClr>
                <a:srgbClr val="00A28A"/>
              </a:buClr>
            </a:pPr>
            <a:endParaRPr lang="pt-BR" sz="1400" b="1" dirty="0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gray">
          <a:xfrm>
            <a:off x="7705802" y="3863977"/>
            <a:ext cx="1053612" cy="10556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78863" tIns="41010" rIns="78863" bIns="41010" anchor="ctr"/>
          <a:lstStyle/>
          <a:p>
            <a:pPr algn="ctr" defTabSz="911225" eaLnBrk="0" hangingPunct="0">
              <a:lnSpc>
                <a:spcPct val="85000"/>
              </a:lnSpc>
              <a:buClr>
                <a:srgbClr val="00A28A"/>
              </a:buClr>
            </a:pPr>
            <a:r>
              <a:rPr lang="pt-BR" sz="1050" b="1" dirty="0"/>
              <a:t>CONTROLES</a:t>
            </a:r>
            <a:endParaRPr lang="pt-BR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2022807" y="2596356"/>
            <a:ext cx="3852000" cy="64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lnSpc>
                <a:spcPct val="85000"/>
              </a:lnSpc>
              <a:defRPr/>
            </a:pPr>
            <a:r>
              <a:rPr lang="pt-BR" sz="1400" b="1" dirty="0">
                <a:solidFill>
                  <a:srgbClr val="FFFF00"/>
                </a:solidFill>
                <a:cs typeface="Arial" charset="0"/>
              </a:rPr>
              <a:t>RISCO INERENTE: </a:t>
            </a:r>
            <a:r>
              <a:rPr lang="pt-BR" sz="1400" kern="0" dirty="0">
                <a:cs typeface="Arial" charset="0"/>
              </a:rPr>
              <a:t>tipo de avaliação que </a:t>
            </a:r>
            <a:r>
              <a:rPr lang="pt-BR" sz="1400" b="1" kern="0" dirty="0">
                <a:cs typeface="Arial" charset="0"/>
              </a:rPr>
              <a:t>NÃO CONSIDERA</a:t>
            </a:r>
            <a:r>
              <a:rPr lang="pt-BR" sz="1400" kern="0" dirty="0">
                <a:cs typeface="Arial" charset="0"/>
              </a:rPr>
              <a:t> as ações de mitigação (controles e respostas) existentes e sua efetividade.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06608" y="2596356"/>
            <a:ext cx="38520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5" algn="just">
              <a:lnSpc>
                <a:spcPct val="85000"/>
              </a:lnSpc>
              <a:defRPr/>
            </a:pPr>
            <a:r>
              <a:rPr lang="pt-BR" sz="1400" b="1" dirty="0">
                <a:solidFill>
                  <a:srgbClr val="FFFF00"/>
                </a:solidFill>
                <a:cs typeface="Arial" charset="0"/>
              </a:rPr>
              <a:t>RISCO RESIDUAL: </a:t>
            </a:r>
            <a:r>
              <a:rPr lang="pt-BR" sz="1400" kern="0" dirty="0">
                <a:cs typeface="Arial" charset="0"/>
              </a:rPr>
              <a:t>tipo de avaliação que </a:t>
            </a:r>
            <a:r>
              <a:rPr lang="pt-BR" sz="1400" b="1" kern="0" dirty="0">
                <a:cs typeface="Arial" charset="0"/>
              </a:rPr>
              <a:t>CONSIDERA</a:t>
            </a:r>
            <a:r>
              <a:rPr lang="pt-BR" sz="1400" kern="0" dirty="0">
                <a:cs typeface="Arial" charset="0"/>
              </a:rPr>
              <a:t> as ações de mitigação existentes e sua efetividade.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384787-2359-4942-A584-C4607A6E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4 - Avaliar o Risco</a:t>
            </a:r>
          </a:p>
        </p:txBody>
      </p:sp>
    </p:spTree>
    <p:extLst>
      <p:ext uri="{BB962C8B-B14F-4D97-AF65-F5344CB8AC3E}">
        <p14:creationId xmlns:p14="http://schemas.microsoft.com/office/powerpoint/2010/main" val="135269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erlim">
  <a:themeElements>
    <a:clrScheme name="Personalizada 1">
      <a:dk1>
        <a:sysClr val="windowText" lastClr="000000"/>
      </a:dk1>
      <a:lt1>
        <a:sysClr val="window" lastClr="FFFFFF"/>
      </a:lt1>
      <a:dk2>
        <a:srgbClr val="388356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15_TF67421116" id="{826EFCB1-945D-4EB2-9757-017EB46C4383}" vid="{720FC11F-67B1-4BDE-BAFE-AAE181A0A5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388356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388356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DD245-D6FC-4A3B-8DDB-348DE94B95C6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2456</Words>
  <Application>Microsoft Office PowerPoint</Application>
  <PresentationFormat>Widescreen</PresentationFormat>
  <Paragraphs>560</Paragraphs>
  <Slides>27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Segoe UI</vt:lpstr>
      <vt:lpstr>Trebuchet MS</vt:lpstr>
      <vt:lpstr>Wingdings</vt:lpstr>
      <vt:lpstr>Berlim</vt:lpstr>
      <vt:lpstr>Planilha do Microsoft Excel</vt:lpstr>
      <vt:lpstr>Auditoria e Gestão de Riscos em TI</vt:lpstr>
      <vt:lpstr>Avaliação de riscos</vt:lpstr>
      <vt:lpstr>Análise Geral de Riscos – Visão Geral</vt:lpstr>
      <vt:lpstr>Análise Geral de Riscos – Visão Geral</vt:lpstr>
      <vt:lpstr>1 - Estabelecer o Contexto</vt:lpstr>
      <vt:lpstr>2 - Identificar o Evento</vt:lpstr>
      <vt:lpstr>2 - Identificar o Evento</vt:lpstr>
      <vt:lpstr>2 - Identificar o Evento</vt:lpstr>
      <vt:lpstr>4 - Avaliar o Risco</vt:lpstr>
      <vt:lpstr>4 - Avaliar o Risco</vt:lpstr>
      <vt:lpstr>4 - Avaliar o Risco</vt:lpstr>
      <vt:lpstr>4 - Avaliar o Risco</vt:lpstr>
      <vt:lpstr>4 - Avaliar o Risco</vt:lpstr>
      <vt:lpstr>4 - Avaliar o Risco</vt:lpstr>
      <vt:lpstr>4 - Avaliar o Risco</vt:lpstr>
      <vt:lpstr>4 - Avaliar o Risco</vt:lpstr>
      <vt:lpstr>4 - Avaliar o Risco</vt:lpstr>
      <vt:lpstr>4 - Avaliar o Risco</vt:lpstr>
      <vt:lpstr>Apresentação do PowerPoint</vt:lpstr>
      <vt:lpstr>Apresentação do PowerPoint</vt:lpstr>
      <vt:lpstr>Apresentação do PowerPoint</vt:lpstr>
      <vt:lpstr>Comportamento em relação ao risco</vt:lpstr>
      <vt:lpstr>Análise Qualitativa - Perfil de riscos</vt:lpstr>
      <vt:lpstr>Tratar o risco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2019-08-05T18:35:24Z</dcterms:created>
  <dcterms:modified xsi:type="dcterms:W3CDTF">2021-08-29T21:53:09Z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