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Shape 125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Shape 3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Shape 6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Shape 8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Shape 95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Shape 9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Shape 9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Shape 10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Formatos de compresión sin pérdidas</a:t>
            </a:r>
            <a:endParaRPr/>
          </a:p>
        </p:txBody>
      </p:sp>
      <p:sp>
        <p:nvSpPr>
          <p:cNvPr id="135" name="Shape 135"/>
          <p:cNvSpPr txBox="1"/>
          <p:nvPr>
            <p:ph idx="1" type="subTitle"/>
          </p:nvPr>
        </p:nvSpPr>
        <p:spPr>
          <a:xfrm>
            <a:off x="5083950" y="3924925"/>
            <a:ext cx="3470700" cy="8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LA VEGA, NAHUEL</a:t>
            </a:r>
            <a:endParaRPr/>
          </a:p>
          <a:p>
            <a:pPr indent="0" lvl="0" marL="137160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SCHAMUN, LUCAS</a:t>
            </a:r>
            <a:endParaRPr/>
          </a:p>
          <a:p>
            <a:pPr indent="0" lvl="0" marL="137160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SUELDO, ENRIQUE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4294967295" type="title"/>
          </p:nvPr>
        </p:nvSpPr>
        <p:spPr>
          <a:xfrm>
            <a:off x="845350" y="173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73763"/>
                </a:solidFill>
              </a:rPr>
              <a:t>Introducción</a:t>
            </a:r>
            <a:endParaRPr sz="1100">
              <a:solidFill>
                <a:srgbClr val="07376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73763"/>
                </a:solidFill>
              </a:rPr>
              <a:t>Codificación sin pérdidas</a:t>
            </a:r>
            <a:endParaRPr sz="1100">
              <a:solidFill>
                <a:srgbClr val="07376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Análisis comparativo de codificadores de audio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73763"/>
                </a:solidFill>
              </a:rPr>
              <a:t>Comparación de algoritmos de compresión</a:t>
            </a:r>
            <a:endParaRPr sz="1100">
              <a:solidFill>
                <a:srgbClr val="073763"/>
              </a:solidFill>
            </a:endParaRPr>
          </a:p>
        </p:txBody>
      </p:sp>
      <p:cxnSp>
        <p:nvCxnSpPr>
          <p:cNvPr id="206" name="Shape 206"/>
          <p:cNvCxnSpPr/>
          <p:nvPr/>
        </p:nvCxnSpPr>
        <p:spPr>
          <a:xfrm>
            <a:off x="756700" y="-17600"/>
            <a:ext cx="9000" cy="52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Shape 207"/>
          <p:cNvCxnSpPr/>
          <p:nvPr/>
        </p:nvCxnSpPr>
        <p:spPr>
          <a:xfrm>
            <a:off x="756700" y="1052125"/>
            <a:ext cx="839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Shape 208"/>
          <p:cNvSpPr txBox="1"/>
          <p:nvPr/>
        </p:nvSpPr>
        <p:spPr>
          <a:xfrm>
            <a:off x="845350" y="1115975"/>
            <a:ext cx="8298600" cy="3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chemeClr val="lt1"/>
                </a:solidFill>
              </a:rPr>
              <a:t>Análisis I: Codificación en modo máximo</a:t>
            </a:r>
            <a:endParaRPr b="1" sz="2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Figura 5: Representación gráfica del rate con respecto al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factor de compresión obtenido para cada género musical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9" name="Shape 2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675" y="1652775"/>
            <a:ext cx="3984850" cy="27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>
            <p:ph idx="4294967295" type="title"/>
          </p:nvPr>
        </p:nvSpPr>
        <p:spPr>
          <a:xfrm>
            <a:off x="845350" y="173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73763"/>
                </a:solidFill>
              </a:rPr>
              <a:t>Introducción</a:t>
            </a:r>
            <a:endParaRPr sz="1100">
              <a:solidFill>
                <a:srgbClr val="07376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73763"/>
                </a:solidFill>
              </a:rPr>
              <a:t>Codificación sin pérdidas</a:t>
            </a:r>
            <a:endParaRPr sz="1100">
              <a:solidFill>
                <a:srgbClr val="07376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Análisis comparativo de codificadores de audio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73763"/>
                </a:solidFill>
              </a:rPr>
              <a:t>Comparación de algoritmos de compresión</a:t>
            </a:r>
            <a:endParaRPr sz="1100">
              <a:solidFill>
                <a:srgbClr val="073763"/>
              </a:solidFill>
            </a:endParaRPr>
          </a:p>
        </p:txBody>
      </p:sp>
      <p:cxnSp>
        <p:nvCxnSpPr>
          <p:cNvPr id="215" name="Shape 215"/>
          <p:cNvCxnSpPr/>
          <p:nvPr/>
        </p:nvCxnSpPr>
        <p:spPr>
          <a:xfrm>
            <a:off x="756700" y="-17600"/>
            <a:ext cx="9000" cy="52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Shape 216"/>
          <p:cNvCxnSpPr/>
          <p:nvPr/>
        </p:nvCxnSpPr>
        <p:spPr>
          <a:xfrm>
            <a:off x="756700" y="1052125"/>
            <a:ext cx="839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Shape 217"/>
          <p:cNvSpPr txBox="1"/>
          <p:nvPr/>
        </p:nvSpPr>
        <p:spPr>
          <a:xfrm>
            <a:off x="756700" y="1088025"/>
            <a:ext cx="8329800" cy="3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chemeClr val="lt1"/>
                </a:solidFill>
              </a:rPr>
              <a:t>Análisis I: Decodificación</a:t>
            </a:r>
            <a:endParaRPr b="1" sz="2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Tabla 1: Tiempos de codificación y decodificación en PC0</a:t>
            </a:r>
            <a:endParaRPr>
              <a:solidFill>
                <a:schemeClr val="lt1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de la pieza “Si te vas”, interpretada por A. Zitarrosa.</a:t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9425" y="1821713"/>
            <a:ext cx="401002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4294967295" type="title"/>
          </p:nvPr>
        </p:nvSpPr>
        <p:spPr>
          <a:xfrm>
            <a:off x="845350" y="173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73763"/>
                </a:solidFill>
              </a:rPr>
              <a:t>Introducción</a:t>
            </a:r>
            <a:endParaRPr sz="1100">
              <a:solidFill>
                <a:srgbClr val="07376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73763"/>
                </a:solidFill>
              </a:rPr>
              <a:t>Codificación sin pérdidas</a:t>
            </a:r>
            <a:endParaRPr sz="1100">
              <a:solidFill>
                <a:srgbClr val="07376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Análisis comparativo de codificadores de audio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73763"/>
                </a:solidFill>
              </a:rPr>
              <a:t>Comparación de algoritmos de compresión</a:t>
            </a:r>
            <a:endParaRPr sz="1100">
              <a:solidFill>
                <a:srgbClr val="073763"/>
              </a:solidFill>
            </a:endParaRPr>
          </a:p>
        </p:txBody>
      </p:sp>
      <p:cxnSp>
        <p:nvCxnSpPr>
          <p:cNvPr id="224" name="Shape 224"/>
          <p:cNvCxnSpPr/>
          <p:nvPr/>
        </p:nvCxnSpPr>
        <p:spPr>
          <a:xfrm>
            <a:off x="756700" y="-17600"/>
            <a:ext cx="9000" cy="52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Shape 225"/>
          <p:cNvCxnSpPr/>
          <p:nvPr/>
        </p:nvCxnSpPr>
        <p:spPr>
          <a:xfrm>
            <a:off x="756700" y="1052125"/>
            <a:ext cx="839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Shape 226"/>
          <p:cNvSpPr txBox="1"/>
          <p:nvPr/>
        </p:nvSpPr>
        <p:spPr>
          <a:xfrm>
            <a:off x="845350" y="1088025"/>
            <a:ext cx="8307000" cy="3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chemeClr val="lt1"/>
                </a:solidFill>
              </a:rPr>
              <a:t>Análisis II</a:t>
            </a:r>
            <a:endParaRPr b="1" sz="2800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Figura 6: Velocidad de codificación vs. compresión.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27" name="Shape 2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625" y="1755875"/>
            <a:ext cx="577215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 txBox="1"/>
          <p:nvPr>
            <p:ph idx="4294967295" type="title"/>
          </p:nvPr>
        </p:nvSpPr>
        <p:spPr>
          <a:xfrm>
            <a:off x="845350" y="173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73763"/>
                </a:solidFill>
              </a:rPr>
              <a:t>Introducción</a:t>
            </a:r>
            <a:endParaRPr sz="1100">
              <a:solidFill>
                <a:srgbClr val="07376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73763"/>
                </a:solidFill>
              </a:rPr>
              <a:t>Codificación sin pérdidas</a:t>
            </a:r>
            <a:endParaRPr sz="1100">
              <a:solidFill>
                <a:srgbClr val="07376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Análisis comparativo de codificadores de audio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73763"/>
                </a:solidFill>
              </a:rPr>
              <a:t>Comparación de algoritmos de compresión</a:t>
            </a:r>
            <a:endParaRPr sz="1100">
              <a:solidFill>
                <a:srgbClr val="073763"/>
              </a:solidFill>
            </a:endParaRPr>
          </a:p>
        </p:txBody>
      </p:sp>
      <p:cxnSp>
        <p:nvCxnSpPr>
          <p:cNvPr id="233" name="Shape 233"/>
          <p:cNvCxnSpPr/>
          <p:nvPr/>
        </p:nvCxnSpPr>
        <p:spPr>
          <a:xfrm>
            <a:off x="756700" y="-17600"/>
            <a:ext cx="9000" cy="52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Shape 234"/>
          <p:cNvCxnSpPr/>
          <p:nvPr/>
        </p:nvCxnSpPr>
        <p:spPr>
          <a:xfrm>
            <a:off x="756700" y="1052125"/>
            <a:ext cx="839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Shape 235"/>
          <p:cNvSpPr txBox="1"/>
          <p:nvPr/>
        </p:nvSpPr>
        <p:spPr>
          <a:xfrm>
            <a:off x="845350" y="1088025"/>
            <a:ext cx="8298600" cy="3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chemeClr val="lt1"/>
                </a:solidFill>
              </a:rPr>
              <a:t>Análisis II</a:t>
            </a:r>
            <a:endParaRPr b="1" sz="2800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Figura 7: Velocidad de decodificación vs. compresión.</a:t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188" y="1728950"/>
            <a:ext cx="614362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4294967295" type="title"/>
          </p:nvPr>
        </p:nvSpPr>
        <p:spPr>
          <a:xfrm>
            <a:off x="845350" y="173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73763"/>
                </a:solidFill>
              </a:rPr>
              <a:t>Introducción</a:t>
            </a:r>
            <a:endParaRPr sz="1100">
              <a:solidFill>
                <a:srgbClr val="07376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73763"/>
                </a:solidFill>
              </a:rPr>
              <a:t>Codificación sin pérdidas</a:t>
            </a:r>
            <a:endParaRPr sz="1100">
              <a:solidFill>
                <a:srgbClr val="07376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73763"/>
                </a:solidFill>
              </a:rPr>
              <a:t>Análisis comparativo de codificadores de audio</a:t>
            </a:r>
            <a:endParaRPr sz="1100">
              <a:solidFill>
                <a:srgbClr val="07376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Comparación de algoritmos de compresión</a:t>
            </a:r>
            <a:endParaRPr sz="1100"/>
          </a:p>
        </p:txBody>
      </p:sp>
      <p:cxnSp>
        <p:nvCxnSpPr>
          <p:cNvPr id="242" name="Shape 242"/>
          <p:cNvCxnSpPr/>
          <p:nvPr/>
        </p:nvCxnSpPr>
        <p:spPr>
          <a:xfrm>
            <a:off x="756700" y="-17600"/>
            <a:ext cx="9000" cy="52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Shape 243"/>
          <p:cNvCxnSpPr/>
          <p:nvPr/>
        </p:nvCxnSpPr>
        <p:spPr>
          <a:xfrm>
            <a:off x="756700" y="1052125"/>
            <a:ext cx="839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Shape 244"/>
          <p:cNvSpPr txBox="1"/>
          <p:nvPr/>
        </p:nvSpPr>
        <p:spPr>
          <a:xfrm>
            <a:off x="845350" y="1088025"/>
            <a:ext cx="8298600" cy="3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chemeClr val="lt1"/>
                </a:solidFill>
              </a:rPr>
              <a:t>Comparación de algoritmos de compresión</a:t>
            </a:r>
            <a:endParaRPr b="1" sz="2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Figura 8: Comparación de algoritmos de compresión vs.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tamaño del archivo.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45" name="Shape 2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313" y="1626525"/>
            <a:ext cx="3592575" cy="288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/>
          <p:nvPr>
            <p:ph idx="4294967295" type="title"/>
          </p:nvPr>
        </p:nvSpPr>
        <p:spPr>
          <a:xfrm>
            <a:off x="845350" y="173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73763"/>
                </a:solidFill>
              </a:rPr>
              <a:t>Introducción</a:t>
            </a:r>
            <a:endParaRPr sz="1100">
              <a:solidFill>
                <a:srgbClr val="07376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73763"/>
                </a:solidFill>
              </a:rPr>
              <a:t>Codificación sin pérdidas</a:t>
            </a:r>
            <a:endParaRPr sz="1100">
              <a:solidFill>
                <a:srgbClr val="07376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73763"/>
                </a:solidFill>
              </a:rPr>
              <a:t>Análisis comparativo de codificadores de audio</a:t>
            </a:r>
            <a:endParaRPr sz="1100">
              <a:solidFill>
                <a:srgbClr val="07376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Comparación de algoritmos de compresión</a:t>
            </a:r>
            <a:endParaRPr sz="1100"/>
          </a:p>
        </p:txBody>
      </p:sp>
      <p:cxnSp>
        <p:nvCxnSpPr>
          <p:cNvPr id="251" name="Shape 251"/>
          <p:cNvCxnSpPr/>
          <p:nvPr/>
        </p:nvCxnSpPr>
        <p:spPr>
          <a:xfrm>
            <a:off x="756700" y="-17600"/>
            <a:ext cx="9000" cy="52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" name="Shape 252"/>
          <p:cNvCxnSpPr/>
          <p:nvPr/>
        </p:nvCxnSpPr>
        <p:spPr>
          <a:xfrm>
            <a:off x="756700" y="1052125"/>
            <a:ext cx="839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Shape 253"/>
          <p:cNvSpPr txBox="1"/>
          <p:nvPr/>
        </p:nvSpPr>
        <p:spPr>
          <a:xfrm>
            <a:off x="845350" y="1088025"/>
            <a:ext cx="8298600" cy="3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chemeClr val="lt1"/>
                </a:solidFill>
              </a:rPr>
              <a:t>Comparación de algoritmos de compresión</a:t>
            </a:r>
            <a:endParaRPr b="1" sz="2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Figura 8: Comparación de algoritmos de compresión vs.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tamaño del archivo.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54" name="Shape 2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8937" y="1736650"/>
            <a:ext cx="3933324" cy="27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9" name="Shape 259"/>
          <p:cNvCxnSpPr/>
          <p:nvPr/>
        </p:nvCxnSpPr>
        <p:spPr>
          <a:xfrm>
            <a:off x="756700" y="-17600"/>
            <a:ext cx="9000" cy="52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Shape 260"/>
          <p:cNvSpPr txBox="1"/>
          <p:nvPr/>
        </p:nvSpPr>
        <p:spPr>
          <a:xfrm>
            <a:off x="2937600" y="1979550"/>
            <a:ext cx="32688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chemeClr val="lt1"/>
                </a:solidFill>
              </a:rPr>
              <a:t>¡Muchas gracias!</a:t>
            </a:r>
            <a:endParaRPr b="1" sz="2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918050" y="188325"/>
            <a:ext cx="7156200" cy="45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Temario:</a:t>
            </a:r>
            <a:endParaRPr sz="18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s" sz="1800"/>
              <a:t>Formatos de </a:t>
            </a:r>
            <a:r>
              <a:rPr lang="es" sz="1800"/>
              <a:t>compresión</a:t>
            </a:r>
            <a:r>
              <a:rPr lang="es" sz="1800"/>
              <a:t> </a:t>
            </a:r>
            <a:endParaRPr sz="18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s" sz="1800"/>
              <a:t>Fuentes de redundancia</a:t>
            </a:r>
            <a:endParaRPr sz="18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s" sz="1800"/>
              <a:t>Diagrama en bloques del compresor</a:t>
            </a:r>
            <a:endParaRPr sz="18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s" sz="1800"/>
              <a:t>Parámetros</a:t>
            </a:r>
            <a:r>
              <a:rPr lang="es" sz="1800"/>
              <a:t> de los codificadores  </a:t>
            </a:r>
            <a:endParaRPr sz="18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s" sz="1800"/>
              <a:t>Análisis</a:t>
            </a:r>
            <a:r>
              <a:rPr lang="es" sz="1800"/>
              <a:t> I: </a:t>
            </a:r>
            <a:r>
              <a:rPr lang="es" sz="1800"/>
              <a:t>Codificación</a:t>
            </a:r>
            <a:r>
              <a:rPr lang="es" sz="1800"/>
              <a:t> en modo normal </a:t>
            </a:r>
            <a:endParaRPr sz="18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s" sz="1800"/>
              <a:t>Análisis I: Codificación en modo rápido</a:t>
            </a:r>
            <a:endParaRPr sz="18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s" sz="1800"/>
              <a:t>Análisis I: Codificación en modo máximo </a:t>
            </a:r>
            <a:endParaRPr sz="18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s" sz="1800"/>
              <a:t>Análisis I: Decodificación </a:t>
            </a:r>
            <a:endParaRPr sz="18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s" sz="1800"/>
              <a:t>Análisis II</a:t>
            </a:r>
            <a:endParaRPr sz="1800"/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s" sz="1800"/>
              <a:t>Comparación de algoritmos de compresión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idx="4294967295" type="title"/>
          </p:nvPr>
        </p:nvSpPr>
        <p:spPr>
          <a:xfrm>
            <a:off x="845350" y="173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Introducción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73763"/>
                </a:solidFill>
              </a:rPr>
              <a:t>Codificación sin pérdidas</a:t>
            </a:r>
            <a:endParaRPr sz="1100">
              <a:solidFill>
                <a:srgbClr val="07376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73763"/>
                </a:solidFill>
              </a:rPr>
              <a:t>Análisis comparativo de codificadores de audio</a:t>
            </a:r>
            <a:endParaRPr sz="1100">
              <a:solidFill>
                <a:srgbClr val="07376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73763"/>
                </a:solidFill>
              </a:rPr>
              <a:t>Comparación de algoritmos de compresión</a:t>
            </a:r>
            <a:endParaRPr sz="1100">
              <a:solidFill>
                <a:srgbClr val="073763"/>
              </a:solidFill>
            </a:endParaRPr>
          </a:p>
        </p:txBody>
      </p:sp>
      <p:cxnSp>
        <p:nvCxnSpPr>
          <p:cNvPr id="146" name="Shape 146"/>
          <p:cNvCxnSpPr/>
          <p:nvPr/>
        </p:nvCxnSpPr>
        <p:spPr>
          <a:xfrm>
            <a:off x="756700" y="-17600"/>
            <a:ext cx="9000" cy="52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Shape 147"/>
          <p:cNvCxnSpPr/>
          <p:nvPr/>
        </p:nvCxnSpPr>
        <p:spPr>
          <a:xfrm>
            <a:off x="756700" y="1052125"/>
            <a:ext cx="839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Shape 148"/>
          <p:cNvSpPr txBox="1"/>
          <p:nvPr/>
        </p:nvSpPr>
        <p:spPr>
          <a:xfrm>
            <a:off x="845350" y="1088025"/>
            <a:ext cx="6765000" cy="2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chemeClr val="lt1"/>
                </a:solidFill>
              </a:rPr>
              <a:t>Formatos de compresión</a:t>
            </a:r>
            <a:endParaRPr b="1" sz="2800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 sz="1800">
                <a:solidFill>
                  <a:schemeClr val="lt1"/>
                </a:solidFill>
              </a:rPr>
              <a:t>Con pérdida</a:t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 sz="1800">
                <a:solidFill>
                  <a:schemeClr val="lt1"/>
                </a:solidFill>
              </a:rPr>
              <a:t>Sin pérdida</a:t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idx="4294967295" type="title"/>
          </p:nvPr>
        </p:nvSpPr>
        <p:spPr>
          <a:xfrm>
            <a:off x="845350" y="173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Introducción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73763"/>
                </a:solidFill>
              </a:rPr>
              <a:t>Codificación sin pérdidas</a:t>
            </a:r>
            <a:endParaRPr sz="1100">
              <a:solidFill>
                <a:srgbClr val="07376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73763"/>
                </a:solidFill>
              </a:rPr>
              <a:t>Análisis comparativo de codificadores de audio</a:t>
            </a:r>
            <a:endParaRPr sz="1100">
              <a:solidFill>
                <a:srgbClr val="07376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73763"/>
                </a:solidFill>
              </a:rPr>
              <a:t>Comparación de algoritmos de compresión</a:t>
            </a:r>
            <a:endParaRPr sz="1100">
              <a:solidFill>
                <a:srgbClr val="073763"/>
              </a:solidFill>
            </a:endParaRPr>
          </a:p>
        </p:txBody>
      </p:sp>
      <p:cxnSp>
        <p:nvCxnSpPr>
          <p:cNvPr id="154" name="Shape 154"/>
          <p:cNvCxnSpPr/>
          <p:nvPr/>
        </p:nvCxnSpPr>
        <p:spPr>
          <a:xfrm>
            <a:off x="756700" y="-17600"/>
            <a:ext cx="9000" cy="52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Shape 155"/>
          <p:cNvCxnSpPr/>
          <p:nvPr/>
        </p:nvCxnSpPr>
        <p:spPr>
          <a:xfrm>
            <a:off x="756700" y="1052125"/>
            <a:ext cx="839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Shape 156"/>
          <p:cNvSpPr txBox="1"/>
          <p:nvPr/>
        </p:nvSpPr>
        <p:spPr>
          <a:xfrm>
            <a:off x="845350" y="1088025"/>
            <a:ext cx="6765000" cy="3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chemeClr val="lt1"/>
                </a:solidFill>
              </a:rPr>
              <a:t>Fuentes de redundancia</a:t>
            </a:r>
            <a:endParaRPr b="1" sz="2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 sz="1800">
                <a:solidFill>
                  <a:schemeClr val="lt1"/>
                </a:solidFill>
              </a:rPr>
              <a:t>Intercanal: redundancia entre canales, para sistemas estéreos o multicanal.</a:t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 sz="1800">
                <a:solidFill>
                  <a:schemeClr val="lt1"/>
                </a:solidFill>
              </a:rPr>
              <a:t>Intracanal: redundancia temporal manifestada en una correlación entre muestras continuas.</a:t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 sz="1800">
                <a:solidFill>
                  <a:schemeClr val="lt1"/>
                </a:solidFill>
              </a:rPr>
              <a:t>Estadística:cuando en la señal predominan unos pocos valores que se presentan con mucha probabilidad.</a:t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4294967295" type="title"/>
          </p:nvPr>
        </p:nvSpPr>
        <p:spPr>
          <a:xfrm>
            <a:off x="845350" y="173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73763"/>
                </a:solidFill>
              </a:rPr>
              <a:t>Introducción</a:t>
            </a:r>
            <a:endParaRPr sz="1100">
              <a:solidFill>
                <a:srgbClr val="07376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Codificación sin pérdidas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73763"/>
                </a:solidFill>
              </a:rPr>
              <a:t>Análisis comparativo de codificadores de audio</a:t>
            </a:r>
            <a:endParaRPr sz="1100">
              <a:solidFill>
                <a:srgbClr val="07376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73763"/>
                </a:solidFill>
              </a:rPr>
              <a:t>Comparación de algoritmos de compresión</a:t>
            </a:r>
            <a:endParaRPr sz="1100">
              <a:solidFill>
                <a:srgbClr val="073763"/>
              </a:solidFill>
            </a:endParaRPr>
          </a:p>
        </p:txBody>
      </p:sp>
      <p:cxnSp>
        <p:nvCxnSpPr>
          <p:cNvPr id="162" name="Shape 162"/>
          <p:cNvCxnSpPr/>
          <p:nvPr/>
        </p:nvCxnSpPr>
        <p:spPr>
          <a:xfrm>
            <a:off x="756700" y="-17600"/>
            <a:ext cx="9000" cy="52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Shape 163"/>
          <p:cNvCxnSpPr/>
          <p:nvPr/>
        </p:nvCxnSpPr>
        <p:spPr>
          <a:xfrm>
            <a:off x="756700" y="1052125"/>
            <a:ext cx="839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Shape 164"/>
          <p:cNvSpPr txBox="1"/>
          <p:nvPr/>
        </p:nvSpPr>
        <p:spPr>
          <a:xfrm>
            <a:off x="845350" y="1146750"/>
            <a:ext cx="7896900" cy="3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chemeClr val="lt1"/>
                </a:solidFill>
              </a:rPr>
              <a:t>Diagrama en bloques del compresor</a:t>
            </a:r>
            <a:endParaRPr b="1" sz="2800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Figura 1:Esquema general de los compresores de audio sin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pérdidas.</a:t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65" name="Shape 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225" y="2499675"/>
            <a:ext cx="8018451" cy="15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idx="4294967295" type="title"/>
          </p:nvPr>
        </p:nvSpPr>
        <p:spPr>
          <a:xfrm>
            <a:off x="845350" y="173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73763"/>
                </a:solidFill>
              </a:rPr>
              <a:t>Introducción</a:t>
            </a:r>
            <a:endParaRPr sz="1100">
              <a:solidFill>
                <a:srgbClr val="07376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Codificación sin pérdidas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73763"/>
                </a:solidFill>
              </a:rPr>
              <a:t>Análisis comparativo de codificadores de audio</a:t>
            </a:r>
            <a:endParaRPr sz="1100">
              <a:solidFill>
                <a:srgbClr val="07376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73763"/>
                </a:solidFill>
              </a:rPr>
              <a:t>Comparación de algoritmos de compresión</a:t>
            </a:r>
            <a:endParaRPr sz="1100">
              <a:solidFill>
                <a:srgbClr val="073763"/>
              </a:solidFill>
            </a:endParaRPr>
          </a:p>
        </p:txBody>
      </p:sp>
      <p:cxnSp>
        <p:nvCxnSpPr>
          <p:cNvPr id="171" name="Shape 171"/>
          <p:cNvCxnSpPr/>
          <p:nvPr/>
        </p:nvCxnSpPr>
        <p:spPr>
          <a:xfrm>
            <a:off x="756700" y="-17600"/>
            <a:ext cx="9000" cy="52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Shape 172"/>
          <p:cNvCxnSpPr/>
          <p:nvPr/>
        </p:nvCxnSpPr>
        <p:spPr>
          <a:xfrm>
            <a:off x="756700" y="1052125"/>
            <a:ext cx="839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Shape 173"/>
          <p:cNvSpPr txBox="1"/>
          <p:nvPr/>
        </p:nvSpPr>
        <p:spPr>
          <a:xfrm>
            <a:off x="845350" y="1088025"/>
            <a:ext cx="7818900" cy="3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chemeClr val="lt1"/>
                </a:solidFill>
              </a:rPr>
              <a:t>Parámetros de los codificadores</a:t>
            </a:r>
            <a:endParaRPr b="1" sz="2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 sz="1800">
                <a:solidFill>
                  <a:schemeClr val="lt1"/>
                </a:solidFill>
              </a:rPr>
              <a:t>Factor de compresión (FC): razón entre la longitud de la señal original y la longitud de la señal comprimida.</a:t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 sz="1800">
                <a:solidFill>
                  <a:schemeClr val="lt1"/>
                </a:solidFill>
              </a:rPr>
              <a:t>Rate (R): cociente entre el tiempo de reproducción del archivo original y el tiempo de codificación o decodificación según corresponda.</a:t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idx="4294967295" type="title"/>
          </p:nvPr>
        </p:nvSpPr>
        <p:spPr>
          <a:xfrm>
            <a:off x="845350" y="173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73763"/>
                </a:solidFill>
              </a:rPr>
              <a:t>Introducción</a:t>
            </a:r>
            <a:endParaRPr sz="1100">
              <a:solidFill>
                <a:srgbClr val="07376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73763"/>
                </a:solidFill>
              </a:rPr>
              <a:t>Codificación sin pérdidas</a:t>
            </a:r>
            <a:endParaRPr sz="1100">
              <a:solidFill>
                <a:srgbClr val="07376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Análisis comparativo de codificadores de audio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73763"/>
                </a:solidFill>
              </a:rPr>
              <a:t>Comparación de algoritmos de compresión</a:t>
            </a:r>
            <a:endParaRPr sz="1100">
              <a:solidFill>
                <a:srgbClr val="073763"/>
              </a:solidFill>
            </a:endParaRPr>
          </a:p>
        </p:txBody>
      </p:sp>
      <p:cxnSp>
        <p:nvCxnSpPr>
          <p:cNvPr id="179" name="Shape 179"/>
          <p:cNvCxnSpPr/>
          <p:nvPr/>
        </p:nvCxnSpPr>
        <p:spPr>
          <a:xfrm>
            <a:off x="756700" y="-17600"/>
            <a:ext cx="9000" cy="52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Shape 180"/>
          <p:cNvCxnSpPr/>
          <p:nvPr/>
        </p:nvCxnSpPr>
        <p:spPr>
          <a:xfrm>
            <a:off x="756700" y="1052125"/>
            <a:ext cx="839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Shape 181"/>
          <p:cNvSpPr txBox="1"/>
          <p:nvPr/>
        </p:nvSpPr>
        <p:spPr>
          <a:xfrm>
            <a:off x="845338" y="1088025"/>
            <a:ext cx="7818900" cy="3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chemeClr val="lt1"/>
                </a:solidFill>
              </a:rPr>
              <a:t>Análisis I: Codificación en modo normal</a:t>
            </a:r>
            <a:endParaRPr b="1" sz="2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Figura 2:Factor de compresión asociado a cada género musical analizado con los CSP etiquetados en color.</a:t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2" name="Shape 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463" y="1635975"/>
            <a:ext cx="625792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4294967295" type="title"/>
          </p:nvPr>
        </p:nvSpPr>
        <p:spPr>
          <a:xfrm>
            <a:off x="845350" y="173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73763"/>
                </a:solidFill>
              </a:rPr>
              <a:t>Introducción</a:t>
            </a:r>
            <a:endParaRPr sz="1100">
              <a:solidFill>
                <a:srgbClr val="07376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73763"/>
                </a:solidFill>
              </a:rPr>
              <a:t>Codificación sin pérdidas</a:t>
            </a:r>
            <a:endParaRPr sz="1100">
              <a:solidFill>
                <a:srgbClr val="07376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Análisis comparativo de codificadores de audio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73763"/>
                </a:solidFill>
              </a:rPr>
              <a:t>Comparación de algoritmos de compresión</a:t>
            </a:r>
            <a:endParaRPr sz="1100">
              <a:solidFill>
                <a:srgbClr val="073763"/>
              </a:solidFill>
            </a:endParaRPr>
          </a:p>
        </p:txBody>
      </p:sp>
      <p:cxnSp>
        <p:nvCxnSpPr>
          <p:cNvPr id="188" name="Shape 188"/>
          <p:cNvCxnSpPr/>
          <p:nvPr/>
        </p:nvCxnSpPr>
        <p:spPr>
          <a:xfrm>
            <a:off x="756700" y="-17600"/>
            <a:ext cx="9000" cy="52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Shape 189"/>
          <p:cNvCxnSpPr/>
          <p:nvPr/>
        </p:nvCxnSpPr>
        <p:spPr>
          <a:xfrm>
            <a:off x="756700" y="1052125"/>
            <a:ext cx="839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Shape 190"/>
          <p:cNvSpPr txBox="1"/>
          <p:nvPr/>
        </p:nvSpPr>
        <p:spPr>
          <a:xfrm>
            <a:off x="845350" y="1088025"/>
            <a:ext cx="8298600" cy="3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chemeClr val="lt1"/>
                </a:solidFill>
              </a:rPr>
              <a:t>Análisis I: Codificación en modo normal</a:t>
            </a:r>
            <a:endParaRPr b="1" sz="2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5486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Los géneros analizados son jazz (✷), tango(●), música clásica (▼), folklore (▲), rock (♦), rock en vivo (★) y pop (■).</a:t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												</a:t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                        </a:t>
            </a:r>
            <a:endParaRPr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      Figura 3: Representación gráfica del rate con respecto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                     al factor de compresión obtenido para cada género musical.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300" y="1669450"/>
            <a:ext cx="4095950" cy="287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idx="4294967295" type="title"/>
          </p:nvPr>
        </p:nvSpPr>
        <p:spPr>
          <a:xfrm>
            <a:off x="845350" y="173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73763"/>
                </a:solidFill>
              </a:rPr>
              <a:t>Introducción</a:t>
            </a:r>
            <a:endParaRPr sz="1100">
              <a:solidFill>
                <a:srgbClr val="07376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73763"/>
                </a:solidFill>
              </a:rPr>
              <a:t>Codificación sin pérdidas</a:t>
            </a:r>
            <a:endParaRPr sz="1100">
              <a:solidFill>
                <a:srgbClr val="073763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Análisis comparativo de codificadores de audio</a:t>
            </a:r>
            <a:endParaRPr sz="1100"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73763"/>
                </a:solidFill>
              </a:rPr>
              <a:t>Comparación de algoritmos de compresión</a:t>
            </a:r>
            <a:endParaRPr sz="1100">
              <a:solidFill>
                <a:srgbClr val="073763"/>
              </a:solidFill>
            </a:endParaRPr>
          </a:p>
        </p:txBody>
      </p:sp>
      <p:cxnSp>
        <p:nvCxnSpPr>
          <p:cNvPr id="197" name="Shape 197"/>
          <p:cNvCxnSpPr/>
          <p:nvPr/>
        </p:nvCxnSpPr>
        <p:spPr>
          <a:xfrm>
            <a:off x="756700" y="-17600"/>
            <a:ext cx="9000" cy="52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Shape 198"/>
          <p:cNvCxnSpPr/>
          <p:nvPr/>
        </p:nvCxnSpPr>
        <p:spPr>
          <a:xfrm>
            <a:off x="756700" y="1052125"/>
            <a:ext cx="839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Shape 199"/>
          <p:cNvSpPr txBox="1"/>
          <p:nvPr/>
        </p:nvSpPr>
        <p:spPr>
          <a:xfrm>
            <a:off x="845350" y="1088025"/>
            <a:ext cx="8298600" cy="3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chemeClr val="lt1"/>
                </a:solidFill>
              </a:rPr>
              <a:t>Análisis I: Codificación en modo rápido</a:t>
            </a:r>
            <a:endParaRPr b="1" sz="2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Figura 4: Representación gráfica del rate con respecto al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factor de compresión obtenido para cada género musical</a:t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7825" y="1619625"/>
            <a:ext cx="4132550" cy="28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