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04/08/2017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 dirty="0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</a:rPr>
              <a:t>Técnicas</a:t>
            </a:r>
            <a:r>
              <a:rPr lang="en-US" sz="2400" i="1" dirty="0" smtClean="0">
                <a:latin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</a:rPr>
              <a:t>Digitales</a:t>
            </a:r>
            <a:r>
              <a:rPr lang="en-US" sz="2400" i="1" dirty="0" smtClean="0">
                <a:latin typeface="Times New Roman" pitchFamily="18" charset="0"/>
              </a:rPr>
              <a:t> 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CÓDIGO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DE HAMMING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CÁLCULO DE LOS BITS DE REDUNDANCIA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EN EL CÓDIGO DE HAMMING PARA DATO: 7b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CÁLCULO DE LOS BITS DE REDUNDANCIA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EN EL CÓDIGO DE HAMMING PARA DATO: 7b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0788" y="1726468"/>
            <a:ext cx="4162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DETECCIÓN Y CORRECCIÓN DE ERROR USANDO EL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CÓDIGO DE HAMMING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1086564"/>
            <a:ext cx="6225691" cy="569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CIRCUITO CODIFICADOR DEL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CÓDIGO DE HAMMING 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PARA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4 BITS DE DATOS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1255923"/>
            <a:ext cx="80867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CIRCUITO GENERADOR DEL</a:t>
            </a:r>
            <a:r>
              <a:rPr kumimoji="0" lang="en-GB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BIT DE COMPROBACIÓN EN EL CÓDIGO DE HAMMING DE 4 BITS DE DATOS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766478"/>
            <a:ext cx="4513614" cy="407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CUBO n Y DISTANCIA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50" y="1151738"/>
            <a:ext cx="7947198" cy="555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755576" y="126876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Una cadena de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bits puede visualizarse geométricamente, como un vértice de un objeto llamado </a:t>
            </a:r>
            <a:r>
              <a:rPr lang="es-AR" b="1" dirty="0" smtClean="0">
                <a:solidFill>
                  <a:srgbClr val="FF0000"/>
                </a:solidFill>
              </a:rPr>
              <a:t>cubo</a:t>
            </a:r>
            <a:r>
              <a:rPr lang="es-AR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483768" y="2564904"/>
            <a:ext cx="306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</a:t>
            </a:r>
            <a:r>
              <a:rPr lang="es-AR" b="1" dirty="0" smtClean="0">
                <a:solidFill>
                  <a:srgbClr val="FF0000"/>
                </a:solidFill>
              </a:rPr>
              <a:t>distancia</a:t>
            </a:r>
            <a:r>
              <a:rPr lang="es-AR" dirty="0" smtClean="0"/>
              <a:t> entre dos cadenas de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bits es el número de posiciones de bit en las que difieren.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VISUALIZACIÓN DE CÓDIGOS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138" y="2420888"/>
            <a:ext cx="38957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39552" y="1268760"/>
            <a:ext cx="745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diseño de un código de Grey de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bits es equivalente a encontrar un camino que recorra todos los vértices de un cubo </a:t>
            </a:r>
            <a:r>
              <a:rPr lang="es-AR" b="1" dirty="0" smtClean="0">
                <a:solidFill>
                  <a:srgbClr val="FF0000"/>
                </a:solidFill>
              </a:rPr>
              <a:t>n </a:t>
            </a:r>
            <a:r>
              <a:rPr lang="es-AR" dirty="0" smtClean="0"/>
              <a:t>solo una vez con distancia 1.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663788" y="61560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Camino para el Código de Grey de </a:t>
            </a:r>
            <a:r>
              <a:rPr lang="es-AR" b="1" dirty="0" smtClean="0">
                <a:solidFill>
                  <a:srgbClr val="FF0000"/>
                </a:solidFill>
              </a:rPr>
              <a:t>3</a:t>
            </a:r>
            <a:r>
              <a:rPr lang="es-AR" dirty="0" smtClean="0"/>
              <a:t> bits. 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1556792"/>
            <a:ext cx="67627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VISUALIZACIÓN DE CÓDIGOS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663788" y="61560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Camino para el Código de Grey de </a:t>
            </a:r>
            <a:r>
              <a:rPr lang="es-AR" b="1" dirty="0" smtClean="0">
                <a:solidFill>
                  <a:srgbClr val="FF0000"/>
                </a:solidFill>
              </a:rPr>
              <a:t>4</a:t>
            </a:r>
            <a:r>
              <a:rPr lang="es-AR" dirty="0" smtClean="0"/>
              <a:t> bits. 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DETECCIÓN DE ERRORES EN CÓDIGOS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 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DE N BITS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67" y="2708920"/>
            <a:ext cx="8949829" cy="325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539552" y="1268760"/>
            <a:ext cx="7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Un código es simplemente un subconjunto de los vértices de un </a:t>
            </a:r>
            <a:r>
              <a:rPr lang="es-AR" b="1" dirty="0" smtClean="0">
                <a:solidFill>
                  <a:srgbClr val="FF0000"/>
                </a:solidFill>
              </a:rPr>
              <a:t>cubo</a:t>
            </a:r>
            <a:r>
              <a:rPr lang="es-AR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39552" y="1655512"/>
            <a:ext cx="745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fin de que el código detecte los errores de un bit, ninguna palabra del código (presente en un vértice) debe ser adyacente a otra palabra presente en otro vértice.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83568" y="5987025"/>
            <a:ext cx="4140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rgbClr val="FF0000"/>
                </a:solidFill>
              </a:rPr>
              <a:t>a)</a:t>
            </a:r>
            <a:r>
              <a:rPr lang="es-AR" dirty="0" smtClean="0"/>
              <a:t> Un código que no puede detectar error. </a:t>
            </a:r>
            <a:r>
              <a:rPr lang="es-AR" b="1" dirty="0" smtClean="0">
                <a:solidFill>
                  <a:srgbClr val="FF0000"/>
                </a:solidFill>
              </a:rPr>
              <a:t>Distancia = 1 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688124" y="5985284"/>
            <a:ext cx="33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solidFill>
                  <a:srgbClr val="FF0000"/>
                </a:solidFill>
              </a:rPr>
              <a:t>b)</a:t>
            </a:r>
            <a:r>
              <a:rPr lang="es-AR" dirty="0" smtClean="0"/>
              <a:t> Un código que si detecta error. </a:t>
            </a:r>
            <a:r>
              <a:rPr lang="es-AR" b="1" dirty="0" smtClean="0">
                <a:solidFill>
                  <a:srgbClr val="FF0000"/>
                </a:solidFill>
              </a:rPr>
              <a:t>Distancia mínima</a:t>
            </a:r>
            <a:r>
              <a:rPr lang="es-AR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= 2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CONSTRUCCIÓN DE UN CÓDIGO DETECTOR DE UN ÚNICO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ERROR 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(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1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BIT)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196752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Necesitamos </a:t>
            </a:r>
            <a:r>
              <a:rPr lang="es-AR" b="1" dirty="0" smtClean="0">
                <a:solidFill>
                  <a:srgbClr val="FF0000"/>
                </a:solidFill>
              </a:rPr>
              <a:t>n+1</a:t>
            </a:r>
            <a:r>
              <a:rPr lang="es-AR" dirty="0" smtClean="0"/>
              <a:t> bits para construir un código detector de un único error con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r>
              <a:rPr lang="es-AR" b="1" baseline="30000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palabras de código.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75556" y="1880828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Los primeros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bits de una palabra de código, llamados </a:t>
            </a:r>
            <a:r>
              <a:rPr lang="es-AR" b="1" i="1" dirty="0" smtClean="0">
                <a:solidFill>
                  <a:srgbClr val="FFC000"/>
                </a:solidFill>
              </a:rPr>
              <a:t>bits de información</a:t>
            </a:r>
            <a:r>
              <a:rPr lang="es-AR" dirty="0" smtClean="0"/>
              <a:t>, pueden ser cualquiera de las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r>
              <a:rPr lang="es-AR" b="1" baseline="30000" dirty="0" smtClean="0">
                <a:solidFill>
                  <a:srgbClr val="FF0000"/>
                </a:solidFill>
              </a:rPr>
              <a:t>n</a:t>
            </a:r>
            <a:r>
              <a:rPr lang="es-AR" dirty="0" smtClean="0"/>
              <a:t> palabras de n bits.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75556" y="2636912"/>
            <a:ext cx="723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obtener un código con distancia mínima de 2, agregamos un bit extra llamado </a:t>
            </a:r>
            <a:r>
              <a:rPr lang="es-AR" b="1" i="1" dirty="0" smtClean="0">
                <a:solidFill>
                  <a:srgbClr val="FF0000"/>
                </a:solidFill>
              </a:rPr>
              <a:t>bit de paridad</a:t>
            </a:r>
            <a:r>
              <a:rPr lang="es-AR" dirty="0" smtClean="0"/>
              <a:t>. </a:t>
            </a:r>
            <a:endParaRPr lang="es-AR" dirty="0">
              <a:solidFill>
                <a:srgbClr val="FF0000"/>
              </a:solidFill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2231740" y="3429000"/>
          <a:ext cx="4027170" cy="3084576"/>
        </p:xfrm>
        <a:graphic>
          <a:graphicData uri="http://schemas.openxmlformats.org/drawingml/2006/table">
            <a:tbl>
              <a:tblPr/>
              <a:tblGrid>
                <a:gridCol w="1329055"/>
                <a:gridCol w="1259840"/>
                <a:gridCol w="1438275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Código con distancia 2 y 3 bits de información</a:t>
                      </a:r>
                      <a:endParaRPr lang="es-A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Bits de Información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Código paridad par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Código paridad impar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0 0 0  0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0 0 0  1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0 0 1  1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0 0 1  0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0 1 0  1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0 1 0  0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0 1 1  0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0 1 1  1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1 0 0  1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1 0 0  0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1 0 1  0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1 0 1  1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1 1 0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1 1 0  0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1 1 0  1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1 1 1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1 1 1  1</a:t>
                      </a:r>
                      <a:endParaRPr lang="es-A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1 1 1  0</a:t>
                      </a:r>
                      <a:endParaRPr lang="es-A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CONSTRUCCIÓN DE UN CÓDIGO DETECTOR Y CORRECTOR DE UN ÚNICO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ERROR 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(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1</a:t>
            </a:r>
            <a:r>
              <a:rPr lang="en-GB" sz="2400" kern="0" noProof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BIT)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196752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Usando mas de un </a:t>
            </a:r>
            <a:r>
              <a:rPr lang="es-AR" b="1" i="1" dirty="0" smtClean="0">
                <a:solidFill>
                  <a:srgbClr val="FF0000"/>
                </a:solidFill>
              </a:rPr>
              <a:t>bit de paridad o bits de comprobación</a:t>
            </a:r>
            <a:r>
              <a:rPr lang="es-AR" dirty="0" smtClean="0"/>
              <a:t> y de acuerdo a reglas bien seleccionadas se puede construir un código cuya distancia mínima sea mayor a dos.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539552" y="2386625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En 1950 W. R. </a:t>
            </a:r>
            <a:r>
              <a:rPr lang="es-AR" dirty="0" err="1" smtClean="0"/>
              <a:t>Hamming</a:t>
            </a:r>
            <a:r>
              <a:rPr lang="es-AR" dirty="0" smtClean="0"/>
              <a:t> describió un método general para construir códigos con distancia mínima de 3, ahora llamado código de </a:t>
            </a:r>
            <a:r>
              <a:rPr lang="es-AR" dirty="0" err="1" smtClean="0"/>
              <a:t>Hamming</a:t>
            </a:r>
            <a:r>
              <a:rPr lang="es-AR" dirty="0" smtClean="0"/>
              <a:t>.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39552" y="3421449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cualquier valor de </a:t>
            </a:r>
            <a:r>
              <a:rPr lang="es-AR" i="1" dirty="0" smtClean="0">
                <a:solidFill>
                  <a:srgbClr val="FF0000"/>
                </a:solidFill>
              </a:rPr>
              <a:t>i</a:t>
            </a:r>
            <a:r>
              <a:rPr lang="es-AR" dirty="0" smtClean="0"/>
              <a:t> , su método conduce a:</a:t>
            </a:r>
          </a:p>
          <a:p>
            <a:r>
              <a:rPr lang="es-AR" sz="2400" dirty="0" smtClean="0"/>
              <a:t> </a:t>
            </a:r>
            <a:r>
              <a:rPr lang="es-AR" sz="2400" dirty="0" smtClean="0">
                <a:solidFill>
                  <a:srgbClr val="FF0000"/>
                </a:solidFill>
              </a:rPr>
              <a:t>2</a:t>
            </a:r>
            <a:r>
              <a:rPr lang="es-AR" sz="2400" i="1" baseline="30000" dirty="0" smtClean="0">
                <a:solidFill>
                  <a:srgbClr val="FF0000"/>
                </a:solidFill>
              </a:rPr>
              <a:t>i</a:t>
            </a:r>
            <a:r>
              <a:rPr lang="es-AR" sz="2400" dirty="0" smtClean="0">
                <a:solidFill>
                  <a:srgbClr val="FF0000"/>
                </a:solidFill>
              </a:rPr>
              <a:t> - 1   </a:t>
            </a:r>
            <a:r>
              <a:rPr lang="es-AR" dirty="0" smtClean="0"/>
              <a:t>bits de código con </a:t>
            </a:r>
            <a:r>
              <a:rPr lang="es-AR" sz="2400" i="1" dirty="0" smtClean="0">
                <a:solidFill>
                  <a:srgbClr val="FF0000"/>
                </a:solidFill>
              </a:rPr>
              <a:t>i</a:t>
            </a:r>
            <a:r>
              <a:rPr lang="es-AR" dirty="0" smtClean="0"/>
              <a:t> </a:t>
            </a:r>
            <a:r>
              <a:rPr lang="es-AR" dirty="0" smtClean="0"/>
              <a:t>bits de comprobación, y  con </a:t>
            </a:r>
            <a:r>
              <a:rPr lang="es-AR" sz="2400" dirty="0" smtClean="0">
                <a:solidFill>
                  <a:srgbClr val="FF0000"/>
                </a:solidFill>
              </a:rPr>
              <a:t>2</a:t>
            </a:r>
            <a:r>
              <a:rPr lang="es-AR" sz="2400" i="1" baseline="30000" dirty="0" smtClean="0">
                <a:solidFill>
                  <a:srgbClr val="FF0000"/>
                </a:solidFill>
              </a:rPr>
              <a:t>i</a:t>
            </a:r>
            <a:r>
              <a:rPr lang="es-AR" sz="2400" dirty="0" smtClean="0">
                <a:solidFill>
                  <a:srgbClr val="FF0000"/>
                </a:solidFill>
              </a:rPr>
              <a:t> - 1 – </a:t>
            </a:r>
            <a:r>
              <a:rPr lang="es-AR" sz="2400" i="1" dirty="0" smtClean="0">
                <a:solidFill>
                  <a:srgbClr val="FF0000"/>
                </a:solidFill>
              </a:rPr>
              <a:t>i</a:t>
            </a:r>
            <a:r>
              <a:rPr lang="es-AR" sz="2400" dirty="0" smtClean="0">
                <a:solidFill>
                  <a:srgbClr val="FF0000"/>
                </a:solidFill>
              </a:rPr>
              <a:t> </a:t>
            </a:r>
            <a:r>
              <a:rPr lang="es-AR" dirty="0" smtClean="0"/>
              <a:t>bits de información. 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575556" y="4856963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Las posiciones de los bits en una palabra del código de </a:t>
            </a:r>
            <a:r>
              <a:rPr lang="es-AR" dirty="0" err="1" smtClean="0"/>
              <a:t>Hamming</a:t>
            </a:r>
            <a:r>
              <a:rPr lang="es-AR" dirty="0" smtClean="0"/>
              <a:t> puede enumerarse del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 al</a:t>
            </a:r>
            <a:r>
              <a:rPr lang="es-AR" dirty="0" smtClean="0">
                <a:solidFill>
                  <a:srgbClr val="FF0000"/>
                </a:solidFill>
              </a:rPr>
              <a:t>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r>
              <a:rPr lang="es-AR" b="1" i="1" baseline="30000" dirty="0" smtClean="0">
                <a:solidFill>
                  <a:srgbClr val="FF0000"/>
                </a:solidFill>
              </a:rPr>
              <a:t>i</a:t>
            </a:r>
            <a:r>
              <a:rPr lang="es-AR" b="1" dirty="0" smtClean="0">
                <a:solidFill>
                  <a:srgbClr val="FF0000"/>
                </a:solidFill>
              </a:rPr>
              <a:t> - 1</a:t>
            </a:r>
            <a:r>
              <a:rPr lang="es-AR" b="1" dirty="0" smtClean="0"/>
              <a:t> </a:t>
            </a:r>
            <a:r>
              <a:rPr lang="es-AR" dirty="0" smtClean="0"/>
              <a:t>. </a:t>
            </a:r>
            <a:r>
              <a:rPr lang="es-AR" u="sng" dirty="0" smtClean="0">
                <a:uFill>
                  <a:solidFill>
                    <a:srgbClr val="00B0F0"/>
                  </a:solidFill>
                </a:uFill>
              </a:rPr>
              <a:t>Cualquier posición cuyo número es una potencia de 2 corresponde a un bit de paridad o comprobación</a:t>
            </a:r>
            <a:r>
              <a:rPr lang="es-AR" dirty="0" smtClean="0"/>
              <a:t> y las restantes posiciones son </a:t>
            </a:r>
            <a:r>
              <a:rPr lang="es-AR" b="1" i="1" dirty="0" smtClean="0">
                <a:solidFill>
                  <a:srgbClr val="FFC000"/>
                </a:solidFill>
              </a:rPr>
              <a:t>bits de información</a:t>
            </a:r>
            <a:r>
              <a:rPr lang="es-AR" dirty="0" smtClean="0"/>
              <a:t>.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MATRIZ DE COMPROBACIÓN DE PARIDAD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539552" y="1196752"/>
            <a:ext cx="7596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Cada uno de los </a:t>
            </a:r>
            <a:r>
              <a:rPr lang="es-AR" b="1" i="1" dirty="0" smtClean="0">
                <a:solidFill>
                  <a:srgbClr val="FF0000"/>
                </a:solidFill>
              </a:rPr>
              <a:t>bit de paridad o comprobación</a:t>
            </a:r>
            <a:r>
              <a:rPr lang="es-AR" dirty="0" smtClean="0"/>
              <a:t> se agrupa con un subconjunto de los bits de información de acuerdo a la matriz de comprobación de paridad. 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3512763"/>
            <a:ext cx="9144000" cy="326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39552" y="1880828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Cada </a:t>
            </a:r>
            <a:r>
              <a:rPr lang="es-AR" b="1" i="1" dirty="0" smtClean="0">
                <a:solidFill>
                  <a:srgbClr val="FF0000"/>
                </a:solidFill>
              </a:rPr>
              <a:t>bit de paridad o comprobación</a:t>
            </a:r>
            <a:r>
              <a:rPr lang="es-AR" dirty="0" smtClean="0"/>
              <a:t> se agrupa con las posiciones de información cuyos números tengan un 1 en el mismo bit cuando se lo expresa en binario.  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39552" y="256490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Para una combinación dada de valores de </a:t>
            </a:r>
            <a:r>
              <a:rPr lang="es-AR" i="1" dirty="0" smtClean="0">
                <a:solidFill>
                  <a:srgbClr val="FFC000"/>
                </a:solidFill>
              </a:rPr>
              <a:t>bits de información</a:t>
            </a:r>
            <a:r>
              <a:rPr lang="es-AR" dirty="0" smtClean="0"/>
              <a:t>, cada </a:t>
            </a:r>
            <a:r>
              <a:rPr lang="es-AR" b="1" i="1" dirty="0" smtClean="0">
                <a:solidFill>
                  <a:srgbClr val="FF0000"/>
                </a:solidFill>
              </a:rPr>
              <a:t>bit de paridad o comprobación</a:t>
            </a:r>
            <a:r>
              <a:rPr lang="es-AR" dirty="0" smtClean="0"/>
              <a:t> se escoge para que produzca paridad par, de manera que el número total de unos en su grupo sea par.  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Arial"/>
              </a:rPr>
              <a:t>CÓDIGO CON DISTANCIA MÍNIMA DE 3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15" name="14 Tabla"/>
          <p:cNvGraphicFramePr>
            <a:graphicFrameLocks noGrp="1"/>
          </p:cNvGraphicFramePr>
          <p:nvPr/>
        </p:nvGraphicFramePr>
        <p:xfrm>
          <a:off x="6768244" y="1124744"/>
          <a:ext cx="2160240" cy="5608320"/>
        </p:xfrm>
        <a:graphic>
          <a:graphicData uri="http://schemas.openxmlformats.org/drawingml/2006/table">
            <a:tbl>
              <a:tblPr/>
              <a:tblGrid>
                <a:gridCol w="1182018"/>
                <a:gridCol w="978222"/>
              </a:tblGrid>
              <a:tr h="36945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Código con distancia mínima de 3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9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bits de información</a:t>
                      </a: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bits de paridad</a:t>
                      </a:r>
                    </a:p>
                  </a:txBody>
                  <a:tcPr marL="45178" marR="451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000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1001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1010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1011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1101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010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1110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latin typeface="Calibri"/>
                          <a:ea typeface="Calibri"/>
                          <a:cs typeface="Times New Roman"/>
                        </a:rPr>
                        <a:t>1111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latin typeface="Calibri"/>
                          <a:ea typeface="Calibri"/>
                          <a:cs typeface="Times New Roman"/>
                        </a:rPr>
                        <a:t>111</a:t>
                      </a:r>
                    </a:p>
                  </a:txBody>
                  <a:tcPr marL="45178" marR="451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84733"/>
            <a:ext cx="6660232" cy="276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1534</TotalTime>
  <Words>746</Words>
  <Application>Microsoft Office PowerPoint</Application>
  <PresentationFormat>Presentación en pantalla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UCC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219</cp:revision>
  <dcterms:created xsi:type="dcterms:W3CDTF">2015-08-11T02:22:31Z</dcterms:created>
  <dcterms:modified xsi:type="dcterms:W3CDTF">2017-08-04T14:06:55Z</dcterms:modified>
</cp:coreProperties>
</file>