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4" autoAdjust="0"/>
    <p:restoredTop sz="94713" autoAdjust="0"/>
  </p:normalViewPr>
  <p:slideViewPr>
    <p:cSldViewPr>
      <p:cViewPr varScale="1">
        <p:scale>
          <a:sx n="68" d="100"/>
          <a:sy n="68" d="100"/>
        </p:scale>
        <p:origin x="80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C1722-305B-4FD0-977E-DF5BFC7BB589}" type="datetimeFigureOut">
              <a:rPr lang="es-AR" smtClean="0"/>
              <a:pPr/>
              <a:t>28/6/2022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A072C-E133-4ADE-815D-4D49AA53AB6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14" name="Line 3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5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3167063"/>
            <a:ext cx="27382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>
                <a:latin typeface="Times New Roman" pitchFamily="18" charset="0"/>
              </a:rPr>
              <a:t>Técnicas</a:t>
            </a:r>
            <a:r>
              <a:rPr lang="en-US" sz="2400" i="1" dirty="0">
                <a:latin typeface="Times New Roman" pitchFamily="18" charset="0"/>
              </a:rPr>
              <a:t> </a:t>
            </a:r>
            <a:r>
              <a:rPr lang="en-US" sz="2400" i="1" dirty="0" err="1">
                <a:latin typeface="Times New Roman" pitchFamily="18" charset="0"/>
              </a:rPr>
              <a:t>Digitales</a:t>
            </a:r>
            <a:r>
              <a:rPr lang="en-US" sz="2400" i="1" dirty="0">
                <a:latin typeface="Times New Roman" pitchFamily="18" charset="0"/>
              </a:rPr>
              <a:t> I </a:t>
            </a:r>
            <a:endParaRPr lang="en-GB" sz="2400" i="1" dirty="0">
              <a:latin typeface="Times New Roman" pitchFamily="18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89936" y="3595688"/>
            <a:ext cx="21264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itchFamily="18" charset="0"/>
              </a:rPr>
              <a:t>Luis Eduardo Toledo</a:t>
            </a:r>
            <a:endParaRPr lang="en-GB" sz="1800" dirty="0">
              <a:latin typeface="Times New Roman" pitchFamily="18" charset="0"/>
            </a:endParaRPr>
          </a:p>
        </p:txBody>
      </p:sp>
      <p:sp>
        <p:nvSpPr>
          <p:cNvPr id="20" name="Rectangle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 VERILOG COMBINACIONALES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2" name="Picture 3" descr="D:\Luis\Facultad\UTN\240px-UTN_logo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 VERILOG COMBINACIONALES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2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395536" y="3158115"/>
            <a:ext cx="7632452" cy="25920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module compare (input [3: 0]   A, B,     // entrada de datos de 4-bits.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output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reg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[5: 0]       Y);    // salida de 6-bits del comparador.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// EQ, NE, GT, LT, GE, 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always @ (A or B)   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(A==B)           Y = 6'b10_0011;    // EQ, GE, 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else if (A &lt; B)   Y = 6'b01_0101;    // NE, LT, 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else                   Y = 6'b01_1010;    // NE, GT, GE</a:t>
            </a:r>
          </a:p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endmodule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2702009-5F03-9285-FFA7-1AA647911BDC}"/>
              </a:ext>
            </a:extLst>
          </p:cNvPr>
          <p:cNvSpPr txBox="1"/>
          <p:nvPr/>
        </p:nvSpPr>
        <p:spPr>
          <a:xfrm>
            <a:off x="251520" y="1283604"/>
            <a:ext cx="7884876" cy="1256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Escriba una descripción comportamental en </a:t>
            </a:r>
            <a:r>
              <a:rPr lang="es-AR" sz="1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Verilog</a:t>
            </a:r>
            <a:r>
              <a:rPr lang="es-AR" sz="1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 un comparador de 4 bits con entradas A y B y una salida de seis bits Y [5:0]. El bit 5 de Y es para “igual”, bit 4 para “no igual a”, bit 3 para “mayor que”, bit 2 para “menor que”, bit 1 para “mayor o igual que”, y bit 0 para “menor o igual que”.</a:t>
            </a:r>
            <a:endParaRPr lang="en-US" sz="1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01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 VERILOG COMBINACIONALES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2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ángulo 8"/>
          <p:cNvSpPr/>
          <p:nvPr/>
        </p:nvSpPr>
        <p:spPr>
          <a:xfrm>
            <a:off x="431540" y="1173908"/>
            <a:ext cx="75694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 un módulo en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Verilog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 circuito aritmético con una variable de selección S, un acarreo de entrada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Cin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dos entradas de datos de 8 bits, A y B. El circuito genera las cuatro operaciones aritméticas indicadas en la siguiente tabla: </a:t>
            </a:r>
            <a:endParaRPr lang="en-US" dirty="0"/>
          </a:p>
        </p:txBody>
      </p:sp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471636"/>
              </p:ext>
            </p:extLst>
          </p:nvPr>
        </p:nvGraphicFramePr>
        <p:xfrm>
          <a:off x="1367644" y="2096852"/>
          <a:ext cx="6084676" cy="9349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4605">
                  <a:extLst>
                    <a:ext uri="{9D8B030D-6E8A-4147-A177-3AD203B41FA5}">
                      <a16:colId xmlns:a16="http://schemas.microsoft.com/office/drawing/2014/main" val="838546350"/>
                    </a:ext>
                  </a:extLst>
                </a:gridCol>
                <a:gridCol w="2564082">
                  <a:extLst>
                    <a:ext uri="{9D8B030D-6E8A-4147-A177-3AD203B41FA5}">
                      <a16:colId xmlns:a16="http://schemas.microsoft.com/office/drawing/2014/main" val="2027697315"/>
                    </a:ext>
                  </a:extLst>
                </a:gridCol>
                <a:gridCol w="3045989">
                  <a:extLst>
                    <a:ext uri="{9D8B030D-6E8A-4147-A177-3AD203B41FA5}">
                      <a16:colId xmlns:a16="http://schemas.microsoft.com/office/drawing/2014/main" val="2209998319"/>
                    </a:ext>
                  </a:extLst>
                </a:gridCol>
              </a:tblGrid>
              <a:tr h="233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 err="1">
                          <a:effectLst/>
                        </a:rPr>
                        <a:t>Cin</a:t>
                      </a:r>
                      <a:r>
                        <a:rPr lang="es-AR" sz="2000" dirty="0">
                          <a:effectLst/>
                        </a:rPr>
                        <a:t> = 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Cin = 1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1008066"/>
                  </a:ext>
                </a:extLst>
              </a:tr>
              <a:tr h="233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0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F = A + B (suma)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>
                          <a:effectLst/>
                        </a:rPr>
                        <a:t>F = A + 1         (incremento)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5737951"/>
                  </a:ext>
                </a:extLst>
              </a:tr>
              <a:tr h="2335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1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F = A – 1 (decremento)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2000" dirty="0">
                          <a:effectLst/>
                        </a:rPr>
                        <a:t>F = A + /B + 1 (sustracción)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44556336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2340260" y="3120003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</a:t>
            </a:r>
            <a:r>
              <a:rPr lang="en-US" dirty="0" err="1"/>
              <a:t>cir_arit</a:t>
            </a:r>
            <a:r>
              <a:rPr lang="en-US" dirty="0"/>
              <a:t>(input [7:0] A, </a:t>
            </a:r>
          </a:p>
          <a:p>
            <a:r>
              <a:rPr lang="en-US" dirty="0"/>
              <a:t>                             input [7:0] B,</a:t>
            </a:r>
          </a:p>
          <a:p>
            <a:r>
              <a:rPr lang="en-US" dirty="0"/>
              <a:t>                             input S, </a:t>
            </a:r>
            <a:r>
              <a:rPr lang="en-US" dirty="0" err="1"/>
              <a:t>Cin</a:t>
            </a:r>
            <a:r>
              <a:rPr lang="en-US" dirty="0"/>
              <a:t>,</a:t>
            </a:r>
          </a:p>
          <a:p>
            <a:r>
              <a:rPr lang="en-US" dirty="0"/>
              <a:t>                             output </a:t>
            </a:r>
            <a:r>
              <a:rPr lang="en-US" dirty="0" err="1"/>
              <a:t>reg</a:t>
            </a:r>
            <a:r>
              <a:rPr lang="en-US" dirty="0"/>
              <a:t> [7:0] F,</a:t>
            </a:r>
          </a:p>
          <a:p>
            <a:r>
              <a:rPr lang="en-US" dirty="0"/>
              <a:t>                             output </a:t>
            </a:r>
            <a:r>
              <a:rPr lang="en-US" dirty="0" err="1"/>
              <a:t>reg</a:t>
            </a:r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);</a:t>
            </a:r>
          </a:p>
          <a:p>
            <a:r>
              <a:rPr lang="en-US" dirty="0"/>
              <a:t>  always @(*)</a:t>
            </a:r>
          </a:p>
          <a:p>
            <a:r>
              <a:rPr lang="en-US" dirty="0"/>
              <a:t>    case ({S, </a:t>
            </a:r>
            <a:r>
              <a:rPr lang="en-US" dirty="0" err="1"/>
              <a:t>Cin</a:t>
            </a:r>
            <a:r>
              <a:rPr lang="en-US" dirty="0"/>
              <a:t>})</a:t>
            </a:r>
          </a:p>
          <a:p>
            <a:r>
              <a:rPr lang="en-US" dirty="0"/>
              <a:t>      2'b00: {</a:t>
            </a:r>
            <a:r>
              <a:rPr lang="en-US" dirty="0" err="1"/>
              <a:t>cout,F</a:t>
            </a:r>
            <a:r>
              <a:rPr lang="en-US" dirty="0"/>
              <a:t>} = A + B;</a:t>
            </a:r>
          </a:p>
          <a:p>
            <a:r>
              <a:rPr lang="en-US" dirty="0"/>
              <a:t>      2'b01: {</a:t>
            </a:r>
            <a:r>
              <a:rPr lang="en-US" dirty="0" err="1"/>
              <a:t>cout,F</a:t>
            </a:r>
            <a:r>
              <a:rPr lang="en-US" dirty="0"/>
              <a:t>} = A + 8'b1;</a:t>
            </a:r>
          </a:p>
          <a:p>
            <a:r>
              <a:rPr lang="en-US" dirty="0"/>
              <a:t>      2'b10: {</a:t>
            </a:r>
            <a:r>
              <a:rPr lang="en-US" dirty="0" err="1"/>
              <a:t>cout,F</a:t>
            </a:r>
            <a:r>
              <a:rPr lang="en-US" dirty="0"/>
              <a:t>} = A - 8'b1;</a:t>
            </a:r>
          </a:p>
          <a:p>
            <a:r>
              <a:rPr lang="en-US" dirty="0"/>
              <a:t>      2'b11: {</a:t>
            </a:r>
            <a:r>
              <a:rPr lang="en-US" dirty="0" err="1"/>
              <a:t>cout,F</a:t>
            </a:r>
            <a:r>
              <a:rPr lang="en-US" dirty="0"/>
              <a:t>} = A - B;       //A + ~B + 8'b1;</a:t>
            </a:r>
          </a:p>
          <a:p>
            <a:r>
              <a:rPr lang="en-US" dirty="0"/>
              <a:t>    </a:t>
            </a:r>
            <a:r>
              <a:rPr lang="es-AR" dirty="0" err="1"/>
              <a:t>endcase</a:t>
            </a:r>
            <a:endParaRPr lang="en-US" dirty="0"/>
          </a:p>
          <a:p>
            <a:r>
              <a:rPr lang="es-AR" dirty="0" err="1"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4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9 Grupo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4" name="3 Rectángulo"/>
            <p:cNvSpPr/>
            <p:nvPr/>
          </p:nvSpPr>
          <p:spPr>
            <a:xfrm>
              <a:off x="0" y="0"/>
              <a:ext cx="8001000" cy="1066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5" name="4 Rectángulo"/>
            <p:cNvSpPr/>
            <p:nvPr/>
          </p:nvSpPr>
          <p:spPr>
            <a:xfrm>
              <a:off x="8001000" y="0"/>
              <a:ext cx="1143000" cy="3810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7" name="6 Rectángulo"/>
            <p:cNvSpPr/>
            <p:nvPr/>
          </p:nvSpPr>
          <p:spPr>
            <a:xfrm>
              <a:off x="0" y="6781800"/>
              <a:ext cx="8001000" cy="76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8" name="7 Rectángulo"/>
            <p:cNvSpPr/>
            <p:nvPr/>
          </p:nvSpPr>
          <p:spPr>
            <a:xfrm>
              <a:off x="8001000" y="6781800"/>
              <a:ext cx="1143000" cy="7620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sp>
        <p:nvSpPr>
          <p:cNvPr id="20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Arial Black"/>
                <a:ea typeface="+mj-ea"/>
                <a:cs typeface="Arial"/>
              </a:rPr>
              <a:t>EJEMPLOS VERILOG COMBINACIONALES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 Black"/>
              <a:ea typeface="+mj-ea"/>
              <a:cs typeface="Arial"/>
            </a:endParaRPr>
          </a:p>
        </p:txBody>
      </p:sp>
      <p:pic>
        <p:nvPicPr>
          <p:cNvPr id="12" name="Picture 3" descr="D:\Luis\Facultad\UTN\240px-UTN_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27988" y="5732463"/>
            <a:ext cx="1116012" cy="101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ángulo 1"/>
          <p:cNvSpPr/>
          <p:nvPr/>
        </p:nvSpPr>
        <p:spPr>
          <a:xfrm>
            <a:off x="215516" y="1175133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Escriba un módulo en </a:t>
            </a:r>
            <a:r>
              <a:rPr lang="es-AR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Verilog</a:t>
            </a:r>
            <a:r>
              <a:rPr lang="es-A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un circuito digital que realice las cuatro operaciones indicadas en la siguiente tabla: </a:t>
            </a:r>
            <a:endParaRPr lang="en-US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45041"/>
              </p:ext>
            </p:extLst>
          </p:nvPr>
        </p:nvGraphicFramePr>
        <p:xfrm>
          <a:off x="1439652" y="1860932"/>
          <a:ext cx="5004555" cy="17256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51502">
                  <a:extLst>
                    <a:ext uri="{9D8B030D-6E8A-4147-A177-3AD203B41FA5}">
                      <a16:colId xmlns:a16="http://schemas.microsoft.com/office/drawing/2014/main" val="2074747282"/>
                    </a:ext>
                  </a:extLst>
                </a:gridCol>
                <a:gridCol w="629574">
                  <a:extLst>
                    <a:ext uri="{9D8B030D-6E8A-4147-A177-3AD203B41FA5}">
                      <a16:colId xmlns:a16="http://schemas.microsoft.com/office/drawing/2014/main" val="91302218"/>
                    </a:ext>
                  </a:extLst>
                </a:gridCol>
                <a:gridCol w="454413">
                  <a:extLst>
                    <a:ext uri="{9D8B030D-6E8A-4147-A177-3AD203B41FA5}">
                      <a16:colId xmlns:a16="http://schemas.microsoft.com/office/drawing/2014/main" val="1350178226"/>
                    </a:ext>
                  </a:extLst>
                </a:gridCol>
                <a:gridCol w="454413">
                  <a:extLst>
                    <a:ext uri="{9D8B030D-6E8A-4147-A177-3AD203B41FA5}">
                      <a16:colId xmlns:a16="http://schemas.microsoft.com/office/drawing/2014/main" val="3571937110"/>
                    </a:ext>
                  </a:extLst>
                </a:gridCol>
                <a:gridCol w="454413">
                  <a:extLst>
                    <a:ext uri="{9D8B030D-6E8A-4147-A177-3AD203B41FA5}">
                      <a16:colId xmlns:a16="http://schemas.microsoft.com/office/drawing/2014/main" val="1246409189"/>
                    </a:ext>
                  </a:extLst>
                </a:gridCol>
                <a:gridCol w="454413">
                  <a:extLst>
                    <a:ext uri="{9D8B030D-6E8A-4147-A177-3AD203B41FA5}">
                      <a16:colId xmlns:a16="http://schemas.microsoft.com/office/drawing/2014/main" val="2881970425"/>
                    </a:ext>
                  </a:extLst>
                </a:gridCol>
                <a:gridCol w="2005827">
                  <a:extLst>
                    <a:ext uri="{9D8B030D-6E8A-4147-A177-3AD203B41FA5}">
                      <a16:colId xmlns:a16="http://schemas.microsoft.com/office/drawing/2014/main" val="1203484749"/>
                    </a:ext>
                  </a:extLst>
                </a:gridCol>
              </a:tblGrid>
              <a:tr h="217428">
                <a:tc gridSpan="7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400" dirty="0">
                          <a:effectLst/>
                        </a:rPr>
                        <a:t>Tabla de Funciones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17849"/>
                  </a:ext>
                </a:extLst>
              </a:tr>
              <a:tr h="21742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SELECCIÓN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SALIDA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 </a:t>
                      </a:r>
                      <a:endParaRPr lang="en-US" sz="160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Operación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5420358"/>
                  </a:ext>
                </a:extLst>
              </a:tr>
              <a:tr h="22749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</a:t>
                      </a:r>
                      <a:r>
                        <a:rPr lang="es-AR" sz="1600" baseline="-25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S</a:t>
                      </a:r>
                      <a:r>
                        <a:rPr lang="es-AR" sz="1600" baseline="-250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Y</a:t>
                      </a:r>
                      <a:r>
                        <a:rPr lang="es-AR" sz="1600" baseline="-250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Y</a:t>
                      </a:r>
                      <a:r>
                        <a:rPr lang="es-AR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Y</a:t>
                      </a:r>
                      <a:r>
                        <a:rPr lang="es-AR" sz="1600" baseline="-25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Y</a:t>
                      </a:r>
                      <a:r>
                        <a:rPr lang="es-AR" sz="1600" baseline="-250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75285"/>
                  </a:ext>
                </a:extLst>
              </a:tr>
              <a:tr h="217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D</a:t>
                      </a:r>
                      <a:r>
                        <a:rPr lang="es-AR" sz="1600" baseline="-250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No hay corrimiento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279925"/>
                  </a:ext>
                </a:extLst>
              </a:tr>
              <a:tr h="217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D</a:t>
                      </a:r>
                      <a:r>
                        <a:rPr lang="es-AR" sz="1600" baseline="-25000" dirty="0">
                          <a:effectLst/>
                        </a:rPr>
                        <a:t>2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D</a:t>
                      </a:r>
                      <a:r>
                        <a:rPr lang="es-AR" sz="1600" baseline="-25000" dirty="0">
                          <a:effectLst/>
                        </a:rPr>
                        <a:t>1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D</a:t>
                      </a:r>
                      <a:r>
                        <a:rPr lang="es-AR" sz="1600" baseline="-25000" dirty="0">
                          <a:effectLst/>
                        </a:rPr>
                        <a:t>0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D</a:t>
                      </a:r>
                      <a:r>
                        <a:rPr lang="es-AR" sz="1600" baseline="-25000" dirty="0">
                          <a:effectLst/>
                        </a:rPr>
                        <a:t>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Rotación una vez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917004"/>
                  </a:ext>
                </a:extLst>
              </a:tr>
              <a:tr h="217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Rotación dos veces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8635260"/>
                  </a:ext>
                </a:extLst>
              </a:tr>
              <a:tr h="21742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>
                          <a:effectLst/>
                        </a:rPr>
                        <a:t>D</a:t>
                      </a:r>
                      <a:r>
                        <a:rPr lang="es-AR" sz="1600" baseline="-25000">
                          <a:effectLst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600" dirty="0">
                          <a:effectLst/>
                        </a:rPr>
                        <a:t>Rotación tres veces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7755842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2663788" y="3715276"/>
            <a:ext cx="4572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prob_4 (input [3:0] D, </a:t>
            </a:r>
          </a:p>
          <a:p>
            <a:r>
              <a:rPr lang="en-US" dirty="0"/>
              <a:t>                              input [1:0] S,</a:t>
            </a:r>
          </a:p>
          <a:p>
            <a:r>
              <a:rPr lang="en-US" dirty="0"/>
              <a:t>                   output </a:t>
            </a:r>
            <a:r>
              <a:rPr lang="en-US" dirty="0" err="1"/>
              <a:t>reg</a:t>
            </a:r>
            <a:r>
              <a:rPr lang="en-US" dirty="0"/>
              <a:t> [3:0] Y);</a:t>
            </a:r>
          </a:p>
          <a:p>
            <a:r>
              <a:rPr lang="en-US" dirty="0"/>
              <a:t>  always @(*)</a:t>
            </a:r>
          </a:p>
          <a:p>
            <a:r>
              <a:rPr lang="en-US" dirty="0"/>
              <a:t>    case (S)</a:t>
            </a:r>
          </a:p>
          <a:p>
            <a:r>
              <a:rPr lang="en-US" dirty="0"/>
              <a:t>      </a:t>
            </a:r>
            <a:r>
              <a:rPr lang="es-AR" dirty="0"/>
              <a:t>2'b00: Y = D;</a:t>
            </a:r>
            <a:endParaRPr lang="en-US" dirty="0"/>
          </a:p>
          <a:p>
            <a:r>
              <a:rPr lang="es-AR" dirty="0"/>
              <a:t>      2'b01: Y = { D[2:0], D[3] };</a:t>
            </a:r>
            <a:endParaRPr lang="en-US" dirty="0"/>
          </a:p>
          <a:p>
            <a:r>
              <a:rPr lang="es-AR" dirty="0"/>
              <a:t>      2'b10: Y = { D[1:0], D[3:2] };</a:t>
            </a:r>
            <a:endParaRPr lang="en-US" dirty="0"/>
          </a:p>
          <a:p>
            <a:r>
              <a:rPr lang="es-AR" dirty="0"/>
              <a:t>      2'b11: Y = { D[0], D[3:1] };</a:t>
            </a:r>
            <a:endParaRPr lang="en-US" dirty="0"/>
          </a:p>
          <a:p>
            <a:r>
              <a:rPr lang="es-AR" dirty="0"/>
              <a:t>    </a:t>
            </a:r>
            <a:r>
              <a:rPr lang="es-AR" dirty="0" err="1"/>
              <a:t>endcase</a:t>
            </a:r>
            <a:endParaRPr lang="en-US" dirty="0"/>
          </a:p>
          <a:p>
            <a:r>
              <a:rPr lang="es-AR" sz="16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endmodule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9197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U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UCC</Template>
  <TotalTime>978</TotalTime>
  <Words>562</Words>
  <Application>Microsoft Office PowerPoint</Application>
  <PresentationFormat>Presentación en pantalla (4:3)</PresentationFormat>
  <Paragraphs>90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Times New Roman</vt:lpstr>
      <vt:lpstr>UCC</vt:lpstr>
      <vt:lpstr>Presentación de PowerPoint</vt:lpstr>
      <vt:lpstr>Presentación de PowerPoint</vt:lpstr>
      <vt:lpstr>Presentación de PowerPoint</vt:lpstr>
      <vt:lpstr>Presentación de PowerPoint</vt:lpstr>
    </vt:vector>
  </TitlesOfParts>
  <Company>RevolucionUnattended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Josefina</cp:lastModifiedBy>
  <cp:revision>156</cp:revision>
  <dcterms:created xsi:type="dcterms:W3CDTF">2015-08-11T02:22:31Z</dcterms:created>
  <dcterms:modified xsi:type="dcterms:W3CDTF">2022-06-28T20:13:57Z</dcterms:modified>
</cp:coreProperties>
</file>