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8" r:id="rId15"/>
    <p:sldId id="260" r:id="rId16"/>
    <p:sldId id="262" r:id="rId17"/>
    <p:sldId id="264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15/8/2023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15/8/2023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15/8/2023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15/8/2023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15/8/2023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15/8/2023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15/8/2023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15/8/2023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15/8/2023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15/8/2023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15/8/2023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1722-305B-4FD0-977E-DF5BFC7BB589}" type="datetimeFigureOut">
              <a:rPr lang="es-AR" smtClean="0"/>
              <a:pPr/>
              <a:t>15/8/2023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wmf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4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5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167063"/>
            <a:ext cx="2738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Times New Roman" pitchFamily="18" charset="0"/>
              </a:rPr>
              <a:t>Técnicas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</a:rPr>
              <a:t>Digitales</a:t>
            </a:r>
            <a:r>
              <a:rPr lang="en-US" sz="2400" i="1" dirty="0" smtClean="0">
                <a:latin typeface="Times New Roman" pitchFamily="18" charset="0"/>
              </a:rPr>
              <a:t> I </a:t>
            </a:r>
            <a:endParaRPr lang="en-GB" sz="2400" i="1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9936" y="3595688"/>
            <a:ext cx="212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pitchFamily="18" charset="0"/>
              </a:rPr>
              <a:t>Luis Eduardo Toledo</a:t>
            </a:r>
            <a:endParaRPr lang="en-GB" sz="1800" dirty="0">
              <a:latin typeface="Times New Roman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SISTEMAS SECUENCIALES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pic>
        <p:nvPicPr>
          <p:cNvPr id="12" name="Picture 3" descr="D:\Luis\Facultad\UTN\240px-UTN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cs typeface="Arial"/>
              </a:rPr>
              <a:t>DEFINICIONES DE TEMPORIZACIÓN</a:t>
            </a:r>
            <a:endParaRPr lang="en-GB" sz="2400" kern="0" dirty="0">
              <a:solidFill>
                <a:srgbClr val="FF0000"/>
              </a:solidFill>
              <a:latin typeface="Arial Black"/>
              <a:cs typeface="Arial"/>
            </a:endParaRPr>
          </a:p>
        </p:txBody>
      </p:sp>
      <p:sp>
        <p:nvSpPr>
          <p:cNvPr id="11269" name="Freeform 3"/>
          <p:cNvSpPr>
            <a:spLocks/>
          </p:cNvSpPr>
          <p:nvPr/>
        </p:nvSpPr>
        <p:spPr bwMode="auto">
          <a:xfrm>
            <a:off x="1377950" y="2381734"/>
            <a:ext cx="4610100" cy="776287"/>
          </a:xfrm>
          <a:custGeom>
            <a:avLst/>
            <a:gdLst>
              <a:gd name="T0" fmla="*/ 0 w 2904"/>
              <a:gd name="T1" fmla="*/ 0 h 489"/>
              <a:gd name="T2" fmla="*/ 0 w 2904"/>
              <a:gd name="T3" fmla="*/ 489 h 489"/>
              <a:gd name="T4" fmla="*/ 2904 w 2904"/>
              <a:gd name="T5" fmla="*/ 489 h 489"/>
              <a:gd name="T6" fmla="*/ 0 60000 65536"/>
              <a:gd name="T7" fmla="*/ 0 60000 65536"/>
              <a:gd name="T8" fmla="*/ 0 60000 65536"/>
              <a:gd name="T9" fmla="*/ 0 w 2904"/>
              <a:gd name="T10" fmla="*/ 0 h 489"/>
              <a:gd name="T11" fmla="*/ 2904 w 2904"/>
              <a:gd name="T12" fmla="*/ 489 h 4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4" h="489">
                <a:moveTo>
                  <a:pt x="0" y="0"/>
                </a:moveTo>
                <a:lnTo>
                  <a:pt x="0" y="489"/>
                </a:lnTo>
                <a:lnTo>
                  <a:pt x="2904" y="489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70" name="Freeform 4"/>
          <p:cNvSpPr>
            <a:spLocks/>
          </p:cNvSpPr>
          <p:nvPr/>
        </p:nvSpPr>
        <p:spPr bwMode="auto">
          <a:xfrm>
            <a:off x="5962650" y="3126271"/>
            <a:ext cx="104775" cy="63500"/>
          </a:xfrm>
          <a:custGeom>
            <a:avLst/>
            <a:gdLst>
              <a:gd name="T0" fmla="*/ 4 w 20"/>
              <a:gd name="T1" fmla="*/ 6 h 12"/>
              <a:gd name="T2" fmla="*/ 0 w 20"/>
              <a:gd name="T3" fmla="*/ 0 h 12"/>
              <a:gd name="T4" fmla="*/ 0 w 20"/>
              <a:gd name="T5" fmla="*/ 0 h 12"/>
              <a:gd name="T6" fmla="*/ 10 w 20"/>
              <a:gd name="T7" fmla="*/ 4 h 12"/>
              <a:gd name="T8" fmla="*/ 20 w 20"/>
              <a:gd name="T9" fmla="*/ 6 h 12"/>
              <a:gd name="T10" fmla="*/ 10 w 20"/>
              <a:gd name="T11" fmla="*/ 8 h 12"/>
              <a:gd name="T12" fmla="*/ 0 w 20"/>
              <a:gd name="T13" fmla="*/ 12 h 12"/>
              <a:gd name="T14" fmla="*/ 0 w 20"/>
              <a:gd name="T15" fmla="*/ 12 h 12"/>
              <a:gd name="T16" fmla="*/ 4 w 20"/>
              <a:gd name="T17" fmla="*/ 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"/>
              <a:gd name="T28" fmla="*/ 0 h 12"/>
              <a:gd name="T29" fmla="*/ 20 w 20"/>
              <a:gd name="T30" fmla="*/ 12 h 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" h="12">
                <a:moveTo>
                  <a:pt x="4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4"/>
                  <a:pt x="17" y="5"/>
                  <a:pt x="20" y="6"/>
                </a:cubicBezTo>
                <a:cubicBezTo>
                  <a:pt x="17" y="7"/>
                  <a:pt x="13" y="7"/>
                  <a:pt x="1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lnTo>
                  <a:pt x="4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71" name="Freeform 5"/>
          <p:cNvSpPr>
            <a:spLocks/>
          </p:cNvSpPr>
          <p:nvPr/>
        </p:nvSpPr>
        <p:spPr bwMode="auto">
          <a:xfrm>
            <a:off x="1346200" y="2302359"/>
            <a:ext cx="63500" cy="106362"/>
          </a:xfrm>
          <a:custGeom>
            <a:avLst/>
            <a:gdLst>
              <a:gd name="T0" fmla="*/ 6 w 12"/>
              <a:gd name="T1" fmla="*/ 17 h 20"/>
              <a:gd name="T2" fmla="*/ 0 w 12"/>
              <a:gd name="T3" fmla="*/ 20 h 20"/>
              <a:gd name="T4" fmla="*/ 0 w 12"/>
              <a:gd name="T5" fmla="*/ 20 h 20"/>
              <a:gd name="T6" fmla="*/ 4 w 12"/>
              <a:gd name="T7" fmla="*/ 10 h 20"/>
              <a:gd name="T8" fmla="*/ 6 w 12"/>
              <a:gd name="T9" fmla="*/ 0 h 20"/>
              <a:gd name="T10" fmla="*/ 8 w 12"/>
              <a:gd name="T11" fmla="*/ 10 h 20"/>
              <a:gd name="T12" fmla="*/ 12 w 12"/>
              <a:gd name="T13" fmla="*/ 20 h 20"/>
              <a:gd name="T14" fmla="*/ 12 w 12"/>
              <a:gd name="T15" fmla="*/ 20 h 20"/>
              <a:gd name="T16" fmla="*/ 6 w 12"/>
              <a:gd name="T17" fmla="*/ 17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0"/>
              <a:gd name="T29" fmla="*/ 12 w 12"/>
              <a:gd name="T30" fmla="*/ 20 h 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0">
                <a:moveTo>
                  <a:pt x="6" y="17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7"/>
                  <a:pt x="5" y="4"/>
                  <a:pt x="6" y="0"/>
                </a:cubicBezTo>
                <a:cubicBezTo>
                  <a:pt x="7" y="4"/>
                  <a:pt x="7" y="7"/>
                  <a:pt x="8" y="1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lnTo>
                  <a:pt x="6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5991225" y="2904021"/>
            <a:ext cx="460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Ten Roman"/>
              </a:rPr>
              <a:t>t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73" name="Rectangle 7"/>
          <p:cNvSpPr>
            <a:spLocks noChangeArrowheads="1"/>
          </p:cNvSpPr>
          <p:nvPr/>
        </p:nvSpPr>
        <p:spPr bwMode="auto">
          <a:xfrm>
            <a:off x="938213" y="2630971"/>
            <a:ext cx="366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Ten Roman"/>
              </a:rPr>
              <a:t>CLK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74" name="Freeform 8"/>
          <p:cNvSpPr>
            <a:spLocks/>
          </p:cNvSpPr>
          <p:nvPr/>
        </p:nvSpPr>
        <p:spPr bwMode="auto">
          <a:xfrm>
            <a:off x="1377950" y="2519846"/>
            <a:ext cx="4625975" cy="638175"/>
          </a:xfrm>
          <a:custGeom>
            <a:avLst/>
            <a:gdLst>
              <a:gd name="T0" fmla="*/ 2914 w 2914"/>
              <a:gd name="T1" fmla="*/ 402 h 402"/>
              <a:gd name="T2" fmla="*/ 2688 w 2914"/>
              <a:gd name="T3" fmla="*/ 402 h 402"/>
              <a:gd name="T4" fmla="*/ 2565 w 2914"/>
              <a:gd name="T5" fmla="*/ 0 h 402"/>
              <a:gd name="T6" fmla="*/ 1416 w 2914"/>
              <a:gd name="T7" fmla="*/ 0 h 402"/>
              <a:gd name="T8" fmla="*/ 1292 w 2914"/>
              <a:gd name="T9" fmla="*/ 402 h 402"/>
              <a:gd name="T10" fmla="*/ 340 w 2914"/>
              <a:gd name="T11" fmla="*/ 402 h 402"/>
              <a:gd name="T12" fmla="*/ 217 w 2914"/>
              <a:gd name="T13" fmla="*/ 0 h 402"/>
              <a:gd name="T14" fmla="*/ 0 w 2914"/>
              <a:gd name="T15" fmla="*/ 0 h 4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14"/>
              <a:gd name="T25" fmla="*/ 0 h 402"/>
              <a:gd name="T26" fmla="*/ 2914 w 2914"/>
              <a:gd name="T27" fmla="*/ 402 h 4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14" h="402">
                <a:moveTo>
                  <a:pt x="2914" y="402"/>
                </a:moveTo>
                <a:lnTo>
                  <a:pt x="2688" y="402"/>
                </a:lnTo>
                <a:lnTo>
                  <a:pt x="2565" y="0"/>
                </a:lnTo>
                <a:lnTo>
                  <a:pt x="1416" y="0"/>
                </a:lnTo>
                <a:lnTo>
                  <a:pt x="1292" y="402"/>
                </a:lnTo>
                <a:lnTo>
                  <a:pt x="340" y="402"/>
                </a:lnTo>
                <a:lnTo>
                  <a:pt x="217" y="0"/>
                </a:lnTo>
                <a:lnTo>
                  <a:pt x="0" y="0"/>
                </a:lnTo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75" name="Freeform 9"/>
          <p:cNvSpPr>
            <a:spLocks/>
          </p:cNvSpPr>
          <p:nvPr/>
        </p:nvSpPr>
        <p:spPr bwMode="auto">
          <a:xfrm>
            <a:off x="1377950" y="3370746"/>
            <a:ext cx="4610100" cy="776288"/>
          </a:xfrm>
          <a:custGeom>
            <a:avLst/>
            <a:gdLst>
              <a:gd name="T0" fmla="*/ 0 w 2904"/>
              <a:gd name="T1" fmla="*/ 0 h 489"/>
              <a:gd name="T2" fmla="*/ 0 w 2904"/>
              <a:gd name="T3" fmla="*/ 489 h 489"/>
              <a:gd name="T4" fmla="*/ 2904 w 2904"/>
              <a:gd name="T5" fmla="*/ 489 h 489"/>
              <a:gd name="T6" fmla="*/ 0 60000 65536"/>
              <a:gd name="T7" fmla="*/ 0 60000 65536"/>
              <a:gd name="T8" fmla="*/ 0 60000 65536"/>
              <a:gd name="T9" fmla="*/ 0 w 2904"/>
              <a:gd name="T10" fmla="*/ 0 h 489"/>
              <a:gd name="T11" fmla="*/ 2904 w 2904"/>
              <a:gd name="T12" fmla="*/ 489 h 4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4" h="489">
                <a:moveTo>
                  <a:pt x="0" y="0"/>
                </a:moveTo>
                <a:lnTo>
                  <a:pt x="0" y="489"/>
                </a:lnTo>
                <a:lnTo>
                  <a:pt x="2904" y="489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76" name="Freeform 10"/>
          <p:cNvSpPr>
            <a:spLocks/>
          </p:cNvSpPr>
          <p:nvPr/>
        </p:nvSpPr>
        <p:spPr bwMode="auto">
          <a:xfrm>
            <a:off x="5962650" y="4115284"/>
            <a:ext cx="104775" cy="63500"/>
          </a:xfrm>
          <a:custGeom>
            <a:avLst/>
            <a:gdLst>
              <a:gd name="T0" fmla="*/ 4 w 20"/>
              <a:gd name="T1" fmla="*/ 6 h 12"/>
              <a:gd name="T2" fmla="*/ 0 w 20"/>
              <a:gd name="T3" fmla="*/ 0 h 12"/>
              <a:gd name="T4" fmla="*/ 0 w 20"/>
              <a:gd name="T5" fmla="*/ 0 h 12"/>
              <a:gd name="T6" fmla="*/ 10 w 20"/>
              <a:gd name="T7" fmla="*/ 4 h 12"/>
              <a:gd name="T8" fmla="*/ 20 w 20"/>
              <a:gd name="T9" fmla="*/ 6 h 12"/>
              <a:gd name="T10" fmla="*/ 10 w 20"/>
              <a:gd name="T11" fmla="*/ 8 h 12"/>
              <a:gd name="T12" fmla="*/ 0 w 20"/>
              <a:gd name="T13" fmla="*/ 12 h 12"/>
              <a:gd name="T14" fmla="*/ 0 w 20"/>
              <a:gd name="T15" fmla="*/ 12 h 12"/>
              <a:gd name="T16" fmla="*/ 4 w 20"/>
              <a:gd name="T17" fmla="*/ 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"/>
              <a:gd name="T28" fmla="*/ 0 h 12"/>
              <a:gd name="T29" fmla="*/ 20 w 20"/>
              <a:gd name="T30" fmla="*/ 12 h 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" h="12">
                <a:moveTo>
                  <a:pt x="4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4"/>
                  <a:pt x="17" y="5"/>
                  <a:pt x="20" y="6"/>
                </a:cubicBezTo>
                <a:cubicBezTo>
                  <a:pt x="17" y="7"/>
                  <a:pt x="13" y="7"/>
                  <a:pt x="1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lnTo>
                  <a:pt x="4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77" name="Freeform 11"/>
          <p:cNvSpPr>
            <a:spLocks/>
          </p:cNvSpPr>
          <p:nvPr/>
        </p:nvSpPr>
        <p:spPr bwMode="auto">
          <a:xfrm>
            <a:off x="1346200" y="3291371"/>
            <a:ext cx="63500" cy="104775"/>
          </a:xfrm>
          <a:custGeom>
            <a:avLst/>
            <a:gdLst>
              <a:gd name="T0" fmla="*/ 6 w 12"/>
              <a:gd name="T1" fmla="*/ 17 h 20"/>
              <a:gd name="T2" fmla="*/ 0 w 12"/>
              <a:gd name="T3" fmla="*/ 20 h 20"/>
              <a:gd name="T4" fmla="*/ 0 w 12"/>
              <a:gd name="T5" fmla="*/ 20 h 20"/>
              <a:gd name="T6" fmla="*/ 4 w 12"/>
              <a:gd name="T7" fmla="*/ 10 h 20"/>
              <a:gd name="T8" fmla="*/ 6 w 12"/>
              <a:gd name="T9" fmla="*/ 0 h 20"/>
              <a:gd name="T10" fmla="*/ 8 w 12"/>
              <a:gd name="T11" fmla="*/ 10 h 20"/>
              <a:gd name="T12" fmla="*/ 12 w 12"/>
              <a:gd name="T13" fmla="*/ 20 h 20"/>
              <a:gd name="T14" fmla="*/ 12 w 12"/>
              <a:gd name="T15" fmla="*/ 20 h 20"/>
              <a:gd name="T16" fmla="*/ 6 w 12"/>
              <a:gd name="T17" fmla="*/ 17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0"/>
              <a:gd name="T29" fmla="*/ 12 w 12"/>
              <a:gd name="T30" fmla="*/ 20 h 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0">
                <a:moveTo>
                  <a:pt x="6" y="17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7"/>
                  <a:pt x="5" y="4"/>
                  <a:pt x="6" y="0"/>
                </a:cubicBezTo>
                <a:cubicBezTo>
                  <a:pt x="7" y="4"/>
                  <a:pt x="7" y="7"/>
                  <a:pt x="8" y="1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lnTo>
                  <a:pt x="6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78" name="Rectangle 12"/>
          <p:cNvSpPr>
            <a:spLocks noChangeArrowheads="1"/>
          </p:cNvSpPr>
          <p:nvPr/>
        </p:nvSpPr>
        <p:spPr bwMode="auto">
          <a:xfrm>
            <a:off x="5991225" y="3893034"/>
            <a:ext cx="460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Ten Roman"/>
              </a:rPr>
              <a:t>t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79" name="Rectangle 13"/>
          <p:cNvSpPr>
            <a:spLocks noChangeArrowheads="1"/>
          </p:cNvSpPr>
          <p:nvPr/>
        </p:nvSpPr>
        <p:spPr bwMode="auto">
          <a:xfrm>
            <a:off x="1173163" y="3619984"/>
            <a:ext cx="1381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Ten Roman"/>
              </a:rPr>
              <a:t>D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80" name="Rectangle 14"/>
          <p:cNvSpPr>
            <a:spLocks noChangeArrowheads="1"/>
          </p:cNvSpPr>
          <p:nvPr/>
        </p:nvSpPr>
        <p:spPr bwMode="auto">
          <a:xfrm>
            <a:off x="3757613" y="4191484"/>
            <a:ext cx="460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Ten Roman"/>
              </a:rPr>
              <a:t>t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81" name="Rectangle 15"/>
          <p:cNvSpPr>
            <a:spLocks noChangeArrowheads="1"/>
          </p:cNvSpPr>
          <p:nvPr/>
        </p:nvSpPr>
        <p:spPr bwMode="auto">
          <a:xfrm>
            <a:off x="3805238" y="4277209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Ten Roman"/>
              </a:rPr>
              <a:t>c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82" name="Rectangle 16"/>
          <p:cNvSpPr>
            <a:spLocks noChangeArrowheads="1"/>
          </p:cNvSpPr>
          <p:nvPr/>
        </p:nvSpPr>
        <p:spPr bwMode="auto">
          <a:xfrm>
            <a:off x="3892550" y="4293084"/>
            <a:ext cx="106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athematicalPi 1"/>
              </a:rPr>
              <a:t>2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83" name="Rectangle 17"/>
          <p:cNvSpPr>
            <a:spLocks noChangeArrowheads="1"/>
          </p:cNvSpPr>
          <p:nvPr/>
        </p:nvSpPr>
        <p:spPr bwMode="auto">
          <a:xfrm>
            <a:off x="4030663" y="4277209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Ten Roman"/>
              </a:rPr>
              <a:t>q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84" name="Rectangle 18"/>
          <p:cNvSpPr>
            <a:spLocks noChangeArrowheads="1"/>
          </p:cNvSpPr>
          <p:nvPr/>
        </p:nvSpPr>
        <p:spPr bwMode="auto">
          <a:xfrm>
            <a:off x="3673475" y="3159609"/>
            <a:ext cx="460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Ten Roman"/>
              </a:rPr>
              <a:t>t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85" name="Rectangle 19"/>
          <p:cNvSpPr>
            <a:spLocks noChangeArrowheads="1"/>
          </p:cNvSpPr>
          <p:nvPr/>
        </p:nvSpPr>
        <p:spPr bwMode="auto">
          <a:xfrm>
            <a:off x="3719513" y="3245334"/>
            <a:ext cx="2444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Ten Roman"/>
              </a:rPr>
              <a:t>hold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86" name="Rectangle 20"/>
          <p:cNvSpPr>
            <a:spLocks noChangeArrowheads="1"/>
          </p:cNvSpPr>
          <p:nvPr/>
        </p:nvSpPr>
        <p:spPr bwMode="auto">
          <a:xfrm>
            <a:off x="3052763" y="3159609"/>
            <a:ext cx="460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Ten Roman"/>
              </a:rPr>
              <a:t>t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87" name="Rectangle 21"/>
          <p:cNvSpPr>
            <a:spLocks noChangeArrowheads="1"/>
          </p:cNvSpPr>
          <p:nvPr/>
        </p:nvSpPr>
        <p:spPr bwMode="auto">
          <a:xfrm>
            <a:off x="3098800" y="3245334"/>
            <a:ext cx="1190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Ten Roman"/>
              </a:rPr>
              <a:t>su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88" name="Freeform 22"/>
          <p:cNvSpPr>
            <a:spLocks/>
          </p:cNvSpPr>
          <p:nvPr/>
        </p:nvSpPr>
        <p:spPr bwMode="auto">
          <a:xfrm>
            <a:off x="1377950" y="4385159"/>
            <a:ext cx="4610100" cy="776287"/>
          </a:xfrm>
          <a:custGeom>
            <a:avLst/>
            <a:gdLst>
              <a:gd name="T0" fmla="*/ 0 w 2904"/>
              <a:gd name="T1" fmla="*/ 0 h 489"/>
              <a:gd name="T2" fmla="*/ 0 w 2904"/>
              <a:gd name="T3" fmla="*/ 489 h 489"/>
              <a:gd name="T4" fmla="*/ 2904 w 2904"/>
              <a:gd name="T5" fmla="*/ 489 h 489"/>
              <a:gd name="T6" fmla="*/ 0 60000 65536"/>
              <a:gd name="T7" fmla="*/ 0 60000 65536"/>
              <a:gd name="T8" fmla="*/ 0 60000 65536"/>
              <a:gd name="T9" fmla="*/ 0 w 2904"/>
              <a:gd name="T10" fmla="*/ 0 h 489"/>
              <a:gd name="T11" fmla="*/ 2904 w 2904"/>
              <a:gd name="T12" fmla="*/ 489 h 4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4" h="489">
                <a:moveTo>
                  <a:pt x="0" y="0"/>
                </a:moveTo>
                <a:lnTo>
                  <a:pt x="0" y="489"/>
                </a:lnTo>
                <a:lnTo>
                  <a:pt x="2904" y="489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89" name="Freeform 23"/>
          <p:cNvSpPr>
            <a:spLocks/>
          </p:cNvSpPr>
          <p:nvPr/>
        </p:nvSpPr>
        <p:spPr bwMode="auto">
          <a:xfrm>
            <a:off x="5962650" y="5124934"/>
            <a:ext cx="104775" cy="68262"/>
          </a:xfrm>
          <a:custGeom>
            <a:avLst/>
            <a:gdLst>
              <a:gd name="T0" fmla="*/ 4 w 20"/>
              <a:gd name="T1" fmla="*/ 7 h 13"/>
              <a:gd name="T2" fmla="*/ 0 w 20"/>
              <a:gd name="T3" fmla="*/ 1 h 13"/>
              <a:gd name="T4" fmla="*/ 0 w 20"/>
              <a:gd name="T5" fmla="*/ 0 h 13"/>
              <a:gd name="T6" fmla="*/ 10 w 20"/>
              <a:gd name="T7" fmla="*/ 4 h 13"/>
              <a:gd name="T8" fmla="*/ 20 w 20"/>
              <a:gd name="T9" fmla="*/ 7 h 13"/>
              <a:gd name="T10" fmla="*/ 10 w 20"/>
              <a:gd name="T11" fmla="*/ 9 h 13"/>
              <a:gd name="T12" fmla="*/ 0 w 20"/>
              <a:gd name="T13" fmla="*/ 13 h 13"/>
              <a:gd name="T14" fmla="*/ 0 w 20"/>
              <a:gd name="T15" fmla="*/ 13 h 13"/>
              <a:gd name="T16" fmla="*/ 4 w 20"/>
              <a:gd name="T17" fmla="*/ 7 h 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"/>
              <a:gd name="T28" fmla="*/ 0 h 13"/>
              <a:gd name="T29" fmla="*/ 20 w 20"/>
              <a:gd name="T30" fmla="*/ 13 h 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" h="13">
                <a:moveTo>
                  <a:pt x="4" y="7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5"/>
                  <a:pt x="17" y="6"/>
                  <a:pt x="20" y="7"/>
                </a:cubicBezTo>
                <a:cubicBezTo>
                  <a:pt x="17" y="7"/>
                  <a:pt x="13" y="8"/>
                  <a:pt x="1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90" name="Freeform 24"/>
          <p:cNvSpPr>
            <a:spLocks/>
          </p:cNvSpPr>
          <p:nvPr/>
        </p:nvSpPr>
        <p:spPr bwMode="auto">
          <a:xfrm>
            <a:off x="1346200" y="4305784"/>
            <a:ext cx="63500" cy="106362"/>
          </a:xfrm>
          <a:custGeom>
            <a:avLst/>
            <a:gdLst>
              <a:gd name="T0" fmla="*/ 6 w 12"/>
              <a:gd name="T1" fmla="*/ 16 h 20"/>
              <a:gd name="T2" fmla="*/ 0 w 12"/>
              <a:gd name="T3" fmla="*/ 20 h 20"/>
              <a:gd name="T4" fmla="*/ 0 w 12"/>
              <a:gd name="T5" fmla="*/ 20 h 20"/>
              <a:gd name="T6" fmla="*/ 4 w 12"/>
              <a:gd name="T7" fmla="*/ 10 h 20"/>
              <a:gd name="T8" fmla="*/ 6 w 12"/>
              <a:gd name="T9" fmla="*/ 0 h 20"/>
              <a:gd name="T10" fmla="*/ 8 w 12"/>
              <a:gd name="T11" fmla="*/ 10 h 20"/>
              <a:gd name="T12" fmla="*/ 12 w 12"/>
              <a:gd name="T13" fmla="*/ 20 h 20"/>
              <a:gd name="T14" fmla="*/ 12 w 12"/>
              <a:gd name="T15" fmla="*/ 20 h 20"/>
              <a:gd name="T16" fmla="*/ 6 w 12"/>
              <a:gd name="T17" fmla="*/ 16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0"/>
              <a:gd name="T29" fmla="*/ 12 w 12"/>
              <a:gd name="T30" fmla="*/ 20 h 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0">
                <a:moveTo>
                  <a:pt x="6" y="16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7"/>
                  <a:pt x="5" y="3"/>
                  <a:pt x="6" y="0"/>
                </a:cubicBezTo>
                <a:cubicBezTo>
                  <a:pt x="7" y="3"/>
                  <a:pt x="7" y="7"/>
                  <a:pt x="8" y="1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lnTo>
                  <a:pt x="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91" name="Rectangle 25"/>
          <p:cNvSpPr>
            <a:spLocks noChangeArrowheads="1"/>
          </p:cNvSpPr>
          <p:nvPr/>
        </p:nvSpPr>
        <p:spPr bwMode="auto">
          <a:xfrm>
            <a:off x="5991225" y="4905859"/>
            <a:ext cx="460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Ten Roman"/>
              </a:rPr>
              <a:t>t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92" name="Rectangle 26"/>
          <p:cNvSpPr>
            <a:spLocks noChangeArrowheads="1"/>
          </p:cNvSpPr>
          <p:nvPr/>
        </p:nvSpPr>
        <p:spPr bwMode="auto">
          <a:xfrm>
            <a:off x="1173163" y="4632809"/>
            <a:ext cx="1381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Ten Roman"/>
              </a:rPr>
              <a:t>Q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93" name="Rectangle 27"/>
          <p:cNvSpPr>
            <a:spLocks noChangeArrowheads="1"/>
          </p:cNvSpPr>
          <p:nvPr/>
        </p:nvSpPr>
        <p:spPr bwMode="auto">
          <a:xfrm>
            <a:off x="4846638" y="4702659"/>
            <a:ext cx="523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Times Ten Roman"/>
              </a:rPr>
              <a:t>DATA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94" name="Rectangle 28"/>
          <p:cNvSpPr>
            <a:spLocks noChangeArrowheads="1"/>
          </p:cNvSpPr>
          <p:nvPr/>
        </p:nvSpPr>
        <p:spPr bwMode="auto">
          <a:xfrm>
            <a:off x="4751388" y="4893159"/>
            <a:ext cx="6873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Times Ten Roman"/>
              </a:rPr>
              <a:t>STABLE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295" name="Line 29"/>
          <p:cNvSpPr>
            <a:spLocks noChangeShapeType="1"/>
          </p:cNvSpPr>
          <p:nvPr/>
        </p:nvSpPr>
        <p:spPr bwMode="auto">
          <a:xfrm flipV="1">
            <a:off x="2752725" y="3434246"/>
            <a:ext cx="1588" cy="427038"/>
          </a:xfrm>
          <a:prstGeom prst="line">
            <a:avLst/>
          </a:prstGeom>
          <a:noFill/>
          <a:ln w="11113">
            <a:solidFill>
              <a:srgbClr val="999999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96" name="Freeform 30"/>
          <p:cNvSpPr>
            <a:spLocks/>
          </p:cNvSpPr>
          <p:nvPr/>
        </p:nvSpPr>
        <p:spPr bwMode="auto">
          <a:xfrm>
            <a:off x="1377950" y="3550134"/>
            <a:ext cx="4673600" cy="596900"/>
          </a:xfrm>
          <a:custGeom>
            <a:avLst/>
            <a:gdLst>
              <a:gd name="T0" fmla="*/ 2944 w 2944"/>
              <a:gd name="T1" fmla="*/ 0 h 376"/>
              <a:gd name="T2" fmla="*/ 1825 w 2944"/>
              <a:gd name="T3" fmla="*/ 0 h 376"/>
              <a:gd name="T4" fmla="*/ 1639 w 2944"/>
              <a:gd name="T5" fmla="*/ 376 h 376"/>
              <a:gd name="T6" fmla="*/ 956 w 2944"/>
              <a:gd name="T7" fmla="*/ 376 h 376"/>
              <a:gd name="T8" fmla="*/ 770 w 2944"/>
              <a:gd name="T9" fmla="*/ 0 h 376"/>
              <a:gd name="T10" fmla="*/ 0 w 2944"/>
              <a:gd name="T11" fmla="*/ 0 h 3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44"/>
              <a:gd name="T19" fmla="*/ 0 h 376"/>
              <a:gd name="T20" fmla="*/ 2944 w 2944"/>
              <a:gd name="T21" fmla="*/ 376 h 3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44" h="376">
                <a:moveTo>
                  <a:pt x="2944" y="0"/>
                </a:moveTo>
                <a:lnTo>
                  <a:pt x="1825" y="0"/>
                </a:lnTo>
                <a:lnTo>
                  <a:pt x="1639" y="376"/>
                </a:lnTo>
                <a:lnTo>
                  <a:pt x="956" y="376"/>
                </a:lnTo>
                <a:lnTo>
                  <a:pt x="770" y="0"/>
                </a:lnTo>
                <a:lnTo>
                  <a:pt x="0" y="0"/>
                </a:lnTo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97" name="Freeform 31"/>
          <p:cNvSpPr>
            <a:spLocks/>
          </p:cNvSpPr>
          <p:nvPr/>
        </p:nvSpPr>
        <p:spPr bwMode="auto">
          <a:xfrm>
            <a:off x="1377950" y="3550134"/>
            <a:ext cx="4621213" cy="596900"/>
          </a:xfrm>
          <a:custGeom>
            <a:avLst/>
            <a:gdLst>
              <a:gd name="T0" fmla="*/ 2911 w 2911"/>
              <a:gd name="T1" fmla="*/ 376 h 376"/>
              <a:gd name="T2" fmla="*/ 1815 w 2911"/>
              <a:gd name="T3" fmla="*/ 376 h 376"/>
              <a:gd name="T4" fmla="*/ 1629 w 2911"/>
              <a:gd name="T5" fmla="*/ 0 h 376"/>
              <a:gd name="T6" fmla="*/ 963 w 2911"/>
              <a:gd name="T7" fmla="*/ 0 h 376"/>
              <a:gd name="T8" fmla="*/ 776 w 2911"/>
              <a:gd name="T9" fmla="*/ 376 h 376"/>
              <a:gd name="T10" fmla="*/ 0 w 2911"/>
              <a:gd name="T11" fmla="*/ 376 h 3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11"/>
              <a:gd name="T19" fmla="*/ 0 h 376"/>
              <a:gd name="T20" fmla="*/ 2911 w 2911"/>
              <a:gd name="T21" fmla="*/ 376 h 3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11" h="376">
                <a:moveTo>
                  <a:pt x="2911" y="376"/>
                </a:moveTo>
                <a:lnTo>
                  <a:pt x="1815" y="376"/>
                </a:lnTo>
                <a:lnTo>
                  <a:pt x="1629" y="0"/>
                </a:lnTo>
                <a:lnTo>
                  <a:pt x="963" y="0"/>
                </a:lnTo>
                <a:lnTo>
                  <a:pt x="776" y="376"/>
                </a:lnTo>
                <a:lnTo>
                  <a:pt x="0" y="376"/>
                </a:lnTo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98" name="Line 32"/>
          <p:cNvSpPr>
            <a:spLocks noChangeShapeType="1"/>
          </p:cNvSpPr>
          <p:nvPr/>
        </p:nvSpPr>
        <p:spPr bwMode="auto">
          <a:xfrm flipV="1">
            <a:off x="4122738" y="3434246"/>
            <a:ext cx="1587" cy="427038"/>
          </a:xfrm>
          <a:prstGeom prst="line">
            <a:avLst/>
          </a:prstGeom>
          <a:noFill/>
          <a:ln w="11113">
            <a:solidFill>
              <a:srgbClr val="999999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99" name="Line 33"/>
          <p:cNvSpPr>
            <a:spLocks noChangeShapeType="1"/>
          </p:cNvSpPr>
          <p:nvPr/>
        </p:nvSpPr>
        <p:spPr bwMode="auto">
          <a:xfrm flipV="1">
            <a:off x="3519488" y="2862746"/>
            <a:ext cx="1587" cy="2298700"/>
          </a:xfrm>
          <a:prstGeom prst="line">
            <a:avLst/>
          </a:prstGeom>
          <a:noFill/>
          <a:ln w="11113">
            <a:solidFill>
              <a:srgbClr val="999999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00" name="Line 34"/>
          <p:cNvSpPr>
            <a:spLocks noChangeShapeType="1"/>
          </p:cNvSpPr>
          <p:nvPr/>
        </p:nvSpPr>
        <p:spPr bwMode="auto">
          <a:xfrm>
            <a:off x="2827338" y="3434246"/>
            <a:ext cx="617537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01" name="Freeform 35"/>
          <p:cNvSpPr>
            <a:spLocks/>
          </p:cNvSpPr>
          <p:nvPr/>
        </p:nvSpPr>
        <p:spPr bwMode="auto">
          <a:xfrm>
            <a:off x="3414713" y="3402496"/>
            <a:ext cx="104775" cy="63500"/>
          </a:xfrm>
          <a:custGeom>
            <a:avLst/>
            <a:gdLst>
              <a:gd name="T0" fmla="*/ 4 w 20"/>
              <a:gd name="T1" fmla="*/ 6 h 12"/>
              <a:gd name="T2" fmla="*/ 0 w 20"/>
              <a:gd name="T3" fmla="*/ 1 h 12"/>
              <a:gd name="T4" fmla="*/ 1 w 20"/>
              <a:gd name="T5" fmla="*/ 0 h 12"/>
              <a:gd name="T6" fmla="*/ 10 w 20"/>
              <a:gd name="T7" fmla="*/ 4 h 12"/>
              <a:gd name="T8" fmla="*/ 20 w 20"/>
              <a:gd name="T9" fmla="*/ 6 h 12"/>
              <a:gd name="T10" fmla="*/ 10 w 20"/>
              <a:gd name="T11" fmla="*/ 8 h 12"/>
              <a:gd name="T12" fmla="*/ 1 w 20"/>
              <a:gd name="T13" fmla="*/ 12 h 12"/>
              <a:gd name="T14" fmla="*/ 0 w 20"/>
              <a:gd name="T15" fmla="*/ 12 h 12"/>
              <a:gd name="T16" fmla="*/ 4 w 20"/>
              <a:gd name="T17" fmla="*/ 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"/>
              <a:gd name="T28" fmla="*/ 0 h 12"/>
              <a:gd name="T29" fmla="*/ 20 w 20"/>
              <a:gd name="T30" fmla="*/ 12 h 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" h="12">
                <a:moveTo>
                  <a:pt x="4" y="6"/>
                </a:move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5"/>
                  <a:pt x="17" y="6"/>
                  <a:pt x="20" y="6"/>
                </a:cubicBezTo>
                <a:cubicBezTo>
                  <a:pt x="17" y="7"/>
                  <a:pt x="13" y="8"/>
                  <a:pt x="10" y="8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2"/>
                  <a:pt x="0" y="12"/>
                  <a:pt x="0" y="12"/>
                </a:cubicBezTo>
                <a:lnTo>
                  <a:pt x="4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02" name="Freeform 36"/>
          <p:cNvSpPr>
            <a:spLocks/>
          </p:cNvSpPr>
          <p:nvPr/>
        </p:nvSpPr>
        <p:spPr bwMode="auto">
          <a:xfrm>
            <a:off x="2752725" y="3402496"/>
            <a:ext cx="100013" cy="63500"/>
          </a:xfrm>
          <a:custGeom>
            <a:avLst/>
            <a:gdLst>
              <a:gd name="T0" fmla="*/ 16 w 19"/>
              <a:gd name="T1" fmla="*/ 6 h 12"/>
              <a:gd name="T2" fmla="*/ 19 w 19"/>
              <a:gd name="T3" fmla="*/ 12 h 12"/>
              <a:gd name="T4" fmla="*/ 19 w 19"/>
              <a:gd name="T5" fmla="*/ 12 h 12"/>
              <a:gd name="T6" fmla="*/ 10 w 19"/>
              <a:gd name="T7" fmla="*/ 8 h 12"/>
              <a:gd name="T8" fmla="*/ 0 w 19"/>
              <a:gd name="T9" fmla="*/ 6 h 12"/>
              <a:gd name="T10" fmla="*/ 10 w 19"/>
              <a:gd name="T11" fmla="*/ 4 h 12"/>
              <a:gd name="T12" fmla="*/ 19 w 19"/>
              <a:gd name="T13" fmla="*/ 0 h 12"/>
              <a:gd name="T14" fmla="*/ 19 w 19"/>
              <a:gd name="T15" fmla="*/ 0 h 12"/>
              <a:gd name="T16" fmla="*/ 16 w 19"/>
              <a:gd name="T17" fmla="*/ 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12"/>
              <a:gd name="T29" fmla="*/ 19 w 19"/>
              <a:gd name="T30" fmla="*/ 12 h 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12">
                <a:moveTo>
                  <a:pt x="16" y="6"/>
                </a:move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0" y="8"/>
                  <a:pt x="10" y="8"/>
                  <a:pt x="10" y="8"/>
                </a:cubicBezTo>
                <a:cubicBezTo>
                  <a:pt x="6" y="8"/>
                  <a:pt x="3" y="7"/>
                  <a:pt x="0" y="6"/>
                </a:cubicBezTo>
                <a:cubicBezTo>
                  <a:pt x="3" y="6"/>
                  <a:pt x="6" y="5"/>
                  <a:pt x="10" y="4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03" name="Line 37"/>
          <p:cNvSpPr>
            <a:spLocks noChangeShapeType="1"/>
          </p:cNvSpPr>
          <p:nvPr/>
        </p:nvSpPr>
        <p:spPr bwMode="auto">
          <a:xfrm>
            <a:off x="3594100" y="3434246"/>
            <a:ext cx="4492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04" name="Freeform 38"/>
          <p:cNvSpPr>
            <a:spLocks/>
          </p:cNvSpPr>
          <p:nvPr/>
        </p:nvSpPr>
        <p:spPr bwMode="auto">
          <a:xfrm>
            <a:off x="4016375" y="3402496"/>
            <a:ext cx="106363" cy="63500"/>
          </a:xfrm>
          <a:custGeom>
            <a:avLst/>
            <a:gdLst>
              <a:gd name="T0" fmla="*/ 4 w 20"/>
              <a:gd name="T1" fmla="*/ 6 h 12"/>
              <a:gd name="T2" fmla="*/ 0 w 20"/>
              <a:gd name="T3" fmla="*/ 1 h 12"/>
              <a:gd name="T4" fmla="*/ 0 w 20"/>
              <a:gd name="T5" fmla="*/ 0 h 12"/>
              <a:gd name="T6" fmla="*/ 10 w 20"/>
              <a:gd name="T7" fmla="*/ 4 h 12"/>
              <a:gd name="T8" fmla="*/ 20 w 20"/>
              <a:gd name="T9" fmla="*/ 6 h 12"/>
              <a:gd name="T10" fmla="*/ 10 w 20"/>
              <a:gd name="T11" fmla="*/ 8 h 12"/>
              <a:gd name="T12" fmla="*/ 0 w 20"/>
              <a:gd name="T13" fmla="*/ 12 h 12"/>
              <a:gd name="T14" fmla="*/ 0 w 20"/>
              <a:gd name="T15" fmla="*/ 12 h 12"/>
              <a:gd name="T16" fmla="*/ 4 w 20"/>
              <a:gd name="T17" fmla="*/ 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"/>
              <a:gd name="T28" fmla="*/ 0 h 12"/>
              <a:gd name="T29" fmla="*/ 20 w 20"/>
              <a:gd name="T30" fmla="*/ 12 h 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" h="12">
                <a:moveTo>
                  <a:pt x="4" y="6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5"/>
                  <a:pt x="16" y="6"/>
                  <a:pt x="20" y="6"/>
                </a:cubicBezTo>
                <a:cubicBezTo>
                  <a:pt x="16" y="7"/>
                  <a:pt x="13" y="8"/>
                  <a:pt x="1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lnTo>
                  <a:pt x="4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05" name="Freeform 39"/>
          <p:cNvSpPr>
            <a:spLocks/>
          </p:cNvSpPr>
          <p:nvPr/>
        </p:nvSpPr>
        <p:spPr bwMode="auto">
          <a:xfrm>
            <a:off x="3519488" y="3402496"/>
            <a:ext cx="100012" cy="63500"/>
          </a:xfrm>
          <a:custGeom>
            <a:avLst/>
            <a:gdLst>
              <a:gd name="T0" fmla="*/ 16 w 19"/>
              <a:gd name="T1" fmla="*/ 6 h 12"/>
              <a:gd name="T2" fmla="*/ 19 w 19"/>
              <a:gd name="T3" fmla="*/ 12 h 12"/>
              <a:gd name="T4" fmla="*/ 19 w 19"/>
              <a:gd name="T5" fmla="*/ 12 h 12"/>
              <a:gd name="T6" fmla="*/ 10 w 19"/>
              <a:gd name="T7" fmla="*/ 8 h 12"/>
              <a:gd name="T8" fmla="*/ 0 w 19"/>
              <a:gd name="T9" fmla="*/ 6 h 12"/>
              <a:gd name="T10" fmla="*/ 10 w 19"/>
              <a:gd name="T11" fmla="*/ 4 h 12"/>
              <a:gd name="T12" fmla="*/ 19 w 19"/>
              <a:gd name="T13" fmla="*/ 0 h 12"/>
              <a:gd name="T14" fmla="*/ 19 w 19"/>
              <a:gd name="T15" fmla="*/ 0 h 12"/>
              <a:gd name="T16" fmla="*/ 16 w 19"/>
              <a:gd name="T17" fmla="*/ 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12"/>
              <a:gd name="T29" fmla="*/ 19 w 19"/>
              <a:gd name="T30" fmla="*/ 12 h 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12">
                <a:moveTo>
                  <a:pt x="16" y="6"/>
                </a:move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0" y="8"/>
                  <a:pt x="10" y="8"/>
                  <a:pt x="10" y="8"/>
                </a:cubicBezTo>
                <a:cubicBezTo>
                  <a:pt x="6" y="8"/>
                  <a:pt x="3" y="7"/>
                  <a:pt x="0" y="6"/>
                </a:cubicBezTo>
                <a:cubicBezTo>
                  <a:pt x="3" y="6"/>
                  <a:pt x="6" y="5"/>
                  <a:pt x="10" y="4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06" name="Line 40"/>
          <p:cNvSpPr>
            <a:spLocks noChangeShapeType="1"/>
          </p:cNvSpPr>
          <p:nvPr/>
        </p:nvSpPr>
        <p:spPr bwMode="auto">
          <a:xfrm flipV="1">
            <a:off x="4338638" y="4459771"/>
            <a:ext cx="1587" cy="442913"/>
          </a:xfrm>
          <a:prstGeom prst="line">
            <a:avLst/>
          </a:prstGeom>
          <a:noFill/>
          <a:ln w="11113">
            <a:solidFill>
              <a:srgbClr val="999999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07" name="Line 41"/>
          <p:cNvSpPr>
            <a:spLocks noChangeShapeType="1"/>
          </p:cNvSpPr>
          <p:nvPr/>
        </p:nvSpPr>
        <p:spPr bwMode="auto">
          <a:xfrm>
            <a:off x="3594100" y="4459771"/>
            <a:ext cx="67151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08" name="Freeform 42"/>
          <p:cNvSpPr>
            <a:spLocks/>
          </p:cNvSpPr>
          <p:nvPr/>
        </p:nvSpPr>
        <p:spPr bwMode="auto">
          <a:xfrm>
            <a:off x="4238625" y="4428021"/>
            <a:ext cx="100013" cy="57150"/>
          </a:xfrm>
          <a:custGeom>
            <a:avLst/>
            <a:gdLst>
              <a:gd name="T0" fmla="*/ 3 w 19"/>
              <a:gd name="T1" fmla="*/ 6 h 11"/>
              <a:gd name="T2" fmla="*/ 0 w 19"/>
              <a:gd name="T3" fmla="*/ 0 h 11"/>
              <a:gd name="T4" fmla="*/ 0 w 19"/>
              <a:gd name="T5" fmla="*/ 0 h 11"/>
              <a:gd name="T6" fmla="*/ 9 w 19"/>
              <a:gd name="T7" fmla="*/ 3 h 11"/>
              <a:gd name="T8" fmla="*/ 19 w 19"/>
              <a:gd name="T9" fmla="*/ 6 h 11"/>
              <a:gd name="T10" fmla="*/ 9 w 19"/>
              <a:gd name="T11" fmla="*/ 8 h 11"/>
              <a:gd name="T12" fmla="*/ 0 w 19"/>
              <a:gd name="T13" fmla="*/ 11 h 11"/>
              <a:gd name="T14" fmla="*/ 0 w 19"/>
              <a:gd name="T15" fmla="*/ 11 h 11"/>
              <a:gd name="T16" fmla="*/ 3 w 19"/>
              <a:gd name="T17" fmla="*/ 6 h 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11"/>
              <a:gd name="T29" fmla="*/ 19 w 19"/>
              <a:gd name="T30" fmla="*/ 11 h 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11">
                <a:moveTo>
                  <a:pt x="3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3"/>
                  <a:pt x="9" y="3"/>
                  <a:pt x="9" y="3"/>
                </a:cubicBezTo>
                <a:cubicBezTo>
                  <a:pt x="13" y="4"/>
                  <a:pt x="16" y="5"/>
                  <a:pt x="19" y="6"/>
                </a:cubicBezTo>
                <a:cubicBezTo>
                  <a:pt x="16" y="6"/>
                  <a:pt x="13" y="7"/>
                  <a:pt x="9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lnTo>
                  <a:pt x="3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09" name="Freeform 43"/>
          <p:cNvSpPr>
            <a:spLocks/>
          </p:cNvSpPr>
          <p:nvPr/>
        </p:nvSpPr>
        <p:spPr bwMode="auto">
          <a:xfrm>
            <a:off x="3519488" y="4428021"/>
            <a:ext cx="100012" cy="57150"/>
          </a:xfrm>
          <a:custGeom>
            <a:avLst/>
            <a:gdLst>
              <a:gd name="T0" fmla="*/ 16 w 19"/>
              <a:gd name="T1" fmla="*/ 6 h 11"/>
              <a:gd name="T2" fmla="*/ 19 w 19"/>
              <a:gd name="T3" fmla="*/ 11 h 11"/>
              <a:gd name="T4" fmla="*/ 19 w 19"/>
              <a:gd name="T5" fmla="*/ 11 h 11"/>
              <a:gd name="T6" fmla="*/ 10 w 19"/>
              <a:gd name="T7" fmla="*/ 8 h 11"/>
              <a:gd name="T8" fmla="*/ 0 w 19"/>
              <a:gd name="T9" fmla="*/ 6 h 11"/>
              <a:gd name="T10" fmla="*/ 10 w 19"/>
              <a:gd name="T11" fmla="*/ 3 h 11"/>
              <a:gd name="T12" fmla="*/ 19 w 19"/>
              <a:gd name="T13" fmla="*/ 0 h 11"/>
              <a:gd name="T14" fmla="*/ 19 w 19"/>
              <a:gd name="T15" fmla="*/ 0 h 11"/>
              <a:gd name="T16" fmla="*/ 16 w 19"/>
              <a:gd name="T17" fmla="*/ 6 h 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11"/>
              <a:gd name="T29" fmla="*/ 19 w 19"/>
              <a:gd name="T30" fmla="*/ 11 h 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11">
                <a:moveTo>
                  <a:pt x="16" y="6"/>
                </a:move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0" y="8"/>
                  <a:pt x="10" y="8"/>
                  <a:pt x="10" y="8"/>
                </a:cubicBezTo>
                <a:cubicBezTo>
                  <a:pt x="6" y="7"/>
                  <a:pt x="3" y="6"/>
                  <a:pt x="0" y="6"/>
                </a:cubicBezTo>
                <a:cubicBezTo>
                  <a:pt x="3" y="5"/>
                  <a:pt x="6" y="4"/>
                  <a:pt x="10" y="3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10" name="Freeform 44"/>
          <p:cNvSpPr>
            <a:spLocks/>
          </p:cNvSpPr>
          <p:nvPr/>
        </p:nvSpPr>
        <p:spPr bwMode="auto">
          <a:xfrm>
            <a:off x="1377950" y="4643921"/>
            <a:ext cx="4673600" cy="517525"/>
          </a:xfrm>
          <a:custGeom>
            <a:avLst/>
            <a:gdLst>
              <a:gd name="T0" fmla="*/ 2944 w 2944"/>
              <a:gd name="T1" fmla="*/ 0 h 326"/>
              <a:gd name="T2" fmla="*/ 1909 w 2944"/>
              <a:gd name="T3" fmla="*/ 0 h 326"/>
              <a:gd name="T4" fmla="*/ 1825 w 2944"/>
              <a:gd name="T5" fmla="*/ 326 h 326"/>
              <a:gd name="T6" fmla="*/ 1589 w 2944"/>
              <a:gd name="T7" fmla="*/ 326 h 326"/>
              <a:gd name="T8" fmla="*/ 1506 w 2944"/>
              <a:gd name="T9" fmla="*/ 0 h 326"/>
              <a:gd name="T10" fmla="*/ 0 w 2944"/>
              <a:gd name="T11" fmla="*/ 0 h 3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44"/>
              <a:gd name="T19" fmla="*/ 0 h 326"/>
              <a:gd name="T20" fmla="*/ 2944 w 2944"/>
              <a:gd name="T21" fmla="*/ 326 h 3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44" h="326">
                <a:moveTo>
                  <a:pt x="2944" y="0"/>
                </a:moveTo>
                <a:lnTo>
                  <a:pt x="1909" y="0"/>
                </a:lnTo>
                <a:lnTo>
                  <a:pt x="1825" y="326"/>
                </a:lnTo>
                <a:lnTo>
                  <a:pt x="1589" y="326"/>
                </a:lnTo>
                <a:lnTo>
                  <a:pt x="1506" y="0"/>
                </a:lnTo>
                <a:lnTo>
                  <a:pt x="0" y="0"/>
                </a:lnTo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11" name="Freeform 45"/>
          <p:cNvSpPr>
            <a:spLocks/>
          </p:cNvSpPr>
          <p:nvPr/>
        </p:nvSpPr>
        <p:spPr bwMode="auto">
          <a:xfrm>
            <a:off x="1377950" y="4643921"/>
            <a:ext cx="4605338" cy="517525"/>
          </a:xfrm>
          <a:custGeom>
            <a:avLst/>
            <a:gdLst>
              <a:gd name="T0" fmla="*/ 2901 w 2901"/>
              <a:gd name="T1" fmla="*/ 326 h 326"/>
              <a:gd name="T2" fmla="*/ 1909 w 2901"/>
              <a:gd name="T3" fmla="*/ 326 h 326"/>
              <a:gd name="T4" fmla="*/ 1825 w 2901"/>
              <a:gd name="T5" fmla="*/ 0 h 326"/>
              <a:gd name="T6" fmla="*/ 1589 w 2901"/>
              <a:gd name="T7" fmla="*/ 0 h 326"/>
              <a:gd name="T8" fmla="*/ 1506 w 2901"/>
              <a:gd name="T9" fmla="*/ 326 h 326"/>
              <a:gd name="T10" fmla="*/ 0 w 2901"/>
              <a:gd name="T11" fmla="*/ 326 h 3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1"/>
              <a:gd name="T19" fmla="*/ 0 h 326"/>
              <a:gd name="T20" fmla="*/ 2901 w 2901"/>
              <a:gd name="T21" fmla="*/ 326 h 3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1" h="326">
                <a:moveTo>
                  <a:pt x="2901" y="326"/>
                </a:moveTo>
                <a:lnTo>
                  <a:pt x="1909" y="326"/>
                </a:lnTo>
                <a:lnTo>
                  <a:pt x="1825" y="0"/>
                </a:lnTo>
                <a:lnTo>
                  <a:pt x="1589" y="0"/>
                </a:lnTo>
                <a:lnTo>
                  <a:pt x="1506" y="326"/>
                </a:lnTo>
                <a:lnTo>
                  <a:pt x="0" y="326"/>
                </a:lnTo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12" name="Rectangle 46"/>
          <p:cNvSpPr>
            <a:spLocks noChangeArrowheads="1"/>
          </p:cNvSpPr>
          <p:nvPr/>
        </p:nvSpPr>
        <p:spPr bwMode="auto">
          <a:xfrm>
            <a:off x="3186113" y="3648559"/>
            <a:ext cx="523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Times Ten Roman"/>
              </a:rPr>
              <a:t>DATA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313" name="Rectangle 47"/>
          <p:cNvSpPr>
            <a:spLocks noChangeArrowheads="1"/>
          </p:cNvSpPr>
          <p:nvPr/>
        </p:nvSpPr>
        <p:spPr bwMode="auto">
          <a:xfrm>
            <a:off x="3090863" y="3835884"/>
            <a:ext cx="6873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Times Ten Roman"/>
              </a:rPr>
              <a:t>STABLE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314" name="Rectangle 48"/>
          <p:cNvSpPr>
            <a:spLocks noChangeArrowheads="1"/>
          </p:cNvSpPr>
          <p:nvPr/>
        </p:nvSpPr>
        <p:spPr bwMode="auto">
          <a:xfrm>
            <a:off x="7070725" y="2870684"/>
            <a:ext cx="6048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Ten Roman"/>
              </a:rPr>
              <a:t>Register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315" name="Rectangle 49"/>
          <p:cNvSpPr>
            <a:spLocks noChangeArrowheads="1"/>
          </p:cNvSpPr>
          <p:nvPr/>
        </p:nvSpPr>
        <p:spPr bwMode="auto">
          <a:xfrm>
            <a:off x="7443788" y="3716821"/>
            <a:ext cx="3571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Times Ten Roman"/>
              </a:rPr>
              <a:t>CLK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316" name="Rectangle 50"/>
          <p:cNvSpPr>
            <a:spLocks noChangeArrowheads="1"/>
          </p:cNvSpPr>
          <p:nvPr/>
        </p:nvSpPr>
        <p:spPr bwMode="auto">
          <a:xfrm>
            <a:off x="7005638" y="3121509"/>
            <a:ext cx="1381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Times Ten Roman"/>
              </a:rPr>
              <a:t>D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317" name="Rectangle 51"/>
          <p:cNvSpPr>
            <a:spLocks noChangeArrowheads="1"/>
          </p:cNvSpPr>
          <p:nvPr/>
        </p:nvSpPr>
        <p:spPr bwMode="auto">
          <a:xfrm>
            <a:off x="7620000" y="3121509"/>
            <a:ext cx="13811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Times Ten Roman"/>
              </a:rPr>
              <a:t>Q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1318" name="Line 52"/>
          <p:cNvSpPr>
            <a:spLocks noChangeShapeType="1"/>
          </p:cNvSpPr>
          <p:nvPr/>
        </p:nvSpPr>
        <p:spPr bwMode="auto">
          <a:xfrm flipV="1">
            <a:off x="7378700" y="3686659"/>
            <a:ext cx="1588" cy="19685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19" name="Freeform 53"/>
          <p:cNvSpPr>
            <a:spLocks/>
          </p:cNvSpPr>
          <p:nvPr/>
        </p:nvSpPr>
        <p:spPr bwMode="auto">
          <a:xfrm>
            <a:off x="7337425" y="3586646"/>
            <a:ext cx="84138" cy="142875"/>
          </a:xfrm>
          <a:custGeom>
            <a:avLst/>
            <a:gdLst>
              <a:gd name="T0" fmla="*/ 8 w 16"/>
              <a:gd name="T1" fmla="*/ 22 h 27"/>
              <a:gd name="T2" fmla="*/ 0 w 16"/>
              <a:gd name="T3" fmla="*/ 27 h 27"/>
              <a:gd name="T4" fmla="*/ 0 w 16"/>
              <a:gd name="T5" fmla="*/ 26 h 27"/>
              <a:gd name="T6" fmla="*/ 5 w 16"/>
              <a:gd name="T7" fmla="*/ 13 h 27"/>
              <a:gd name="T8" fmla="*/ 8 w 16"/>
              <a:gd name="T9" fmla="*/ 0 h 27"/>
              <a:gd name="T10" fmla="*/ 11 w 16"/>
              <a:gd name="T11" fmla="*/ 13 h 27"/>
              <a:gd name="T12" fmla="*/ 16 w 16"/>
              <a:gd name="T13" fmla="*/ 26 h 27"/>
              <a:gd name="T14" fmla="*/ 16 w 16"/>
              <a:gd name="T15" fmla="*/ 27 h 27"/>
              <a:gd name="T16" fmla="*/ 8 w 16"/>
              <a:gd name="T17" fmla="*/ 22 h 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"/>
              <a:gd name="T28" fmla="*/ 0 h 27"/>
              <a:gd name="T29" fmla="*/ 16 w 16"/>
              <a:gd name="T30" fmla="*/ 27 h 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3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20" name="Rectangle 54"/>
          <p:cNvSpPr>
            <a:spLocks noChangeArrowheads="1"/>
          </p:cNvSpPr>
          <p:nvPr/>
        </p:nvSpPr>
        <p:spPr bwMode="auto">
          <a:xfrm>
            <a:off x="6940550" y="2830996"/>
            <a:ext cx="877888" cy="755650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>
              <a:latin typeface="Calibri" pitchFamily="34" charset="0"/>
            </a:endParaRPr>
          </a:p>
        </p:txBody>
      </p:sp>
      <p:sp>
        <p:nvSpPr>
          <p:cNvPr id="11321" name="Freeform 55"/>
          <p:cNvSpPr>
            <a:spLocks/>
          </p:cNvSpPr>
          <p:nvPr/>
        </p:nvSpPr>
        <p:spPr bwMode="auto">
          <a:xfrm>
            <a:off x="7226300" y="3434246"/>
            <a:ext cx="306388" cy="152400"/>
          </a:xfrm>
          <a:custGeom>
            <a:avLst/>
            <a:gdLst>
              <a:gd name="T0" fmla="*/ 193 w 193"/>
              <a:gd name="T1" fmla="*/ 96 h 96"/>
              <a:gd name="T2" fmla="*/ 96 w 193"/>
              <a:gd name="T3" fmla="*/ 0 h 96"/>
              <a:gd name="T4" fmla="*/ 0 w 193"/>
              <a:gd name="T5" fmla="*/ 96 h 96"/>
              <a:gd name="T6" fmla="*/ 0 60000 65536"/>
              <a:gd name="T7" fmla="*/ 0 60000 65536"/>
              <a:gd name="T8" fmla="*/ 0 60000 65536"/>
              <a:gd name="T9" fmla="*/ 0 w 193"/>
              <a:gd name="T10" fmla="*/ 0 h 96"/>
              <a:gd name="T11" fmla="*/ 193 w 193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96">
                <a:moveTo>
                  <a:pt x="193" y="96"/>
                </a:moveTo>
                <a:lnTo>
                  <a:pt x="96" y="0"/>
                </a:lnTo>
                <a:lnTo>
                  <a:pt x="0" y="96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22" name="Line 56"/>
          <p:cNvSpPr>
            <a:spLocks noChangeShapeType="1"/>
          </p:cNvSpPr>
          <p:nvPr/>
        </p:nvSpPr>
        <p:spPr bwMode="auto">
          <a:xfrm>
            <a:off x="6538913" y="3216759"/>
            <a:ext cx="30162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23" name="Freeform 57"/>
          <p:cNvSpPr>
            <a:spLocks/>
          </p:cNvSpPr>
          <p:nvPr/>
        </p:nvSpPr>
        <p:spPr bwMode="auto">
          <a:xfrm>
            <a:off x="6802438" y="3173896"/>
            <a:ext cx="138112" cy="85725"/>
          </a:xfrm>
          <a:custGeom>
            <a:avLst/>
            <a:gdLst>
              <a:gd name="T0" fmla="*/ 5 w 26"/>
              <a:gd name="T1" fmla="*/ 8 h 16"/>
              <a:gd name="T2" fmla="*/ 0 w 26"/>
              <a:gd name="T3" fmla="*/ 16 h 16"/>
              <a:gd name="T4" fmla="*/ 0 w 26"/>
              <a:gd name="T5" fmla="*/ 16 h 16"/>
              <a:gd name="T6" fmla="*/ 13 w 26"/>
              <a:gd name="T7" fmla="*/ 11 h 16"/>
              <a:gd name="T8" fmla="*/ 26 w 26"/>
              <a:gd name="T9" fmla="*/ 8 h 16"/>
              <a:gd name="T10" fmla="*/ 13 w 26"/>
              <a:gd name="T11" fmla="*/ 5 h 16"/>
              <a:gd name="T12" fmla="*/ 0 w 26"/>
              <a:gd name="T13" fmla="*/ 0 h 16"/>
              <a:gd name="T14" fmla="*/ 0 w 26"/>
              <a:gd name="T15" fmla="*/ 0 h 16"/>
              <a:gd name="T16" fmla="*/ 5 w 26"/>
              <a:gd name="T17" fmla="*/ 8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"/>
              <a:gd name="T28" fmla="*/ 0 h 16"/>
              <a:gd name="T29" fmla="*/ 26 w 26"/>
              <a:gd name="T30" fmla="*/ 16 h 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" h="16">
                <a:moveTo>
                  <a:pt x="5" y="8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11"/>
                  <a:pt x="13" y="11"/>
                  <a:pt x="13" y="11"/>
                </a:cubicBezTo>
                <a:cubicBezTo>
                  <a:pt x="17" y="10"/>
                  <a:pt x="22" y="9"/>
                  <a:pt x="26" y="8"/>
                </a:cubicBezTo>
                <a:cubicBezTo>
                  <a:pt x="22" y="7"/>
                  <a:pt x="17" y="6"/>
                  <a:pt x="13" y="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24" name="Line 58"/>
          <p:cNvSpPr>
            <a:spLocks noChangeShapeType="1"/>
          </p:cNvSpPr>
          <p:nvPr/>
        </p:nvSpPr>
        <p:spPr bwMode="auto">
          <a:xfrm>
            <a:off x="7818438" y="3216759"/>
            <a:ext cx="30162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25" name="Freeform 59"/>
          <p:cNvSpPr>
            <a:spLocks/>
          </p:cNvSpPr>
          <p:nvPr/>
        </p:nvSpPr>
        <p:spPr bwMode="auto">
          <a:xfrm>
            <a:off x="8081963" y="3173896"/>
            <a:ext cx="142875" cy="85725"/>
          </a:xfrm>
          <a:custGeom>
            <a:avLst/>
            <a:gdLst>
              <a:gd name="T0" fmla="*/ 5 w 27"/>
              <a:gd name="T1" fmla="*/ 8 h 16"/>
              <a:gd name="T2" fmla="*/ 0 w 27"/>
              <a:gd name="T3" fmla="*/ 16 h 16"/>
              <a:gd name="T4" fmla="*/ 0 w 27"/>
              <a:gd name="T5" fmla="*/ 16 h 16"/>
              <a:gd name="T6" fmla="*/ 13 w 27"/>
              <a:gd name="T7" fmla="*/ 11 h 16"/>
              <a:gd name="T8" fmla="*/ 27 w 27"/>
              <a:gd name="T9" fmla="*/ 8 h 16"/>
              <a:gd name="T10" fmla="*/ 13 w 27"/>
              <a:gd name="T11" fmla="*/ 5 h 16"/>
              <a:gd name="T12" fmla="*/ 0 w 27"/>
              <a:gd name="T13" fmla="*/ 0 h 16"/>
              <a:gd name="T14" fmla="*/ 0 w 27"/>
              <a:gd name="T15" fmla="*/ 0 h 16"/>
              <a:gd name="T16" fmla="*/ 5 w 27"/>
              <a:gd name="T17" fmla="*/ 8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"/>
              <a:gd name="T28" fmla="*/ 0 h 16"/>
              <a:gd name="T29" fmla="*/ 27 w 27"/>
              <a:gd name="T30" fmla="*/ 16 h 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" h="16">
                <a:moveTo>
                  <a:pt x="5" y="8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11"/>
                  <a:pt x="13" y="11"/>
                  <a:pt x="13" y="11"/>
                </a:cubicBezTo>
                <a:cubicBezTo>
                  <a:pt x="18" y="10"/>
                  <a:pt x="22" y="9"/>
                  <a:pt x="27" y="8"/>
                </a:cubicBezTo>
                <a:cubicBezTo>
                  <a:pt x="22" y="7"/>
                  <a:pt x="18" y="6"/>
                  <a:pt x="13" y="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101600" y="1048276"/>
            <a:ext cx="864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El </a:t>
            </a:r>
            <a:r>
              <a:rPr lang="en-US" b="1" i="1" dirty="0" err="1" smtClean="0"/>
              <a:t>t</a:t>
            </a:r>
            <a:r>
              <a:rPr lang="en-US" b="1" i="1" baseline="-25000" dirty="0" err="1" smtClean="0"/>
              <a:t>su</a:t>
            </a:r>
            <a:r>
              <a:rPr lang="es-AR" dirty="0" smtClean="0"/>
              <a:t> (</a:t>
            </a:r>
            <a:r>
              <a:rPr lang="en-US" dirty="0" smtClean="0"/>
              <a:t>set-up time</a:t>
            </a:r>
            <a:r>
              <a:rPr lang="es-AR" dirty="0" smtClean="0"/>
              <a:t>) es el tiempo que la entrada de dato (D input) debe ser estable antes de la transición del reloj (Esto es, la transición de 0 a 1 para un registro activado por flanco positivo). El </a:t>
            </a:r>
            <a:r>
              <a:rPr lang="en-US" b="1" i="1" dirty="0" err="1" smtClean="0"/>
              <a:t>t</a:t>
            </a:r>
            <a:r>
              <a:rPr lang="en-US" b="1" i="1" baseline="-25000" dirty="0" err="1" smtClean="0"/>
              <a:t>hold</a:t>
            </a:r>
            <a:r>
              <a:rPr lang="es-AR" dirty="0" smtClean="0"/>
              <a:t> (</a:t>
            </a:r>
            <a:r>
              <a:rPr lang="en-US" dirty="0" smtClean="0"/>
              <a:t>hold time</a:t>
            </a:r>
            <a:r>
              <a:rPr lang="es-AR" dirty="0" smtClean="0"/>
              <a:t>) es el tiempo en que el dato de entrada debe permanecer válido después del flanco de reloj. 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245741" y="5542128"/>
            <a:ext cx="8185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entrada </a:t>
            </a:r>
            <a:r>
              <a:rPr lang="en-US" b="1" dirty="0" smtClean="0"/>
              <a:t>D</a:t>
            </a:r>
            <a:r>
              <a:rPr lang="en-US" dirty="0" smtClean="0"/>
              <a:t> se </a:t>
            </a:r>
            <a:r>
              <a:rPr lang="en-US" dirty="0" err="1" smtClean="0"/>
              <a:t>copia</a:t>
            </a:r>
            <a:r>
              <a:rPr lang="en-US" dirty="0" smtClean="0"/>
              <a:t> a la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b="1" dirty="0" smtClean="0"/>
              <a:t>Q</a:t>
            </a:r>
            <a:r>
              <a:rPr lang="en-US" dirty="0" smtClean="0"/>
              <a:t> </a:t>
            </a:r>
            <a:r>
              <a:rPr lang="en-US" dirty="0" err="1" smtClean="0"/>
              <a:t>después</a:t>
            </a:r>
            <a:r>
              <a:rPr lang="en-US" dirty="0" smtClean="0"/>
              <a:t> de un </a:t>
            </a:r>
            <a:r>
              <a:rPr lang="en-US" dirty="0" err="1" smtClean="0"/>
              <a:t>retardo</a:t>
            </a:r>
            <a:r>
              <a:rPr lang="en-US" dirty="0" smtClean="0"/>
              <a:t> de </a:t>
            </a:r>
            <a:r>
              <a:rPr lang="en-US" dirty="0" err="1" smtClean="0"/>
              <a:t>propagación</a:t>
            </a:r>
            <a:r>
              <a:rPr lang="en-US" dirty="0" smtClean="0"/>
              <a:t> (el </a:t>
            </a:r>
            <a:r>
              <a:rPr lang="en-US" dirty="0" err="1" smtClean="0"/>
              <a:t>peor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con </a:t>
            </a:r>
            <a:r>
              <a:rPr lang="en-US" dirty="0" err="1" smtClean="0"/>
              <a:t>referencia</a:t>
            </a:r>
            <a:r>
              <a:rPr lang="en-US" dirty="0" smtClean="0"/>
              <a:t> al </a:t>
            </a:r>
            <a:r>
              <a:rPr lang="en-US" dirty="0" err="1" smtClean="0"/>
              <a:t>flanco</a:t>
            </a:r>
            <a:r>
              <a:rPr lang="en-US" dirty="0" smtClean="0"/>
              <a:t> del </a:t>
            </a:r>
            <a:r>
              <a:rPr lang="en-US" dirty="0" err="1" smtClean="0"/>
              <a:t>reloj</a:t>
            </a:r>
            <a:r>
              <a:rPr lang="en-US" dirty="0" smtClean="0"/>
              <a:t>) </a:t>
            </a:r>
            <a:r>
              <a:rPr lang="en-US" dirty="0" err="1" smtClean="0"/>
              <a:t>denominado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i="1" dirty="0" err="1" smtClean="0"/>
              <a:t>t</a:t>
            </a:r>
            <a:r>
              <a:rPr lang="en-US" b="1" i="1" baseline="-25000" dirty="0" err="1" smtClean="0"/>
              <a:t>c</a:t>
            </a:r>
            <a:r>
              <a:rPr lang="en-US" b="1" i="1" baseline="-25000" dirty="0" smtClean="0"/>
              <a:t>-q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cs typeface="Arial"/>
              </a:rPr>
              <a:t>FLIP-FLOP D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1403350" y="1736725"/>
            <a:ext cx="720725" cy="1008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2124075" y="1952625"/>
            <a:ext cx="3952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2124075" y="2492375"/>
            <a:ext cx="3952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heurón"/>
          <p:cNvSpPr/>
          <p:nvPr/>
        </p:nvSpPr>
        <p:spPr>
          <a:xfrm>
            <a:off x="1403350" y="2205038"/>
            <a:ext cx="73025" cy="714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1008063" y="2241550"/>
            <a:ext cx="3952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1008063" y="1952625"/>
            <a:ext cx="3952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50 CuadroTexto"/>
          <p:cNvSpPr txBox="1">
            <a:spLocks noChangeArrowheads="1"/>
          </p:cNvSpPr>
          <p:nvPr/>
        </p:nvSpPr>
        <p:spPr bwMode="auto">
          <a:xfrm>
            <a:off x="1368425" y="1773238"/>
            <a:ext cx="790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dirty="0" smtClean="0">
                <a:latin typeface="Calibri" pitchFamily="34" charset="0"/>
              </a:rPr>
              <a:t>D</a:t>
            </a:r>
            <a:r>
              <a:rPr lang="es-AR" baseline="-25000" dirty="0" smtClean="0">
                <a:latin typeface="Calibri" pitchFamily="34" charset="0"/>
              </a:rPr>
              <a:t>0</a:t>
            </a:r>
            <a:endParaRPr lang="es-AR" baseline="-25000" dirty="0">
              <a:latin typeface="Calibri" pitchFamily="34" charset="0"/>
            </a:endParaRPr>
          </a:p>
        </p:txBody>
      </p:sp>
      <p:sp>
        <p:nvSpPr>
          <p:cNvPr id="12299" name="51 CuadroTexto"/>
          <p:cNvSpPr txBox="1">
            <a:spLocks noChangeArrowheads="1"/>
          </p:cNvSpPr>
          <p:nvPr/>
        </p:nvSpPr>
        <p:spPr bwMode="auto">
          <a:xfrm>
            <a:off x="1655763" y="2312988"/>
            <a:ext cx="539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alibri" pitchFamily="34" charset="0"/>
              </a:rPr>
              <a:t>/Q</a:t>
            </a:r>
            <a:r>
              <a:rPr lang="es-AR" baseline="-25000">
                <a:latin typeface="Calibri" pitchFamily="34" charset="0"/>
              </a:rPr>
              <a:t>0</a:t>
            </a:r>
          </a:p>
        </p:txBody>
      </p:sp>
      <p:sp>
        <p:nvSpPr>
          <p:cNvPr id="12300" name="52 CuadroTexto"/>
          <p:cNvSpPr txBox="1">
            <a:spLocks noChangeArrowheads="1"/>
          </p:cNvSpPr>
          <p:nvPr/>
        </p:nvSpPr>
        <p:spPr bwMode="auto">
          <a:xfrm>
            <a:off x="1403648" y="1988840"/>
            <a:ext cx="539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 baseline="-25000" dirty="0" err="1">
                <a:latin typeface="Calibri" pitchFamily="34" charset="0"/>
              </a:rPr>
              <a:t>Clk</a:t>
            </a:r>
            <a:endParaRPr lang="es-AR" sz="2400" baseline="-25000" dirty="0">
              <a:latin typeface="Calibri" pitchFamily="34" charset="0"/>
            </a:endParaRPr>
          </a:p>
        </p:txBody>
      </p:sp>
      <p:sp>
        <p:nvSpPr>
          <p:cNvPr id="12301" name="53 CuadroTexto"/>
          <p:cNvSpPr txBox="1">
            <a:spLocks noChangeArrowheads="1"/>
          </p:cNvSpPr>
          <p:nvPr/>
        </p:nvSpPr>
        <p:spPr bwMode="auto">
          <a:xfrm>
            <a:off x="1187450" y="2852738"/>
            <a:ext cx="12239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solidFill>
                  <a:srgbClr val="FF0000"/>
                </a:solidFill>
                <a:latin typeface="Calibri" pitchFamily="34" charset="0"/>
              </a:rPr>
              <a:t>FLIP-FLOP D</a:t>
            </a:r>
          </a:p>
        </p:txBody>
      </p:sp>
      <p:sp>
        <p:nvSpPr>
          <p:cNvPr id="39" name="38 Elipse"/>
          <p:cNvSpPr/>
          <p:nvPr/>
        </p:nvSpPr>
        <p:spPr>
          <a:xfrm>
            <a:off x="684213" y="3681413"/>
            <a:ext cx="2482850" cy="24114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cxnSp>
        <p:nvCxnSpPr>
          <p:cNvPr id="41" name="40 Conector recto de flecha"/>
          <p:cNvCxnSpPr/>
          <p:nvPr/>
        </p:nvCxnSpPr>
        <p:spPr>
          <a:xfrm flipV="1">
            <a:off x="1042988" y="4221163"/>
            <a:ext cx="0" cy="1187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863600" y="5229225"/>
            <a:ext cx="21955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1042988" y="5229225"/>
            <a:ext cx="2889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1331913" y="4652963"/>
            <a:ext cx="0" cy="57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1331913" y="4652963"/>
            <a:ext cx="215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1547813" y="4652963"/>
            <a:ext cx="0" cy="57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1547813" y="5229225"/>
            <a:ext cx="3952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V="1">
            <a:off x="2159000" y="4652963"/>
            <a:ext cx="0" cy="57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 flipV="1">
            <a:off x="1943100" y="4652963"/>
            <a:ext cx="0" cy="57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943100" y="4652963"/>
            <a:ext cx="215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2159000" y="5229225"/>
            <a:ext cx="3968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V="1">
            <a:off x="2771775" y="4652963"/>
            <a:ext cx="0" cy="57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2555875" y="4652963"/>
            <a:ext cx="0" cy="57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2555875" y="4652963"/>
            <a:ext cx="215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7" name="64 CuadroTexto"/>
          <p:cNvSpPr txBox="1">
            <a:spLocks noChangeArrowheads="1"/>
          </p:cNvSpPr>
          <p:nvPr/>
        </p:nvSpPr>
        <p:spPr bwMode="auto">
          <a:xfrm>
            <a:off x="1042988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alibri" pitchFamily="34" charset="0"/>
              </a:rPr>
              <a:t>v</a:t>
            </a:r>
          </a:p>
        </p:txBody>
      </p:sp>
      <p:sp>
        <p:nvSpPr>
          <p:cNvPr id="12318" name="65 CuadroTexto"/>
          <p:cNvSpPr txBox="1">
            <a:spLocks noChangeArrowheads="1"/>
          </p:cNvSpPr>
          <p:nvPr/>
        </p:nvSpPr>
        <p:spPr bwMode="auto">
          <a:xfrm>
            <a:off x="2843213" y="4859338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alibri" pitchFamily="34" charset="0"/>
              </a:rPr>
              <a:t>t</a:t>
            </a:r>
          </a:p>
        </p:txBody>
      </p:sp>
      <p:sp>
        <p:nvSpPr>
          <p:cNvPr id="12319" name="66 CuadroTexto"/>
          <p:cNvSpPr txBox="1">
            <a:spLocks noChangeArrowheads="1"/>
          </p:cNvSpPr>
          <p:nvPr/>
        </p:nvSpPr>
        <p:spPr bwMode="auto">
          <a:xfrm>
            <a:off x="1511300" y="5580063"/>
            <a:ext cx="900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solidFill>
                  <a:srgbClr val="FF0000"/>
                </a:solidFill>
                <a:latin typeface="Calibri" pitchFamily="34" charset="0"/>
              </a:rPr>
              <a:t>CLOCK</a:t>
            </a:r>
          </a:p>
        </p:txBody>
      </p:sp>
      <p:sp>
        <p:nvSpPr>
          <p:cNvPr id="68" name="67 CuadroTexto"/>
          <p:cNvSpPr txBox="1">
            <a:spLocks noChangeArrowheads="1"/>
          </p:cNvSpPr>
          <p:nvPr/>
        </p:nvSpPr>
        <p:spPr bwMode="auto">
          <a:xfrm>
            <a:off x="1655763" y="4227513"/>
            <a:ext cx="1295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>
                <a:latin typeface="Calibri" pitchFamily="34" charset="0"/>
              </a:rPr>
              <a:t>t     t+1</a:t>
            </a:r>
            <a:endParaRPr lang="es-AR" sz="2400" baseline="-25000">
              <a:latin typeface="Calibri" pitchFamily="34" charset="0"/>
            </a:endParaRPr>
          </a:p>
        </p:txBody>
      </p:sp>
      <p:sp>
        <p:nvSpPr>
          <p:cNvPr id="69" name="68 CuadroTexto"/>
          <p:cNvSpPr txBox="1">
            <a:spLocks noChangeArrowheads="1"/>
          </p:cNvSpPr>
          <p:nvPr/>
        </p:nvSpPr>
        <p:spPr bwMode="auto">
          <a:xfrm>
            <a:off x="3708400" y="1592263"/>
            <a:ext cx="1619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>
                <a:latin typeface="Calibri" pitchFamily="34" charset="0"/>
              </a:rPr>
              <a:t>D</a:t>
            </a:r>
            <a:r>
              <a:rPr lang="es-AR" sz="2400" baseline="-25000">
                <a:latin typeface="Calibri" pitchFamily="34" charset="0"/>
              </a:rPr>
              <a:t>t</a:t>
            </a:r>
            <a:r>
              <a:rPr lang="es-AR" sz="2400">
                <a:latin typeface="Calibri" pitchFamily="34" charset="0"/>
              </a:rPr>
              <a:t>      Q</a:t>
            </a:r>
            <a:r>
              <a:rPr lang="es-AR" sz="2400" baseline="-25000">
                <a:latin typeface="Calibri" pitchFamily="34" charset="0"/>
              </a:rPr>
              <a:t>t+1</a:t>
            </a:r>
          </a:p>
          <a:p>
            <a:r>
              <a:rPr lang="es-AR" sz="2400">
                <a:latin typeface="Calibri" pitchFamily="34" charset="0"/>
              </a:rPr>
              <a:t> 0          0</a:t>
            </a:r>
          </a:p>
          <a:p>
            <a:r>
              <a:rPr lang="es-AR" sz="2400">
                <a:latin typeface="Calibri" pitchFamily="34" charset="0"/>
              </a:rPr>
              <a:t> 1          1</a:t>
            </a:r>
          </a:p>
        </p:txBody>
      </p:sp>
      <p:cxnSp>
        <p:nvCxnSpPr>
          <p:cNvPr id="71" name="70 Conector recto"/>
          <p:cNvCxnSpPr/>
          <p:nvPr/>
        </p:nvCxnSpPr>
        <p:spPr>
          <a:xfrm>
            <a:off x="3671888" y="2060575"/>
            <a:ext cx="15128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4319588" y="1557338"/>
            <a:ext cx="0" cy="1258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Rectángulo"/>
          <p:cNvSpPr>
            <a:spLocks noChangeArrowheads="1"/>
          </p:cNvSpPr>
          <p:nvPr/>
        </p:nvSpPr>
        <p:spPr bwMode="auto">
          <a:xfrm>
            <a:off x="3816350" y="3141663"/>
            <a:ext cx="1150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>
                <a:latin typeface="Calibri" pitchFamily="34" charset="0"/>
              </a:rPr>
              <a:t>Q</a:t>
            </a:r>
            <a:r>
              <a:rPr lang="es-AR" sz="2400" baseline="-25000">
                <a:latin typeface="Calibri" pitchFamily="34" charset="0"/>
              </a:rPr>
              <a:t>t+1</a:t>
            </a:r>
            <a:r>
              <a:rPr lang="es-AR" sz="2400">
                <a:latin typeface="Calibri" pitchFamily="34" charset="0"/>
              </a:rPr>
              <a:t>= D</a:t>
            </a:r>
            <a:r>
              <a:rPr lang="es-AR" sz="2400" baseline="-25000">
                <a:latin typeface="Calibri" pitchFamily="34" charset="0"/>
              </a:rPr>
              <a:t>t</a:t>
            </a:r>
            <a:endParaRPr lang="es-AR" sz="2400">
              <a:latin typeface="Calibri" pitchFamily="34" charset="0"/>
            </a:endParaRPr>
          </a:p>
        </p:txBody>
      </p:sp>
      <p:sp>
        <p:nvSpPr>
          <p:cNvPr id="76" name="75 CuadroTexto"/>
          <p:cNvSpPr txBox="1">
            <a:spLocks noChangeArrowheads="1"/>
          </p:cNvSpPr>
          <p:nvPr/>
        </p:nvSpPr>
        <p:spPr bwMode="auto">
          <a:xfrm>
            <a:off x="4176713" y="4868863"/>
            <a:ext cx="11874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latin typeface="Calibri" pitchFamily="34" charset="0"/>
              </a:rPr>
              <a:t>D significa</a:t>
            </a:r>
          </a:p>
          <a:p>
            <a:pPr algn="ctr"/>
            <a:r>
              <a:rPr lang="es-AR">
                <a:latin typeface="Calibri" pitchFamily="34" charset="0"/>
              </a:rPr>
              <a:t>DELAY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1830388"/>
            <a:ext cx="30956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44 Rectángulo"/>
          <p:cNvSpPr/>
          <p:nvPr/>
        </p:nvSpPr>
        <p:spPr>
          <a:xfrm>
            <a:off x="1727684" y="177281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dirty="0" smtClean="0">
                <a:solidFill>
                  <a:prstClr val="black"/>
                </a:solidFill>
                <a:latin typeface="Calibri" pitchFamily="34" charset="0"/>
              </a:rPr>
              <a:t>Q</a:t>
            </a:r>
            <a:r>
              <a:rPr lang="es-AR" baseline="-25000" dirty="0" smtClean="0">
                <a:solidFill>
                  <a:prstClr val="black"/>
                </a:solidFill>
                <a:latin typeface="Calibri" pitchFamily="34" charset="0"/>
              </a:rPr>
              <a:t>0</a:t>
            </a:r>
            <a:endParaRPr lang="es-AR" baseline="-250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cs typeface="Arial"/>
              </a:rPr>
              <a:t>OTROS FLIP-FLOPS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3488"/>
            <a:ext cx="9144000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69 CuadroTexto"/>
          <p:cNvSpPr txBox="1">
            <a:spLocks noChangeArrowheads="1"/>
          </p:cNvSpPr>
          <p:nvPr/>
        </p:nvSpPr>
        <p:spPr bwMode="auto">
          <a:xfrm>
            <a:off x="900113" y="4616450"/>
            <a:ext cx="2484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>
                <a:latin typeface="Calibri" pitchFamily="34" charset="0"/>
              </a:rPr>
              <a:t>Diagrama circuital</a:t>
            </a:r>
          </a:p>
        </p:txBody>
      </p:sp>
      <p:sp>
        <p:nvSpPr>
          <p:cNvPr id="72" name="71 CuadroTexto"/>
          <p:cNvSpPr txBox="1">
            <a:spLocks noChangeArrowheads="1"/>
          </p:cNvSpPr>
          <p:nvPr/>
        </p:nvSpPr>
        <p:spPr bwMode="auto">
          <a:xfrm>
            <a:off x="6624638" y="4551363"/>
            <a:ext cx="2232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>
                <a:latin typeface="Calibri" pitchFamily="34" charset="0"/>
              </a:rPr>
              <a:t>Símbolo Gráfico</a:t>
            </a:r>
          </a:p>
        </p:txBody>
      </p:sp>
      <p:sp>
        <p:nvSpPr>
          <p:cNvPr id="13320" name="73 CuadroTexto"/>
          <p:cNvSpPr txBox="1">
            <a:spLocks noChangeArrowheads="1"/>
          </p:cNvSpPr>
          <p:nvPr/>
        </p:nvSpPr>
        <p:spPr bwMode="auto">
          <a:xfrm>
            <a:off x="6732588" y="1304925"/>
            <a:ext cx="197961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800" b="1">
                <a:solidFill>
                  <a:srgbClr val="FF0000"/>
                </a:solidFill>
                <a:latin typeface="Calibri" pitchFamily="34" charset="0"/>
              </a:rPr>
              <a:t>flip-flop </a:t>
            </a:r>
            <a:r>
              <a:rPr lang="es-AR" sz="2800" b="1" i="1">
                <a:solidFill>
                  <a:srgbClr val="FF0000"/>
                </a:solidFill>
                <a:latin typeface="Calibri" pitchFamily="34" charset="0"/>
              </a:rPr>
              <a:t>JK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6350" y="4643438"/>
            <a:ext cx="218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cs typeface="Arial"/>
              </a:rPr>
              <a:t>OTROS FLIP-FLOPS</a:t>
            </a:r>
          </a:p>
        </p:txBody>
      </p:sp>
      <p:sp>
        <p:nvSpPr>
          <p:cNvPr id="70" name="69 CuadroTexto"/>
          <p:cNvSpPr txBox="1">
            <a:spLocks noChangeArrowheads="1"/>
          </p:cNvSpPr>
          <p:nvPr/>
        </p:nvSpPr>
        <p:spPr bwMode="auto">
          <a:xfrm>
            <a:off x="142875" y="4581525"/>
            <a:ext cx="2484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>
                <a:latin typeface="Calibri" pitchFamily="34" charset="0"/>
              </a:rPr>
              <a:t>A partir de un </a:t>
            </a:r>
            <a:r>
              <a:rPr lang="es-AR" sz="2400" b="1" i="1">
                <a:latin typeface="Calibri" pitchFamily="34" charset="0"/>
              </a:rPr>
              <a:t>JK</a:t>
            </a:r>
          </a:p>
        </p:txBody>
      </p:sp>
      <p:sp>
        <p:nvSpPr>
          <p:cNvPr id="72" name="71 CuadroTexto"/>
          <p:cNvSpPr txBox="1">
            <a:spLocks noChangeArrowheads="1"/>
          </p:cNvSpPr>
          <p:nvPr/>
        </p:nvSpPr>
        <p:spPr bwMode="auto">
          <a:xfrm>
            <a:off x="6624638" y="4545013"/>
            <a:ext cx="2232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>
                <a:latin typeface="Calibri" pitchFamily="34" charset="0"/>
              </a:rPr>
              <a:t>Símbolo Gráfico</a:t>
            </a:r>
          </a:p>
        </p:txBody>
      </p:sp>
      <p:sp>
        <p:nvSpPr>
          <p:cNvPr id="14343" name="73 CuadroTexto"/>
          <p:cNvSpPr txBox="1">
            <a:spLocks noChangeArrowheads="1"/>
          </p:cNvSpPr>
          <p:nvPr/>
        </p:nvSpPr>
        <p:spPr bwMode="auto">
          <a:xfrm>
            <a:off x="3743325" y="1304925"/>
            <a:ext cx="19081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800" b="1">
                <a:solidFill>
                  <a:srgbClr val="FF0000"/>
                </a:solidFill>
                <a:latin typeface="Calibri" pitchFamily="34" charset="0"/>
              </a:rPr>
              <a:t>flip-flop </a:t>
            </a:r>
            <a:r>
              <a:rPr lang="es-AR" sz="2800" b="1" i="1">
                <a:solidFill>
                  <a:srgbClr val="FF0000"/>
                </a:solidFill>
                <a:latin typeface="Calibri" pitchFamily="34" charset="0"/>
              </a:rPr>
              <a:t>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4675"/>
            <a:ext cx="9144000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3240088" y="4581525"/>
            <a:ext cx="2484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>
                <a:latin typeface="Calibri" pitchFamily="34" charset="0"/>
              </a:rPr>
              <a:t>A partir de un </a:t>
            </a:r>
            <a:r>
              <a:rPr lang="es-AR" sz="2400" b="1" i="1">
                <a:latin typeface="Calibri" pitchFamily="34" charset="0"/>
              </a:rPr>
              <a:t>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10013" y="5184775"/>
            <a:ext cx="1724025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CAJA NEGRA Y DIAGRAMA DE ESTADOS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5040052" y="4106888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5112060" y="414927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0</a:t>
            </a:r>
            <a:endParaRPr lang="es-AR" sz="2400" baseline="-25000" dirty="0"/>
          </a:p>
        </p:txBody>
      </p:sp>
      <p:sp>
        <p:nvSpPr>
          <p:cNvPr id="13" name="12 Elipse"/>
          <p:cNvSpPr/>
          <p:nvPr/>
        </p:nvSpPr>
        <p:spPr>
          <a:xfrm>
            <a:off x="6552220" y="3026768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/>
          <p:cNvSpPr txBox="1"/>
          <p:nvPr/>
        </p:nvSpPr>
        <p:spPr>
          <a:xfrm>
            <a:off x="6624228" y="306915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1</a:t>
            </a:r>
            <a:endParaRPr lang="es-AR" sz="2400" baseline="-25000" dirty="0"/>
          </a:p>
        </p:txBody>
      </p:sp>
      <p:sp>
        <p:nvSpPr>
          <p:cNvPr id="15" name="14 Elipse"/>
          <p:cNvSpPr/>
          <p:nvPr/>
        </p:nvSpPr>
        <p:spPr>
          <a:xfrm>
            <a:off x="7884368" y="4034880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7956376" y="407727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2</a:t>
            </a:r>
            <a:endParaRPr lang="es-AR" sz="2400" baseline="-25000" dirty="0"/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5364088" y="3710844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5580112" y="3422812"/>
            <a:ext cx="97210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7164288" y="3458816"/>
            <a:ext cx="850992" cy="6476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5652120" y="344952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860032" y="34855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Y=0</a:t>
            </a:r>
            <a:endParaRPr lang="es-AR" dirty="0"/>
          </a:p>
        </p:txBody>
      </p:sp>
      <p:cxnSp>
        <p:nvCxnSpPr>
          <p:cNvPr id="36" name="35 Conector recto de flecha"/>
          <p:cNvCxnSpPr/>
          <p:nvPr/>
        </p:nvCxnSpPr>
        <p:spPr>
          <a:xfrm flipV="1">
            <a:off x="6876256" y="2630724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6336196" y="24867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Y=0</a:t>
            </a:r>
            <a:endParaRPr lang="es-AR" dirty="0"/>
          </a:p>
        </p:txBody>
      </p:sp>
      <p:cxnSp>
        <p:nvCxnSpPr>
          <p:cNvPr id="52" name="51 Conector recto de flecha"/>
          <p:cNvCxnSpPr>
            <a:endCxn id="10" idx="6"/>
          </p:cNvCxnSpPr>
          <p:nvPr/>
        </p:nvCxnSpPr>
        <p:spPr>
          <a:xfrm flipH="1">
            <a:off x="5688124" y="3638836"/>
            <a:ext cx="1044116" cy="7740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6228184" y="388157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cxnSp>
        <p:nvCxnSpPr>
          <p:cNvPr id="58" name="57 Conector recto de flecha"/>
          <p:cNvCxnSpPr/>
          <p:nvPr/>
        </p:nvCxnSpPr>
        <p:spPr>
          <a:xfrm flipH="1">
            <a:off x="5688124" y="4466928"/>
            <a:ext cx="2196244" cy="360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7416316" y="342281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sp>
        <p:nvSpPr>
          <p:cNvPr id="62" name="61 CuadroTexto"/>
          <p:cNvSpPr txBox="1"/>
          <p:nvPr/>
        </p:nvSpPr>
        <p:spPr>
          <a:xfrm>
            <a:off x="6624228" y="416960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sp>
        <p:nvSpPr>
          <p:cNvPr id="63" name="62 Elipse"/>
          <p:cNvSpPr/>
          <p:nvPr/>
        </p:nvSpPr>
        <p:spPr>
          <a:xfrm>
            <a:off x="6516216" y="5475040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63 CuadroTexto"/>
          <p:cNvSpPr txBox="1"/>
          <p:nvPr/>
        </p:nvSpPr>
        <p:spPr>
          <a:xfrm>
            <a:off x="6588224" y="551743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3</a:t>
            </a:r>
            <a:endParaRPr lang="es-AR" sz="2400" baseline="-25000" dirty="0"/>
          </a:p>
        </p:txBody>
      </p:sp>
      <p:cxnSp>
        <p:nvCxnSpPr>
          <p:cNvPr id="66" name="65 Conector recto de flecha"/>
          <p:cNvCxnSpPr>
            <a:endCxn id="63" idx="7"/>
          </p:cNvCxnSpPr>
          <p:nvPr/>
        </p:nvCxnSpPr>
        <p:spPr>
          <a:xfrm flipH="1">
            <a:off x="7069380" y="4646948"/>
            <a:ext cx="995008" cy="9177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8244408" y="3638836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8244408" y="34948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Y=0</a:t>
            </a:r>
            <a:endParaRPr lang="es-AR" dirty="0"/>
          </a:p>
        </p:txBody>
      </p:sp>
      <p:cxnSp>
        <p:nvCxnSpPr>
          <p:cNvPr id="69" name="68 Conector recto de flecha"/>
          <p:cNvCxnSpPr/>
          <p:nvPr/>
        </p:nvCxnSpPr>
        <p:spPr>
          <a:xfrm flipV="1">
            <a:off x="6840252" y="5078996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6300192" y="49349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Y=1</a:t>
            </a:r>
            <a:endParaRPr lang="es-AR" dirty="0"/>
          </a:p>
        </p:txBody>
      </p:sp>
      <p:sp>
        <p:nvSpPr>
          <p:cNvPr id="71" name="70 CuadroTexto"/>
          <p:cNvSpPr txBox="1"/>
          <p:nvPr/>
        </p:nvSpPr>
        <p:spPr>
          <a:xfrm>
            <a:off x="7568716" y="496169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sp>
        <p:nvSpPr>
          <p:cNvPr id="74" name="73 CuadroTexto"/>
          <p:cNvSpPr txBox="1"/>
          <p:nvPr/>
        </p:nvSpPr>
        <p:spPr>
          <a:xfrm>
            <a:off x="7056276" y="594309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cxnSp>
        <p:nvCxnSpPr>
          <p:cNvPr id="85" name="84 Conector recto de flecha"/>
          <p:cNvCxnSpPr>
            <a:stCxn id="87" idx="13"/>
          </p:cNvCxnSpPr>
          <p:nvPr/>
        </p:nvCxnSpPr>
        <p:spPr>
          <a:xfrm flipH="1" flipV="1">
            <a:off x="7020272" y="6051104"/>
            <a:ext cx="33427" cy="1866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Forma libre"/>
          <p:cNvSpPr/>
          <p:nvPr/>
        </p:nvSpPr>
        <p:spPr>
          <a:xfrm>
            <a:off x="6641323" y="6031560"/>
            <a:ext cx="414266" cy="313764"/>
          </a:xfrm>
          <a:custGeom>
            <a:avLst/>
            <a:gdLst>
              <a:gd name="connsiteX0" fmla="*/ 0 w 414266"/>
              <a:gd name="connsiteY0" fmla="*/ 0 h 313764"/>
              <a:gd name="connsiteX1" fmla="*/ 8964 w 414266"/>
              <a:gd name="connsiteY1" fmla="*/ 89647 h 313764"/>
              <a:gd name="connsiteX2" fmla="*/ 26894 w 414266"/>
              <a:gd name="connsiteY2" fmla="*/ 143435 h 313764"/>
              <a:gd name="connsiteX3" fmla="*/ 35858 w 414266"/>
              <a:gd name="connsiteY3" fmla="*/ 170329 h 313764"/>
              <a:gd name="connsiteX4" fmla="*/ 53788 w 414266"/>
              <a:gd name="connsiteY4" fmla="*/ 197223 h 313764"/>
              <a:gd name="connsiteX5" fmla="*/ 62753 w 414266"/>
              <a:gd name="connsiteY5" fmla="*/ 224117 h 313764"/>
              <a:gd name="connsiteX6" fmla="*/ 89647 w 414266"/>
              <a:gd name="connsiteY6" fmla="*/ 242047 h 313764"/>
              <a:gd name="connsiteX7" fmla="*/ 143435 w 414266"/>
              <a:gd name="connsiteY7" fmla="*/ 286870 h 313764"/>
              <a:gd name="connsiteX8" fmla="*/ 197223 w 414266"/>
              <a:gd name="connsiteY8" fmla="*/ 304800 h 313764"/>
              <a:gd name="connsiteX9" fmla="*/ 224117 w 414266"/>
              <a:gd name="connsiteY9" fmla="*/ 313764 h 313764"/>
              <a:gd name="connsiteX10" fmla="*/ 349623 w 414266"/>
              <a:gd name="connsiteY10" fmla="*/ 304800 h 313764"/>
              <a:gd name="connsiteX11" fmla="*/ 376517 w 414266"/>
              <a:gd name="connsiteY11" fmla="*/ 295835 h 313764"/>
              <a:gd name="connsiteX12" fmla="*/ 394447 w 414266"/>
              <a:gd name="connsiteY12" fmla="*/ 277905 h 313764"/>
              <a:gd name="connsiteX13" fmla="*/ 412376 w 414266"/>
              <a:gd name="connsiteY13" fmla="*/ 206188 h 31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4266" h="313764">
                <a:moveTo>
                  <a:pt x="0" y="0"/>
                </a:moveTo>
                <a:cubicBezTo>
                  <a:pt x="2988" y="29882"/>
                  <a:pt x="3430" y="60130"/>
                  <a:pt x="8964" y="89647"/>
                </a:cubicBezTo>
                <a:cubicBezTo>
                  <a:pt x="12447" y="108223"/>
                  <a:pt x="20918" y="125506"/>
                  <a:pt x="26894" y="143435"/>
                </a:cubicBezTo>
                <a:cubicBezTo>
                  <a:pt x="29882" y="152400"/>
                  <a:pt x="30616" y="162467"/>
                  <a:pt x="35858" y="170329"/>
                </a:cubicBezTo>
                <a:cubicBezTo>
                  <a:pt x="41835" y="179294"/>
                  <a:pt x="48969" y="187586"/>
                  <a:pt x="53788" y="197223"/>
                </a:cubicBezTo>
                <a:cubicBezTo>
                  <a:pt x="58014" y="205675"/>
                  <a:pt x="56850" y="216738"/>
                  <a:pt x="62753" y="224117"/>
                </a:cubicBezTo>
                <a:cubicBezTo>
                  <a:pt x="69484" y="232530"/>
                  <a:pt x="81370" y="235149"/>
                  <a:pt x="89647" y="242047"/>
                </a:cubicBezTo>
                <a:cubicBezTo>
                  <a:pt x="113775" y="262154"/>
                  <a:pt x="114817" y="274151"/>
                  <a:pt x="143435" y="286870"/>
                </a:cubicBezTo>
                <a:cubicBezTo>
                  <a:pt x="160705" y="294546"/>
                  <a:pt x="179294" y="298824"/>
                  <a:pt x="197223" y="304800"/>
                </a:cubicBezTo>
                <a:lnTo>
                  <a:pt x="224117" y="313764"/>
                </a:lnTo>
                <a:cubicBezTo>
                  <a:pt x="265952" y="310776"/>
                  <a:pt x="307968" y="309700"/>
                  <a:pt x="349623" y="304800"/>
                </a:cubicBezTo>
                <a:cubicBezTo>
                  <a:pt x="359008" y="303696"/>
                  <a:pt x="368414" y="300697"/>
                  <a:pt x="376517" y="295835"/>
                </a:cubicBezTo>
                <a:cubicBezTo>
                  <a:pt x="383765" y="291486"/>
                  <a:pt x="388470" y="283882"/>
                  <a:pt x="394447" y="277905"/>
                </a:cubicBezTo>
                <a:cubicBezTo>
                  <a:pt x="414266" y="218447"/>
                  <a:pt x="412376" y="243016"/>
                  <a:pt x="412376" y="20618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0" name="89 Conector recto de flecha"/>
          <p:cNvCxnSpPr>
            <a:stCxn id="63" idx="1"/>
            <a:endCxn id="10" idx="5"/>
          </p:cNvCxnSpPr>
          <p:nvPr/>
        </p:nvCxnSpPr>
        <p:spPr>
          <a:xfrm flipH="1" flipV="1">
            <a:off x="5593216" y="4629321"/>
            <a:ext cx="1017908" cy="9353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5508104" y="496169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cxnSp>
        <p:nvCxnSpPr>
          <p:cNvPr id="93" name="92 Conector recto de flecha"/>
          <p:cNvCxnSpPr>
            <a:stCxn id="94" idx="13"/>
          </p:cNvCxnSpPr>
          <p:nvPr/>
        </p:nvCxnSpPr>
        <p:spPr>
          <a:xfrm flipH="1" flipV="1">
            <a:off x="5527013" y="4676764"/>
            <a:ext cx="33427" cy="1866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Forma libre"/>
          <p:cNvSpPr/>
          <p:nvPr/>
        </p:nvSpPr>
        <p:spPr>
          <a:xfrm>
            <a:off x="5148064" y="4657220"/>
            <a:ext cx="414266" cy="313764"/>
          </a:xfrm>
          <a:custGeom>
            <a:avLst/>
            <a:gdLst>
              <a:gd name="connsiteX0" fmla="*/ 0 w 414266"/>
              <a:gd name="connsiteY0" fmla="*/ 0 h 313764"/>
              <a:gd name="connsiteX1" fmla="*/ 8964 w 414266"/>
              <a:gd name="connsiteY1" fmla="*/ 89647 h 313764"/>
              <a:gd name="connsiteX2" fmla="*/ 26894 w 414266"/>
              <a:gd name="connsiteY2" fmla="*/ 143435 h 313764"/>
              <a:gd name="connsiteX3" fmla="*/ 35858 w 414266"/>
              <a:gd name="connsiteY3" fmla="*/ 170329 h 313764"/>
              <a:gd name="connsiteX4" fmla="*/ 53788 w 414266"/>
              <a:gd name="connsiteY4" fmla="*/ 197223 h 313764"/>
              <a:gd name="connsiteX5" fmla="*/ 62753 w 414266"/>
              <a:gd name="connsiteY5" fmla="*/ 224117 h 313764"/>
              <a:gd name="connsiteX6" fmla="*/ 89647 w 414266"/>
              <a:gd name="connsiteY6" fmla="*/ 242047 h 313764"/>
              <a:gd name="connsiteX7" fmla="*/ 143435 w 414266"/>
              <a:gd name="connsiteY7" fmla="*/ 286870 h 313764"/>
              <a:gd name="connsiteX8" fmla="*/ 197223 w 414266"/>
              <a:gd name="connsiteY8" fmla="*/ 304800 h 313764"/>
              <a:gd name="connsiteX9" fmla="*/ 224117 w 414266"/>
              <a:gd name="connsiteY9" fmla="*/ 313764 h 313764"/>
              <a:gd name="connsiteX10" fmla="*/ 349623 w 414266"/>
              <a:gd name="connsiteY10" fmla="*/ 304800 h 313764"/>
              <a:gd name="connsiteX11" fmla="*/ 376517 w 414266"/>
              <a:gd name="connsiteY11" fmla="*/ 295835 h 313764"/>
              <a:gd name="connsiteX12" fmla="*/ 394447 w 414266"/>
              <a:gd name="connsiteY12" fmla="*/ 277905 h 313764"/>
              <a:gd name="connsiteX13" fmla="*/ 412376 w 414266"/>
              <a:gd name="connsiteY13" fmla="*/ 206188 h 31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4266" h="313764">
                <a:moveTo>
                  <a:pt x="0" y="0"/>
                </a:moveTo>
                <a:cubicBezTo>
                  <a:pt x="2988" y="29882"/>
                  <a:pt x="3430" y="60130"/>
                  <a:pt x="8964" y="89647"/>
                </a:cubicBezTo>
                <a:cubicBezTo>
                  <a:pt x="12447" y="108223"/>
                  <a:pt x="20918" y="125506"/>
                  <a:pt x="26894" y="143435"/>
                </a:cubicBezTo>
                <a:cubicBezTo>
                  <a:pt x="29882" y="152400"/>
                  <a:pt x="30616" y="162467"/>
                  <a:pt x="35858" y="170329"/>
                </a:cubicBezTo>
                <a:cubicBezTo>
                  <a:pt x="41835" y="179294"/>
                  <a:pt x="48969" y="187586"/>
                  <a:pt x="53788" y="197223"/>
                </a:cubicBezTo>
                <a:cubicBezTo>
                  <a:pt x="58014" y="205675"/>
                  <a:pt x="56850" y="216738"/>
                  <a:pt x="62753" y="224117"/>
                </a:cubicBezTo>
                <a:cubicBezTo>
                  <a:pt x="69484" y="232530"/>
                  <a:pt x="81370" y="235149"/>
                  <a:pt x="89647" y="242047"/>
                </a:cubicBezTo>
                <a:cubicBezTo>
                  <a:pt x="113775" y="262154"/>
                  <a:pt x="114817" y="274151"/>
                  <a:pt x="143435" y="286870"/>
                </a:cubicBezTo>
                <a:cubicBezTo>
                  <a:pt x="160705" y="294546"/>
                  <a:pt x="179294" y="298824"/>
                  <a:pt x="197223" y="304800"/>
                </a:cubicBezTo>
                <a:lnTo>
                  <a:pt x="224117" y="313764"/>
                </a:lnTo>
                <a:cubicBezTo>
                  <a:pt x="265952" y="310776"/>
                  <a:pt x="307968" y="309700"/>
                  <a:pt x="349623" y="304800"/>
                </a:cubicBezTo>
                <a:cubicBezTo>
                  <a:pt x="359008" y="303696"/>
                  <a:pt x="368414" y="300697"/>
                  <a:pt x="376517" y="295835"/>
                </a:cubicBezTo>
                <a:cubicBezTo>
                  <a:pt x="383765" y="291486"/>
                  <a:pt x="388470" y="283882"/>
                  <a:pt x="394447" y="277905"/>
                </a:cubicBezTo>
                <a:cubicBezTo>
                  <a:pt x="414266" y="218447"/>
                  <a:pt x="412376" y="243016"/>
                  <a:pt x="412376" y="20618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94 CuadroTexto"/>
          <p:cNvSpPr txBox="1"/>
          <p:nvPr/>
        </p:nvSpPr>
        <p:spPr>
          <a:xfrm>
            <a:off x="4716016" y="479096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sp>
        <p:nvSpPr>
          <p:cNvPr id="96" name="95 CuadroTexto"/>
          <p:cNvSpPr txBox="1"/>
          <p:nvPr/>
        </p:nvSpPr>
        <p:spPr>
          <a:xfrm>
            <a:off x="287524" y="1052736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Supongamos que tenemos un sistema cuya salida Y se activa ante la presencia de tres unos consecutivos en la entrada X. </a:t>
            </a:r>
            <a:endParaRPr lang="es-AR" sz="2400" dirty="0"/>
          </a:p>
        </p:txBody>
      </p:sp>
      <p:sp>
        <p:nvSpPr>
          <p:cNvPr id="97" name="96 Rectángulo"/>
          <p:cNvSpPr/>
          <p:nvPr/>
        </p:nvSpPr>
        <p:spPr>
          <a:xfrm>
            <a:off x="1259632" y="3429000"/>
            <a:ext cx="2340260" cy="19082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3599892" y="4401108"/>
            <a:ext cx="6120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/>
          <p:nvPr/>
        </p:nvCxnSpPr>
        <p:spPr>
          <a:xfrm>
            <a:off x="647564" y="4401108"/>
            <a:ext cx="6120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Rectángulo"/>
          <p:cNvSpPr/>
          <p:nvPr/>
        </p:nvSpPr>
        <p:spPr>
          <a:xfrm>
            <a:off x="287524" y="407707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X</a:t>
            </a:r>
            <a:endParaRPr lang="es-AR" sz="2400" dirty="0"/>
          </a:p>
        </p:txBody>
      </p:sp>
      <p:sp>
        <p:nvSpPr>
          <p:cNvPr id="101" name="100 Rectángulo"/>
          <p:cNvSpPr/>
          <p:nvPr/>
        </p:nvSpPr>
        <p:spPr>
          <a:xfrm>
            <a:off x="4119022" y="4005064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Y</a:t>
            </a:r>
            <a:endParaRPr lang="es-AR" sz="2400" dirty="0"/>
          </a:p>
        </p:txBody>
      </p:sp>
      <p:sp>
        <p:nvSpPr>
          <p:cNvPr id="102" name="101 Rectángulo"/>
          <p:cNvSpPr/>
          <p:nvPr/>
        </p:nvSpPr>
        <p:spPr>
          <a:xfrm>
            <a:off x="2051720" y="5661248"/>
            <a:ext cx="756084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102 Rectángulo"/>
          <p:cNvSpPr/>
          <p:nvPr/>
        </p:nvSpPr>
        <p:spPr>
          <a:xfrm>
            <a:off x="2123728" y="5661248"/>
            <a:ext cx="55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err="1" smtClean="0"/>
              <a:t>Clk</a:t>
            </a:r>
            <a:endParaRPr lang="es-AR" sz="2400" dirty="0"/>
          </a:p>
        </p:txBody>
      </p:sp>
      <p:cxnSp>
        <p:nvCxnSpPr>
          <p:cNvPr id="104" name="103 Conector recto de flecha"/>
          <p:cNvCxnSpPr/>
          <p:nvPr/>
        </p:nvCxnSpPr>
        <p:spPr>
          <a:xfrm flipV="1">
            <a:off x="2411760" y="5337212"/>
            <a:ext cx="0" cy="3240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/>
      <p:bldP spid="15" grpId="0" animBg="1"/>
      <p:bldP spid="16" grpId="0"/>
      <p:bldP spid="29" grpId="0"/>
      <p:bldP spid="35" grpId="0"/>
      <p:bldP spid="37" grpId="0"/>
      <p:bldP spid="56" grpId="0"/>
      <p:bldP spid="61" grpId="0"/>
      <p:bldP spid="62" grpId="0"/>
      <p:bldP spid="63" grpId="0" animBg="1"/>
      <p:bldP spid="64" grpId="0"/>
      <p:bldP spid="68" grpId="0"/>
      <p:bldP spid="70" grpId="0"/>
      <p:bldP spid="71" grpId="0"/>
      <p:bldP spid="74" grpId="0"/>
      <p:bldP spid="87" grpId="0" animBg="1"/>
      <p:bldP spid="91" grpId="0"/>
      <p:bldP spid="94" grpId="0" animBg="1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611560" y="2774740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683568" y="281713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0</a:t>
            </a:r>
            <a:endParaRPr lang="es-AR" sz="2400" baseline="-25000" dirty="0"/>
          </a:p>
        </p:txBody>
      </p:sp>
      <p:sp>
        <p:nvSpPr>
          <p:cNvPr id="14" name="13 Elipse"/>
          <p:cNvSpPr/>
          <p:nvPr/>
        </p:nvSpPr>
        <p:spPr>
          <a:xfrm>
            <a:off x="2123728" y="1694620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CuadroTexto"/>
          <p:cNvSpPr txBox="1"/>
          <p:nvPr/>
        </p:nvSpPr>
        <p:spPr>
          <a:xfrm>
            <a:off x="2195736" y="173701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1</a:t>
            </a:r>
            <a:endParaRPr lang="es-AR" sz="2400" baseline="-25000" dirty="0"/>
          </a:p>
        </p:txBody>
      </p:sp>
      <p:sp>
        <p:nvSpPr>
          <p:cNvPr id="16" name="15 Elipse"/>
          <p:cNvSpPr/>
          <p:nvPr/>
        </p:nvSpPr>
        <p:spPr>
          <a:xfrm>
            <a:off x="3455876" y="2702732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CuadroTexto"/>
          <p:cNvSpPr txBox="1"/>
          <p:nvPr/>
        </p:nvSpPr>
        <p:spPr>
          <a:xfrm>
            <a:off x="3527884" y="274512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2</a:t>
            </a:r>
            <a:endParaRPr lang="es-AR" sz="2400" baseline="-25000" dirty="0"/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935596" y="2378696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1151620" y="2090664"/>
            <a:ext cx="97210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2735796" y="2126668"/>
            <a:ext cx="850992" cy="6476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1223628" y="211737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31540" y="21533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Y=0</a:t>
            </a:r>
            <a:endParaRPr lang="es-AR" dirty="0"/>
          </a:p>
        </p:txBody>
      </p:sp>
      <p:cxnSp>
        <p:nvCxnSpPr>
          <p:cNvPr id="23" name="22 Conector recto de flecha"/>
          <p:cNvCxnSpPr/>
          <p:nvPr/>
        </p:nvCxnSpPr>
        <p:spPr>
          <a:xfrm flipV="1">
            <a:off x="2447764" y="1298576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1907704" y="11545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Y=0</a:t>
            </a:r>
            <a:endParaRPr lang="es-AR" dirty="0"/>
          </a:p>
        </p:txBody>
      </p:sp>
      <p:cxnSp>
        <p:nvCxnSpPr>
          <p:cNvPr id="25" name="24 Conector recto de flecha"/>
          <p:cNvCxnSpPr>
            <a:endCxn id="11" idx="6"/>
          </p:cNvCxnSpPr>
          <p:nvPr/>
        </p:nvCxnSpPr>
        <p:spPr>
          <a:xfrm flipH="1">
            <a:off x="1259632" y="2306688"/>
            <a:ext cx="1044116" cy="7740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1799692" y="254942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cxnSp>
        <p:nvCxnSpPr>
          <p:cNvPr id="27" name="26 Conector recto de flecha"/>
          <p:cNvCxnSpPr/>
          <p:nvPr/>
        </p:nvCxnSpPr>
        <p:spPr>
          <a:xfrm flipH="1">
            <a:off x="1259632" y="3134780"/>
            <a:ext cx="2196244" cy="360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987824" y="209066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195736" y="283745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sp>
        <p:nvSpPr>
          <p:cNvPr id="30" name="29 Elipse"/>
          <p:cNvSpPr/>
          <p:nvPr/>
        </p:nvSpPr>
        <p:spPr>
          <a:xfrm>
            <a:off x="2087724" y="4142892"/>
            <a:ext cx="648072" cy="61206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CuadroTexto"/>
          <p:cNvSpPr txBox="1"/>
          <p:nvPr/>
        </p:nvSpPr>
        <p:spPr>
          <a:xfrm>
            <a:off x="2159732" y="418528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</a:t>
            </a:r>
            <a:r>
              <a:rPr lang="es-AR" sz="2400" baseline="-25000" dirty="0" smtClean="0"/>
              <a:t>3</a:t>
            </a:r>
            <a:endParaRPr lang="es-AR" sz="2400" baseline="-25000" dirty="0"/>
          </a:p>
        </p:txBody>
      </p:sp>
      <p:cxnSp>
        <p:nvCxnSpPr>
          <p:cNvPr id="32" name="31 Conector recto de flecha"/>
          <p:cNvCxnSpPr>
            <a:endCxn id="30" idx="7"/>
          </p:cNvCxnSpPr>
          <p:nvPr/>
        </p:nvCxnSpPr>
        <p:spPr>
          <a:xfrm flipH="1">
            <a:off x="2640888" y="3314800"/>
            <a:ext cx="995008" cy="9177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3815916" y="2306688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815916" y="21626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Y=0</a:t>
            </a:r>
            <a:endParaRPr lang="es-AR" dirty="0"/>
          </a:p>
        </p:txBody>
      </p:sp>
      <p:cxnSp>
        <p:nvCxnSpPr>
          <p:cNvPr id="35" name="34 Conector recto de flecha"/>
          <p:cNvCxnSpPr/>
          <p:nvPr/>
        </p:nvCxnSpPr>
        <p:spPr>
          <a:xfrm flipV="1">
            <a:off x="2411760" y="3746848"/>
            <a:ext cx="0" cy="39604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1871700" y="36028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Y=1</a:t>
            </a:r>
            <a:endParaRPr lang="es-A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140224" y="362954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627784" y="461094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X=1</a:t>
            </a:r>
            <a:endParaRPr lang="es-AR" dirty="0"/>
          </a:p>
        </p:txBody>
      </p:sp>
      <p:cxnSp>
        <p:nvCxnSpPr>
          <p:cNvPr id="39" name="38 Conector recto de flecha"/>
          <p:cNvCxnSpPr>
            <a:stCxn id="40" idx="13"/>
          </p:cNvCxnSpPr>
          <p:nvPr/>
        </p:nvCxnSpPr>
        <p:spPr>
          <a:xfrm flipH="1" flipV="1">
            <a:off x="2591780" y="4718956"/>
            <a:ext cx="33427" cy="1866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Forma libre"/>
          <p:cNvSpPr/>
          <p:nvPr/>
        </p:nvSpPr>
        <p:spPr>
          <a:xfrm>
            <a:off x="2212831" y="4699412"/>
            <a:ext cx="414266" cy="313764"/>
          </a:xfrm>
          <a:custGeom>
            <a:avLst/>
            <a:gdLst>
              <a:gd name="connsiteX0" fmla="*/ 0 w 414266"/>
              <a:gd name="connsiteY0" fmla="*/ 0 h 313764"/>
              <a:gd name="connsiteX1" fmla="*/ 8964 w 414266"/>
              <a:gd name="connsiteY1" fmla="*/ 89647 h 313764"/>
              <a:gd name="connsiteX2" fmla="*/ 26894 w 414266"/>
              <a:gd name="connsiteY2" fmla="*/ 143435 h 313764"/>
              <a:gd name="connsiteX3" fmla="*/ 35858 w 414266"/>
              <a:gd name="connsiteY3" fmla="*/ 170329 h 313764"/>
              <a:gd name="connsiteX4" fmla="*/ 53788 w 414266"/>
              <a:gd name="connsiteY4" fmla="*/ 197223 h 313764"/>
              <a:gd name="connsiteX5" fmla="*/ 62753 w 414266"/>
              <a:gd name="connsiteY5" fmla="*/ 224117 h 313764"/>
              <a:gd name="connsiteX6" fmla="*/ 89647 w 414266"/>
              <a:gd name="connsiteY6" fmla="*/ 242047 h 313764"/>
              <a:gd name="connsiteX7" fmla="*/ 143435 w 414266"/>
              <a:gd name="connsiteY7" fmla="*/ 286870 h 313764"/>
              <a:gd name="connsiteX8" fmla="*/ 197223 w 414266"/>
              <a:gd name="connsiteY8" fmla="*/ 304800 h 313764"/>
              <a:gd name="connsiteX9" fmla="*/ 224117 w 414266"/>
              <a:gd name="connsiteY9" fmla="*/ 313764 h 313764"/>
              <a:gd name="connsiteX10" fmla="*/ 349623 w 414266"/>
              <a:gd name="connsiteY10" fmla="*/ 304800 h 313764"/>
              <a:gd name="connsiteX11" fmla="*/ 376517 w 414266"/>
              <a:gd name="connsiteY11" fmla="*/ 295835 h 313764"/>
              <a:gd name="connsiteX12" fmla="*/ 394447 w 414266"/>
              <a:gd name="connsiteY12" fmla="*/ 277905 h 313764"/>
              <a:gd name="connsiteX13" fmla="*/ 412376 w 414266"/>
              <a:gd name="connsiteY13" fmla="*/ 206188 h 31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4266" h="313764">
                <a:moveTo>
                  <a:pt x="0" y="0"/>
                </a:moveTo>
                <a:cubicBezTo>
                  <a:pt x="2988" y="29882"/>
                  <a:pt x="3430" y="60130"/>
                  <a:pt x="8964" y="89647"/>
                </a:cubicBezTo>
                <a:cubicBezTo>
                  <a:pt x="12447" y="108223"/>
                  <a:pt x="20918" y="125506"/>
                  <a:pt x="26894" y="143435"/>
                </a:cubicBezTo>
                <a:cubicBezTo>
                  <a:pt x="29882" y="152400"/>
                  <a:pt x="30616" y="162467"/>
                  <a:pt x="35858" y="170329"/>
                </a:cubicBezTo>
                <a:cubicBezTo>
                  <a:pt x="41835" y="179294"/>
                  <a:pt x="48969" y="187586"/>
                  <a:pt x="53788" y="197223"/>
                </a:cubicBezTo>
                <a:cubicBezTo>
                  <a:pt x="58014" y="205675"/>
                  <a:pt x="56850" y="216738"/>
                  <a:pt x="62753" y="224117"/>
                </a:cubicBezTo>
                <a:cubicBezTo>
                  <a:pt x="69484" y="232530"/>
                  <a:pt x="81370" y="235149"/>
                  <a:pt x="89647" y="242047"/>
                </a:cubicBezTo>
                <a:cubicBezTo>
                  <a:pt x="113775" y="262154"/>
                  <a:pt x="114817" y="274151"/>
                  <a:pt x="143435" y="286870"/>
                </a:cubicBezTo>
                <a:cubicBezTo>
                  <a:pt x="160705" y="294546"/>
                  <a:pt x="179294" y="298824"/>
                  <a:pt x="197223" y="304800"/>
                </a:cubicBezTo>
                <a:lnTo>
                  <a:pt x="224117" y="313764"/>
                </a:lnTo>
                <a:cubicBezTo>
                  <a:pt x="265952" y="310776"/>
                  <a:pt x="307968" y="309700"/>
                  <a:pt x="349623" y="304800"/>
                </a:cubicBezTo>
                <a:cubicBezTo>
                  <a:pt x="359008" y="303696"/>
                  <a:pt x="368414" y="300697"/>
                  <a:pt x="376517" y="295835"/>
                </a:cubicBezTo>
                <a:cubicBezTo>
                  <a:pt x="383765" y="291486"/>
                  <a:pt x="388470" y="283882"/>
                  <a:pt x="394447" y="277905"/>
                </a:cubicBezTo>
                <a:cubicBezTo>
                  <a:pt x="414266" y="218447"/>
                  <a:pt x="412376" y="243016"/>
                  <a:pt x="412376" y="20618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1" name="40 Conector recto de flecha"/>
          <p:cNvCxnSpPr>
            <a:stCxn id="30" idx="1"/>
            <a:endCxn id="11" idx="5"/>
          </p:cNvCxnSpPr>
          <p:nvPr/>
        </p:nvCxnSpPr>
        <p:spPr>
          <a:xfrm flipH="1" flipV="1">
            <a:off x="1164724" y="3297173"/>
            <a:ext cx="1017908" cy="9353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1079612" y="362954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cxnSp>
        <p:nvCxnSpPr>
          <p:cNvPr id="43" name="42 Conector recto de flecha"/>
          <p:cNvCxnSpPr>
            <a:stCxn id="44" idx="13"/>
          </p:cNvCxnSpPr>
          <p:nvPr/>
        </p:nvCxnSpPr>
        <p:spPr>
          <a:xfrm flipH="1" flipV="1">
            <a:off x="1098521" y="3344616"/>
            <a:ext cx="33427" cy="1866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Forma libre"/>
          <p:cNvSpPr/>
          <p:nvPr/>
        </p:nvSpPr>
        <p:spPr>
          <a:xfrm>
            <a:off x="719572" y="3325072"/>
            <a:ext cx="414266" cy="313764"/>
          </a:xfrm>
          <a:custGeom>
            <a:avLst/>
            <a:gdLst>
              <a:gd name="connsiteX0" fmla="*/ 0 w 414266"/>
              <a:gd name="connsiteY0" fmla="*/ 0 h 313764"/>
              <a:gd name="connsiteX1" fmla="*/ 8964 w 414266"/>
              <a:gd name="connsiteY1" fmla="*/ 89647 h 313764"/>
              <a:gd name="connsiteX2" fmla="*/ 26894 w 414266"/>
              <a:gd name="connsiteY2" fmla="*/ 143435 h 313764"/>
              <a:gd name="connsiteX3" fmla="*/ 35858 w 414266"/>
              <a:gd name="connsiteY3" fmla="*/ 170329 h 313764"/>
              <a:gd name="connsiteX4" fmla="*/ 53788 w 414266"/>
              <a:gd name="connsiteY4" fmla="*/ 197223 h 313764"/>
              <a:gd name="connsiteX5" fmla="*/ 62753 w 414266"/>
              <a:gd name="connsiteY5" fmla="*/ 224117 h 313764"/>
              <a:gd name="connsiteX6" fmla="*/ 89647 w 414266"/>
              <a:gd name="connsiteY6" fmla="*/ 242047 h 313764"/>
              <a:gd name="connsiteX7" fmla="*/ 143435 w 414266"/>
              <a:gd name="connsiteY7" fmla="*/ 286870 h 313764"/>
              <a:gd name="connsiteX8" fmla="*/ 197223 w 414266"/>
              <a:gd name="connsiteY8" fmla="*/ 304800 h 313764"/>
              <a:gd name="connsiteX9" fmla="*/ 224117 w 414266"/>
              <a:gd name="connsiteY9" fmla="*/ 313764 h 313764"/>
              <a:gd name="connsiteX10" fmla="*/ 349623 w 414266"/>
              <a:gd name="connsiteY10" fmla="*/ 304800 h 313764"/>
              <a:gd name="connsiteX11" fmla="*/ 376517 w 414266"/>
              <a:gd name="connsiteY11" fmla="*/ 295835 h 313764"/>
              <a:gd name="connsiteX12" fmla="*/ 394447 w 414266"/>
              <a:gd name="connsiteY12" fmla="*/ 277905 h 313764"/>
              <a:gd name="connsiteX13" fmla="*/ 412376 w 414266"/>
              <a:gd name="connsiteY13" fmla="*/ 206188 h 31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4266" h="313764">
                <a:moveTo>
                  <a:pt x="0" y="0"/>
                </a:moveTo>
                <a:cubicBezTo>
                  <a:pt x="2988" y="29882"/>
                  <a:pt x="3430" y="60130"/>
                  <a:pt x="8964" y="89647"/>
                </a:cubicBezTo>
                <a:cubicBezTo>
                  <a:pt x="12447" y="108223"/>
                  <a:pt x="20918" y="125506"/>
                  <a:pt x="26894" y="143435"/>
                </a:cubicBezTo>
                <a:cubicBezTo>
                  <a:pt x="29882" y="152400"/>
                  <a:pt x="30616" y="162467"/>
                  <a:pt x="35858" y="170329"/>
                </a:cubicBezTo>
                <a:cubicBezTo>
                  <a:pt x="41835" y="179294"/>
                  <a:pt x="48969" y="187586"/>
                  <a:pt x="53788" y="197223"/>
                </a:cubicBezTo>
                <a:cubicBezTo>
                  <a:pt x="58014" y="205675"/>
                  <a:pt x="56850" y="216738"/>
                  <a:pt x="62753" y="224117"/>
                </a:cubicBezTo>
                <a:cubicBezTo>
                  <a:pt x="69484" y="232530"/>
                  <a:pt x="81370" y="235149"/>
                  <a:pt x="89647" y="242047"/>
                </a:cubicBezTo>
                <a:cubicBezTo>
                  <a:pt x="113775" y="262154"/>
                  <a:pt x="114817" y="274151"/>
                  <a:pt x="143435" y="286870"/>
                </a:cubicBezTo>
                <a:cubicBezTo>
                  <a:pt x="160705" y="294546"/>
                  <a:pt x="179294" y="298824"/>
                  <a:pt x="197223" y="304800"/>
                </a:cubicBezTo>
                <a:lnTo>
                  <a:pt x="224117" y="313764"/>
                </a:lnTo>
                <a:cubicBezTo>
                  <a:pt x="265952" y="310776"/>
                  <a:pt x="307968" y="309700"/>
                  <a:pt x="349623" y="304800"/>
                </a:cubicBezTo>
                <a:cubicBezTo>
                  <a:pt x="359008" y="303696"/>
                  <a:pt x="368414" y="300697"/>
                  <a:pt x="376517" y="295835"/>
                </a:cubicBezTo>
                <a:cubicBezTo>
                  <a:pt x="383765" y="291486"/>
                  <a:pt x="388470" y="283882"/>
                  <a:pt x="394447" y="277905"/>
                </a:cubicBezTo>
                <a:cubicBezTo>
                  <a:pt x="414266" y="218447"/>
                  <a:pt x="412376" y="243016"/>
                  <a:pt x="412376" y="20618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CuadroTexto"/>
          <p:cNvSpPr txBox="1"/>
          <p:nvPr/>
        </p:nvSpPr>
        <p:spPr>
          <a:xfrm>
            <a:off x="287524" y="345881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X=0</a:t>
            </a:r>
            <a:endParaRPr lang="es-AR" dirty="0"/>
          </a:p>
        </p:txBody>
      </p:sp>
      <p:sp>
        <p:nvSpPr>
          <p:cNvPr id="46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7504" y="80628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CODIFICACIÓN DE ESTADOS Y TABLA DE VERDAD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5508104" y="11247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ESTADO        Q</a:t>
            </a:r>
            <a:r>
              <a:rPr lang="es-AR" baseline="-25000" dirty="0" smtClean="0"/>
              <a:t>1</a:t>
            </a:r>
            <a:r>
              <a:rPr lang="es-AR" dirty="0" smtClean="0"/>
              <a:t> Q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616116" y="1484784"/>
            <a:ext cx="176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E0                 0  0</a:t>
            </a:r>
          </a:p>
          <a:p>
            <a:r>
              <a:rPr lang="es-AR" dirty="0" smtClean="0"/>
              <a:t>E1                 0  1</a:t>
            </a:r>
          </a:p>
          <a:p>
            <a:r>
              <a:rPr lang="es-AR" dirty="0" smtClean="0"/>
              <a:t>E2                 1  0</a:t>
            </a:r>
          </a:p>
          <a:p>
            <a:r>
              <a:rPr lang="es-AR" dirty="0" smtClean="0"/>
              <a:t>E3                 1  1</a:t>
            </a:r>
            <a:endParaRPr lang="es-AR" dirty="0"/>
          </a:p>
        </p:txBody>
      </p:sp>
      <p:cxnSp>
        <p:nvCxnSpPr>
          <p:cNvPr id="51" name="50 Conector recto"/>
          <p:cNvCxnSpPr/>
          <p:nvPr/>
        </p:nvCxnSpPr>
        <p:spPr>
          <a:xfrm>
            <a:off x="5220072" y="1484784"/>
            <a:ext cx="23402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endCxn id="48" idx="0"/>
          </p:cNvCxnSpPr>
          <p:nvPr/>
        </p:nvCxnSpPr>
        <p:spPr>
          <a:xfrm flipV="1">
            <a:off x="6516216" y="1124744"/>
            <a:ext cx="0" cy="162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4608004" y="324898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X  Q</a:t>
            </a:r>
            <a:r>
              <a:rPr lang="es-AR" sz="2400" baseline="-25000" dirty="0" smtClean="0"/>
              <a:t>1t</a:t>
            </a:r>
            <a:r>
              <a:rPr lang="es-AR" sz="2400" dirty="0" smtClean="0"/>
              <a:t>  Q</a:t>
            </a:r>
            <a:r>
              <a:rPr lang="es-AR" sz="2400" baseline="-25000" dirty="0" smtClean="0"/>
              <a:t>0t</a:t>
            </a:r>
            <a:r>
              <a:rPr lang="es-AR" sz="2400" dirty="0" smtClean="0"/>
              <a:t>   Q</a:t>
            </a:r>
            <a:r>
              <a:rPr lang="es-AR" sz="2400" baseline="-25000" dirty="0" smtClean="0"/>
              <a:t>1t+1</a:t>
            </a:r>
            <a:r>
              <a:rPr lang="es-AR" sz="2400" dirty="0" smtClean="0"/>
              <a:t> Q</a:t>
            </a:r>
            <a:r>
              <a:rPr lang="es-AR" sz="2400" baseline="-25000" dirty="0" smtClean="0"/>
              <a:t>0t+1</a:t>
            </a:r>
            <a:r>
              <a:rPr lang="es-AR" sz="2400" dirty="0" smtClean="0"/>
              <a:t> </a:t>
            </a:r>
            <a:r>
              <a:rPr lang="es-AR" sz="2400" dirty="0" err="1" smtClean="0"/>
              <a:t>Y</a:t>
            </a:r>
            <a:r>
              <a:rPr lang="es-AR" sz="2400" baseline="-25000" dirty="0" err="1" smtClean="0"/>
              <a:t>t</a:t>
            </a:r>
            <a:r>
              <a:rPr lang="es-AR" sz="2400" baseline="-25000" dirty="0" smtClean="0"/>
              <a:t>   </a:t>
            </a:r>
            <a:r>
              <a:rPr lang="es-AR" sz="2400" dirty="0" smtClean="0"/>
              <a:t>  </a:t>
            </a:r>
            <a:r>
              <a:rPr lang="es-AR" sz="2400" baseline="-25000" dirty="0" smtClean="0"/>
              <a:t>  </a:t>
            </a:r>
            <a:endParaRPr lang="es-AR" sz="2400" baseline="-250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4644008" y="372341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0    0    0</a:t>
            </a:r>
            <a:endParaRPr lang="es-AR" sz="2400" baseline="-250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4644008" y="401145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0    0    1</a:t>
            </a:r>
            <a:endParaRPr lang="es-AR" sz="2400" baseline="-250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4644008" y="429948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0    1    0</a:t>
            </a:r>
            <a:endParaRPr lang="es-AR" sz="2400" baseline="-250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4644008" y="491155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1    0    0</a:t>
            </a:r>
            <a:endParaRPr lang="es-AR" sz="2400" baseline="-250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4644008" y="4617132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0    1    1</a:t>
            </a:r>
            <a:endParaRPr lang="es-AR" sz="2400" baseline="-250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4644008" y="522920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1    0    1</a:t>
            </a:r>
            <a:endParaRPr lang="es-AR" sz="2400" baseline="-250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4644008" y="5523619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1    1    0</a:t>
            </a:r>
            <a:endParaRPr lang="es-AR" sz="2400" baseline="-250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4644008" y="5811651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1    1    1</a:t>
            </a:r>
            <a:endParaRPr lang="es-AR" sz="2400" baseline="-25000" dirty="0"/>
          </a:p>
        </p:txBody>
      </p:sp>
      <p:cxnSp>
        <p:nvCxnSpPr>
          <p:cNvPr id="63" name="62 Conector recto"/>
          <p:cNvCxnSpPr/>
          <p:nvPr/>
        </p:nvCxnSpPr>
        <p:spPr>
          <a:xfrm>
            <a:off x="4572000" y="3753036"/>
            <a:ext cx="3312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 flipV="1">
            <a:off x="5976156" y="3176972"/>
            <a:ext cx="0" cy="3132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7344308" y="3723419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0" name="69 CuadroTexto"/>
          <p:cNvSpPr txBox="1"/>
          <p:nvPr/>
        </p:nvSpPr>
        <p:spPr>
          <a:xfrm>
            <a:off x="7344308" y="429948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7344308" y="4875547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7344308" y="4587515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344308" y="5523619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7344308" y="519958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5" name="74 CuadroTexto"/>
          <p:cNvSpPr txBox="1"/>
          <p:nvPr/>
        </p:nvSpPr>
        <p:spPr>
          <a:xfrm>
            <a:off x="7344308" y="4005064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6" name="75 CuadroTexto"/>
          <p:cNvSpPr txBox="1"/>
          <p:nvPr/>
        </p:nvSpPr>
        <p:spPr>
          <a:xfrm>
            <a:off x="7344308" y="5811651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6156176" y="3717032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68" name="67 CuadroTexto"/>
          <p:cNvSpPr txBox="1"/>
          <p:nvPr/>
        </p:nvSpPr>
        <p:spPr>
          <a:xfrm>
            <a:off x="6156176" y="4011451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77" name="76 CuadroTexto"/>
          <p:cNvSpPr txBox="1"/>
          <p:nvPr/>
        </p:nvSpPr>
        <p:spPr>
          <a:xfrm>
            <a:off x="6156176" y="4299483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6156176" y="4623519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79" name="78 CuadroTexto"/>
          <p:cNvSpPr txBox="1"/>
          <p:nvPr/>
        </p:nvSpPr>
        <p:spPr>
          <a:xfrm>
            <a:off x="6156176" y="4911551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0       1</a:t>
            </a:r>
            <a:endParaRPr lang="es-AR" sz="24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6156176" y="5235587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1       0</a:t>
            </a:r>
            <a:endParaRPr lang="es-AR" sz="2400" dirty="0"/>
          </a:p>
        </p:txBody>
      </p:sp>
      <p:sp>
        <p:nvSpPr>
          <p:cNvPr id="81" name="80 CuadroTexto"/>
          <p:cNvSpPr txBox="1"/>
          <p:nvPr/>
        </p:nvSpPr>
        <p:spPr>
          <a:xfrm>
            <a:off x="6156176" y="5517232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1       1</a:t>
            </a:r>
            <a:endParaRPr lang="es-AR" sz="2400" dirty="0"/>
          </a:p>
        </p:txBody>
      </p:sp>
      <p:sp>
        <p:nvSpPr>
          <p:cNvPr id="82" name="81 CuadroTexto"/>
          <p:cNvSpPr txBox="1"/>
          <p:nvPr/>
        </p:nvSpPr>
        <p:spPr>
          <a:xfrm>
            <a:off x="6156176" y="5805264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1       1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/>
      <p:bldP spid="16" grpId="0" animBg="1"/>
      <p:bldP spid="17" grpId="0"/>
      <p:bldP spid="21" grpId="0"/>
      <p:bldP spid="26" grpId="0"/>
      <p:bldP spid="28" grpId="0"/>
      <p:bldP spid="29" grpId="0"/>
      <p:bldP spid="30" grpId="0" animBg="1"/>
      <p:bldP spid="31" grpId="0"/>
      <p:bldP spid="37" grpId="0"/>
      <p:bldP spid="38" grpId="0"/>
      <p:bldP spid="40" grpId="0" animBg="1"/>
      <p:bldP spid="42" grpId="0"/>
      <p:bldP spid="44" grpId="0" animBg="1"/>
      <p:bldP spid="45" grpId="0"/>
      <p:bldP spid="48" grpId="0"/>
      <p:bldP spid="49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67" grpId="0"/>
      <p:bldP spid="68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46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7504" y="80628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MAPA DE KARNAUGH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179512" y="194354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X  Q</a:t>
            </a:r>
            <a:r>
              <a:rPr lang="es-AR" sz="2400" baseline="-25000" dirty="0" smtClean="0"/>
              <a:t>1t</a:t>
            </a:r>
            <a:r>
              <a:rPr lang="es-AR" sz="2400" dirty="0" smtClean="0"/>
              <a:t>  Q</a:t>
            </a:r>
            <a:r>
              <a:rPr lang="es-AR" sz="2400" baseline="-25000" dirty="0" smtClean="0"/>
              <a:t>0t</a:t>
            </a:r>
            <a:r>
              <a:rPr lang="es-AR" sz="2400" dirty="0" smtClean="0"/>
              <a:t>   Q</a:t>
            </a:r>
            <a:r>
              <a:rPr lang="es-AR" sz="2400" baseline="-25000" dirty="0" smtClean="0"/>
              <a:t>1t+1</a:t>
            </a:r>
            <a:r>
              <a:rPr lang="es-AR" sz="2400" dirty="0" smtClean="0"/>
              <a:t> Q</a:t>
            </a:r>
            <a:r>
              <a:rPr lang="es-AR" sz="2400" baseline="-25000" dirty="0" smtClean="0"/>
              <a:t>0t+1</a:t>
            </a:r>
            <a:r>
              <a:rPr lang="es-AR" sz="2400" dirty="0" smtClean="0"/>
              <a:t> </a:t>
            </a:r>
            <a:r>
              <a:rPr lang="es-AR" sz="2400" dirty="0" err="1" smtClean="0"/>
              <a:t>Y</a:t>
            </a:r>
            <a:r>
              <a:rPr lang="es-AR" sz="2400" baseline="-25000" dirty="0" err="1" smtClean="0"/>
              <a:t>t</a:t>
            </a:r>
            <a:r>
              <a:rPr lang="es-AR" sz="2400" baseline="-25000" dirty="0" smtClean="0"/>
              <a:t>   </a:t>
            </a:r>
            <a:r>
              <a:rPr lang="es-AR" sz="2400" dirty="0" smtClean="0"/>
              <a:t>  </a:t>
            </a:r>
            <a:r>
              <a:rPr lang="es-AR" sz="2400" baseline="-25000" dirty="0" smtClean="0"/>
              <a:t>  </a:t>
            </a:r>
            <a:endParaRPr lang="es-AR" sz="2400" baseline="-250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215516" y="241798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0    0    0</a:t>
            </a:r>
            <a:endParaRPr lang="es-AR" sz="2400" baseline="-250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215516" y="270601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0    0    1</a:t>
            </a:r>
            <a:endParaRPr lang="es-AR" sz="2400" baseline="-250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215516" y="299404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0    1    0</a:t>
            </a:r>
            <a:endParaRPr lang="es-AR" sz="2400" baseline="-250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215516" y="360611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1    0    0</a:t>
            </a:r>
            <a:endParaRPr lang="es-AR" sz="2400" baseline="-250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215516" y="3311696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0    1    1</a:t>
            </a:r>
            <a:endParaRPr lang="es-AR" sz="2400" baseline="-250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215516" y="392376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1    0    1</a:t>
            </a:r>
            <a:endParaRPr lang="es-AR" sz="2400" baseline="-250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15516" y="4218183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1    1    0</a:t>
            </a:r>
            <a:endParaRPr lang="es-AR" sz="2400" baseline="-250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15516" y="4506215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1    1    1</a:t>
            </a:r>
            <a:endParaRPr lang="es-AR" sz="2400" baseline="-25000" dirty="0"/>
          </a:p>
        </p:txBody>
      </p:sp>
      <p:cxnSp>
        <p:nvCxnSpPr>
          <p:cNvPr id="63" name="62 Conector recto"/>
          <p:cNvCxnSpPr/>
          <p:nvPr/>
        </p:nvCxnSpPr>
        <p:spPr>
          <a:xfrm>
            <a:off x="143508" y="2447600"/>
            <a:ext cx="3312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 flipV="1">
            <a:off x="1547664" y="1916832"/>
            <a:ext cx="0" cy="3132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2915816" y="241798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0" name="69 CuadroTexto"/>
          <p:cNvSpPr txBox="1"/>
          <p:nvPr/>
        </p:nvSpPr>
        <p:spPr>
          <a:xfrm>
            <a:off x="2915816" y="2994047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2915816" y="3570111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2915816" y="3282079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2915816" y="421818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2915816" y="3894147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5" name="74 CuadroTexto"/>
          <p:cNvSpPr txBox="1"/>
          <p:nvPr/>
        </p:nvSpPr>
        <p:spPr>
          <a:xfrm>
            <a:off x="2915816" y="269962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6" name="75 CuadroTexto"/>
          <p:cNvSpPr txBox="1"/>
          <p:nvPr/>
        </p:nvSpPr>
        <p:spPr>
          <a:xfrm>
            <a:off x="2915816" y="4506215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1727684" y="2411596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68" name="67 CuadroTexto"/>
          <p:cNvSpPr txBox="1"/>
          <p:nvPr/>
        </p:nvSpPr>
        <p:spPr>
          <a:xfrm>
            <a:off x="1727684" y="2706015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77" name="76 CuadroTexto"/>
          <p:cNvSpPr txBox="1"/>
          <p:nvPr/>
        </p:nvSpPr>
        <p:spPr>
          <a:xfrm>
            <a:off x="1727684" y="2994047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1727684" y="3318083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0       0</a:t>
            </a:r>
            <a:endParaRPr lang="es-AR" sz="2400" dirty="0"/>
          </a:p>
        </p:txBody>
      </p:sp>
      <p:sp>
        <p:nvSpPr>
          <p:cNvPr id="79" name="78 CuadroTexto"/>
          <p:cNvSpPr txBox="1"/>
          <p:nvPr/>
        </p:nvSpPr>
        <p:spPr>
          <a:xfrm>
            <a:off x="1727684" y="3606115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0       1</a:t>
            </a:r>
            <a:endParaRPr lang="es-AR" sz="24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1727684" y="3930151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1       0</a:t>
            </a:r>
            <a:endParaRPr lang="es-AR" sz="2400" dirty="0"/>
          </a:p>
        </p:txBody>
      </p:sp>
      <p:sp>
        <p:nvSpPr>
          <p:cNvPr id="81" name="80 CuadroTexto"/>
          <p:cNvSpPr txBox="1"/>
          <p:nvPr/>
        </p:nvSpPr>
        <p:spPr>
          <a:xfrm>
            <a:off x="1727684" y="4211796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1       1</a:t>
            </a:r>
            <a:endParaRPr lang="es-AR" sz="2400" dirty="0"/>
          </a:p>
        </p:txBody>
      </p:sp>
      <p:sp>
        <p:nvSpPr>
          <p:cNvPr id="82" name="81 CuadroTexto"/>
          <p:cNvSpPr txBox="1"/>
          <p:nvPr/>
        </p:nvSpPr>
        <p:spPr>
          <a:xfrm>
            <a:off x="1727684" y="4499828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1       1</a:t>
            </a:r>
            <a:endParaRPr lang="es-AR" sz="2400" dirty="0"/>
          </a:p>
        </p:txBody>
      </p:sp>
      <p:grpSp>
        <p:nvGrpSpPr>
          <p:cNvPr id="200" name="199 Grupo"/>
          <p:cNvGrpSpPr/>
          <p:nvPr/>
        </p:nvGrpSpPr>
        <p:grpSpPr>
          <a:xfrm>
            <a:off x="3491880" y="2084074"/>
            <a:ext cx="2016224" cy="2703786"/>
            <a:chOff x="3563888" y="2237382"/>
            <a:chExt cx="2016224" cy="2703786"/>
          </a:xfrm>
        </p:grpSpPr>
        <p:cxnSp>
          <p:nvCxnSpPr>
            <p:cNvPr id="48" name="47 Conector recto"/>
            <p:cNvCxnSpPr/>
            <p:nvPr/>
          </p:nvCxnSpPr>
          <p:spPr bwMode="auto">
            <a:xfrm>
              <a:off x="4788024" y="2617167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48 Conector recto"/>
            <p:cNvCxnSpPr/>
            <p:nvPr/>
          </p:nvCxnSpPr>
          <p:spPr bwMode="auto">
            <a:xfrm flipH="1" flipV="1">
              <a:off x="4211960" y="3749551"/>
              <a:ext cx="1152128" cy="34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49 Conector recto"/>
            <p:cNvCxnSpPr/>
            <p:nvPr/>
          </p:nvCxnSpPr>
          <p:spPr bwMode="auto">
            <a:xfrm flipH="1" flipV="1">
              <a:off x="4211960" y="4901680"/>
              <a:ext cx="1152128" cy="34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50 Conector recto"/>
            <p:cNvCxnSpPr/>
            <p:nvPr/>
          </p:nvCxnSpPr>
          <p:spPr bwMode="auto">
            <a:xfrm flipH="1" flipV="1">
              <a:off x="4211960" y="4325615"/>
              <a:ext cx="1152128" cy="34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51 Conector recto"/>
            <p:cNvCxnSpPr/>
            <p:nvPr/>
          </p:nvCxnSpPr>
          <p:spPr bwMode="auto">
            <a:xfrm>
              <a:off x="4211960" y="2617167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52 Conector recto"/>
            <p:cNvCxnSpPr/>
            <p:nvPr/>
          </p:nvCxnSpPr>
          <p:spPr bwMode="auto">
            <a:xfrm>
              <a:off x="5364088" y="2617167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63 Conector recto"/>
            <p:cNvCxnSpPr/>
            <p:nvPr/>
          </p:nvCxnSpPr>
          <p:spPr bwMode="auto">
            <a:xfrm>
              <a:off x="3851920" y="2329135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65 CuadroTexto"/>
            <p:cNvSpPr txBox="1"/>
            <p:nvPr/>
          </p:nvSpPr>
          <p:spPr>
            <a:xfrm>
              <a:off x="3923928" y="2237382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Q</a:t>
              </a:r>
              <a:r>
                <a:rPr lang="es-AR" sz="1400" baseline="-25000" dirty="0" smtClean="0"/>
                <a:t>0t</a:t>
              </a: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3563888" y="228964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X</a:t>
              </a:r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3779912" y="241740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Q</a:t>
              </a:r>
              <a:r>
                <a:rPr lang="es-AR" sz="1400" baseline="-25000" dirty="0" smtClean="0"/>
                <a:t>1t</a:t>
              </a:r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3779912" y="2624445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86" name="85 CuadroTexto"/>
            <p:cNvSpPr txBox="1"/>
            <p:nvPr/>
          </p:nvSpPr>
          <p:spPr>
            <a:xfrm>
              <a:off x="4427984" y="2278613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87" name="86 Conector recto"/>
            <p:cNvCxnSpPr/>
            <p:nvPr/>
          </p:nvCxnSpPr>
          <p:spPr bwMode="auto">
            <a:xfrm flipH="1">
              <a:off x="4211960" y="3193231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87 Conector recto"/>
            <p:cNvCxnSpPr/>
            <p:nvPr/>
          </p:nvCxnSpPr>
          <p:spPr bwMode="auto">
            <a:xfrm flipH="1">
              <a:off x="4211960" y="2617167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38 CuadroTexto"/>
            <p:cNvSpPr txBox="1"/>
            <p:nvPr/>
          </p:nvSpPr>
          <p:spPr>
            <a:xfrm>
              <a:off x="4572000" y="2941203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5148064" y="2941203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572000" y="3481263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5148064" y="3481263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4572000" y="405732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5148064" y="4057327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4572000" y="4633391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5148064" y="46333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  <p:sp>
          <p:nvSpPr>
            <p:cNvPr id="89" name="88 CuadroTexto"/>
            <p:cNvSpPr txBox="1"/>
            <p:nvPr/>
          </p:nvSpPr>
          <p:spPr>
            <a:xfrm>
              <a:off x="4896036" y="3795427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91" name="90 CuadroTexto"/>
            <p:cNvSpPr txBox="1"/>
            <p:nvPr/>
          </p:nvSpPr>
          <p:spPr>
            <a:xfrm>
              <a:off x="4860032" y="4401108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92" name="91 CuadroTexto"/>
            <p:cNvSpPr txBox="1"/>
            <p:nvPr/>
          </p:nvSpPr>
          <p:spPr>
            <a:xfrm>
              <a:off x="4319972" y="3795427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198" name="197 Rectángulo redondeado"/>
            <p:cNvSpPr/>
            <p:nvPr/>
          </p:nvSpPr>
          <p:spPr bwMode="auto">
            <a:xfrm rot="5400000">
              <a:off x="4590002" y="4131078"/>
              <a:ext cx="972108" cy="360040"/>
            </a:xfrm>
            <a:prstGeom prst="roundRect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9" name="198 Rectángulo redondeado"/>
            <p:cNvSpPr/>
            <p:nvPr/>
          </p:nvSpPr>
          <p:spPr bwMode="auto">
            <a:xfrm>
              <a:off x="4319972" y="3825044"/>
              <a:ext cx="936104" cy="432048"/>
            </a:xfrm>
            <a:prstGeom prst="roundRect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22" name="121 Grupo"/>
          <p:cNvGrpSpPr/>
          <p:nvPr/>
        </p:nvGrpSpPr>
        <p:grpSpPr>
          <a:xfrm>
            <a:off x="5256076" y="2087560"/>
            <a:ext cx="2016224" cy="2703786"/>
            <a:chOff x="5256076" y="2087560"/>
            <a:chExt cx="2016224" cy="2703786"/>
          </a:xfrm>
        </p:grpSpPr>
        <p:sp>
          <p:nvSpPr>
            <p:cNvPr id="221" name="220 CuadroTexto"/>
            <p:cNvSpPr txBox="1"/>
            <p:nvPr/>
          </p:nvSpPr>
          <p:spPr>
            <a:xfrm>
              <a:off x="6840252" y="39075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223" name="222 CuadroTexto"/>
            <p:cNvSpPr txBox="1"/>
            <p:nvPr/>
          </p:nvSpPr>
          <p:spPr>
            <a:xfrm>
              <a:off x="6840252" y="448356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  <p:cxnSp>
          <p:nvCxnSpPr>
            <p:cNvPr id="202" name="201 Conector recto"/>
            <p:cNvCxnSpPr/>
            <p:nvPr/>
          </p:nvCxnSpPr>
          <p:spPr bwMode="auto">
            <a:xfrm>
              <a:off x="6480212" y="2467345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202 Conector recto"/>
            <p:cNvCxnSpPr/>
            <p:nvPr/>
          </p:nvCxnSpPr>
          <p:spPr bwMode="auto">
            <a:xfrm flipH="1" flipV="1">
              <a:off x="5904148" y="3599729"/>
              <a:ext cx="1152128" cy="34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203 Conector recto"/>
            <p:cNvCxnSpPr/>
            <p:nvPr/>
          </p:nvCxnSpPr>
          <p:spPr bwMode="auto">
            <a:xfrm flipH="1" flipV="1">
              <a:off x="5904148" y="4751858"/>
              <a:ext cx="1152128" cy="34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204 Conector recto"/>
            <p:cNvCxnSpPr/>
            <p:nvPr/>
          </p:nvCxnSpPr>
          <p:spPr bwMode="auto">
            <a:xfrm flipH="1" flipV="1">
              <a:off x="5904148" y="4175793"/>
              <a:ext cx="1152128" cy="34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205 Conector recto"/>
            <p:cNvCxnSpPr/>
            <p:nvPr/>
          </p:nvCxnSpPr>
          <p:spPr bwMode="auto">
            <a:xfrm>
              <a:off x="5904148" y="2467345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206 Conector recto"/>
            <p:cNvCxnSpPr/>
            <p:nvPr/>
          </p:nvCxnSpPr>
          <p:spPr bwMode="auto">
            <a:xfrm>
              <a:off x="7056276" y="2467345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207 Conector recto"/>
            <p:cNvCxnSpPr/>
            <p:nvPr/>
          </p:nvCxnSpPr>
          <p:spPr bwMode="auto">
            <a:xfrm>
              <a:off x="5544108" y="2179313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9" name="208 CuadroTexto"/>
            <p:cNvSpPr txBox="1"/>
            <p:nvPr/>
          </p:nvSpPr>
          <p:spPr>
            <a:xfrm>
              <a:off x="5616116" y="2087560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Q</a:t>
              </a:r>
              <a:r>
                <a:rPr lang="es-AR" sz="1400" baseline="-25000" dirty="0" smtClean="0"/>
                <a:t>0t</a:t>
              </a:r>
            </a:p>
          </p:txBody>
        </p:sp>
        <p:sp>
          <p:nvSpPr>
            <p:cNvPr id="210" name="209 CuadroTexto"/>
            <p:cNvSpPr txBox="1"/>
            <p:nvPr/>
          </p:nvSpPr>
          <p:spPr>
            <a:xfrm>
              <a:off x="5256076" y="213982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X</a:t>
              </a:r>
            </a:p>
          </p:txBody>
        </p:sp>
        <p:sp>
          <p:nvSpPr>
            <p:cNvPr id="211" name="210 CuadroTexto"/>
            <p:cNvSpPr txBox="1"/>
            <p:nvPr/>
          </p:nvSpPr>
          <p:spPr>
            <a:xfrm>
              <a:off x="5472100" y="226758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Q</a:t>
              </a:r>
              <a:r>
                <a:rPr lang="es-AR" sz="1400" baseline="-25000" dirty="0" smtClean="0"/>
                <a:t>1t</a:t>
              </a:r>
            </a:p>
          </p:txBody>
        </p:sp>
        <p:sp>
          <p:nvSpPr>
            <p:cNvPr id="212" name="211 CuadroTexto"/>
            <p:cNvSpPr txBox="1"/>
            <p:nvPr/>
          </p:nvSpPr>
          <p:spPr>
            <a:xfrm>
              <a:off x="5472100" y="2474623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213" name="212 CuadroTexto"/>
            <p:cNvSpPr txBox="1"/>
            <p:nvPr/>
          </p:nvSpPr>
          <p:spPr>
            <a:xfrm>
              <a:off x="6120172" y="2128791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214" name="213 Conector recto"/>
            <p:cNvCxnSpPr/>
            <p:nvPr/>
          </p:nvCxnSpPr>
          <p:spPr bwMode="auto">
            <a:xfrm flipH="1">
              <a:off x="5904148" y="3043409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214 Conector recto"/>
            <p:cNvCxnSpPr/>
            <p:nvPr/>
          </p:nvCxnSpPr>
          <p:spPr bwMode="auto">
            <a:xfrm flipH="1">
              <a:off x="5904148" y="2467345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215 CuadroTexto"/>
            <p:cNvSpPr txBox="1"/>
            <p:nvPr/>
          </p:nvSpPr>
          <p:spPr>
            <a:xfrm>
              <a:off x="6264188" y="2791381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217" name="216 CuadroTexto"/>
            <p:cNvSpPr txBox="1"/>
            <p:nvPr/>
          </p:nvSpPr>
          <p:spPr>
            <a:xfrm>
              <a:off x="6840252" y="2791381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218" name="217 CuadroTexto"/>
            <p:cNvSpPr txBox="1"/>
            <p:nvPr/>
          </p:nvSpPr>
          <p:spPr>
            <a:xfrm>
              <a:off x="6264188" y="3331441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219" name="218 CuadroTexto"/>
            <p:cNvSpPr txBox="1"/>
            <p:nvPr/>
          </p:nvSpPr>
          <p:spPr>
            <a:xfrm>
              <a:off x="6840252" y="3331441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220" name="219 CuadroTexto"/>
            <p:cNvSpPr txBox="1"/>
            <p:nvPr/>
          </p:nvSpPr>
          <p:spPr>
            <a:xfrm>
              <a:off x="6264188" y="3907505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222" name="221 CuadroTexto"/>
            <p:cNvSpPr txBox="1"/>
            <p:nvPr/>
          </p:nvSpPr>
          <p:spPr>
            <a:xfrm>
              <a:off x="6264188" y="4483569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224" name="223 CuadroTexto"/>
            <p:cNvSpPr txBox="1"/>
            <p:nvPr/>
          </p:nvSpPr>
          <p:spPr>
            <a:xfrm>
              <a:off x="6588224" y="3645605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225" name="224 CuadroTexto"/>
            <p:cNvSpPr txBox="1"/>
            <p:nvPr/>
          </p:nvSpPr>
          <p:spPr>
            <a:xfrm>
              <a:off x="6012160" y="4251286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226" name="225 CuadroTexto"/>
            <p:cNvSpPr txBox="1"/>
            <p:nvPr/>
          </p:nvSpPr>
          <p:spPr>
            <a:xfrm>
              <a:off x="6012160" y="3645605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227" name="226 Rectángulo redondeado"/>
            <p:cNvSpPr/>
            <p:nvPr/>
          </p:nvSpPr>
          <p:spPr bwMode="auto">
            <a:xfrm rot="5400000">
              <a:off x="5706126" y="3981256"/>
              <a:ext cx="972108" cy="360040"/>
            </a:xfrm>
            <a:prstGeom prst="roundRect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8" name="227 Rectángulo redondeado"/>
            <p:cNvSpPr/>
            <p:nvPr/>
          </p:nvSpPr>
          <p:spPr bwMode="auto">
            <a:xfrm>
              <a:off x="6012160" y="3675222"/>
              <a:ext cx="936104" cy="432048"/>
            </a:xfrm>
            <a:prstGeom prst="roundRect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29" name="228 Grupo"/>
          <p:cNvGrpSpPr/>
          <p:nvPr/>
        </p:nvGrpSpPr>
        <p:grpSpPr>
          <a:xfrm>
            <a:off x="7056276" y="2087560"/>
            <a:ext cx="2016224" cy="2703786"/>
            <a:chOff x="3563888" y="2237382"/>
            <a:chExt cx="2016224" cy="2703786"/>
          </a:xfrm>
        </p:grpSpPr>
        <p:cxnSp>
          <p:nvCxnSpPr>
            <p:cNvPr id="230" name="229 Conector recto"/>
            <p:cNvCxnSpPr/>
            <p:nvPr/>
          </p:nvCxnSpPr>
          <p:spPr bwMode="auto">
            <a:xfrm>
              <a:off x="4788024" y="2617167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230 Conector recto"/>
            <p:cNvCxnSpPr/>
            <p:nvPr/>
          </p:nvCxnSpPr>
          <p:spPr bwMode="auto">
            <a:xfrm flipH="1" flipV="1">
              <a:off x="4211960" y="3749551"/>
              <a:ext cx="1152128" cy="34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231 Conector recto"/>
            <p:cNvCxnSpPr/>
            <p:nvPr/>
          </p:nvCxnSpPr>
          <p:spPr bwMode="auto">
            <a:xfrm flipH="1" flipV="1">
              <a:off x="4211960" y="4901680"/>
              <a:ext cx="1152128" cy="34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232 Conector recto"/>
            <p:cNvCxnSpPr/>
            <p:nvPr/>
          </p:nvCxnSpPr>
          <p:spPr bwMode="auto">
            <a:xfrm flipH="1" flipV="1">
              <a:off x="4211960" y="4325615"/>
              <a:ext cx="1152128" cy="34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233 Conector recto"/>
            <p:cNvCxnSpPr/>
            <p:nvPr/>
          </p:nvCxnSpPr>
          <p:spPr bwMode="auto">
            <a:xfrm>
              <a:off x="4211960" y="2617167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234 Conector recto"/>
            <p:cNvCxnSpPr/>
            <p:nvPr/>
          </p:nvCxnSpPr>
          <p:spPr bwMode="auto">
            <a:xfrm>
              <a:off x="5364088" y="2617167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235 Conector recto"/>
            <p:cNvCxnSpPr/>
            <p:nvPr/>
          </p:nvCxnSpPr>
          <p:spPr bwMode="auto">
            <a:xfrm>
              <a:off x="3851920" y="2329135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236 CuadroTexto"/>
            <p:cNvSpPr txBox="1"/>
            <p:nvPr/>
          </p:nvSpPr>
          <p:spPr>
            <a:xfrm>
              <a:off x="3923928" y="2237382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Q</a:t>
              </a:r>
              <a:r>
                <a:rPr lang="es-AR" sz="1400" baseline="-25000" dirty="0" smtClean="0"/>
                <a:t>0t</a:t>
              </a:r>
            </a:p>
          </p:txBody>
        </p:sp>
        <p:sp>
          <p:nvSpPr>
            <p:cNvPr id="238" name="237 CuadroTexto"/>
            <p:cNvSpPr txBox="1"/>
            <p:nvPr/>
          </p:nvSpPr>
          <p:spPr>
            <a:xfrm>
              <a:off x="3563888" y="228964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X</a:t>
              </a:r>
            </a:p>
          </p:txBody>
        </p:sp>
        <p:sp>
          <p:nvSpPr>
            <p:cNvPr id="239" name="238 CuadroTexto"/>
            <p:cNvSpPr txBox="1"/>
            <p:nvPr/>
          </p:nvSpPr>
          <p:spPr>
            <a:xfrm>
              <a:off x="3779912" y="241740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Q</a:t>
              </a:r>
              <a:r>
                <a:rPr lang="es-AR" sz="1400" baseline="-25000" dirty="0" smtClean="0"/>
                <a:t>1t</a:t>
              </a:r>
            </a:p>
          </p:txBody>
        </p:sp>
        <p:sp>
          <p:nvSpPr>
            <p:cNvPr id="240" name="239 CuadroTexto"/>
            <p:cNvSpPr txBox="1"/>
            <p:nvPr/>
          </p:nvSpPr>
          <p:spPr>
            <a:xfrm>
              <a:off x="3779912" y="2624445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241" name="240 CuadroTexto"/>
            <p:cNvSpPr txBox="1"/>
            <p:nvPr/>
          </p:nvSpPr>
          <p:spPr>
            <a:xfrm>
              <a:off x="4427984" y="2278613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242" name="241 Conector recto"/>
            <p:cNvCxnSpPr/>
            <p:nvPr/>
          </p:nvCxnSpPr>
          <p:spPr bwMode="auto">
            <a:xfrm flipH="1">
              <a:off x="4211960" y="3193231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242 Conector recto"/>
            <p:cNvCxnSpPr/>
            <p:nvPr/>
          </p:nvCxnSpPr>
          <p:spPr bwMode="auto">
            <a:xfrm flipH="1">
              <a:off x="4211960" y="2617167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4" name="243 CuadroTexto"/>
            <p:cNvSpPr txBox="1"/>
            <p:nvPr/>
          </p:nvSpPr>
          <p:spPr>
            <a:xfrm>
              <a:off x="4572000" y="2941203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245" name="244 CuadroTexto"/>
            <p:cNvSpPr txBox="1"/>
            <p:nvPr/>
          </p:nvSpPr>
          <p:spPr>
            <a:xfrm>
              <a:off x="5148064" y="2941203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246" name="245 CuadroTexto"/>
            <p:cNvSpPr txBox="1"/>
            <p:nvPr/>
          </p:nvSpPr>
          <p:spPr>
            <a:xfrm>
              <a:off x="4572000" y="3481263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247" name="246 CuadroTexto"/>
            <p:cNvSpPr txBox="1"/>
            <p:nvPr/>
          </p:nvSpPr>
          <p:spPr>
            <a:xfrm>
              <a:off x="5148064" y="3481263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248" name="247 CuadroTexto"/>
            <p:cNvSpPr txBox="1"/>
            <p:nvPr/>
          </p:nvSpPr>
          <p:spPr>
            <a:xfrm>
              <a:off x="4572000" y="405732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249" name="248 CuadroTexto"/>
            <p:cNvSpPr txBox="1"/>
            <p:nvPr/>
          </p:nvSpPr>
          <p:spPr>
            <a:xfrm>
              <a:off x="5148064" y="4057327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250" name="249 CuadroTexto"/>
            <p:cNvSpPr txBox="1"/>
            <p:nvPr/>
          </p:nvSpPr>
          <p:spPr>
            <a:xfrm>
              <a:off x="4572000" y="4633391"/>
              <a:ext cx="25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251" name="250 CuadroTexto"/>
            <p:cNvSpPr txBox="1"/>
            <p:nvPr/>
          </p:nvSpPr>
          <p:spPr>
            <a:xfrm>
              <a:off x="5148064" y="46333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  <p:sp>
          <p:nvSpPr>
            <p:cNvPr id="252" name="251 CuadroTexto"/>
            <p:cNvSpPr txBox="1"/>
            <p:nvPr/>
          </p:nvSpPr>
          <p:spPr>
            <a:xfrm>
              <a:off x="4896036" y="3795427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253" name="252 CuadroTexto"/>
            <p:cNvSpPr txBox="1"/>
            <p:nvPr/>
          </p:nvSpPr>
          <p:spPr>
            <a:xfrm>
              <a:off x="4896036" y="3245494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1</a:t>
              </a:r>
              <a:endParaRPr lang="es-AR" sz="2400" dirty="0"/>
            </a:p>
          </p:txBody>
        </p:sp>
        <p:sp>
          <p:nvSpPr>
            <p:cNvPr id="255" name="254 Rectángulo redondeado"/>
            <p:cNvSpPr/>
            <p:nvPr/>
          </p:nvSpPr>
          <p:spPr bwMode="auto">
            <a:xfrm rot="5400000">
              <a:off x="4590002" y="3587532"/>
              <a:ext cx="972108" cy="360040"/>
            </a:xfrm>
            <a:prstGeom prst="roundRect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58" name="257 CuadroTexto"/>
          <p:cNvSpPr txBox="1"/>
          <p:nvPr/>
        </p:nvSpPr>
        <p:spPr>
          <a:xfrm>
            <a:off x="3671900" y="49225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Q</a:t>
            </a:r>
            <a:r>
              <a:rPr lang="es-AR" baseline="-25000" dirty="0" smtClean="0"/>
              <a:t>1t+1</a:t>
            </a:r>
            <a:r>
              <a:rPr lang="es-AR" dirty="0" smtClean="0"/>
              <a:t>= X.Q</a:t>
            </a:r>
            <a:r>
              <a:rPr lang="es-AR" baseline="-25000" dirty="0" smtClean="0"/>
              <a:t>1t</a:t>
            </a:r>
            <a:r>
              <a:rPr lang="es-AR" dirty="0" smtClean="0"/>
              <a:t> + X.Q</a:t>
            </a:r>
            <a:r>
              <a:rPr lang="es-AR" baseline="-25000" dirty="0" smtClean="0"/>
              <a:t>0t</a:t>
            </a:r>
            <a:endParaRPr lang="es-AR" baseline="-25000" dirty="0"/>
          </a:p>
        </p:txBody>
      </p:sp>
      <p:sp>
        <p:nvSpPr>
          <p:cNvPr id="259" name="258 CuadroTexto"/>
          <p:cNvSpPr txBox="1"/>
          <p:nvPr/>
        </p:nvSpPr>
        <p:spPr>
          <a:xfrm>
            <a:off x="5688124" y="49318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Q</a:t>
            </a:r>
            <a:r>
              <a:rPr lang="es-AR" baseline="-25000" dirty="0" smtClean="0"/>
              <a:t>0t+1</a:t>
            </a:r>
            <a:r>
              <a:rPr lang="es-AR" dirty="0" smtClean="0"/>
              <a:t>= X.Q</a:t>
            </a:r>
            <a:r>
              <a:rPr lang="es-AR" baseline="-25000" dirty="0" smtClean="0"/>
              <a:t>1t</a:t>
            </a:r>
            <a:r>
              <a:rPr lang="es-AR" dirty="0" smtClean="0"/>
              <a:t> + X./Q</a:t>
            </a:r>
            <a:r>
              <a:rPr lang="es-AR" baseline="-25000" dirty="0" smtClean="0"/>
              <a:t>0t</a:t>
            </a:r>
            <a:endParaRPr lang="es-AR" baseline="-25000" dirty="0"/>
          </a:p>
        </p:txBody>
      </p:sp>
      <p:sp>
        <p:nvSpPr>
          <p:cNvPr id="260" name="259 CuadroTexto"/>
          <p:cNvSpPr txBox="1"/>
          <p:nvPr/>
        </p:nvSpPr>
        <p:spPr>
          <a:xfrm>
            <a:off x="7740352" y="4931876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Y</a:t>
            </a:r>
            <a:r>
              <a:rPr lang="es-AR" baseline="-25000" dirty="0" err="1" smtClean="0"/>
              <a:t>t</a:t>
            </a:r>
            <a:r>
              <a:rPr lang="es-AR" baseline="-25000" dirty="0" smtClean="0"/>
              <a:t> </a:t>
            </a:r>
            <a:r>
              <a:rPr lang="es-AR" dirty="0" smtClean="0"/>
              <a:t>= Q</a:t>
            </a:r>
            <a:r>
              <a:rPr lang="es-AR" baseline="-25000" dirty="0" smtClean="0"/>
              <a:t>1t</a:t>
            </a:r>
            <a:r>
              <a:rPr lang="es-AR" dirty="0" smtClean="0"/>
              <a:t> .Q</a:t>
            </a:r>
            <a:r>
              <a:rPr lang="es-AR" baseline="-25000" dirty="0" smtClean="0"/>
              <a:t>0t</a:t>
            </a:r>
            <a:endParaRPr lang="es-AR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  <p:bldP spid="259" grpId="0"/>
      <p:bldP spid="2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46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7504" y="80628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IMPLEMENTACIÓN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sp>
        <p:nvSpPr>
          <p:cNvPr id="258" name="257 CuadroTexto"/>
          <p:cNvSpPr txBox="1"/>
          <p:nvPr/>
        </p:nvSpPr>
        <p:spPr>
          <a:xfrm>
            <a:off x="935596" y="13407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Q</a:t>
            </a:r>
            <a:r>
              <a:rPr lang="es-AR" baseline="-25000" dirty="0" smtClean="0"/>
              <a:t>1t+1</a:t>
            </a:r>
            <a:r>
              <a:rPr lang="es-AR" dirty="0" smtClean="0"/>
              <a:t>= X.Q</a:t>
            </a:r>
            <a:r>
              <a:rPr lang="es-AR" baseline="-25000" dirty="0" smtClean="0"/>
              <a:t>1t</a:t>
            </a:r>
            <a:r>
              <a:rPr lang="es-AR" dirty="0" smtClean="0"/>
              <a:t> + X.Q</a:t>
            </a:r>
            <a:r>
              <a:rPr lang="es-AR" baseline="-25000" dirty="0" smtClean="0"/>
              <a:t>0t</a:t>
            </a:r>
            <a:endParaRPr lang="es-AR" baseline="-25000" dirty="0"/>
          </a:p>
        </p:txBody>
      </p:sp>
      <p:sp>
        <p:nvSpPr>
          <p:cNvPr id="259" name="258 CuadroTexto"/>
          <p:cNvSpPr txBox="1"/>
          <p:nvPr/>
        </p:nvSpPr>
        <p:spPr>
          <a:xfrm>
            <a:off x="3491880" y="13500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Q</a:t>
            </a:r>
            <a:r>
              <a:rPr lang="es-AR" baseline="-25000" dirty="0" smtClean="0"/>
              <a:t>0t+1</a:t>
            </a:r>
            <a:r>
              <a:rPr lang="es-AR" dirty="0" smtClean="0"/>
              <a:t>= X.Q</a:t>
            </a:r>
            <a:r>
              <a:rPr lang="es-AR" baseline="-25000" dirty="0" smtClean="0"/>
              <a:t>1t</a:t>
            </a:r>
            <a:r>
              <a:rPr lang="es-AR" dirty="0" smtClean="0"/>
              <a:t> + X./Q</a:t>
            </a:r>
            <a:r>
              <a:rPr lang="es-AR" baseline="-25000" dirty="0" smtClean="0"/>
              <a:t>0t</a:t>
            </a:r>
            <a:endParaRPr lang="es-AR" baseline="-25000" dirty="0"/>
          </a:p>
        </p:txBody>
      </p:sp>
      <p:sp>
        <p:nvSpPr>
          <p:cNvPr id="260" name="259 CuadroTexto"/>
          <p:cNvSpPr txBox="1"/>
          <p:nvPr/>
        </p:nvSpPr>
        <p:spPr>
          <a:xfrm>
            <a:off x="6516216" y="135006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Y</a:t>
            </a:r>
            <a:r>
              <a:rPr lang="es-AR" baseline="-25000" dirty="0" err="1" smtClean="0"/>
              <a:t>t</a:t>
            </a:r>
            <a:r>
              <a:rPr lang="es-AR" baseline="-25000" dirty="0" smtClean="0"/>
              <a:t> </a:t>
            </a:r>
            <a:r>
              <a:rPr lang="es-AR" dirty="0" smtClean="0"/>
              <a:t>= Q</a:t>
            </a:r>
            <a:r>
              <a:rPr lang="es-AR" baseline="-25000" dirty="0" smtClean="0"/>
              <a:t>1t</a:t>
            </a:r>
            <a:r>
              <a:rPr lang="es-AR" dirty="0" smtClean="0"/>
              <a:t> .Q</a:t>
            </a:r>
            <a:r>
              <a:rPr lang="es-AR" baseline="-25000" dirty="0" smtClean="0"/>
              <a:t>0t</a:t>
            </a:r>
            <a:endParaRPr lang="es-AR" baseline="-25000" dirty="0"/>
          </a:p>
        </p:txBody>
      </p:sp>
      <p:sp>
        <p:nvSpPr>
          <p:cNvPr id="122" name="121 Rectángulo"/>
          <p:cNvSpPr/>
          <p:nvPr/>
        </p:nvSpPr>
        <p:spPr>
          <a:xfrm>
            <a:off x="4932040" y="2924944"/>
            <a:ext cx="720080" cy="1008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5652120" y="3681028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heurón"/>
          <p:cNvSpPr/>
          <p:nvPr/>
        </p:nvSpPr>
        <p:spPr>
          <a:xfrm>
            <a:off x="4932040" y="3392996"/>
            <a:ext cx="72008" cy="7200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4535996" y="3429000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>
            <a:stCxn id="140" idx="1"/>
          </p:cNvCxnSpPr>
          <p:nvPr/>
        </p:nvCxnSpPr>
        <p:spPr>
          <a:xfrm>
            <a:off x="3563888" y="3140968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4896036" y="29609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</a:t>
            </a:r>
            <a:r>
              <a:rPr lang="es-AR" baseline="-25000" dirty="0" smtClean="0"/>
              <a:t>1</a:t>
            </a:r>
            <a:r>
              <a:rPr lang="es-AR" dirty="0" smtClean="0"/>
              <a:t>   Q</a:t>
            </a:r>
            <a:r>
              <a:rPr lang="es-AR" baseline="-25000" dirty="0" smtClean="0"/>
              <a:t>1</a:t>
            </a:r>
            <a:endParaRPr lang="es-AR" baseline="-25000" dirty="0"/>
          </a:p>
        </p:txBody>
      </p:sp>
      <p:sp>
        <p:nvSpPr>
          <p:cNvPr id="129" name="128 CuadroTexto"/>
          <p:cNvSpPr txBox="1"/>
          <p:nvPr/>
        </p:nvSpPr>
        <p:spPr>
          <a:xfrm>
            <a:off x="5184068" y="350100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/Q</a:t>
            </a:r>
            <a:r>
              <a:rPr lang="es-AR" baseline="-25000" dirty="0" smtClean="0"/>
              <a:t>1</a:t>
            </a:r>
            <a:endParaRPr lang="es-AR" baseline="-25000" dirty="0"/>
          </a:p>
        </p:txBody>
      </p:sp>
      <p:sp>
        <p:nvSpPr>
          <p:cNvPr id="130" name="129 CuadroTexto"/>
          <p:cNvSpPr txBox="1"/>
          <p:nvPr/>
        </p:nvSpPr>
        <p:spPr>
          <a:xfrm>
            <a:off x="4932040" y="3176972"/>
            <a:ext cx="54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aseline="-25000" dirty="0" err="1" smtClean="0"/>
              <a:t>Clk</a:t>
            </a:r>
            <a:endParaRPr lang="es-AR" sz="2400" baseline="-25000" dirty="0"/>
          </a:p>
        </p:txBody>
      </p:sp>
      <p:sp>
        <p:nvSpPr>
          <p:cNvPr id="131" name="130 Rectángulo"/>
          <p:cNvSpPr/>
          <p:nvPr/>
        </p:nvSpPr>
        <p:spPr>
          <a:xfrm>
            <a:off x="4968044" y="4653136"/>
            <a:ext cx="720080" cy="1008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" name="133 Cheurón"/>
          <p:cNvSpPr/>
          <p:nvPr/>
        </p:nvSpPr>
        <p:spPr>
          <a:xfrm>
            <a:off x="4968044" y="5121188"/>
            <a:ext cx="72008" cy="7200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135" name="134 Conector recto de flecha"/>
          <p:cNvCxnSpPr/>
          <p:nvPr/>
        </p:nvCxnSpPr>
        <p:spPr>
          <a:xfrm>
            <a:off x="4535996" y="5157192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4932040" y="46891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</a:t>
            </a:r>
            <a:r>
              <a:rPr lang="es-AR" baseline="-25000" dirty="0" smtClean="0"/>
              <a:t>0</a:t>
            </a:r>
            <a:r>
              <a:rPr lang="es-AR" dirty="0" smtClean="0"/>
              <a:t>   Q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5220072" y="522920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/Q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4968044" y="4905164"/>
            <a:ext cx="54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aseline="-25000" dirty="0" err="1" smtClean="0"/>
              <a:t>Clk</a:t>
            </a:r>
            <a:endParaRPr lang="es-AR" sz="2400" baseline="-25000" dirty="0"/>
          </a:p>
        </p:txBody>
      </p:sp>
      <p:sp>
        <p:nvSpPr>
          <p:cNvPr id="140" name="139 Luna"/>
          <p:cNvSpPr/>
          <p:nvPr/>
        </p:nvSpPr>
        <p:spPr bwMode="auto">
          <a:xfrm flipH="1">
            <a:off x="2915816" y="2852936"/>
            <a:ext cx="648072" cy="576064"/>
          </a:xfrm>
          <a:prstGeom prst="mo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1" name="140 Conector recto"/>
          <p:cNvCxnSpPr/>
          <p:nvPr/>
        </p:nvCxnSpPr>
        <p:spPr bwMode="auto">
          <a:xfrm flipH="1">
            <a:off x="7848364" y="3248980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144 Conector recto"/>
          <p:cNvCxnSpPr/>
          <p:nvPr/>
        </p:nvCxnSpPr>
        <p:spPr bwMode="auto">
          <a:xfrm>
            <a:off x="5652120" y="3140968"/>
            <a:ext cx="18362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145 Conector recto"/>
          <p:cNvCxnSpPr/>
          <p:nvPr/>
        </p:nvCxnSpPr>
        <p:spPr bwMode="auto">
          <a:xfrm>
            <a:off x="6768244" y="3356992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147 CuadroTexto"/>
          <p:cNvSpPr txBox="1"/>
          <p:nvPr/>
        </p:nvSpPr>
        <p:spPr>
          <a:xfrm>
            <a:off x="8064388" y="29516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</a:t>
            </a:r>
            <a:endParaRPr lang="es-AR" dirty="0"/>
          </a:p>
        </p:txBody>
      </p:sp>
      <p:cxnSp>
        <p:nvCxnSpPr>
          <p:cNvPr id="150" name="149 Conector recto"/>
          <p:cNvCxnSpPr/>
          <p:nvPr/>
        </p:nvCxnSpPr>
        <p:spPr>
          <a:xfrm>
            <a:off x="5688124" y="4905164"/>
            <a:ext cx="1080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"/>
          <p:cNvCxnSpPr/>
          <p:nvPr/>
        </p:nvCxnSpPr>
        <p:spPr>
          <a:xfrm>
            <a:off x="6768244" y="3356992"/>
            <a:ext cx="0" cy="1548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155 Retraso"/>
          <p:cNvSpPr/>
          <p:nvPr/>
        </p:nvSpPr>
        <p:spPr bwMode="auto">
          <a:xfrm>
            <a:off x="7488324" y="3032956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" name="157 Retraso"/>
          <p:cNvSpPr/>
          <p:nvPr/>
        </p:nvSpPr>
        <p:spPr bwMode="auto">
          <a:xfrm>
            <a:off x="1943708" y="2564904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" name="158 Retraso"/>
          <p:cNvSpPr/>
          <p:nvPr/>
        </p:nvSpPr>
        <p:spPr bwMode="auto">
          <a:xfrm>
            <a:off x="1943708" y="3320988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1" name="160 Conector recto"/>
          <p:cNvCxnSpPr/>
          <p:nvPr/>
        </p:nvCxnSpPr>
        <p:spPr>
          <a:xfrm flipH="1">
            <a:off x="2519772" y="3032956"/>
            <a:ext cx="684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 flipH="1">
            <a:off x="2807804" y="3248980"/>
            <a:ext cx="396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recto"/>
          <p:cNvCxnSpPr>
            <a:stCxn id="158" idx="3"/>
          </p:cNvCxnSpPr>
          <p:nvPr/>
        </p:nvCxnSpPr>
        <p:spPr>
          <a:xfrm>
            <a:off x="2303748" y="2780928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recto"/>
          <p:cNvCxnSpPr/>
          <p:nvPr/>
        </p:nvCxnSpPr>
        <p:spPr>
          <a:xfrm>
            <a:off x="2303748" y="3537012"/>
            <a:ext cx="504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66 Conector recto"/>
          <p:cNvCxnSpPr/>
          <p:nvPr/>
        </p:nvCxnSpPr>
        <p:spPr>
          <a:xfrm>
            <a:off x="2519772" y="2780928"/>
            <a:ext cx="0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"/>
          <p:cNvCxnSpPr/>
          <p:nvPr/>
        </p:nvCxnSpPr>
        <p:spPr>
          <a:xfrm>
            <a:off x="2807804" y="3248980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recto"/>
          <p:cNvCxnSpPr/>
          <p:nvPr/>
        </p:nvCxnSpPr>
        <p:spPr bwMode="auto">
          <a:xfrm>
            <a:off x="1655676" y="2420888"/>
            <a:ext cx="44644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173 Conector recto"/>
          <p:cNvCxnSpPr/>
          <p:nvPr/>
        </p:nvCxnSpPr>
        <p:spPr>
          <a:xfrm>
            <a:off x="6120172" y="2420888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"/>
          <p:cNvCxnSpPr/>
          <p:nvPr/>
        </p:nvCxnSpPr>
        <p:spPr>
          <a:xfrm>
            <a:off x="1655676" y="2420888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recto"/>
          <p:cNvCxnSpPr/>
          <p:nvPr/>
        </p:nvCxnSpPr>
        <p:spPr>
          <a:xfrm>
            <a:off x="1655676" y="2708920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 bwMode="auto">
          <a:xfrm>
            <a:off x="1655676" y="4185084"/>
            <a:ext cx="44644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183 Conector recto"/>
          <p:cNvCxnSpPr/>
          <p:nvPr/>
        </p:nvCxnSpPr>
        <p:spPr>
          <a:xfrm>
            <a:off x="6120172" y="4185084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 flipV="1">
            <a:off x="1655676" y="3645024"/>
            <a:ext cx="0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recto"/>
          <p:cNvCxnSpPr/>
          <p:nvPr/>
        </p:nvCxnSpPr>
        <p:spPr>
          <a:xfrm>
            <a:off x="1655676" y="36450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"/>
          <p:cNvCxnSpPr/>
          <p:nvPr/>
        </p:nvCxnSpPr>
        <p:spPr>
          <a:xfrm>
            <a:off x="1295636" y="34290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/>
          <p:nvPr/>
        </p:nvCxnSpPr>
        <p:spPr>
          <a:xfrm>
            <a:off x="647564" y="2888940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recto"/>
          <p:cNvCxnSpPr/>
          <p:nvPr/>
        </p:nvCxnSpPr>
        <p:spPr>
          <a:xfrm>
            <a:off x="1295636" y="2888940"/>
            <a:ext cx="0" cy="198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194 Luna"/>
          <p:cNvSpPr/>
          <p:nvPr/>
        </p:nvSpPr>
        <p:spPr bwMode="auto">
          <a:xfrm flipH="1">
            <a:off x="2951820" y="4581128"/>
            <a:ext cx="648072" cy="576064"/>
          </a:xfrm>
          <a:prstGeom prst="mo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6" name="195 Conector recto"/>
          <p:cNvCxnSpPr/>
          <p:nvPr/>
        </p:nvCxnSpPr>
        <p:spPr>
          <a:xfrm flipH="1">
            <a:off x="2519772" y="4725144"/>
            <a:ext cx="684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96 Conector recto"/>
          <p:cNvCxnSpPr>
            <a:endCxn id="277" idx="3"/>
          </p:cNvCxnSpPr>
          <p:nvPr/>
        </p:nvCxnSpPr>
        <p:spPr>
          <a:xfrm flipH="1">
            <a:off x="2303748" y="4977172"/>
            <a:ext cx="9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3599892" y="4869160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271 Elipse"/>
          <p:cNvSpPr/>
          <p:nvPr/>
        </p:nvSpPr>
        <p:spPr bwMode="auto">
          <a:xfrm>
            <a:off x="1223628" y="335699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" name="272 Elipse"/>
          <p:cNvSpPr/>
          <p:nvPr/>
        </p:nvSpPr>
        <p:spPr bwMode="auto">
          <a:xfrm>
            <a:off x="1223628" y="281693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" name="273 Elipse"/>
          <p:cNvSpPr/>
          <p:nvPr/>
        </p:nvSpPr>
        <p:spPr bwMode="auto">
          <a:xfrm>
            <a:off x="2447764" y="296094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" name="274 Elipse"/>
          <p:cNvSpPr/>
          <p:nvPr/>
        </p:nvSpPr>
        <p:spPr bwMode="auto">
          <a:xfrm>
            <a:off x="6048164" y="306896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" name="275 Elipse"/>
          <p:cNvSpPr/>
          <p:nvPr/>
        </p:nvSpPr>
        <p:spPr bwMode="auto">
          <a:xfrm>
            <a:off x="6048164" y="483315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" name="276 Retraso"/>
          <p:cNvSpPr/>
          <p:nvPr/>
        </p:nvSpPr>
        <p:spPr bwMode="auto">
          <a:xfrm>
            <a:off x="1943708" y="4761148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78" name="277 Conector recto"/>
          <p:cNvCxnSpPr/>
          <p:nvPr/>
        </p:nvCxnSpPr>
        <p:spPr>
          <a:xfrm flipV="1">
            <a:off x="1655676" y="5085184"/>
            <a:ext cx="0" cy="864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278 Conector recto"/>
          <p:cNvCxnSpPr/>
          <p:nvPr/>
        </p:nvCxnSpPr>
        <p:spPr>
          <a:xfrm>
            <a:off x="1655676" y="508518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279 Conector recto"/>
          <p:cNvCxnSpPr/>
          <p:nvPr/>
        </p:nvCxnSpPr>
        <p:spPr>
          <a:xfrm>
            <a:off x="1295636" y="486916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283 Conector recto"/>
          <p:cNvCxnSpPr/>
          <p:nvPr/>
        </p:nvCxnSpPr>
        <p:spPr bwMode="auto">
          <a:xfrm>
            <a:off x="1655676" y="5949280"/>
            <a:ext cx="4500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286 Conector recto"/>
          <p:cNvCxnSpPr/>
          <p:nvPr/>
        </p:nvCxnSpPr>
        <p:spPr>
          <a:xfrm>
            <a:off x="5688124" y="5409220"/>
            <a:ext cx="468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287 Conector recto"/>
          <p:cNvCxnSpPr/>
          <p:nvPr/>
        </p:nvCxnSpPr>
        <p:spPr>
          <a:xfrm>
            <a:off x="6156176" y="5409220"/>
            <a:ext cx="0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290 CuadroTexto"/>
          <p:cNvSpPr txBox="1"/>
          <p:nvPr/>
        </p:nvSpPr>
        <p:spPr>
          <a:xfrm>
            <a:off x="395536" y="25289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X</a:t>
            </a:r>
            <a:endParaRPr lang="es-AR" dirty="0"/>
          </a:p>
        </p:txBody>
      </p:sp>
      <p:cxnSp>
        <p:nvCxnSpPr>
          <p:cNvPr id="294" name="293 Conector recto"/>
          <p:cNvCxnSpPr/>
          <p:nvPr/>
        </p:nvCxnSpPr>
        <p:spPr>
          <a:xfrm>
            <a:off x="4535996" y="3429000"/>
            <a:ext cx="0" cy="2808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296 Elipse"/>
          <p:cNvSpPr/>
          <p:nvPr/>
        </p:nvSpPr>
        <p:spPr bwMode="auto">
          <a:xfrm>
            <a:off x="4463988" y="508518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8" name="297 Rectángulo"/>
          <p:cNvSpPr/>
          <p:nvPr/>
        </p:nvSpPr>
        <p:spPr>
          <a:xfrm>
            <a:off x="4211960" y="6237312"/>
            <a:ext cx="68407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9" name="298 Rectángulo"/>
          <p:cNvSpPr/>
          <p:nvPr/>
        </p:nvSpPr>
        <p:spPr>
          <a:xfrm>
            <a:off x="4322832" y="622802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Clk</a:t>
            </a:r>
            <a:endParaRPr lang="es-AR" dirty="0"/>
          </a:p>
        </p:txBody>
      </p:sp>
      <p:sp>
        <p:nvSpPr>
          <p:cNvPr id="300" name="299 Rectángulo"/>
          <p:cNvSpPr/>
          <p:nvPr/>
        </p:nvSpPr>
        <p:spPr>
          <a:xfrm>
            <a:off x="791580" y="2132856"/>
            <a:ext cx="7200800" cy="392443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5" grpId="0" animBg="1"/>
      <p:bldP spid="128" grpId="0"/>
      <p:bldP spid="129" grpId="0"/>
      <p:bldP spid="130" grpId="0"/>
      <p:bldP spid="131" grpId="0" animBg="1"/>
      <p:bldP spid="134" grpId="0" animBg="1"/>
      <p:bldP spid="137" grpId="0"/>
      <p:bldP spid="138" grpId="0"/>
      <p:bldP spid="139" grpId="0"/>
      <p:bldP spid="140" grpId="0" animBg="1"/>
      <p:bldP spid="148" grpId="0"/>
      <p:bldP spid="156" grpId="0" animBg="1"/>
      <p:bldP spid="158" grpId="0" animBg="1"/>
      <p:bldP spid="159" grpId="0" animBg="1"/>
      <p:bldP spid="195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91" grpId="0"/>
      <p:bldP spid="297" grpId="0" animBg="1"/>
      <p:bldP spid="298" grpId="0" animBg="1"/>
      <p:bldP spid="2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SISTEMAS SECUENCIALES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23528" y="1124744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En un sistema secuencial, las salidas no dependen únicamente de las entradas sino también de los estados internos. </a:t>
            </a:r>
            <a:endParaRPr lang="es-AR" sz="2400" dirty="0"/>
          </a:p>
        </p:txBody>
      </p:sp>
      <p:sp>
        <p:nvSpPr>
          <p:cNvPr id="41" name="40 Rectángulo"/>
          <p:cNvSpPr/>
          <p:nvPr/>
        </p:nvSpPr>
        <p:spPr>
          <a:xfrm>
            <a:off x="2231740" y="2708920"/>
            <a:ext cx="1512168" cy="28443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6" name="45 Conector recto de flecha"/>
          <p:cNvCxnSpPr/>
          <p:nvPr/>
        </p:nvCxnSpPr>
        <p:spPr>
          <a:xfrm>
            <a:off x="1511660" y="321297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>
            <a:off x="1511660" y="339299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1511660" y="3789040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lipse"/>
          <p:cNvSpPr/>
          <p:nvPr/>
        </p:nvSpPr>
        <p:spPr>
          <a:xfrm>
            <a:off x="1763688" y="346500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58 Elipse"/>
          <p:cNvSpPr/>
          <p:nvPr/>
        </p:nvSpPr>
        <p:spPr>
          <a:xfrm>
            <a:off x="1763688" y="357301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Elipse"/>
          <p:cNvSpPr/>
          <p:nvPr/>
        </p:nvSpPr>
        <p:spPr>
          <a:xfrm>
            <a:off x="1763688" y="367131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1" name="60 Conector recto de flecha"/>
          <p:cNvCxnSpPr/>
          <p:nvPr/>
        </p:nvCxnSpPr>
        <p:spPr>
          <a:xfrm>
            <a:off x="1187624" y="4437112"/>
            <a:ext cx="104411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1331640" y="4617132"/>
            <a:ext cx="9001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1511660" y="501317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Elipse"/>
          <p:cNvSpPr/>
          <p:nvPr/>
        </p:nvSpPr>
        <p:spPr>
          <a:xfrm>
            <a:off x="1763688" y="468914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64 Elipse"/>
          <p:cNvSpPr/>
          <p:nvPr/>
        </p:nvSpPr>
        <p:spPr>
          <a:xfrm>
            <a:off x="1763688" y="479715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65 Elipse"/>
          <p:cNvSpPr/>
          <p:nvPr/>
        </p:nvSpPr>
        <p:spPr>
          <a:xfrm>
            <a:off x="1763688" y="4895449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0" name="69 Conector recto"/>
          <p:cNvCxnSpPr/>
          <p:nvPr/>
        </p:nvCxnSpPr>
        <p:spPr>
          <a:xfrm>
            <a:off x="1187624" y="4437112"/>
            <a:ext cx="0" cy="1656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1331640" y="4617132"/>
            <a:ext cx="0" cy="1296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1511660" y="5013176"/>
            <a:ext cx="0" cy="6840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1511660" y="5697252"/>
            <a:ext cx="5184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1331640" y="591327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1187624" y="6093296"/>
            <a:ext cx="58326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4968044" y="4005064"/>
            <a:ext cx="1080120" cy="151216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86 Elipse"/>
          <p:cNvSpPr/>
          <p:nvPr/>
        </p:nvSpPr>
        <p:spPr>
          <a:xfrm>
            <a:off x="6372200" y="469752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" name="87 Elipse"/>
          <p:cNvSpPr/>
          <p:nvPr/>
        </p:nvSpPr>
        <p:spPr>
          <a:xfrm>
            <a:off x="6372200" y="480553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88 Elipse"/>
          <p:cNvSpPr/>
          <p:nvPr/>
        </p:nvSpPr>
        <p:spPr>
          <a:xfrm>
            <a:off x="6372200" y="490383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0" name="89 Conector recto"/>
          <p:cNvCxnSpPr/>
          <p:nvPr/>
        </p:nvCxnSpPr>
        <p:spPr>
          <a:xfrm>
            <a:off x="7020272" y="4437112"/>
            <a:ext cx="0" cy="1656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/>
        </p:nvCxnSpPr>
        <p:spPr>
          <a:xfrm>
            <a:off x="6876256" y="4617132"/>
            <a:ext cx="0" cy="1296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/>
        </p:nvCxnSpPr>
        <p:spPr>
          <a:xfrm>
            <a:off x="6696236" y="5013176"/>
            <a:ext cx="0" cy="6840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/>
          <p:nvPr/>
        </p:nvCxnSpPr>
        <p:spPr>
          <a:xfrm>
            <a:off x="3743908" y="4365104"/>
            <a:ext cx="12241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/>
          <p:nvPr/>
        </p:nvCxnSpPr>
        <p:spPr>
          <a:xfrm>
            <a:off x="3743908" y="4617132"/>
            <a:ext cx="12241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 de flecha"/>
          <p:cNvCxnSpPr/>
          <p:nvPr/>
        </p:nvCxnSpPr>
        <p:spPr>
          <a:xfrm>
            <a:off x="3743908" y="5049180"/>
            <a:ext cx="12241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Elipse"/>
          <p:cNvSpPr/>
          <p:nvPr/>
        </p:nvSpPr>
        <p:spPr>
          <a:xfrm>
            <a:off x="4319972" y="472514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104 Elipse"/>
          <p:cNvSpPr/>
          <p:nvPr/>
        </p:nvSpPr>
        <p:spPr>
          <a:xfrm>
            <a:off x="4319972" y="483315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105 Elipse"/>
          <p:cNvSpPr/>
          <p:nvPr/>
        </p:nvSpPr>
        <p:spPr>
          <a:xfrm>
            <a:off x="4319972" y="493145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106 CuadroTexto"/>
          <p:cNvSpPr txBox="1"/>
          <p:nvPr/>
        </p:nvSpPr>
        <p:spPr>
          <a:xfrm>
            <a:off x="2843808" y="2732144"/>
            <a:ext cx="4320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</a:t>
            </a:r>
          </a:p>
          <a:p>
            <a:r>
              <a:rPr lang="es-AR" sz="1400" dirty="0" smtClean="0"/>
              <a:t>O</a:t>
            </a:r>
          </a:p>
          <a:p>
            <a:r>
              <a:rPr lang="es-AR" sz="1400" dirty="0" smtClean="0"/>
              <a:t>M</a:t>
            </a:r>
          </a:p>
          <a:p>
            <a:r>
              <a:rPr lang="es-AR" sz="1400" dirty="0" smtClean="0"/>
              <a:t>B</a:t>
            </a:r>
          </a:p>
          <a:p>
            <a:r>
              <a:rPr lang="es-AR" sz="1400" dirty="0" smtClean="0"/>
              <a:t>I</a:t>
            </a:r>
          </a:p>
          <a:p>
            <a:r>
              <a:rPr lang="es-AR" sz="1400" dirty="0" smtClean="0"/>
              <a:t>N</a:t>
            </a:r>
          </a:p>
          <a:p>
            <a:r>
              <a:rPr lang="es-AR" sz="1400" dirty="0" smtClean="0"/>
              <a:t>A</a:t>
            </a:r>
          </a:p>
          <a:p>
            <a:r>
              <a:rPr lang="es-AR" sz="1400" dirty="0" smtClean="0"/>
              <a:t>C</a:t>
            </a:r>
          </a:p>
          <a:p>
            <a:r>
              <a:rPr lang="es-AR" sz="1400" dirty="0" smtClean="0"/>
              <a:t>I</a:t>
            </a:r>
          </a:p>
          <a:p>
            <a:r>
              <a:rPr lang="es-AR" sz="1400" dirty="0" smtClean="0"/>
              <a:t>O</a:t>
            </a:r>
          </a:p>
          <a:p>
            <a:r>
              <a:rPr lang="es-AR" sz="1400" dirty="0" smtClean="0"/>
              <a:t>N</a:t>
            </a:r>
          </a:p>
          <a:p>
            <a:r>
              <a:rPr lang="es-AR" sz="1400" dirty="0" smtClean="0"/>
              <a:t>A</a:t>
            </a:r>
          </a:p>
          <a:p>
            <a:r>
              <a:rPr lang="es-AR" sz="1400" dirty="0" smtClean="0"/>
              <a:t>L</a:t>
            </a:r>
          </a:p>
        </p:txBody>
      </p:sp>
      <p:sp>
        <p:nvSpPr>
          <p:cNvPr id="108" name="107 CuadroTexto"/>
          <p:cNvSpPr txBox="1"/>
          <p:nvPr/>
        </p:nvSpPr>
        <p:spPr>
          <a:xfrm>
            <a:off x="5976156" y="3754777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estado </a:t>
            </a:r>
          </a:p>
          <a:p>
            <a:pPr algn="ctr"/>
            <a:r>
              <a:rPr lang="es-AR" dirty="0" smtClean="0"/>
              <a:t>presente</a:t>
            </a:r>
            <a:endParaRPr lang="es-AR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3779912" y="3717032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siguiente</a:t>
            </a:r>
          </a:p>
          <a:p>
            <a:pPr algn="ctr"/>
            <a:r>
              <a:rPr lang="es-AR" dirty="0" smtClean="0"/>
              <a:t>estado</a:t>
            </a:r>
          </a:p>
        </p:txBody>
      </p:sp>
      <p:cxnSp>
        <p:nvCxnSpPr>
          <p:cNvPr id="114" name="113 Conector recto"/>
          <p:cNvCxnSpPr/>
          <p:nvPr/>
        </p:nvCxnSpPr>
        <p:spPr>
          <a:xfrm>
            <a:off x="6048164" y="5013176"/>
            <a:ext cx="6480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"/>
          <p:cNvCxnSpPr/>
          <p:nvPr/>
        </p:nvCxnSpPr>
        <p:spPr>
          <a:xfrm>
            <a:off x="6048164" y="4617132"/>
            <a:ext cx="8280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"/>
          <p:cNvCxnSpPr/>
          <p:nvPr/>
        </p:nvCxnSpPr>
        <p:spPr>
          <a:xfrm>
            <a:off x="6048164" y="4437112"/>
            <a:ext cx="972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130 CuadroTexto"/>
          <p:cNvSpPr txBox="1"/>
          <p:nvPr/>
        </p:nvSpPr>
        <p:spPr>
          <a:xfrm>
            <a:off x="4896036" y="4257092"/>
            <a:ext cx="121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elementos</a:t>
            </a:r>
          </a:p>
          <a:p>
            <a:r>
              <a:rPr lang="es-AR" dirty="0" smtClean="0"/>
              <a:t>de </a:t>
            </a:r>
            <a:r>
              <a:rPr lang="es-AR" dirty="0" err="1" smtClean="0"/>
              <a:t>almace</a:t>
            </a:r>
            <a:r>
              <a:rPr lang="es-AR" dirty="0" smtClean="0"/>
              <a:t>-</a:t>
            </a:r>
          </a:p>
          <a:p>
            <a:r>
              <a:rPr lang="es-AR" dirty="0" err="1" smtClean="0"/>
              <a:t>namiento</a:t>
            </a:r>
            <a:endParaRPr lang="es-AR" dirty="0"/>
          </a:p>
        </p:txBody>
      </p:sp>
      <p:cxnSp>
        <p:nvCxnSpPr>
          <p:cNvPr id="136" name="135 Conector recto de flecha"/>
          <p:cNvCxnSpPr/>
          <p:nvPr/>
        </p:nvCxnSpPr>
        <p:spPr>
          <a:xfrm>
            <a:off x="3743908" y="2960948"/>
            <a:ext cx="31683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 de flecha"/>
          <p:cNvCxnSpPr/>
          <p:nvPr/>
        </p:nvCxnSpPr>
        <p:spPr>
          <a:xfrm>
            <a:off x="3743908" y="3140968"/>
            <a:ext cx="31683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743908" y="3537012"/>
            <a:ext cx="31683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Elipse"/>
          <p:cNvSpPr/>
          <p:nvPr/>
        </p:nvSpPr>
        <p:spPr>
          <a:xfrm>
            <a:off x="5426381" y="321297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0" name="139 Elipse"/>
          <p:cNvSpPr/>
          <p:nvPr/>
        </p:nvSpPr>
        <p:spPr>
          <a:xfrm>
            <a:off x="5426381" y="332098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1" name="140 Elipse"/>
          <p:cNvSpPr/>
          <p:nvPr/>
        </p:nvSpPr>
        <p:spPr>
          <a:xfrm>
            <a:off x="5426381" y="341928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4" name="153 Cerrar llave"/>
          <p:cNvSpPr/>
          <p:nvPr/>
        </p:nvSpPr>
        <p:spPr>
          <a:xfrm>
            <a:off x="6984268" y="2816932"/>
            <a:ext cx="252028" cy="82809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5" name="154 Abrir llave"/>
          <p:cNvSpPr/>
          <p:nvPr/>
        </p:nvSpPr>
        <p:spPr>
          <a:xfrm>
            <a:off x="1295636" y="3068960"/>
            <a:ext cx="180020" cy="79208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6" name="155 CuadroTexto"/>
          <p:cNvSpPr txBox="1"/>
          <p:nvPr/>
        </p:nvSpPr>
        <p:spPr>
          <a:xfrm>
            <a:off x="108012" y="3239688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ENTRADAS</a:t>
            </a:r>
            <a:endParaRPr lang="es-AR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7272808" y="3032956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SALIDAS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83" grpId="0" animBg="1"/>
      <p:bldP spid="87" grpId="0" animBg="1"/>
      <p:bldP spid="88" grpId="0" animBg="1"/>
      <p:bldP spid="89" grpId="0" animBg="1"/>
      <p:bldP spid="104" grpId="0" animBg="1"/>
      <p:bldP spid="105" grpId="0" animBg="1"/>
      <p:bldP spid="106" grpId="0" animBg="1"/>
      <p:bldP spid="107" grpId="0"/>
      <p:bldP spid="108" grpId="0"/>
      <p:bldP spid="110" grpId="0"/>
      <p:bldP spid="131" grpId="0"/>
      <p:bldP spid="139" grpId="0" animBg="1"/>
      <p:bldP spid="140" grpId="0" animBg="1"/>
      <p:bldP spid="141" grpId="0" animBg="1"/>
      <p:bldP spid="154" grpId="0" animBg="1"/>
      <p:bldP spid="155" grpId="0" animBg="1"/>
      <p:bldP spid="156" grpId="0"/>
      <p:bldP spid="1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SISTEMAS SECUENCIALES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23528" y="1124744"/>
            <a:ext cx="846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En un sistema secuencial, las salidas no dependen únicamente de las entradas sino también de los estados internos. Introduce dos conceptos: </a:t>
            </a:r>
            <a:r>
              <a:rPr lang="es-AR" sz="2400" dirty="0" smtClean="0">
                <a:solidFill>
                  <a:srgbClr val="FF0000"/>
                </a:solidFill>
              </a:rPr>
              <a:t>Tiempo</a:t>
            </a:r>
            <a:r>
              <a:rPr lang="es-AR" sz="2400" dirty="0" smtClean="0"/>
              <a:t> y </a:t>
            </a:r>
            <a:r>
              <a:rPr lang="es-AR" sz="2400" dirty="0" smtClean="0">
                <a:solidFill>
                  <a:srgbClr val="FF0000"/>
                </a:solidFill>
              </a:rPr>
              <a:t>Memoria</a:t>
            </a:r>
            <a:r>
              <a:rPr lang="es-AR" sz="2400" dirty="0" smtClean="0"/>
              <a:t>.</a:t>
            </a:r>
            <a:endParaRPr lang="es-AR" sz="2400" dirty="0"/>
          </a:p>
        </p:txBody>
      </p:sp>
      <p:sp>
        <p:nvSpPr>
          <p:cNvPr id="101" name="100 Elipse"/>
          <p:cNvSpPr/>
          <p:nvPr/>
        </p:nvSpPr>
        <p:spPr>
          <a:xfrm>
            <a:off x="971600" y="3104964"/>
            <a:ext cx="2484276" cy="24122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9" name="108 Conector recto de flecha"/>
          <p:cNvCxnSpPr/>
          <p:nvPr/>
        </p:nvCxnSpPr>
        <p:spPr>
          <a:xfrm flipV="1">
            <a:off x="1331640" y="3645024"/>
            <a:ext cx="0" cy="1188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 de flecha"/>
          <p:cNvCxnSpPr/>
          <p:nvPr/>
        </p:nvCxnSpPr>
        <p:spPr>
          <a:xfrm>
            <a:off x="1151620" y="4653136"/>
            <a:ext cx="21962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/>
          <p:nvPr/>
        </p:nvCxnSpPr>
        <p:spPr>
          <a:xfrm>
            <a:off x="1331640" y="465313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"/>
          <p:cNvCxnSpPr/>
          <p:nvPr/>
        </p:nvCxnSpPr>
        <p:spPr>
          <a:xfrm flipV="1">
            <a:off x="1619672" y="407707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"/>
          <p:cNvCxnSpPr/>
          <p:nvPr/>
        </p:nvCxnSpPr>
        <p:spPr>
          <a:xfrm>
            <a:off x="1619672" y="4077072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"/>
          <p:cNvCxnSpPr/>
          <p:nvPr/>
        </p:nvCxnSpPr>
        <p:spPr>
          <a:xfrm flipV="1">
            <a:off x="1835696" y="407707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>
            <a:off x="1835696" y="4653136"/>
            <a:ext cx="396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 flipV="1">
            <a:off x="2447764" y="407707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"/>
          <p:cNvCxnSpPr/>
          <p:nvPr/>
        </p:nvCxnSpPr>
        <p:spPr>
          <a:xfrm flipV="1">
            <a:off x="2231740" y="407707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>
            <a:off x="2231740" y="4077072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/>
          <p:nvPr/>
        </p:nvCxnSpPr>
        <p:spPr>
          <a:xfrm>
            <a:off x="2447764" y="4653136"/>
            <a:ext cx="396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"/>
          <p:cNvCxnSpPr/>
          <p:nvPr/>
        </p:nvCxnSpPr>
        <p:spPr>
          <a:xfrm flipV="1">
            <a:off x="3059832" y="407707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"/>
          <p:cNvCxnSpPr/>
          <p:nvPr/>
        </p:nvCxnSpPr>
        <p:spPr>
          <a:xfrm flipV="1">
            <a:off x="2843808" y="4077072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2843808" y="4077072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1331640" y="35010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</a:t>
            </a:r>
            <a:endParaRPr lang="es-AR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131840" y="42838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</a:t>
            </a:r>
            <a:endParaRPr lang="es-AR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799692" y="500388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CLOCK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8" name="37 Elipse"/>
          <p:cNvSpPr/>
          <p:nvPr/>
        </p:nvSpPr>
        <p:spPr>
          <a:xfrm>
            <a:off x="4968044" y="3104964"/>
            <a:ext cx="2484276" cy="24122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Rectángulo"/>
          <p:cNvSpPr/>
          <p:nvPr/>
        </p:nvSpPr>
        <p:spPr>
          <a:xfrm>
            <a:off x="5868144" y="3537012"/>
            <a:ext cx="720080" cy="1008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6588224" y="3753036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6588224" y="4293096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heurón"/>
          <p:cNvSpPr/>
          <p:nvPr/>
        </p:nvSpPr>
        <p:spPr>
          <a:xfrm>
            <a:off x="5868144" y="4005064"/>
            <a:ext cx="72008" cy="7200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5472100" y="4041068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5472100" y="3753036"/>
            <a:ext cx="3960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5832140" y="35730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</a:t>
            </a:r>
            <a:r>
              <a:rPr lang="es-AR" baseline="-25000" dirty="0" smtClean="0"/>
              <a:t>0</a:t>
            </a:r>
            <a:r>
              <a:rPr lang="es-AR" dirty="0" smtClean="0"/>
              <a:t>   Q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120172" y="411307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/Q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5868144" y="3789040"/>
            <a:ext cx="54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aseline="-25000" dirty="0" err="1" smtClean="0"/>
              <a:t>Clk</a:t>
            </a:r>
            <a:endParaRPr lang="es-AR" sz="2400" baseline="-250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652120" y="497717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FLIP-FLOP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935596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“1”</a:t>
            </a:r>
            <a:endParaRPr lang="es-AR" dirty="0"/>
          </a:p>
        </p:txBody>
      </p:sp>
      <p:sp>
        <p:nvSpPr>
          <p:cNvPr id="56" name="55 CuadroTexto"/>
          <p:cNvSpPr txBox="1"/>
          <p:nvPr/>
        </p:nvSpPr>
        <p:spPr>
          <a:xfrm>
            <a:off x="935596" y="43558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“0”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5" grpId="0"/>
      <p:bldP spid="36" grpId="0"/>
      <p:bldP spid="37" grpId="0"/>
      <p:bldP spid="38" grpId="0" animBg="1"/>
      <p:bldP spid="40" grpId="0" animBg="1"/>
      <p:bldP spid="48" grpId="0" animBg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>
                <a:solidFill>
                  <a:srgbClr val="FF9900"/>
                </a:solidFill>
                <a:latin typeface="Arial Black"/>
                <a:cs typeface="Arial"/>
              </a:rPr>
              <a:t>BIESTABLES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2744788"/>
            <a:ext cx="2592387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725" y="1628775"/>
            <a:ext cx="3816350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775" y="4386263"/>
            <a:ext cx="45053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43 CuadroTexto"/>
          <p:cNvSpPr txBox="1"/>
          <p:nvPr/>
        </p:nvSpPr>
        <p:spPr>
          <a:xfrm>
            <a:off x="5003800" y="5622925"/>
            <a:ext cx="298926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Analogía para la conducta </a:t>
            </a:r>
            <a:r>
              <a:rPr lang="es-A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metaestable</a:t>
            </a:r>
            <a:endParaRPr lang="es-AR" sz="2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6" name="45 CuadroTexto"/>
          <p:cNvSpPr txBox="1">
            <a:spLocks noChangeArrowheads="1"/>
          </p:cNvSpPr>
          <p:nvPr/>
        </p:nvSpPr>
        <p:spPr bwMode="auto">
          <a:xfrm>
            <a:off x="4248150" y="4508500"/>
            <a:ext cx="48958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>
                <a:solidFill>
                  <a:srgbClr val="FF0000"/>
                </a:solidFill>
                <a:latin typeface="Calibri" pitchFamily="34" charset="0"/>
              </a:rPr>
              <a:t>Función de transferencia de inversores en un bucle realimentado.</a:t>
            </a:r>
          </a:p>
        </p:txBody>
      </p:sp>
      <p:sp>
        <p:nvSpPr>
          <p:cNvPr id="47" name="46 CuadroTexto"/>
          <p:cNvSpPr txBox="1">
            <a:spLocks noChangeArrowheads="1"/>
          </p:cNvSpPr>
          <p:nvPr/>
        </p:nvSpPr>
        <p:spPr bwMode="auto">
          <a:xfrm>
            <a:off x="0" y="1052513"/>
            <a:ext cx="6911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>
                <a:latin typeface="Calibri" pitchFamily="34" charset="0"/>
              </a:rPr>
              <a:t>Par de inversores formando un elemento biestable.</a:t>
            </a:r>
          </a:p>
        </p:txBody>
      </p:sp>
      <p:pic>
        <p:nvPicPr>
          <p:cNvPr id="615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75" y="1592263"/>
            <a:ext cx="3076575" cy="1293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cs typeface="Arial"/>
              </a:rPr>
              <a:t>BIESTABLE SENSIBLE A NIVEL: </a:t>
            </a:r>
            <a:r>
              <a:rPr lang="en-GB" sz="2400" kern="0" dirty="0">
                <a:solidFill>
                  <a:srgbClr val="FF9900"/>
                </a:solidFill>
                <a:latin typeface="Arial Black"/>
                <a:cs typeface="Arial"/>
              </a:rPr>
              <a:t>LATCH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34925" y="1052513"/>
            <a:ext cx="81010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>
                <a:solidFill>
                  <a:srgbClr val="C00000"/>
                </a:solidFill>
                <a:latin typeface="Calibri" pitchFamily="34" charset="0"/>
              </a:rPr>
              <a:t>¿Como cambiar el valor almacenado en un elemento biestable?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613" y="1571625"/>
            <a:ext cx="3600450" cy="2757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250825" y="1698625"/>
            <a:ext cx="25209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>
                <a:latin typeface="Calibri" pitchFamily="34" charset="0"/>
              </a:rPr>
              <a:t>a) Cortando el lazo de realimentación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250825" y="3681413"/>
            <a:ext cx="33845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>
                <a:latin typeface="Calibri" pitchFamily="34" charset="0"/>
              </a:rPr>
              <a:t>b) Ganando el control del lazo de realimentación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4508500"/>
            <a:ext cx="21431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6238" y="4724400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2879725" y="6200775"/>
            <a:ext cx="2305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400">
                <a:solidFill>
                  <a:srgbClr val="FF0000"/>
                </a:solidFill>
                <a:latin typeface="Calibri" pitchFamily="34" charset="0"/>
              </a:rPr>
              <a:t>estado prohibido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68888" y="4502150"/>
            <a:ext cx="27432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cs typeface="Arial"/>
              </a:rPr>
              <a:t>BIESTABLE SENSIBLE A NIVEL: </a:t>
            </a:r>
            <a:r>
              <a:rPr lang="en-GB" sz="2400" kern="0" dirty="0">
                <a:solidFill>
                  <a:srgbClr val="FF9900"/>
                </a:solidFill>
                <a:latin typeface="Arial Black"/>
                <a:cs typeface="Arial"/>
              </a:rPr>
              <a:t>LATCH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338" y="1798638"/>
            <a:ext cx="8305800" cy="407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2016125" y="1166813"/>
            <a:ext cx="50403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Símbolo y formas de onda de un </a:t>
            </a:r>
            <a:r>
              <a:rPr lang="es-A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latch</a:t>
            </a:r>
            <a:r>
              <a:rPr lang="es-A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>
                <a:solidFill>
                  <a:srgbClr val="FF9900"/>
                </a:solidFill>
                <a:latin typeface="Arial Black"/>
                <a:cs typeface="Arial"/>
              </a:rPr>
              <a:t>LATCH</a:t>
            </a:r>
            <a:r>
              <a:rPr lang="en-GB" sz="2400" kern="0" dirty="0">
                <a:solidFill>
                  <a:srgbClr val="FF0000"/>
                </a:solidFill>
                <a:latin typeface="Arial Black"/>
                <a:cs typeface="Arial"/>
              </a:rPr>
              <a:t> </a:t>
            </a:r>
            <a:r>
              <a:rPr lang="en-GB" sz="2400" kern="0" dirty="0">
                <a:latin typeface="Arial Black"/>
                <a:cs typeface="Arial"/>
              </a:rPr>
              <a:t>BASADO EN MULTIPLEXOR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827088" y="1268413"/>
            <a:ext cx="370840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Latch</a:t>
            </a:r>
            <a:r>
              <a:rPr lang="es-A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positivo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Transparente cuando CLK=1.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07088" y="4797425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Myriad Roman"/>
              </a:rPr>
              <a:t>CLK</a:t>
            </a:r>
            <a:endParaRPr lang="en-US">
              <a:solidFill>
                <a:schemeClr val="tx2"/>
              </a:solidFill>
              <a:latin typeface="Book Antiqua" pitchFamily="18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297488" y="2568575"/>
            <a:ext cx="2738437" cy="2438400"/>
            <a:chOff x="958" y="2223"/>
            <a:chExt cx="1725" cy="1536"/>
          </a:xfrm>
        </p:grpSpPr>
        <p:sp>
          <p:nvSpPr>
            <p:cNvPr id="1050" name="Freeform 7"/>
            <p:cNvSpPr>
              <a:spLocks/>
            </p:cNvSpPr>
            <p:nvPr/>
          </p:nvSpPr>
          <p:spPr bwMode="auto">
            <a:xfrm>
              <a:off x="1201" y="2223"/>
              <a:ext cx="1093" cy="650"/>
            </a:xfrm>
            <a:custGeom>
              <a:avLst/>
              <a:gdLst>
                <a:gd name="T0" fmla="*/ 1093 w 1093"/>
                <a:gd name="T1" fmla="*/ 650 h 650"/>
                <a:gd name="T2" fmla="*/ 1093 w 1093"/>
                <a:gd name="T3" fmla="*/ 0 h 650"/>
                <a:gd name="T4" fmla="*/ 0 w 1093"/>
                <a:gd name="T5" fmla="*/ 0 h 650"/>
                <a:gd name="T6" fmla="*/ 0 w 1093"/>
                <a:gd name="T7" fmla="*/ 527 h 650"/>
                <a:gd name="T8" fmla="*/ 335 w 1093"/>
                <a:gd name="T9" fmla="*/ 527 h 6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3"/>
                <a:gd name="T16" fmla="*/ 0 h 650"/>
                <a:gd name="T17" fmla="*/ 1093 w 1093"/>
                <a:gd name="T18" fmla="*/ 650 h 6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3" h="650">
                  <a:moveTo>
                    <a:pt x="1093" y="650"/>
                  </a:moveTo>
                  <a:lnTo>
                    <a:pt x="1093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335" y="52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1" name="Freeform 8"/>
            <p:cNvSpPr>
              <a:spLocks/>
            </p:cNvSpPr>
            <p:nvPr/>
          </p:nvSpPr>
          <p:spPr bwMode="auto">
            <a:xfrm>
              <a:off x="1511" y="2710"/>
              <a:ext cx="133" cy="84"/>
            </a:xfrm>
            <a:custGeom>
              <a:avLst/>
              <a:gdLst>
                <a:gd name="T0" fmla="*/ 5 w 27"/>
                <a:gd name="T1" fmla="*/ 8 h 17"/>
                <a:gd name="T2" fmla="*/ 0 w 27"/>
                <a:gd name="T3" fmla="*/ 0 h 17"/>
                <a:gd name="T4" fmla="*/ 0 w 27"/>
                <a:gd name="T5" fmla="*/ 0 h 17"/>
                <a:gd name="T6" fmla="*/ 13 w 27"/>
                <a:gd name="T7" fmla="*/ 5 h 17"/>
                <a:gd name="T8" fmla="*/ 27 w 27"/>
                <a:gd name="T9" fmla="*/ 8 h 17"/>
                <a:gd name="T10" fmla="*/ 13 w 27"/>
                <a:gd name="T11" fmla="*/ 11 h 17"/>
                <a:gd name="T12" fmla="*/ 0 w 27"/>
                <a:gd name="T13" fmla="*/ 17 h 17"/>
                <a:gd name="T14" fmla="*/ 0 w 27"/>
                <a:gd name="T15" fmla="*/ 16 h 17"/>
                <a:gd name="T16" fmla="*/ 5 w 27"/>
                <a:gd name="T17" fmla="*/ 8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7"/>
                <a:gd name="T29" fmla="*/ 27 w 2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22" y="7"/>
                    <a:pt x="27" y="8"/>
                  </a:cubicBezTo>
                  <a:cubicBezTo>
                    <a:pt x="22" y="9"/>
                    <a:pt x="18" y="10"/>
                    <a:pt x="13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2" name="Line 9"/>
            <p:cNvSpPr>
              <a:spLocks noChangeShapeType="1"/>
            </p:cNvSpPr>
            <p:nvPr/>
          </p:nvSpPr>
          <p:spPr bwMode="auto">
            <a:xfrm>
              <a:off x="1925" y="2873"/>
              <a:ext cx="7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3" name="Line 10"/>
            <p:cNvSpPr>
              <a:spLocks noChangeShapeType="1"/>
            </p:cNvSpPr>
            <p:nvPr/>
          </p:nvSpPr>
          <p:spPr bwMode="auto">
            <a:xfrm flipH="1">
              <a:off x="1142" y="3198"/>
              <a:ext cx="39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4" name="Freeform 11"/>
            <p:cNvSpPr>
              <a:spLocks/>
            </p:cNvSpPr>
            <p:nvPr/>
          </p:nvSpPr>
          <p:spPr bwMode="auto">
            <a:xfrm>
              <a:off x="1511" y="3158"/>
              <a:ext cx="133" cy="79"/>
            </a:xfrm>
            <a:custGeom>
              <a:avLst/>
              <a:gdLst>
                <a:gd name="T0" fmla="*/ 5 w 27"/>
                <a:gd name="T1" fmla="*/ 8 h 16"/>
                <a:gd name="T2" fmla="*/ 0 w 27"/>
                <a:gd name="T3" fmla="*/ 0 h 16"/>
                <a:gd name="T4" fmla="*/ 0 w 27"/>
                <a:gd name="T5" fmla="*/ 0 h 16"/>
                <a:gd name="T6" fmla="*/ 13 w 27"/>
                <a:gd name="T7" fmla="*/ 5 h 16"/>
                <a:gd name="T8" fmla="*/ 27 w 27"/>
                <a:gd name="T9" fmla="*/ 8 h 16"/>
                <a:gd name="T10" fmla="*/ 13 w 27"/>
                <a:gd name="T11" fmla="*/ 11 h 16"/>
                <a:gd name="T12" fmla="*/ 0 w 27"/>
                <a:gd name="T13" fmla="*/ 16 h 16"/>
                <a:gd name="T14" fmla="*/ 0 w 27"/>
                <a:gd name="T15" fmla="*/ 16 h 16"/>
                <a:gd name="T16" fmla="*/ 5 w 27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6"/>
                <a:gd name="T29" fmla="*/ 27 w 27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6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22" y="7"/>
                    <a:pt x="27" y="8"/>
                  </a:cubicBezTo>
                  <a:cubicBezTo>
                    <a:pt x="22" y="9"/>
                    <a:pt x="18" y="10"/>
                    <a:pt x="13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5" name="Freeform 12"/>
            <p:cNvSpPr>
              <a:spLocks/>
            </p:cNvSpPr>
            <p:nvPr/>
          </p:nvSpPr>
          <p:spPr bwMode="auto">
            <a:xfrm>
              <a:off x="1644" y="2430"/>
              <a:ext cx="281" cy="994"/>
            </a:xfrm>
            <a:custGeom>
              <a:avLst/>
              <a:gdLst>
                <a:gd name="T0" fmla="*/ 0 w 281"/>
                <a:gd name="T1" fmla="*/ 994 h 994"/>
                <a:gd name="T2" fmla="*/ 281 w 281"/>
                <a:gd name="T3" fmla="*/ 782 h 994"/>
                <a:gd name="T4" fmla="*/ 281 w 281"/>
                <a:gd name="T5" fmla="*/ 206 h 994"/>
                <a:gd name="T6" fmla="*/ 0 w 281"/>
                <a:gd name="T7" fmla="*/ 0 h 994"/>
                <a:gd name="T8" fmla="*/ 0 w 281"/>
                <a:gd name="T9" fmla="*/ 994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994"/>
                <a:gd name="T17" fmla="*/ 281 w 281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994">
                  <a:moveTo>
                    <a:pt x="0" y="994"/>
                  </a:moveTo>
                  <a:lnTo>
                    <a:pt x="281" y="782"/>
                  </a:lnTo>
                  <a:lnTo>
                    <a:pt x="281" y="206"/>
                  </a:lnTo>
                  <a:lnTo>
                    <a:pt x="0" y="0"/>
                  </a:lnTo>
                  <a:lnTo>
                    <a:pt x="0" y="994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6" name="Freeform 13"/>
            <p:cNvSpPr>
              <a:spLocks/>
            </p:cNvSpPr>
            <p:nvPr/>
          </p:nvSpPr>
          <p:spPr bwMode="auto">
            <a:xfrm>
              <a:off x="1644" y="2430"/>
              <a:ext cx="281" cy="994"/>
            </a:xfrm>
            <a:custGeom>
              <a:avLst/>
              <a:gdLst>
                <a:gd name="T0" fmla="*/ 0 w 281"/>
                <a:gd name="T1" fmla="*/ 994 h 994"/>
                <a:gd name="T2" fmla="*/ 281 w 281"/>
                <a:gd name="T3" fmla="*/ 782 h 994"/>
                <a:gd name="T4" fmla="*/ 281 w 281"/>
                <a:gd name="T5" fmla="*/ 206 h 994"/>
                <a:gd name="T6" fmla="*/ 0 w 281"/>
                <a:gd name="T7" fmla="*/ 0 h 994"/>
                <a:gd name="T8" fmla="*/ 0 w 281"/>
                <a:gd name="T9" fmla="*/ 994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994"/>
                <a:gd name="T17" fmla="*/ 281 w 281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994">
                  <a:moveTo>
                    <a:pt x="0" y="994"/>
                  </a:moveTo>
                  <a:lnTo>
                    <a:pt x="281" y="782"/>
                  </a:lnTo>
                  <a:lnTo>
                    <a:pt x="281" y="206"/>
                  </a:lnTo>
                  <a:lnTo>
                    <a:pt x="0" y="0"/>
                  </a:lnTo>
                  <a:lnTo>
                    <a:pt x="0" y="994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7" name="Line 14"/>
            <p:cNvSpPr>
              <a:spLocks noChangeShapeType="1"/>
            </p:cNvSpPr>
            <p:nvPr/>
          </p:nvSpPr>
          <p:spPr bwMode="auto">
            <a:xfrm>
              <a:off x="1782" y="3424"/>
              <a:ext cx="1" cy="3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8" name="Freeform 15"/>
            <p:cNvSpPr>
              <a:spLocks/>
            </p:cNvSpPr>
            <p:nvPr/>
          </p:nvSpPr>
          <p:spPr bwMode="auto">
            <a:xfrm>
              <a:off x="1743" y="3321"/>
              <a:ext cx="84" cy="128"/>
            </a:xfrm>
            <a:custGeom>
              <a:avLst/>
              <a:gdLst>
                <a:gd name="T0" fmla="*/ 8 w 17"/>
                <a:gd name="T1" fmla="*/ 22 h 26"/>
                <a:gd name="T2" fmla="*/ 0 w 17"/>
                <a:gd name="T3" fmla="*/ 26 h 26"/>
                <a:gd name="T4" fmla="*/ 0 w 17"/>
                <a:gd name="T5" fmla="*/ 26 h 26"/>
                <a:gd name="T6" fmla="*/ 5 w 17"/>
                <a:gd name="T7" fmla="*/ 13 h 26"/>
                <a:gd name="T8" fmla="*/ 8 w 17"/>
                <a:gd name="T9" fmla="*/ 0 h 26"/>
                <a:gd name="T10" fmla="*/ 11 w 17"/>
                <a:gd name="T11" fmla="*/ 13 h 26"/>
                <a:gd name="T12" fmla="*/ 17 w 17"/>
                <a:gd name="T13" fmla="*/ 26 h 26"/>
                <a:gd name="T14" fmla="*/ 16 w 17"/>
                <a:gd name="T15" fmla="*/ 26 h 26"/>
                <a:gd name="T16" fmla="*/ 8 w 17"/>
                <a:gd name="T17" fmla="*/ 22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6"/>
                <a:gd name="T29" fmla="*/ 17 w 17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6">
                  <a:moveTo>
                    <a:pt x="8" y="2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9"/>
                    <a:pt x="7" y="4"/>
                    <a:pt x="8" y="0"/>
                  </a:cubicBezTo>
                  <a:cubicBezTo>
                    <a:pt x="9" y="4"/>
                    <a:pt x="10" y="9"/>
                    <a:pt x="11" y="1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9" name="Rectangle 16"/>
            <p:cNvSpPr>
              <a:spLocks noChangeArrowheads="1"/>
            </p:cNvSpPr>
            <p:nvPr/>
          </p:nvSpPr>
          <p:spPr bwMode="auto">
            <a:xfrm>
              <a:off x="1705" y="266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Myriad Roman"/>
                </a:rPr>
                <a:t>1</a:t>
              </a:r>
              <a:endParaRPr 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060" name="Rectangle 17"/>
            <p:cNvSpPr>
              <a:spLocks noChangeArrowheads="1"/>
            </p:cNvSpPr>
            <p:nvPr/>
          </p:nvSpPr>
          <p:spPr bwMode="auto">
            <a:xfrm>
              <a:off x="1705" y="3109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Myriad Roman"/>
                </a:rPr>
                <a:t>0</a:t>
              </a:r>
              <a:endParaRPr 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061" name="Rectangle 18"/>
            <p:cNvSpPr>
              <a:spLocks noChangeArrowheads="1"/>
            </p:cNvSpPr>
            <p:nvPr/>
          </p:nvSpPr>
          <p:spPr bwMode="auto">
            <a:xfrm>
              <a:off x="958" y="3109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Myriad Roman"/>
                </a:rPr>
                <a:t>D</a:t>
              </a:r>
              <a:endParaRPr 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062" name="Rectangle 19"/>
            <p:cNvSpPr>
              <a:spLocks noChangeArrowheads="1"/>
            </p:cNvSpPr>
            <p:nvPr/>
          </p:nvSpPr>
          <p:spPr bwMode="auto">
            <a:xfrm>
              <a:off x="2543" y="2629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Myriad Roman"/>
                </a:rPr>
                <a:t>Q</a:t>
              </a:r>
              <a:endParaRPr 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231900" y="2528888"/>
            <a:ext cx="2735263" cy="2590800"/>
            <a:chOff x="3552" y="2112"/>
            <a:chExt cx="1723" cy="1632"/>
          </a:xfrm>
        </p:grpSpPr>
        <p:sp>
          <p:nvSpPr>
            <p:cNvPr id="1036" name="Freeform 21"/>
            <p:cNvSpPr>
              <a:spLocks/>
            </p:cNvSpPr>
            <p:nvPr/>
          </p:nvSpPr>
          <p:spPr bwMode="auto">
            <a:xfrm>
              <a:off x="3793" y="2112"/>
              <a:ext cx="1093" cy="650"/>
            </a:xfrm>
            <a:custGeom>
              <a:avLst/>
              <a:gdLst>
                <a:gd name="T0" fmla="*/ 1093 w 1093"/>
                <a:gd name="T1" fmla="*/ 650 h 650"/>
                <a:gd name="T2" fmla="*/ 1093 w 1093"/>
                <a:gd name="T3" fmla="*/ 0 h 650"/>
                <a:gd name="T4" fmla="*/ 0 w 1093"/>
                <a:gd name="T5" fmla="*/ 0 h 650"/>
                <a:gd name="T6" fmla="*/ 0 w 1093"/>
                <a:gd name="T7" fmla="*/ 527 h 650"/>
                <a:gd name="T8" fmla="*/ 335 w 1093"/>
                <a:gd name="T9" fmla="*/ 527 h 6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3"/>
                <a:gd name="T16" fmla="*/ 0 h 650"/>
                <a:gd name="T17" fmla="*/ 1093 w 1093"/>
                <a:gd name="T18" fmla="*/ 650 h 6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3" h="650">
                  <a:moveTo>
                    <a:pt x="1093" y="650"/>
                  </a:moveTo>
                  <a:lnTo>
                    <a:pt x="1093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335" y="52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37" name="Freeform 22"/>
            <p:cNvSpPr>
              <a:spLocks/>
            </p:cNvSpPr>
            <p:nvPr/>
          </p:nvSpPr>
          <p:spPr bwMode="auto">
            <a:xfrm>
              <a:off x="4104" y="2599"/>
              <a:ext cx="132" cy="84"/>
            </a:xfrm>
            <a:custGeom>
              <a:avLst/>
              <a:gdLst>
                <a:gd name="T0" fmla="*/ 5 w 27"/>
                <a:gd name="T1" fmla="*/ 8 h 17"/>
                <a:gd name="T2" fmla="*/ 0 w 27"/>
                <a:gd name="T3" fmla="*/ 0 h 17"/>
                <a:gd name="T4" fmla="*/ 1 w 27"/>
                <a:gd name="T5" fmla="*/ 0 h 17"/>
                <a:gd name="T6" fmla="*/ 14 w 27"/>
                <a:gd name="T7" fmla="*/ 5 h 17"/>
                <a:gd name="T8" fmla="*/ 27 w 27"/>
                <a:gd name="T9" fmla="*/ 8 h 17"/>
                <a:gd name="T10" fmla="*/ 14 w 27"/>
                <a:gd name="T11" fmla="*/ 11 h 17"/>
                <a:gd name="T12" fmla="*/ 1 w 27"/>
                <a:gd name="T13" fmla="*/ 17 h 17"/>
                <a:gd name="T14" fmla="*/ 0 w 27"/>
                <a:gd name="T15" fmla="*/ 16 h 17"/>
                <a:gd name="T16" fmla="*/ 5 w 27"/>
                <a:gd name="T17" fmla="*/ 8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7"/>
                <a:gd name="T29" fmla="*/ 27 w 2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8" y="6"/>
                    <a:pt x="23" y="7"/>
                    <a:pt x="27" y="8"/>
                  </a:cubicBezTo>
                  <a:cubicBezTo>
                    <a:pt x="23" y="9"/>
                    <a:pt x="18" y="10"/>
                    <a:pt x="14" y="1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38" name="Line 23"/>
            <p:cNvSpPr>
              <a:spLocks noChangeShapeType="1"/>
            </p:cNvSpPr>
            <p:nvPr/>
          </p:nvSpPr>
          <p:spPr bwMode="auto">
            <a:xfrm>
              <a:off x="4517" y="2762"/>
              <a:ext cx="7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39" name="Line 24"/>
            <p:cNvSpPr>
              <a:spLocks noChangeShapeType="1"/>
            </p:cNvSpPr>
            <p:nvPr/>
          </p:nvSpPr>
          <p:spPr bwMode="auto">
            <a:xfrm flipH="1">
              <a:off x="3734" y="3087"/>
              <a:ext cx="39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40" name="Freeform 25"/>
            <p:cNvSpPr>
              <a:spLocks/>
            </p:cNvSpPr>
            <p:nvPr/>
          </p:nvSpPr>
          <p:spPr bwMode="auto">
            <a:xfrm>
              <a:off x="4104" y="3047"/>
              <a:ext cx="132" cy="79"/>
            </a:xfrm>
            <a:custGeom>
              <a:avLst/>
              <a:gdLst>
                <a:gd name="T0" fmla="*/ 5 w 27"/>
                <a:gd name="T1" fmla="*/ 8 h 16"/>
                <a:gd name="T2" fmla="*/ 0 w 27"/>
                <a:gd name="T3" fmla="*/ 0 h 16"/>
                <a:gd name="T4" fmla="*/ 1 w 27"/>
                <a:gd name="T5" fmla="*/ 0 h 16"/>
                <a:gd name="T6" fmla="*/ 14 w 27"/>
                <a:gd name="T7" fmla="*/ 5 h 16"/>
                <a:gd name="T8" fmla="*/ 27 w 27"/>
                <a:gd name="T9" fmla="*/ 8 h 16"/>
                <a:gd name="T10" fmla="*/ 14 w 27"/>
                <a:gd name="T11" fmla="*/ 11 h 16"/>
                <a:gd name="T12" fmla="*/ 1 w 27"/>
                <a:gd name="T13" fmla="*/ 16 h 16"/>
                <a:gd name="T14" fmla="*/ 0 w 27"/>
                <a:gd name="T15" fmla="*/ 16 h 16"/>
                <a:gd name="T16" fmla="*/ 5 w 27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6"/>
                <a:gd name="T29" fmla="*/ 27 w 27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6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8" y="6"/>
                    <a:pt x="23" y="7"/>
                    <a:pt x="27" y="8"/>
                  </a:cubicBezTo>
                  <a:cubicBezTo>
                    <a:pt x="23" y="9"/>
                    <a:pt x="18" y="10"/>
                    <a:pt x="14" y="1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41" name="Freeform 26"/>
            <p:cNvSpPr>
              <a:spLocks/>
            </p:cNvSpPr>
            <p:nvPr/>
          </p:nvSpPr>
          <p:spPr bwMode="auto">
            <a:xfrm>
              <a:off x="4236" y="2319"/>
              <a:ext cx="286" cy="994"/>
            </a:xfrm>
            <a:custGeom>
              <a:avLst/>
              <a:gdLst>
                <a:gd name="T0" fmla="*/ 0 w 286"/>
                <a:gd name="T1" fmla="*/ 994 h 994"/>
                <a:gd name="T2" fmla="*/ 286 w 286"/>
                <a:gd name="T3" fmla="*/ 782 h 994"/>
                <a:gd name="T4" fmla="*/ 286 w 286"/>
                <a:gd name="T5" fmla="*/ 206 h 994"/>
                <a:gd name="T6" fmla="*/ 0 w 286"/>
                <a:gd name="T7" fmla="*/ 0 h 994"/>
                <a:gd name="T8" fmla="*/ 0 w 286"/>
                <a:gd name="T9" fmla="*/ 994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994"/>
                <a:gd name="T17" fmla="*/ 286 w 286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994">
                  <a:moveTo>
                    <a:pt x="0" y="994"/>
                  </a:moveTo>
                  <a:lnTo>
                    <a:pt x="286" y="782"/>
                  </a:lnTo>
                  <a:lnTo>
                    <a:pt x="286" y="206"/>
                  </a:lnTo>
                  <a:lnTo>
                    <a:pt x="0" y="0"/>
                  </a:lnTo>
                  <a:lnTo>
                    <a:pt x="0" y="994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42" name="Freeform 27"/>
            <p:cNvSpPr>
              <a:spLocks/>
            </p:cNvSpPr>
            <p:nvPr/>
          </p:nvSpPr>
          <p:spPr bwMode="auto">
            <a:xfrm>
              <a:off x="4236" y="2319"/>
              <a:ext cx="286" cy="994"/>
            </a:xfrm>
            <a:custGeom>
              <a:avLst/>
              <a:gdLst>
                <a:gd name="T0" fmla="*/ 0 w 286"/>
                <a:gd name="T1" fmla="*/ 994 h 994"/>
                <a:gd name="T2" fmla="*/ 286 w 286"/>
                <a:gd name="T3" fmla="*/ 782 h 994"/>
                <a:gd name="T4" fmla="*/ 286 w 286"/>
                <a:gd name="T5" fmla="*/ 206 h 994"/>
                <a:gd name="T6" fmla="*/ 0 w 286"/>
                <a:gd name="T7" fmla="*/ 0 h 994"/>
                <a:gd name="T8" fmla="*/ 0 w 286"/>
                <a:gd name="T9" fmla="*/ 994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994"/>
                <a:gd name="T17" fmla="*/ 286 w 286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994">
                  <a:moveTo>
                    <a:pt x="0" y="994"/>
                  </a:moveTo>
                  <a:lnTo>
                    <a:pt x="286" y="782"/>
                  </a:lnTo>
                  <a:lnTo>
                    <a:pt x="286" y="206"/>
                  </a:lnTo>
                  <a:lnTo>
                    <a:pt x="0" y="0"/>
                  </a:lnTo>
                  <a:lnTo>
                    <a:pt x="0" y="994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43" name="Line 28"/>
            <p:cNvSpPr>
              <a:spLocks noChangeShapeType="1"/>
            </p:cNvSpPr>
            <p:nvPr/>
          </p:nvSpPr>
          <p:spPr bwMode="auto">
            <a:xfrm>
              <a:off x="4379" y="3313"/>
              <a:ext cx="1" cy="3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44" name="Freeform 29"/>
            <p:cNvSpPr>
              <a:spLocks/>
            </p:cNvSpPr>
            <p:nvPr/>
          </p:nvSpPr>
          <p:spPr bwMode="auto">
            <a:xfrm>
              <a:off x="4340" y="3210"/>
              <a:ext cx="79" cy="128"/>
            </a:xfrm>
            <a:custGeom>
              <a:avLst/>
              <a:gdLst>
                <a:gd name="T0" fmla="*/ 8 w 16"/>
                <a:gd name="T1" fmla="*/ 22 h 26"/>
                <a:gd name="T2" fmla="*/ 0 w 16"/>
                <a:gd name="T3" fmla="*/ 26 h 26"/>
                <a:gd name="T4" fmla="*/ 0 w 16"/>
                <a:gd name="T5" fmla="*/ 26 h 26"/>
                <a:gd name="T6" fmla="*/ 5 w 16"/>
                <a:gd name="T7" fmla="*/ 13 h 26"/>
                <a:gd name="T8" fmla="*/ 8 w 16"/>
                <a:gd name="T9" fmla="*/ 0 h 26"/>
                <a:gd name="T10" fmla="*/ 11 w 16"/>
                <a:gd name="T11" fmla="*/ 13 h 26"/>
                <a:gd name="T12" fmla="*/ 16 w 16"/>
                <a:gd name="T13" fmla="*/ 26 h 26"/>
                <a:gd name="T14" fmla="*/ 16 w 16"/>
                <a:gd name="T15" fmla="*/ 26 h 26"/>
                <a:gd name="T16" fmla="*/ 8 w 16"/>
                <a:gd name="T17" fmla="*/ 22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26"/>
                <a:gd name="T29" fmla="*/ 16 w 16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26">
                  <a:moveTo>
                    <a:pt x="8" y="2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9"/>
                    <a:pt x="7" y="4"/>
                    <a:pt x="8" y="0"/>
                  </a:cubicBezTo>
                  <a:cubicBezTo>
                    <a:pt x="9" y="4"/>
                    <a:pt x="10" y="9"/>
                    <a:pt x="11" y="13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45" name="Rectangle 30"/>
            <p:cNvSpPr>
              <a:spLocks noChangeArrowheads="1"/>
            </p:cNvSpPr>
            <p:nvPr/>
          </p:nvSpPr>
          <p:spPr bwMode="auto">
            <a:xfrm>
              <a:off x="4298" y="255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Myriad Roman"/>
                </a:rPr>
                <a:t>0</a:t>
              </a:r>
              <a:endParaRPr 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046" name="Rectangle 31"/>
            <p:cNvSpPr>
              <a:spLocks noChangeArrowheads="1"/>
            </p:cNvSpPr>
            <p:nvPr/>
          </p:nvSpPr>
          <p:spPr bwMode="auto">
            <a:xfrm>
              <a:off x="3936" y="3552"/>
              <a:ext cx="3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Myriad Roman"/>
                </a:rPr>
                <a:t>CLK</a:t>
              </a:r>
              <a:endParaRPr 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047" name="Rectangle 32"/>
            <p:cNvSpPr>
              <a:spLocks noChangeArrowheads="1"/>
            </p:cNvSpPr>
            <p:nvPr/>
          </p:nvSpPr>
          <p:spPr bwMode="auto">
            <a:xfrm>
              <a:off x="4298" y="299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Myriad Roman"/>
                </a:rPr>
                <a:t>1</a:t>
              </a:r>
              <a:endParaRPr 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048" name="Rectangle 33"/>
            <p:cNvSpPr>
              <a:spLocks noChangeArrowheads="1"/>
            </p:cNvSpPr>
            <p:nvPr/>
          </p:nvSpPr>
          <p:spPr bwMode="auto">
            <a:xfrm>
              <a:off x="3552" y="299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Myriad Roman"/>
                </a:rPr>
                <a:t>D</a:t>
              </a:r>
              <a:endParaRPr 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049" name="Rectangle 34"/>
            <p:cNvSpPr>
              <a:spLocks noChangeArrowheads="1"/>
            </p:cNvSpPr>
            <p:nvPr/>
          </p:nvSpPr>
          <p:spPr bwMode="auto">
            <a:xfrm>
              <a:off x="5137" y="251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Myriad Roman"/>
                </a:rPr>
                <a:t>Q</a:t>
              </a:r>
              <a:endParaRPr 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aphicFrame>
        <p:nvGraphicFramePr>
          <p:cNvPr id="45" name="Object 2"/>
          <p:cNvGraphicFramePr>
            <a:graphicFrameLocks noChangeAspect="1"/>
          </p:cNvGraphicFramePr>
          <p:nvPr/>
        </p:nvGraphicFramePr>
        <p:xfrm>
          <a:off x="1120775" y="5441950"/>
          <a:ext cx="2514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282680" imgH="241200" progId="Equation.3">
                  <p:embed/>
                </p:oleObj>
              </mc:Choice>
              <mc:Fallback>
                <p:oleObj name="Equation" r:id="rId4" imgW="12826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5441950"/>
                        <a:ext cx="25146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"/>
          <p:cNvGraphicFramePr>
            <a:graphicFrameLocks noChangeAspect="1"/>
          </p:cNvGraphicFramePr>
          <p:nvPr/>
        </p:nvGraphicFramePr>
        <p:xfrm>
          <a:off x="5364163" y="5370513"/>
          <a:ext cx="25146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1282680" imgH="241200" progId="Equation.3">
                  <p:embed/>
                </p:oleObj>
              </mc:Choice>
              <mc:Fallback>
                <p:oleObj name="Equation" r:id="rId6" imgW="12826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370513"/>
                        <a:ext cx="25146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46 CuadroTexto"/>
          <p:cNvSpPr txBox="1"/>
          <p:nvPr/>
        </p:nvSpPr>
        <p:spPr>
          <a:xfrm>
            <a:off x="5040313" y="1268413"/>
            <a:ext cx="370840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Latch</a:t>
            </a:r>
            <a:r>
              <a:rPr lang="es-A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negativo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Transparente cuando CLK=0.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cs typeface="Arial"/>
              </a:rPr>
              <a:t>BIESTABLE DISPARADO POR FLANCO:    </a:t>
            </a:r>
            <a:r>
              <a:rPr lang="en-GB" sz="2400" kern="0" dirty="0">
                <a:solidFill>
                  <a:srgbClr val="FF9900"/>
                </a:solidFill>
                <a:latin typeface="Arial Black"/>
                <a:cs typeface="Arial"/>
              </a:rPr>
              <a:t>FLIP-FLOP MAESTRO-ESCLAVO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65363"/>
            <a:ext cx="7891463" cy="267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431800" y="1304925"/>
            <a:ext cx="51117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Latch</a:t>
            </a:r>
            <a:r>
              <a:rPr lang="es-A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negativo seguido de otro positivo.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cs typeface="Arial"/>
              </a:rPr>
              <a:t>BIESTABLE DISPARADO POR FLANCO:    </a:t>
            </a:r>
            <a:r>
              <a:rPr lang="en-GB" sz="2400" kern="0" dirty="0">
                <a:solidFill>
                  <a:srgbClr val="FF9900"/>
                </a:solidFill>
                <a:latin typeface="Arial Black"/>
                <a:cs typeface="Arial"/>
              </a:rPr>
              <a:t>FLIP-FLOP MAESTRO-ESCLAVO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31800" y="1304925"/>
            <a:ext cx="511175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Latch</a:t>
            </a:r>
            <a:r>
              <a:rPr lang="es-A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negativo seguido de otro positivo. IMPLEMENTACIÓN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62238"/>
            <a:ext cx="8229600" cy="2611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13" name="12 Conector recto"/>
          <p:cNvCxnSpPr/>
          <p:nvPr/>
        </p:nvCxnSpPr>
        <p:spPr>
          <a:xfrm>
            <a:off x="1547813" y="4149725"/>
            <a:ext cx="611187" cy="5032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5256213" y="4149725"/>
            <a:ext cx="611187" cy="5032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UCC</Template>
  <TotalTime>1005</TotalTime>
  <Words>710</Words>
  <Application>Microsoft Office PowerPoint</Application>
  <PresentationFormat>Presentación en pantalla (4:3)</PresentationFormat>
  <Paragraphs>284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Book Antiqua</vt:lpstr>
      <vt:lpstr>Calibri</vt:lpstr>
      <vt:lpstr>MathematicalPi 1</vt:lpstr>
      <vt:lpstr>Myriad Roman</vt:lpstr>
      <vt:lpstr>Times New Roman</vt:lpstr>
      <vt:lpstr>Times Ten Roman</vt:lpstr>
      <vt:lpstr>UCC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RevolucionUnattended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Luis</cp:lastModifiedBy>
  <cp:revision>154</cp:revision>
  <dcterms:created xsi:type="dcterms:W3CDTF">2015-08-11T02:22:31Z</dcterms:created>
  <dcterms:modified xsi:type="dcterms:W3CDTF">2023-08-15T15:03:24Z</dcterms:modified>
</cp:coreProperties>
</file>