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FF"/>
    <a:srgbClr val="9696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100" d="100"/>
          <a:sy n="100" d="100"/>
        </p:scale>
        <p:origin x="-802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36303-8D6F-4CF9-A7BF-DBA46A2FFC5D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C2B02-AD21-475F-8054-96C87B3F215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30D86-6316-4019-82E5-4600938A0610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44352-3829-43B0-A7D5-F66A7E62D3B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CF8E9-280C-42D9-BB4C-5983F9FF6F50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04820-D51E-413E-AFE7-F60CEE0FA9A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BBEF0-E2BC-4FA5-AA6C-C6C94F5602BC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D6A5-DECF-4135-BF90-C748D5B0200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FC39C-A6DD-4AF6-A26A-FBCEC9FD5BB0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5DBFD-5377-4082-8FE4-4D729A3F005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60A3D-68FA-445B-A63D-3C1AB79FE52E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9A413-8D17-4F76-97FB-D073ABFDC77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8057E-58DD-411D-9F63-85015BFC0CC8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9A7BA-DCA6-41CC-8B14-79DF7BDE637B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FF590-AF85-48A7-B448-F0BECBF7C70E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0ED78-EE55-4F2D-A72F-ECD1237ADF0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E637D-4E8B-44A1-9892-805334FB3B20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85EEC-8506-437D-BF5C-F8BB48C378D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3A12F-8971-4078-A71A-9EDFFFB5379A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4F42-C266-40EB-A1D2-BF4F28FF1A2F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D5612-E5F5-4FEE-B6AF-54F3D0F3EB04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7175E9-D35A-4C1D-9A41-D8771EDC929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44A9A8-C424-487A-8E45-5F7FB71B8188}" type="datetimeFigureOut">
              <a:rPr lang="es-AR"/>
              <a:pPr>
                <a:defRPr/>
              </a:pPr>
              <a:t>02/04/2018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73B51B-9198-4E3F-8B15-817C7408C111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51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/>
          </a:p>
        </p:txBody>
      </p:sp>
      <p:sp>
        <p:nvSpPr>
          <p:cNvPr id="205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2738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Técnicas Digitales I </a:t>
            </a:r>
            <a:endParaRPr lang="en-GB" sz="2400" i="1">
              <a:latin typeface="Times New Roman" pitchFamily="18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663" y="3595688"/>
            <a:ext cx="212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Luis Eduardo Toledo</a:t>
            </a:r>
            <a:endParaRPr lang="en-GB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ÁLGEBRA DE BOOLE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2055" name="Picture 3" descr="D:\Luis\Facultad\UTN\240px-UTN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POSTULADOS CON LLAVES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539552" y="1484784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d</a:t>
            </a:r>
            <a:r>
              <a:rPr lang="es-AR" dirty="0" smtClean="0"/>
              <a:t>) </a:t>
            </a:r>
            <a:r>
              <a:rPr lang="es-AR" sz="2800" dirty="0" smtClean="0"/>
              <a:t>Para cada elemento a del álgebra existe un elemento /a (a negado) tal que:</a:t>
            </a:r>
          </a:p>
          <a:p>
            <a:pPr marL="342900" indent="-342900" algn="just"/>
            <a:r>
              <a:rPr lang="es-AR" sz="2800" dirty="0" smtClean="0"/>
              <a:t>                                a + /a = 1</a:t>
            </a:r>
          </a:p>
          <a:p>
            <a:pPr marL="342900" indent="-342900" algn="ctr"/>
            <a:r>
              <a:rPr lang="es-AR" sz="2800" dirty="0" smtClean="0"/>
              <a:t>a . /a = 0</a:t>
            </a:r>
            <a:endParaRPr lang="es-AR" sz="2800" dirty="0"/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1475656" y="39330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 flipV="1">
            <a:off x="2051720" y="37170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2339752" y="393305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12 CuadroTexto"/>
          <p:cNvSpPr txBox="1"/>
          <p:nvPr/>
        </p:nvSpPr>
        <p:spPr>
          <a:xfrm>
            <a:off x="1835696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14" name="13 Conector recto"/>
          <p:cNvCxnSpPr/>
          <p:nvPr/>
        </p:nvCxnSpPr>
        <p:spPr bwMode="auto">
          <a:xfrm>
            <a:off x="1475656" y="458112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2483768" y="458112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15 CuadroTexto"/>
          <p:cNvSpPr txBox="1"/>
          <p:nvPr/>
        </p:nvSpPr>
        <p:spPr>
          <a:xfrm>
            <a:off x="1835696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/a</a:t>
            </a:r>
            <a:endParaRPr lang="es-AR" dirty="0"/>
          </a:p>
        </p:txBody>
      </p:sp>
      <p:cxnSp>
        <p:nvCxnSpPr>
          <p:cNvPr id="17" name="16 Conector recto"/>
          <p:cNvCxnSpPr/>
          <p:nvPr/>
        </p:nvCxnSpPr>
        <p:spPr bwMode="auto">
          <a:xfrm>
            <a:off x="1475656" y="39330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1043608" y="42930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>
            <a:off x="2843808" y="39330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>
            <a:off x="2843808" y="42930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21 Rectángulo"/>
          <p:cNvSpPr/>
          <p:nvPr/>
        </p:nvSpPr>
        <p:spPr>
          <a:xfrm>
            <a:off x="1733072" y="4653136"/>
            <a:ext cx="78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 + /a</a:t>
            </a:r>
            <a:endParaRPr lang="es-AR" dirty="0"/>
          </a:p>
        </p:txBody>
      </p:sp>
      <p:cxnSp>
        <p:nvCxnSpPr>
          <p:cNvPr id="23" name="22 Conector recto"/>
          <p:cNvCxnSpPr>
            <a:endCxn id="25" idx="1"/>
          </p:cNvCxnSpPr>
          <p:nvPr/>
        </p:nvCxnSpPr>
        <p:spPr bwMode="auto">
          <a:xfrm flipV="1">
            <a:off x="1979712" y="4530211"/>
            <a:ext cx="381131" cy="509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Elipse"/>
          <p:cNvSpPr/>
          <p:nvPr/>
        </p:nvSpPr>
        <p:spPr bwMode="auto">
          <a:xfrm>
            <a:off x="1907704" y="450912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" name="24 Elipse"/>
          <p:cNvSpPr/>
          <p:nvPr/>
        </p:nvSpPr>
        <p:spPr bwMode="auto">
          <a:xfrm>
            <a:off x="2339752" y="450912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26" name="25 Conector recto"/>
          <p:cNvCxnSpPr/>
          <p:nvPr/>
        </p:nvCxnSpPr>
        <p:spPr bwMode="auto">
          <a:xfrm>
            <a:off x="2195736" y="573325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>
            <a:off x="3203848" y="573325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>
            <a:endCxn id="30" idx="1"/>
          </p:cNvCxnSpPr>
          <p:nvPr/>
        </p:nvCxnSpPr>
        <p:spPr bwMode="auto">
          <a:xfrm flipV="1">
            <a:off x="2699792" y="5682339"/>
            <a:ext cx="381131" cy="509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28 Elipse"/>
          <p:cNvSpPr/>
          <p:nvPr/>
        </p:nvSpPr>
        <p:spPr bwMode="auto">
          <a:xfrm>
            <a:off x="2627784" y="56612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29 Elipse"/>
          <p:cNvSpPr/>
          <p:nvPr/>
        </p:nvSpPr>
        <p:spPr bwMode="auto">
          <a:xfrm>
            <a:off x="3059832" y="56612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1" name="30 Conector recto"/>
          <p:cNvCxnSpPr/>
          <p:nvPr/>
        </p:nvCxnSpPr>
        <p:spPr bwMode="auto">
          <a:xfrm>
            <a:off x="827584" y="57332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Conector recto"/>
          <p:cNvCxnSpPr/>
          <p:nvPr/>
        </p:nvCxnSpPr>
        <p:spPr bwMode="auto">
          <a:xfrm flipV="1">
            <a:off x="1403648" y="55172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Conector recto"/>
          <p:cNvCxnSpPr/>
          <p:nvPr/>
        </p:nvCxnSpPr>
        <p:spPr bwMode="auto">
          <a:xfrm>
            <a:off x="1691680" y="573325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33 CuadroTexto"/>
          <p:cNvSpPr txBox="1"/>
          <p:nvPr/>
        </p:nvSpPr>
        <p:spPr>
          <a:xfrm>
            <a:off x="1187624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35" name="34 CuadroTexto"/>
          <p:cNvSpPr txBox="1"/>
          <p:nvPr/>
        </p:nvSpPr>
        <p:spPr>
          <a:xfrm>
            <a:off x="2627784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/a</a:t>
            </a:r>
            <a:endParaRPr lang="es-AR" dirty="0"/>
          </a:p>
        </p:txBody>
      </p:sp>
      <p:cxnSp>
        <p:nvCxnSpPr>
          <p:cNvPr id="36" name="35 Conector recto"/>
          <p:cNvCxnSpPr/>
          <p:nvPr/>
        </p:nvCxnSpPr>
        <p:spPr bwMode="auto">
          <a:xfrm>
            <a:off x="4211960" y="41490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>
            <a:off x="4211960" y="43014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37 Conector recto"/>
          <p:cNvCxnSpPr/>
          <p:nvPr/>
        </p:nvCxnSpPr>
        <p:spPr bwMode="auto">
          <a:xfrm>
            <a:off x="4211960" y="443711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Conector recto"/>
          <p:cNvCxnSpPr/>
          <p:nvPr/>
        </p:nvCxnSpPr>
        <p:spPr bwMode="auto">
          <a:xfrm>
            <a:off x="4220344" y="55172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Conector recto"/>
          <p:cNvCxnSpPr/>
          <p:nvPr/>
        </p:nvCxnSpPr>
        <p:spPr bwMode="auto">
          <a:xfrm>
            <a:off x="4220344" y="56696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40 Conector recto"/>
          <p:cNvCxnSpPr/>
          <p:nvPr/>
        </p:nvCxnSpPr>
        <p:spPr bwMode="auto">
          <a:xfrm>
            <a:off x="4220344" y="580526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41 Rectángulo"/>
          <p:cNvSpPr/>
          <p:nvPr/>
        </p:nvSpPr>
        <p:spPr>
          <a:xfrm>
            <a:off x="5339214" y="413978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3" name="42 Rectángulo"/>
          <p:cNvSpPr/>
          <p:nvPr/>
        </p:nvSpPr>
        <p:spPr>
          <a:xfrm>
            <a:off x="5292080" y="54452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44" name="43 Rectángulo"/>
          <p:cNvSpPr/>
          <p:nvPr/>
        </p:nvSpPr>
        <p:spPr>
          <a:xfrm>
            <a:off x="1722021" y="580526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 . /a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6" grpId="0"/>
      <p:bldP spid="22" grpId="0"/>
      <p:bldP spid="24" grpId="0" animBg="1"/>
      <p:bldP spid="25" grpId="0" animBg="1"/>
      <p:bldP spid="29" grpId="0" animBg="1"/>
      <p:bldP spid="30" grpId="0" animBg="1"/>
      <p:bldP spid="34" grpId="0"/>
      <p:bldP spid="35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LÓGICA Y COMPUERTAS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539552" y="1340768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r>
              <a:rPr lang="es-AR" sz="2400" dirty="0" smtClean="0"/>
              <a:t>Los posibles valores binarios de la operación OR lógica son los siguientes:</a:t>
            </a:r>
          </a:p>
          <a:p>
            <a:pPr marL="342900" indent="-342900" algn="l"/>
            <a:r>
              <a:rPr lang="es-AR" sz="2400" dirty="0" smtClean="0"/>
              <a:t>        0 + 0 = 0</a:t>
            </a:r>
          </a:p>
          <a:p>
            <a:pPr marL="342900" indent="-342900" algn="l"/>
            <a:r>
              <a:rPr lang="es-AR" sz="2400" dirty="0" smtClean="0"/>
              <a:t>        0 + 1 = 1</a:t>
            </a:r>
          </a:p>
          <a:p>
            <a:pPr marL="342900" indent="-342900" algn="l"/>
            <a:r>
              <a:rPr lang="es-AR" sz="2400" dirty="0" smtClean="0"/>
              <a:t>        1 + 0 = 1</a:t>
            </a:r>
          </a:p>
          <a:p>
            <a:pPr marL="342900" indent="-342900" algn="l"/>
            <a:r>
              <a:rPr lang="es-AR" sz="2400" dirty="0" smtClean="0"/>
              <a:t>        1 + 1 = 1</a:t>
            </a:r>
          </a:p>
          <a:p>
            <a:pPr marL="342900" indent="-342900" algn="l"/>
            <a:r>
              <a:rPr lang="es-AR" sz="2400" dirty="0" smtClean="0"/>
              <a:t>de la operación AND lógica:</a:t>
            </a:r>
          </a:p>
          <a:p>
            <a:pPr marL="342900" indent="-342900" algn="l"/>
            <a:r>
              <a:rPr lang="es-AR" sz="2400" dirty="0" smtClean="0"/>
              <a:t>        0 . 0 = 0</a:t>
            </a:r>
          </a:p>
          <a:p>
            <a:pPr marL="342900" indent="-342900" algn="l"/>
            <a:r>
              <a:rPr lang="es-AR" sz="2400" dirty="0" smtClean="0"/>
              <a:t>        0 . 1 = 0</a:t>
            </a:r>
          </a:p>
          <a:p>
            <a:pPr marL="342900" indent="-342900" algn="l"/>
            <a:r>
              <a:rPr lang="es-AR" sz="2400" dirty="0" smtClean="0"/>
              <a:t>        1 . 0 = 0</a:t>
            </a:r>
          </a:p>
          <a:p>
            <a:pPr marL="342900" indent="-342900" algn="l"/>
            <a:r>
              <a:rPr lang="es-AR" sz="2400" dirty="0" smtClean="0"/>
              <a:t>        1 . 1 = 1</a:t>
            </a:r>
          </a:p>
          <a:p>
            <a:pPr marL="342900" indent="-342900" algn="l"/>
            <a:r>
              <a:rPr lang="es-AR" sz="2400" dirty="0" smtClean="0"/>
              <a:t>de la operación NOT</a:t>
            </a:r>
          </a:p>
          <a:p>
            <a:pPr marL="342900" indent="-342900" algn="l"/>
            <a:r>
              <a:rPr lang="es-AR" sz="2800" dirty="0" smtClean="0"/>
              <a:t>   </a:t>
            </a:r>
            <a:r>
              <a:rPr lang="es-AR" sz="2400" dirty="0" smtClean="0"/>
              <a:t> x = 1   /x=0 y viceversa.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9" y="3501008"/>
            <a:ext cx="3168352" cy="173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988840"/>
            <a:ext cx="2952328" cy="166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5013176"/>
            <a:ext cx="294225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LÓGICA Y TABLA DE VERDAD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539552" y="1484784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400" dirty="0" smtClean="0"/>
              <a:t>Una tabla de verdad es una disposición de las combinaciones de las variables binarias que muestra la relación entre los valores que pueden tomar las variables y el resultado de la operación.</a:t>
            </a:r>
            <a:endParaRPr lang="es-AR" sz="24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557480"/>
            <a:ext cx="6725676" cy="253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TEOREMAS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39552" y="1484784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arenR"/>
            </a:pPr>
            <a:r>
              <a:rPr lang="es-AR" sz="2800" dirty="0" smtClean="0">
                <a:solidFill>
                  <a:srgbClr val="FF0000"/>
                </a:solidFill>
              </a:rPr>
              <a:t>Principio de dualidad</a:t>
            </a:r>
            <a:r>
              <a:rPr lang="es-AR" sz="2800" dirty="0" smtClean="0"/>
              <a:t>.</a:t>
            </a:r>
          </a:p>
          <a:p>
            <a:pPr marL="514350" indent="-514350" algn="just"/>
            <a:r>
              <a:rPr lang="es-AR" sz="2800" dirty="0" smtClean="0"/>
              <a:t>Dada una igualdad, si se cambia suma lógica (+) por producto lógico (.), producto lógico por suma lógica, ceros por unos y unos por ceros, la igualdad permanece válida. 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83568" y="386104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Se demuestra por la simetría de los postulados!!</a:t>
            </a:r>
            <a:endParaRPr lang="es-AR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755576" y="4509120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2) </a:t>
            </a:r>
            <a:r>
              <a:rPr lang="es-AR" sz="2800" dirty="0" smtClean="0">
                <a:solidFill>
                  <a:srgbClr val="FF0000"/>
                </a:solidFill>
              </a:rPr>
              <a:t>Ley de Absorción</a:t>
            </a:r>
          </a:p>
          <a:p>
            <a:pPr marL="514350" indent="-514350" algn="just"/>
            <a:r>
              <a:rPr lang="es-AR" sz="2800" dirty="0" smtClean="0"/>
              <a:t>a + a . b = a</a:t>
            </a:r>
          </a:p>
        </p:txBody>
      </p:sp>
      <p:cxnSp>
        <p:nvCxnSpPr>
          <p:cNvPr id="16" name="15 Conector recto"/>
          <p:cNvCxnSpPr/>
          <p:nvPr/>
        </p:nvCxnSpPr>
        <p:spPr bwMode="auto">
          <a:xfrm>
            <a:off x="4644008" y="5085184"/>
            <a:ext cx="10081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 flipV="1">
            <a:off x="5652120" y="486916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>
            <a:off x="5940152" y="508518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18 CuadroTexto"/>
          <p:cNvSpPr txBox="1"/>
          <p:nvPr/>
        </p:nvSpPr>
        <p:spPr>
          <a:xfrm>
            <a:off x="586814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21" name="20 Conector recto"/>
          <p:cNvCxnSpPr/>
          <p:nvPr/>
        </p:nvCxnSpPr>
        <p:spPr bwMode="auto">
          <a:xfrm>
            <a:off x="5508104" y="57332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flipV="1">
            <a:off x="6084168" y="55172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>
            <a:off x="6372200" y="573325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CuadroTexto"/>
          <p:cNvSpPr txBox="1"/>
          <p:nvPr/>
        </p:nvSpPr>
        <p:spPr>
          <a:xfrm>
            <a:off x="5868144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25" name="24 Conector recto"/>
          <p:cNvCxnSpPr/>
          <p:nvPr/>
        </p:nvCxnSpPr>
        <p:spPr bwMode="auto">
          <a:xfrm>
            <a:off x="4644008" y="5085184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>
            <a:off x="6876256" y="5085184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>
            <a:off x="6876256" y="5445224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>
            <a:off x="4644008" y="57332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 flipV="1">
            <a:off x="5220072" y="55172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29 CuadroTexto"/>
          <p:cNvSpPr txBox="1"/>
          <p:nvPr/>
        </p:nvSpPr>
        <p:spPr>
          <a:xfrm>
            <a:off x="4932040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31" name="30 Conector recto"/>
          <p:cNvCxnSpPr/>
          <p:nvPr/>
        </p:nvCxnSpPr>
        <p:spPr bwMode="auto">
          <a:xfrm>
            <a:off x="6660232" y="609329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Conector recto"/>
          <p:cNvCxnSpPr/>
          <p:nvPr/>
        </p:nvCxnSpPr>
        <p:spPr bwMode="auto">
          <a:xfrm flipV="1">
            <a:off x="7236296" y="587727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Conector recto"/>
          <p:cNvCxnSpPr/>
          <p:nvPr/>
        </p:nvCxnSpPr>
        <p:spPr bwMode="auto">
          <a:xfrm>
            <a:off x="7524328" y="609329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33 CuadroTexto"/>
          <p:cNvSpPr txBox="1"/>
          <p:nvPr/>
        </p:nvSpPr>
        <p:spPr>
          <a:xfrm>
            <a:off x="6876256" y="55799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35" name="34 Conector recto"/>
          <p:cNvCxnSpPr/>
          <p:nvPr/>
        </p:nvCxnSpPr>
        <p:spPr bwMode="auto">
          <a:xfrm>
            <a:off x="7668344" y="530120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35 Conector recto"/>
          <p:cNvCxnSpPr/>
          <p:nvPr/>
        </p:nvCxnSpPr>
        <p:spPr bwMode="auto">
          <a:xfrm>
            <a:off x="7668344" y="545360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>
            <a:off x="7668344" y="558924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9" grpId="0"/>
      <p:bldP spid="24" grpId="0"/>
      <p:bldP spid="30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TEOREMAS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539552" y="1484785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3) </a:t>
            </a:r>
            <a:r>
              <a:rPr lang="es-AR" sz="2800" dirty="0" smtClean="0">
                <a:solidFill>
                  <a:srgbClr val="FF0000"/>
                </a:solidFill>
              </a:rPr>
              <a:t>Teorema del consenso</a:t>
            </a:r>
          </a:p>
          <a:p>
            <a:pPr marL="514350" indent="-514350" algn="just"/>
            <a:r>
              <a:rPr lang="es-AR" sz="2800" dirty="0" err="1" smtClean="0"/>
              <a:t>x.y</a:t>
            </a:r>
            <a:r>
              <a:rPr lang="es-AR" sz="2800" dirty="0" smtClean="0"/>
              <a:t> + /</a:t>
            </a:r>
            <a:r>
              <a:rPr lang="es-AR" sz="2800" dirty="0" err="1" smtClean="0"/>
              <a:t>x.z</a:t>
            </a:r>
            <a:r>
              <a:rPr lang="es-AR" sz="2800" dirty="0" smtClean="0"/>
              <a:t> + </a:t>
            </a:r>
            <a:r>
              <a:rPr lang="es-AR" sz="2800" dirty="0" err="1" smtClean="0"/>
              <a:t>y.z</a:t>
            </a:r>
            <a:r>
              <a:rPr lang="es-AR" sz="2800" dirty="0" smtClean="0"/>
              <a:t> = </a:t>
            </a:r>
            <a:r>
              <a:rPr lang="es-AR" sz="2800" dirty="0" err="1" smtClean="0"/>
              <a:t>x.y</a:t>
            </a:r>
            <a:r>
              <a:rPr lang="es-AR" sz="2800" dirty="0" smtClean="0"/>
              <a:t> + /</a:t>
            </a:r>
            <a:r>
              <a:rPr lang="es-AR" sz="2800" dirty="0" err="1" smtClean="0"/>
              <a:t>x.z</a:t>
            </a:r>
            <a:endParaRPr lang="es-AR" sz="2800" dirty="0" smtClean="0"/>
          </a:p>
          <a:p>
            <a:pPr marL="514350" indent="-514350" algn="l"/>
            <a:r>
              <a:rPr lang="es-AR" sz="2800" dirty="0" smtClean="0"/>
              <a:t>  Se demuestra que el tercer término es redundante y se puede eliminar.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971600" y="3501008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err="1" smtClean="0"/>
              <a:t>x.y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+ </a:t>
            </a:r>
            <a:r>
              <a:rPr lang="es-AR" sz="2400" dirty="0" err="1" smtClean="0"/>
              <a:t>y.z</a:t>
            </a:r>
            <a:r>
              <a:rPr lang="es-AR" sz="2400" dirty="0" smtClean="0"/>
              <a:t> = </a:t>
            </a:r>
            <a:r>
              <a:rPr lang="es-AR" sz="2400" dirty="0" err="1" smtClean="0"/>
              <a:t>x.y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+ </a:t>
            </a:r>
            <a:r>
              <a:rPr lang="es-AR" sz="2400" dirty="0" err="1" smtClean="0"/>
              <a:t>y.z</a:t>
            </a:r>
            <a:r>
              <a:rPr lang="es-AR" sz="2400" dirty="0" smtClean="0"/>
              <a:t> (x+/x)</a:t>
            </a:r>
          </a:p>
          <a:p>
            <a:pPr algn="l"/>
            <a:r>
              <a:rPr lang="es-AR" sz="2400" dirty="0" smtClean="0"/>
              <a:t>                        = </a:t>
            </a:r>
            <a:r>
              <a:rPr lang="es-AR" sz="2400" dirty="0" err="1" smtClean="0"/>
              <a:t>x.y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+ </a:t>
            </a:r>
            <a:r>
              <a:rPr lang="es-AR" sz="2400" dirty="0" err="1" smtClean="0"/>
              <a:t>x.y.z</a:t>
            </a:r>
            <a:r>
              <a:rPr lang="es-AR" sz="2400" dirty="0" smtClean="0"/>
              <a:t> + /</a:t>
            </a:r>
            <a:r>
              <a:rPr lang="es-AR" sz="2400" dirty="0" err="1" smtClean="0"/>
              <a:t>x.y.z</a:t>
            </a:r>
            <a:endParaRPr lang="es-AR" sz="2400" dirty="0" smtClean="0"/>
          </a:p>
          <a:p>
            <a:pPr algn="l"/>
            <a:r>
              <a:rPr lang="es-AR" sz="2400" dirty="0" smtClean="0"/>
              <a:t>                        = </a:t>
            </a:r>
            <a:r>
              <a:rPr lang="es-AR" sz="2400" dirty="0" err="1" smtClean="0"/>
              <a:t>x.y</a:t>
            </a:r>
            <a:r>
              <a:rPr lang="es-AR" sz="2400" dirty="0" smtClean="0"/>
              <a:t> + </a:t>
            </a:r>
            <a:r>
              <a:rPr lang="es-AR" sz="2400" dirty="0" err="1" smtClean="0"/>
              <a:t>x.y.z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+ /</a:t>
            </a:r>
            <a:r>
              <a:rPr lang="es-AR" sz="2400" dirty="0" err="1" smtClean="0"/>
              <a:t>x.y.z</a:t>
            </a:r>
            <a:endParaRPr lang="es-AR" sz="2400" dirty="0" smtClean="0"/>
          </a:p>
          <a:p>
            <a:pPr algn="l"/>
            <a:r>
              <a:rPr lang="es-AR" sz="2400" dirty="0" smtClean="0"/>
              <a:t>                        = </a:t>
            </a:r>
            <a:r>
              <a:rPr lang="es-AR" sz="2400" dirty="0" err="1" smtClean="0"/>
              <a:t>x.y</a:t>
            </a:r>
            <a:r>
              <a:rPr lang="es-AR" sz="2400" dirty="0" smtClean="0"/>
              <a:t> (1+z)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(1+y)</a:t>
            </a:r>
          </a:p>
          <a:p>
            <a:pPr algn="l"/>
            <a:r>
              <a:rPr lang="es-AR" sz="2400" dirty="0" smtClean="0"/>
              <a:t>                        = </a:t>
            </a:r>
            <a:r>
              <a:rPr lang="es-AR" sz="2400" dirty="0" err="1" smtClean="0"/>
              <a:t>x.y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TEOREMAS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539552" y="1484785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4) </a:t>
            </a:r>
            <a:r>
              <a:rPr lang="es-AR" sz="2800" dirty="0" smtClean="0">
                <a:solidFill>
                  <a:srgbClr val="FF0000"/>
                </a:solidFill>
              </a:rPr>
              <a:t>Teorema de </a:t>
            </a:r>
            <a:r>
              <a:rPr lang="es-AR" sz="2800" dirty="0" err="1" smtClean="0">
                <a:solidFill>
                  <a:srgbClr val="FF0000"/>
                </a:solidFill>
              </a:rPr>
              <a:t>De</a:t>
            </a:r>
            <a:r>
              <a:rPr lang="es-AR" sz="2800" dirty="0" smtClean="0">
                <a:solidFill>
                  <a:srgbClr val="FF0000"/>
                </a:solidFill>
              </a:rPr>
              <a:t> Morgan</a:t>
            </a:r>
          </a:p>
          <a:p>
            <a:pPr marL="514350" indent="-514350" algn="just"/>
            <a:r>
              <a:rPr lang="es-AR" sz="2800" dirty="0" smtClean="0"/>
              <a:t>/(</a:t>
            </a:r>
            <a:r>
              <a:rPr lang="es-AR" sz="2800" dirty="0" err="1" smtClean="0"/>
              <a:t>x+y</a:t>
            </a:r>
            <a:r>
              <a:rPr lang="es-AR" sz="2800" dirty="0" smtClean="0"/>
              <a:t>) = /x . /y</a:t>
            </a:r>
          </a:p>
          <a:p>
            <a:pPr marL="514350" indent="-514350" algn="just"/>
            <a:r>
              <a:rPr lang="es-AR" sz="2800" dirty="0" smtClean="0"/>
              <a:t>/(</a:t>
            </a:r>
            <a:r>
              <a:rPr lang="es-AR" sz="2800" dirty="0" err="1" smtClean="0"/>
              <a:t>x.y</a:t>
            </a:r>
            <a:r>
              <a:rPr lang="es-AR" sz="2800" dirty="0" smtClean="0"/>
              <a:t>) = /x + /y</a:t>
            </a:r>
          </a:p>
          <a:p>
            <a:pPr marL="514350" indent="-514350" algn="l"/>
            <a:r>
              <a:rPr lang="es-AR" sz="2800" dirty="0" smtClean="0"/>
              <a:t> 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049" y="3258759"/>
            <a:ext cx="8172399" cy="240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ÁLGEBRA DE BOOLE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11560" y="3861048"/>
            <a:ext cx="7924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s-AR" sz="2400" kern="0" dirty="0" smtClean="0">
                <a:latin typeface="Arial" pitchFamily="34" charset="0"/>
                <a:cs typeface="Arial" pitchFamily="34" charset="0"/>
              </a:rPr>
              <a:t>Se utiliza para describir la interconexión de compuertas digitales y para transformar diagramas de circuitos en expresiones algebraicas.</a:t>
            </a:r>
            <a:endParaRPr lang="es-AR" sz="2400" kern="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75556" y="1628800"/>
            <a:ext cx="79248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s-AR" sz="2400" dirty="0" smtClean="0">
                <a:latin typeface="Arial" pitchFamily="34" charset="0"/>
                <a:cs typeface="Arial" pitchFamily="34" charset="0"/>
              </a:rPr>
              <a:t>Se conoce con ese nombre en honor a George 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Boole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, matemático inglés quien en 1854 publicó un libro donde se presentaba la teoría matemática de la lógica.</a:t>
            </a:r>
            <a:endParaRPr lang="es-AR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ÁLGEBRA DE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BOOLE: 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DEFINICIÓN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899592" y="1715324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AR" sz="2400" dirty="0" smtClean="0"/>
              <a:t> Un álgebra de </a:t>
            </a:r>
            <a:r>
              <a:rPr lang="es-AR" sz="2400" dirty="0" err="1" smtClean="0"/>
              <a:t>Boole</a:t>
            </a:r>
            <a:r>
              <a:rPr lang="es-AR" sz="2400" dirty="0" smtClean="0"/>
              <a:t> es toda clase o conjunto de elementos que pueden tomar dos valores perfectamente diferenciados, que se suelen asignar a los números 0 y 1 de un código binario.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827584" y="4019580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AR" sz="2400" dirty="0" smtClean="0"/>
              <a:t> Dichos elementos están relacionados  mediante las operaciones binarias denominadas suma lógica (+), producto lógico (.) y complementación o inversión (/) y cumplen con los siguientes postulados: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POSTULADOS</a:t>
            </a: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 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539552" y="14127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R"/>
            </a:pPr>
            <a:r>
              <a:rPr lang="es-AR" sz="2800" dirty="0" smtClean="0"/>
              <a:t>Ambas operaciones son </a:t>
            </a:r>
            <a:r>
              <a:rPr lang="es-AR" sz="2800" dirty="0" smtClean="0">
                <a:solidFill>
                  <a:srgbClr val="FF0000"/>
                </a:solidFill>
              </a:rPr>
              <a:t>conmutativas</a:t>
            </a:r>
            <a:r>
              <a:rPr lang="es-AR" sz="2800" dirty="0" smtClean="0"/>
              <a:t>, es decir si a y b son elementos del álgebra se verifica:</a:t>
            </a:r>
          </a:p>
          <a:p>
            <a:pPr marL="342900" indent="-342900"/>
            <a:r>
              <a:rPr lang="es-AR" sz="2800" dirty="0" smtClean="0"/>
              <a:t>			</a:t>
            </a:r>
            <a:r>
              <a:rPr lang="es-AR" sz="2800" dirty="0" err="1" smtClean="0"/>
              <a:t>a+b</a:t>
            </a:r>
            <a:r>
              <a:rPr lang="es-AR" sz="2800" dirty="0" smtClean="0"/>
              <a:t> </a:t>
            </a:r>
            <a:r>
              <a:rPr lang="es-AR" sz="2800" dirty="0" smtClean="0"/>
              <a:t>= </a:t>
            </a:r>
            <a:r>
              <a:rPr lang="es-AR" sz="2800" dirty="0" err="1" smtClean="0"/>
              <a:t>b+a</a:t>
            </a:r>
            <a:endParaRPr lang="es-AR" sz="2800" dirty="0" smtClean="0"/>
          </a:p>
          <a:p>
            <a:pPr marL="342900" indent="-342900"/>
            <a:r>
              <a:rPr lang="es-AR" sz="2800" dirty="0" smtClean="0"/>
              <a:t>			</a:t>
            </a:r>
            <a:r>
              <a:rPr lang="es-AR" sz="2800" dirty="0" err="1" smtClean="0"/>
              <a:t>a.b</a:t>
            </a:r>
            <a:r>
              <a:rPr lang="es-AR" sz="2800" dirty="0" smtClean="0"/>
              <a:t> </a:t>
            </a:r>
            <a:r>
              <a:rPr lang="es-AR" sz="2800" dirty="0" smtClean="0"/>
              <a:t>= </a:t>
            </a:r>
            <a:r>
              <a:rPr lang="es-AR" sz="2800" dirty="0" err="1" smtClean="0"/>
              <a:t>b.a</a:t>
            </a:r>
            <a:endParaRPr lang="es-AR" sz="2800" dirty="0" smtClean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3429000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</a:t>
            </a: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) </a:t>
            </a: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Posee dos </a:t>
            </a: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elementos neutros</a:t>
            </a: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el 0 y el 1, que cumplen la propiedad de identidad con respecto a cada una de las operaciones suma lógica y producto lógico: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0+a=a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1.a=a</a:t>
            </a:r>
            <a:endParaRPr kumimoji="0" lang="es-AR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POSTULADOS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539552" y="14127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c) Cada operación es </a:t>
            </a:r>
            <a:r>
              <a:rPr lang="es-AR" sz="2800" dirty="0" smtClean="0">
                <a:solidFill>
                  <a:srgbClr val="FF0000"/>
                </a:solidFill>
              </a:rPr>
              <a:t>distributiva</a:t>
            </a:r>
            <a:r>
              <a:rPr lang="es-AR" sz="2800" dirty="0" smtClean="0"/>
              <a:t> con respecto a la otra:</a:t>
            </a:r>
          </a:p>
          <a:p>
            <a:pPr marL="342900" indent="-342900"/>
            <a:r>
              <a:rPr lang="es-AR" sz="2800" dirty="0" smtClean="0"/>
              <a:t>			a</a:t>
            </a:r>
            <a:r>
              <a:rPr lang="es-AR" sz="2800" dirty="0" smtClean="0"/>
              <a:t>.(</a:t>
            </a:r>
            <a:r>
              <a:rPr lang="es-AR" sz="2800" dirty="0" err="1" smtClean="0"/>
              <a:t>b+c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a.b+a.c</a:t>
            </a:r>
            <a:endParaRPr lang="es-AR" sz="2800" dirty="0" smtClean="0"/>
          </a:p>
          <a:p>
            <a:pPr marL="342900" indent="-342900"/>
            <a:r>
              <a:rPr lang="es-AR" sz="2800" dirty="0" smtClean="0"/>
              <a:t>			</a:t>
            </a:r>
            <a:r>
              <a:rPr lang="es-AR" sz="2800" dirty="0" err="1" smtClean="0"/>
              <a:t>a+b.c</a:t>
            </a:r>
            <a:r>
              <a:rPr lang="es-AR" sz="2800" dirty="0" smtClean="0"/>
              <a:t> </a:t>
            </a:r>
            <a:r>
              <a:rPr lang="es-AR" sz="2800" dirty="0" smtClean="0"/>
              <a:t>= (</a:t>
            </a:r>
            <a:r>
              <a:rPr lang="es-AR" sz="2800" dirty="0" err="1" smtClean="0"/>
              <a:t>a+b</a:t>
            </a:r>
            <a:r>
              <a:rPr lang="es-AR" sz="2800" dirty="0" smtClean="0"/>
              <a:t>).(</a:t>
            </a:r>
            <a:r>
              <a:rPr lang="es-AR" sz="2800" dirty="0" err="1" smtClean="0"/>
              <a:t>a+c</a:t>
            </a:r>
            <a:r>
              <a:rPr lang="es-AR" sz="2800" dirty="0" smtClean="0"/>
              <a:t>)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39552" y="3917374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d</a:t>
            </a:r>
            <a:r>
              <a:rPr lang="es-AR" dirty="0" smtClean="0"/>
              <a:t>) </a:t>
            </a:r>
            <a:r>
              <a:rPr lang="es-AR" sz="2800" dirty="0" smtClean="0"/>
              <a:t>Para cada elemento “a” del álgebra existe un elemento “/a” (se lo llama </a:t>
            </a:r>
            <a:r>
              <a:rPr lang="es-AR" sz="2800" dirty="0" smtClean="0">
                <a:solidFill>
                  <a:srgbClr val="FF0000"/>
                </a:solidFill>
              </a:rPr>
              <a:t>a negado</a:t>
            </a:r>
            <a:r>
              <a:rPr lang="es-AR" sz="2800" dirty="0" smtClean="0"/>
              <a:t>) tal que:</a:t>
            </a:r>
          </a:p>
          <a:p>
            <a:pPr marL="342900" indent="-342900" algn="just"/>
            <a:r>
              <a:rPr lang="es-AR" sz="2800" dirty="0" smtClean="0"/>
              <a:t>                           </a:t>
            </a:r>
            <a:r>
              <a:rPr lang="es-AR" sz="2800" dirty="0" smtClean="0"/>
              <a:t> a </a:t>
            </a:r>
            <a:r>
              <a:rPr lang="es-AR" sz="2800" dirty="0" smtClean="0"/>
              <a:t>+ /a = 1</a:t>
            </a:r>
          </a:p>
          <a:p>
            <a:pPr marL="342900" indent="-342900"/>
            <a:r>
              <a:rPr lang="es-AR" sz="2800" dirty="0" smtClean="0"/>
              <a:t>				a </a:t>
            </a:r>
            <a:r>
              <a:rPr lang="es-AR" sz="2800" dirty="0" smtClean="0"/>
              <a:t>. /a = 0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 CON LLAVES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13 Conector recto"/>
          <p:cNvCxnSpPr/>
          <p:nvPr/>
        </p:nvCxnSpPr>
        <p:spPr bwMode="auto">
          <a:xfrm>
            <a:off x="2339752" y="501317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1331640" y="220486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17 Conector recto"/>
          <p:cNvCxnSpPr/>
          <p:nvPr/>
        </p:nvCxnSpPr>
        <p:spPr bwMode="auto">
          <a:xfrm flipV="1">
            <a:off x="1907704" y="198884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>
            <a:off x="2195736" y="2204864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>
            <a:off x="2699792" y="220486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 flipV="1">
            <a:off x="3275856" y="198884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>
            <a:off x="3563888" y="2204864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23 CuadroTexto"/>
          <p:cNvSpPr txBox="1"/>
          <p:nvPr/>
        </p:nvSpPr>
        <p:spPr>
          <a:xfrm>
            <a:off x="1691680" y="17008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915816" y="16915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572000" y="1844824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. b      conexión serie</a:t>
            </a:r>
          </a:p>
          <a:p>
            <a:r>
              <a:rPr lang="es-AR" sz="2400" dirty="0" smtClean="0"/>
              <a:t>             </a:t>
            </a:r>
            <a:r>
              <a:rPr lang="es-AR" sz="2400" dirty="0" smtClean="0"/>
              <a:t>Producto </a:t>
            </a:r>
            <a:r>
              <a:rPr lang="es-AR" sz="2400" dirty="0" smtClean="0"/>
              <a:t>lógico</a:t>
            </a:r>
            <a:endParaRPr lang="es-AR" sz="2400" dirty="0"/>
          </a:p>
        </p:txBody>
      </p:sp>
      <p:cxnSp>
        <p:nvCxnSpPr>
          <p:cNvPr id="27" name="26 Conector recto"/>
          <p:cNvCxnSpPr/>
          <p:nvPr/>
        </p:nvCxnSpPr>
        <p:spPr bwMode="auto">
          <a:xfrm>
            <a:off x="1979712" y="299695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 flipV="1">
            <a:off x="2555776" y="2780928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>
            <a:off x="2843808" y="2996952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29 CuadroTexto"/>
          <p:cNvSpPr txBox="1"/>
          <p:nvPr/>
        </p:nvSpPr>
        <p:spPr>
          <a:xfrm>
            <a:off x="2339752" y="2492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31" name="30 Conector recto"/>
          <p:cNvCxnSpPr/>
          <p:nvPr/>
        </p:nvCxnSpPr>
        <p:spPr bwMode="auto">
          <a:xfrm>
            <a:off x="1979712" y="364502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Conector recto"/>
          <p:cNvCxnSpPr/>
          <p:nvPr/>
        </p:nvCxnSpPr>
        <p:spPr bwMode="auto">
          <a:xfrm flipV="1">
            <a:off x="2555776" y="342900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Conector recto"/>
          <p:cNvCxnSpPr/>
          <p:nvPr/>
        </p:nvCxnSpPr>
        <p:spPr bwMode="auto">
          <a:xfrm>
            <a:off x="2843808" y="3645024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33 CuadroTexto"/>
          <p:cNvSpPr txBox="1"/>
          <p:nvPr/>
        </p:nvSpPr>
        <p:spPr>
          <a:xfrm>
            <a:off x="2339752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35" name="34 Conector recto"/>
          <p:cNvCxnSpPr/>
          <p:nvPr/>
        </p:nvCxnSpPr>
        <p:spPr bwMode="auto">
          <a:xfrm>
            <a:off x="1979712" y="2996952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35 Conector recto"/>
          <p:cNvCxnSpPr/>
          <p:nvPr/>
        </p:nvCxnSpPr>
        <p:spPr bwMode="auto">
          <a:xfrm>
            <a:off x="1547664" y="335699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>
            <a:off x="3347864" y="2996952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37 Conector recto"/>
          <p:cNvCxnSpPr/>
          <p:nvPr/>
        </p:nvCxnSpPr>
        <p:spPr bwMode="auto">
          <a:xfrm>
            <a:off x="3347864" y="335699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38 CuadroTexto"/>
          <p:cNvSpPr txBox="1"/>
          <p:nvPr/>
        </p:nvSpPr>
        <p:spPr>
          <a:xfrm>
            <a:off x="4644008" y="3059668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+ b      conexión paralela</a:t>
            </a:r>
          </a:p>
          <a:p>
            <a:r>
              <a:rPr lang="es-AR" sz="2400" dirty="0" smtClean="0"/>
              <a:t>       </a:t>
            </a:r>
            <a:r>
              <a:rPr lang="es-AR" sz="2400" dirty="0" smtClean="0"/>
              <a:t>       Suma </a:t>
            </a:r>
            <a:r>
              <a:rPr lang="es-AR" sz="2400" dirty="0" smtClean="0"/>
              <a:t>lógica</a:t>
            </a:r>
            <a:endParaRPr lang="es-AR" sz="2400" dirty="0"/>
          </a:p>
        </p:txBody>
      </p:sp>
      <p:cxnSp>
        <p:nvCxnSpPr>
          <p:cNvPr id="40" name="39 Conector recto"/>
          <p:cNvCxnSpPr/>
          <p:nvPr/>
        </p:nvCxnSpPr>
        <p:spPr bwMode="auto">
          <a:xfrm>
            <a:off x="1619672" y="443711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40 Elipse"/>
          <p:cNvSpPr/>
          <p:nvPr/>
        </p:nvSpPr>
        <p:spPr bwMode="auto">
          <a:xfrm>
            <a:off x="2267744" y="4365104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2771800" y="443711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42 Elipse"/>
          <p:cNvSpPr/>
          <p:nvPr/>
        </p:nvSpPr>
        <p:spPr bwMode="auto">
          <a:xfrm>
            <a:off x="2699792" y="4365104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4896036" y="413978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“0”      circuito abierto</a:t>
            </a:r>
            <a:endParaRPr lang="es-AR" sz="2400" dirty="0"/>
          </a:p>
        </p:txBody>
      </p:sp>
      <p:cxnSp>
        <p:nvCxnSpPr>
          <p:cNvPr id="45" name="44 Conector recto"/>
          <p:cNvCxnSpPr/>
          <p:nvPr/>
        </p:nvCxnSpPr>
        <p:spPr bwMode="auto">
          <a:xfrm>
            <a:off x="1619672" y="5013176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45 Elipse"/>
          <p:cNvSpPr/>
          <p:nvPr/>
        </p:nvSpPr>
        <p:spPr bwMode="auto">
          <a:xfrm>
            <a:off x="2267744" y="494116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7" name="46 Conector recto"/>
          <p:cNvCxnSpPr/>
          <p:nvPr/>
        </p:nvCxnSpPr>
        <p:spPr bwMode="auto">
          <a:xfrm>
            <a:off x="2771800" y="5013176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47 Elipse"/>
          <p:cNvSpPr/>
          <p:nvPr/>
        </p:nvSpPr>
        <p:spPr bwMode="auto">
          <a:xfrm>
            <a:off x="2699792" y="494116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48 CuadroTexto"/>
          <p:cNvSpPr txBox="1"/>
          <p:nvPr/>
        </p:nvSpPr>
        <p:spPr>
          <a:xfrm>
            <a:off x="4896036" y="478786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“1”      corto circuito</a:t>
            </a:r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0" grpId="0"/>
      <p:bldP spid="34" grpId="0"/>
      <p:bldP spid="39" grpId="0"/>
      <p:bldP spid="41" grpId="0" animBg="1"/>
      <p:bldP spid="43" grpId="0" animBg="1"/>
      <p:bldP spid="44" grpId="0"/>
      <p:bldP spid="46" grpId="0" animBg="1"/>
      <p:bldP spid="48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POSTULADOS CON LLAVES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60 Conector recto"/>
          <p:cNvCxnSpPr/>
          <p:nvPr/>
        </p:nvCxnSpPr>
        <p:spPr bwMode="auto">
          <a:xfrm>
            <a:off x="1475656" y="39330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61 Conector recto"/>
          <p:cNvCxnSpPr/>
          <p:nvPr/>
        </p:nvCxnSpPr>
        <p:spPr bwMode="auto">
          <a:xfrm flipV="1">
            <a:off x="2051720" y="37170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62 Conector recto"/>
          <p:cNvCxnSpPr/>
          <p:nvPr/>
        </p:nvCxnSpPr>
        <p:spPr bwMode="auto">
          <a:xfrm>
            <a:off x="2339752" y="393305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63 CuadroTexto"/>
          <p:cNvSpPr txBox="1"/>
          <p:nvPr/>
        </p:nvSpPr>
        <p:spPr>
          <a:xfrm>
            <a:off x="1835696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65" name="64 Conector recto"/>
          <p:cNvCxnSpPr/>
          <p:nvPr/>
        </p:nvCxnSpPr>
        <p:spPr bwMode="auto">
          <a:xfrm>
            <a:off x="1475656" y="458112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65 Conector recto"/>
          <p:cNvCxnSpPr/>
          <p:nvPr/>
        </p:nvCxnSpPr>
        <p:spPr bwMode="auto">
          <a:xfrm flipV="1">
            <a:off x="2051720" y="436510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66 Conector recto"/>
          <p:cNvCxnSpPr/>
          <p:nvPr/>
        </p:nvCxnSpPr>
        <p:spPr bwMode="auto">
          <a:xfrm>
            <a:off x="2339752" y="458112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67 CuadroTexto"/>
          <p:cNvSpPr txBox="1"/>
          <p:nvPr/>
        </p:nvSpPr>
        <p:spPr>
          <a:xfrm>
            <a:off x="1835696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69" name="68 Conector recto"/>
          <p:cNvCxnSpPr/>
          <p:nvPr/>
        </p:nvCxnSpPr>
        <p:spPr bwMode="auto">
          <a:xfrm>
            <a:off x="1475656" y="39330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69 Conector recto"/>
          <p:cNvCxnSpPr/>
          <p:nvPr/>
        </p:nvCxnSpPr>
        <p:spPr bwMode="auto">
          <a:xfrm>
            <a:off x="1043608" y="42930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"/>
          <p:cNvCxnSpPr/>
          <p:nvPr/>
        </p:nvCxnSpPr>
        <p:spPr bwMode="auto">
          <a:xfrm>
            <a:off x="2843808" y="39330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71 Conector recto"/>
          <p:cNvCxnSpPr/>
          <p:nvPr/>
        </p:nvCxnSpPr>
        <p:spPr bwMode="auto">
          <a:xfrm>
            <a:off x="2843808" y="42930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72 Conector recto"/>
          <p:cNvCxnSpPr/>
          <p:nvPr/>
        </p:nvCxnSpPr>
        <p:spPr bwMode="auto">
          <a:xfrm>
            <a:off x="5724128" y="400506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73 Conector recto"/>
          <p:cNvCxnSpPr/>
          <p:nvPr/>
        </p:nvCxnSpPr>
        <p:spPr bwMode="auto">
          <a:xfrm flipV="1">
            <a:off x="6300192" y="378904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74 Conector recto"/>
          <p:cNvCxnSpPr/>
          <p:nvPr/>
        </p:nvCxnSpPr>
        <p:spPr bwMode="auto">
          <a:xfrm>
            <a:off x="6588224" y="4005064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75 CuadroTexto"/>
          <p:cNvSpPr txBox="1"/>
          <p:nvPr/>
        </p:nvSpPr>
        <p:spPr>
          <a:xfrm>
            <a:off x="6084168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77" name="76 Conector recto"/>
          <p:cNvCxnSpPr/>
          <p:nvPr/>
        </p:nvCxnSpPr>
        <p:spPr bwMode="auto">
          <a:xfrm>
            <a:off x="5724128" y="465313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77 Conector recto"/>
          <p:cNvCxnSpPr/>
          <p:nvPr/>
        </p:nvCxnSpPr>
        <p:spPr bwMode="auto">
          <a:xfrm flipV="1">
            <a:off x="6300192" y="443711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78 Conector recto"/>
          <p:cNvCxnSpPr/>
          <p:nvPr/>
        </p:nvCxnSpPr>
        <p:spPr bwMode="auto">
          <a:xfrm>
            <a:off x="6588224" y="465313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79 CuadroTexto"/>
          <p:cNvSpPr txBox="1"/>
          <p:nvPr/>
        </p:nvSpPr>
        <p:spPr>
          <a:xfrm>
            <a:off x="6084168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81" name="80 Conector recto"/>
          <p:cNvCxnSpPr/>
          <p:nvPr/>
        </p:nvCxnSpPr>
        <p:spPr bwMode="auto">
          <a:xfrm>
            <a:off x="5724128" y="4005064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81 Conector recto"/>
          <p:cNvCxnSpPr/>
          <p:nvPr/>
        </p:nvCxnSpPr>
        <p:spPr bwMode="auto">
          <a:xfrm>
            <a:off x="5292080" y="4365104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82 Conector recto"/>
          <p:cNvCxnSpPr/>
          <p:nvPr/>
        </p:nvCxnSpPr>
        <p:spPr bwMode="auto">
          <a:xfrm>
            <a:off x="7092280" y="4005064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83 Conector recto"/>
          <p:cNvCxnSpPr/>
          <p:nvPr/>
        </p:nvCxnSpPr>
        <p:spPr bwMode="auto">
          <a:xfrm>
            <a:off x="7092280" y="4365104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84 Conector recto"/>
          <p:cNvCxnSpPr/>
          <p:nvPr/>
        </p:nvCxnSpPr>
        <p:spPr bwMode="auto">
          <a:xfrm>
            <a:off x="4067944" y="41490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85 Conector recto"/>
          <p:cNvCxnSpPr/>
          <p:nvPr/>
        </p:nvCxnSpPr>
        <p:spPr bwMode="auto">
          <a:xfrm>
            <a:off x="4067944" y="43014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86 Conector recto"/>
          <p:cNvCxnSpPr/>
          <p:nvPr/>
        </p:nvCxnSpPr>
        <p:spPr bwMode="auto">
          <a:xfrm>
            <a:off x="4067944" y="443711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>
            <a:off x="971600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88 Conector recto"/>
          <p:cNvCxnSpPr/>
          <p:nvPr/>
        </p:nvCxnSpPr>
        <p:spPr bwMode="auto">
          <a:xfrm flipV="1">
            <a:off x="1547664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>
            <a:off x="1835696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90 Conector recto"/>
          <p:cNvCxnSpPr/>
          <p:nvPr/>
        </p:nvCxnSpPr>
        <p:spPr bwMode="auto">
          <a:xfrm>
            <a:off x="2339752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91 Conector recto"/>
          <p:cNvCxnSpPr/>
          <p:nvPr/>
        </p:nvCxnSpPr>
        <p:spPr bwMode="auto">
          <a:xfrm flipV="1">
            <a:off x="2915816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92 Conector recto"/>
          <p:cNvCxnSpPr/>
          <p:nvPr/>
        </p:nvCxnSpPr>
        <p:spPr bwMode="auto">
          <a:xfrm>
            <a:off x="3203848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93 CuadroTexto"/>
          <p:cNvSpPr txBox="1"/>
          <p:nvPr/>
        </p:nvSpPr>
        <p:spPr>
          <a:xfrm>
            <a:off x="1331640" y="52384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95" name="94 CuadroTexto"/>
          <p:cNvSpPr txBox="1"/>
          <p:nvPr/>
        </p:nvSpPr>
        <p:spPr>
          <a:xfrm>
            <a:off x="2555776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96" name="95 Conector recto"/>
          <p:cNvCxnSpPr/>
          <p:nvPr/>
        </p:nvCxnSpPr>
        <p:spPr bwMode="auto">
          <a:xfrm>
            <a:off x="4220344" y="55985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96 Conector recto"/>
          <p:cNvCxnSpPr/>
          <p:nvPr/>
        </p:nvCxnSpPr>
        <p:spPr bwMode="auto">
          <a:xfrm>
            <a:off x="4220344" y="57509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97 Conector recto"/>
          <p:cNvCxnSpPr/>
          <p:nvPr/>
        </p:nvCxnSpPr>
        <p:spPr bwMode="auto">
          <a:xfrm>
            <a:off x="4220344" y="588656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>
            <a:off x="5148064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 flipV="1">
            <a:off x="5724128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/>
          <p:nvPr/>
        </p:nvCxnSpPr>
        <p:spPr bwMode="auto">
          <a:xfrm>
            <a:off x="6012160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101 Conector recto"/>
          <p:cNvCxnSpPr/>
          <p:nvPr/>
        </p:nvCxnSpPr>
        <p:spPr bwMode="auto">
          <a:xfrm>
            <a:off x="6516216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102 Conector recto"/>
          <p:cNvCxnSpPr/>
          <p:nvPr/>
        </p:nvCxnSpPr>
        <p:spPr bwMode="auto">
          <a:xfrm flipV="1">
            <a:off x="7092280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103 Conector recto"/>
          <p:cNvCxnSpPr/>
          <p:nvPr/>
        </p:nvCxnSpPr>
        <p:spPr bwMode="auto">
          <a:xfrm>
            <a:off x="7380312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104 CuadroTexto"/>
          <p:cNvSpPr txBox="1"/>
          <p:nvPr/>
        </p:nvSpPr>
        <p:spPr>
          <a:xfrm>
            <a:off x="5508104" y="52384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106" name="105 CuadroTexto"/>
          <p:cNvSpPr txBox="1"/>
          <p:nvPr/>
        </p:nvSpPr>
        <p:spPr>
          <a:xfrm>
            <a:off x="6732240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107" name="106 Rectángulo"/>
          <p:cNvSpPr/>
          <p:nvPr/>
        </p:nvSpPr>
        <p:spPr>
          <a:xfrm>
            <a:off x="6226973" y="579597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b.a</a:t>
            </a:r>
            <a:endParaRPr lang="es-AR" dirty="0"/>
          </a:p>
        </p:txBody>
      </p:sp>
      <p:sp>
        <p:nvSpPr>
          <p:cNvPr id="108" name="107 Rectángulo"/>
          <p:cNvSpPr/>
          <p:nvPr/>
        </p:nvSpPr>
        <p:spPr>
          <a:xfrm>
            <a:off x="2051720" y="580526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a.b</a:t>
            </a:r>
            <a:endParaRPr lang="es-AR" dirty="0"/>
          </a:p>
        </p:txBody>
      </p:sp>
      <p:sp>
        <p:nvSpPr>
          <p:cNvPr id="109" name="108 Rectángulo"/>
          <p:cNvSpPr/>
          <p:nvPr/>
        </p:nvSpPr>
        <p:spPr>
          <a:xfrm>
            <a:off x="1835696" y="4653136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a+b</a:t>
            </a:r>
            <a:endParaRPr lang="es-AR" dirty="0"/>
          </a:p>
        </p:txBody>
      </p:sp>
      <p:sp>
        <p:nvSpPr>
          <p:cNvPr id="110" name="109 Rectángulo"/>
          <p:cNvSpPr/>
          <p:nvPr/>
        </p:nvSpPr>
        <p:spPr>
          <a:xfrm>
            <a:off x="6084168" y="4725144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b+a</a:t>
            </a:r>
            <a:endParaRPr lang="es-AR" dirty="0"/>
          </a:p>
        </p:txBody>
      </p:sp>
      <p:sp>
        <p:nvSpPr>
          <p:cNvPr id="111" name="110 CuadroTexto"/>
          <p:cNvSpPr txBox="1"/>
          <p:nvPr/>
        </p:nvSpPr>
        <p:spPr>
          <a:xfrm>
            <a:off x="539552" y="14127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R"/>
            </a:pPr>
            <a:r>
              <a:rPr lang="es-AR" sz="2800" dirty="0" smtClean="0"/>
              <a:t>Ambas operaciones son conmutativas, es decir si a y b son elementos del álgebra se verifica:</a:t>
            </a:r>
          </a:p>
          <a:p>
            <a:pPr marL="342900" indent="-342900" algn="ctr"/>
            <a:r>
              <a:rPr lang="es-AR" sz="2800" dirty="0" err="1" smtClean="0"/>
              <a:t>a+b</a:t>
            </a:r>
            <a:r>
              <a:rPr lang="es-AR" sz="2800" dirty="0" smtClean="0"/>
              <a:t> = </a:t>
            </a:r>
            <a:r>
              <a:rPr lang="es-AR" sz="2800" dirty="0" err="1" smtClean="0"/>
              <a:t>b+a</a:t>
            </a:r>
            <a:endParaRPr lang="es-AR" sz="2800" dirty="0" smtClean="0"/>
          </a:p>
          <a:p>
            <a:pPr marL="342900" indent="-342900" algn="ctr"/>
            <a:r>
              <a:rPr lang="es-AR" sz="2800" dirty="0" err="1" smtClean="0"/>
              <a:t>a.b</a:t>
            </a:r>
            <a:r>
              <a:rPr lang="es-AR" sz="2800" dirty="0" smtClean="0"/>
              <a:t> = </a:t>
            </a:r>
            <a:r>
              <a:rPr lang="es-AR" sz="2800" dirty="0" err="1" smtClean="0"/>
              <a:t>b.a</a:t>
            </a:r>
            <a:endParaRPr lang="es-A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8" grpId="0"/>
      <p:bldP spid="76" grpId="0"/>
      <p:bldP spid="80" grpId="0"/>
      <p:bldP spid="94" grpId="0"/>
      <p:bldP spid="95" grpId="0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POSTULADOS CON LLAVES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539552" y="1124744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b</a:t>
            </a:r>
            <a:r>
              <a:rPr lang="es-AR" dirty="0" smtClean="0"/>
              <a:t>) </a:t>
            </a:r>
            <a:r>
              <a:rPr lang="es-AR" sz="2800" dirty="0" smtClean="0"/>
              <a:t>Posee dos elementos neutros, el 0 y el 1, que cumplen la propiedad de identidad con respecto a cada una de las operaciones suma lógica y producto lógico:</a:t>
            </a:r>
          </a:p>
          <a:p>
            <a:pPr marL="342900" indent="-342900" algn="ctr"/>
            <a:r>
              <a:rPr lang="es-AR" sz="2800" dirty="0" smtClean="0"/>
              <a:t>0+a=a</a:t>
            </a:r>
          </a:p>
          <a:p>
            <a:pPr marL="342900" indent="-342900" algn="ctr"/>
            <a:r>
              <a:rPr lang="es-AR" sz="2800" dirty="0" smtClean="0"/>
              <a:t>1.a=a</a:t>
            </a:r>
            <a:endParaRPr lang="es-AR" sz="2800" dirty="0"/>
          </a:p>
        </p:txBody>
      </p:sp>
      <p:cxnSp>
        <p:nvCxnSpPr>
          <p:cNvPr id="11" name="10 Conector recto"/>
          <p:cNvCxnSpPr/>
          <p:nvPr/>
        </p:nvCxnSpPr>
        <p:spPr bwMode="auto">
          <a:xfrm>
            <a:off x="1475656" y="422108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2339752" y="422108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12 CuadroTexto"/>
          <p:cNvSpPr txBox="1"/>
          <p:nvPr/>
        </p:nvSpPr>
        <p:spPr>
          <a:xfrm>
            <a:off x="1835696" y="37170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4" name="13 Conector recto"/>
          <p:cNvCxnSpPr/>
          <p:nvPr/>
        </p:nvCxnSpPr>
        <p:spPr bwMode="auto">
          <a:xfrm>
            <a:off x="1475656" y="486916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 flipV="1">
            <a:off x="2051720" y="465313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2339752" y="486916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1835696" y="43651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18" name="17 Conector recto"/>
          <p:cNvCxnSpPr/>
          <p:nvPr/>
        </p:nvCxnSpPr>
        <p:spPr bwMode="auto">
          <a:xfrm>
            <a:off x="1475656" y="422108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>
            <a:off x="1043608" y="458112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>
            <a:off x="2843808" y="422108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2843808" y="458112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22 Rectángulo"/>
          <p:cNvSpPr/>
          <p:nvPr/>
        </p:nvSpPr>
        <p:spPr>
          <a:xfrm>
            <a:off x="1835696" y="494116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0+a</a:t>
            </a:r>
            <a:endParaRPr lang="es-AR" dirty="0"/>
          </a:p>
        </p:txBody>
      </p:sp>
      <p:cxnSp>
        <p:nvCxnSpPr>
          <p:cNvPr id="24" name="23 Conector recto"/>
          <p:cNvCxnSpPr/>
          <p:nvPr/>
        </p:nvCxnSpPr>
        <p:spPr bwMode="auto">
          <a:xfrm>
            <a:off x="827584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>
            <a:off x="1691680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>
            <a:off x="2195736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flipV="1">
            <a:off x="2771800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>
            <a:off x="3059832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28 CuadroTexto"/>
          <p:cNvSpPr txBox="1"/>
          <p:nvPr/>
        </p:nvSpPr>
        <p:spPr>
          <a:xfrm>
            <a:off x="1187624" y="52384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411760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31" name="30 Conector recto"/>
          <p:cNvCxnSpPr/>
          <p:nvPr/>
        </p:nvCxnSpPr>
        <p:spPr bwMode="auto">
          <a:xfrm>
            <a:off x="1331640" y="573325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31 Elipse"/>
          <p:cNvSpPr/>
          <p:nvPr/>
        </p:nvSpPr>
        <p:spPr bwMode="auto">
          <a:xfrm>
            <a:off x="1259632" y="56612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32 Elipse"/>
          <p:cNvSpPr/>
          <p:nvPr/>
        </p:nvSpPr>
        <p:spPr bwMode="auto">
          <a:xfrm>
            <a:off x="1691680" y="56612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4" name="33 Conector recto"/>
          <p:cNvCxnSpPr/>
          <p:nvPr/>
        </p:nvCxnSpPr>
        <p:spPr bwMode="auto">
          <a:xfrm>
            <a:off x="4427984" y="443711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34 Conector recto"/>
          <p:cNvCxnSpPr/>
          <p:nvPr/>
        </p:nvCxnSpPr>
        <p:spPr bwMode="auto">
          <a:xfrm>
            <a:off x="4427984" y="458951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35 Conector recto"/>
          <p:cNvCxnSpPr/>
          <p:nvPr/>
        </p:nvCxnSpPr>
        <p:spPr bwMode="auto">
          <a:xfrm>
            <a:off x="4427984" y="472514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>
            <a:off x="6516216" y="459042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37 Conector recto"/>
          <p:cNvCxnSpPr/>
          <p:nvPr/>
        </p:nvCxnSpPr>
        <p:spPr bwMode="auto">
          <a:xfrm flipV="1">
            <a:off x="7092280" y="437439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Conector recto"/>
          <p:cNvCxnSpPr/>
          <p:nvPr/>
        </p:nvCxnSpPr>
        <p:spPr bwMode="auto">
          <a:xfrm>
            <a:off x="7380312" y="459042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39 CuadroTexto"/>
          <p:cNvSpPr txBox="1"/>
          <p:nvPr/>
        </p:nvSpPr>
        <p:spPr>
          <a:xfrm>
            <a:off x="6732240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41" name="40 Conector recto"/>
          <p:cNvCxnSpPr/>
          <p:nvPr/>
        </p:nvCxnSpPr>
        <p:spPr bwMode="auto">
          <a:xfrm>
            <a:off x="4436368" y="558924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41 Conector recto"/>
          <p:cNvCxnSpPr/>
          <p:nvPr/>
        </p:nvCxnSpPr>
        <p:spPr bwMode="auto">
          <a:xfrm>
            <a:off x="4436368" y="574164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4436368" y="58772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6516216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 flipV="1">
            <a:off x="7092280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7380312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46 CuadroTexto"/>
          <p:cNvSpPr txBox="1"/>
          <p:nvPr/>
        </p:nvSpPr>
        <p:spPr>
          <a:xfrm>
            <a:off x="6732240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23" grpId="0"/>
      <p:bldP spid="29" grpId="0"/>
      <p:bldP spid="30" grpId="0"/>
      <p:bldP spid="32" grpId="0" animBg="1"/>
      <p:bldP spid="33" grpId="0" animBg="1"/>
      <p:bldP spid="40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POSTULADOS CON LLAVES</a:t>
            </a:r>
            <a:endParaRPr lang="en-GB" sz="2400" kern="0" dirty="0">
              <a:solidFill>
                <a:srgbClr val="000000"/>
              </a:solidFill>
              <a:latin typeface="Arial Black"/>
              <a:ea typeface="+mj-ea"/>
              <a:cs typeface="Arial"/>
            </a:endParaRP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539552" y="14127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c) Cada operación es distributiva con respecto a la otra:</a:t>
            </a:r>
          </a:p>
          <a:p>
            <a:pPr marL="342900" indent="-342900" algn="ctr"/>
            <a:r>
              <a:rPr lang="es-AR" sz="2800" dirty="0" smtClean="0"/>
              <a:t>a.(</a:t>
            </a:r>
            <a:r>
              <a:rPr lang="es-AR" sz="2800" dirty="0" err="1" smtClean="0"/>
              <a:t>b+c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a.b+a.c</a:t>
            </a:r>
            <a:endParaRPr lang="es-AR" sz="2800" dirty="0" smtClean="0"/>
          </a:p>
          <a:p>
            <a:pPr marL="342900" indent="-342900" algn="ctr"/>
            <a:r>
              <a:rPr lang="es-AR" sz="2800" dirty="0" err="1" smtClean="0"/>
              <a:t>a+b.c</a:t>
            </a:r>
            <a:r>
              <a:rPr lang="es-AR" sz="2800" dirty="0" smtClean="0"/>
              <a:t> = (</a:t>
            </a:r>
            <a:r>
              <a:rPr lang="es-AR" sz="2800" dirty="0" err="1" smtClean="0"/>
              <a:t>a+b</a:t>
            </a:r>
            <a:r>
              <a:rPr lang="es-AR" sz="2800" dirty="0" smtClean="0"/>
              <a:t>).(</a:t>
            </a:r>
            <a:r>
              <a:rPr lang="es-AR" sz="2800" dirty="0" err="1" smtClean="0"/>
              <a:t>a+c</a:t>
            </a:r>
            <a:r>
              <a:rPr lang="es-AR" sz="2800" dirty="0" smtClean="0"/>
              <a:t>)</a:t>
            </a:r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1871700" y="38610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 flipV="1">
            <a:off x="2447764" y="36450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>
            <a:off x="2735796" y="38610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12 CuadroTexto"/>
          <p:cNvSpPr txBox="1"/>
          <p:nvPr/>
        </p:nvSpPr>
        <p:spPr>
          <a:xfrm>
            <a:off x="2231740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14" name="13 Conector recto"/>
          <p:cNvCxnSpPr/>
          <p:nvPr/>
        </p:nvCxnSpPr>
        <p:spPr bwMode="auto">
          <a:xfrm>
            <a:off x="1871700" y="450912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 flipV="1">
            <a:off x="2447764" y="429309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15 Conector recto"/>
          <p:cNvCxnSpPr/>
          <p:nvPr/>
        </p:nvCxnSpPr>
        <p:spPr bwMode="auto">
          <a:xfrm>
            <a:off x="2735796" y="450912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2231740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cxnSp>
        <p:nvCxnSpPr>
          <p:cNvPr id="18" name="17 Conector recto"/>
          <p:cNvCxnSpPr/>
          <p:nvPr/>
        </p:nvCxnSpPr>
        <p:spPr bwMode="auto">
          <a:xfrm>
            <a:off x="1871700" y="386104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18 Conector recto"/>
          <p:cNvCxnSpPr/>
          <p:nvPr/>
        </p:nvCxnSpPr>
        <p:spPr bwMode="auto">
          <a:xfrm>
            <a:off x="1439652" y="422108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>
            <a:off x="3239852" y="386104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3239852" y="422108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22 Rectángulo"/>
          <p:cNvSpPr/>
          <p:nvPr/>
        </p:nvSpPr>
        <p:spPr>
          <a:xfrm>
            <a:off x="1439652" y="4509120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 . (</a:t>
            </a:r>
            <a:r>
              <a:rPr lang="es-AR" dirty="0" err="1" smtClean="0"/>
              <a:t>b+c</a:t>
            </a:r>
            <a:r>
              <a:rPr lang="es-AR" dirty="0" smtClean="0"/>
              <a:t>)</a:t>
            </a:r>
            <a:endParaRPr lang="es-AR" dirty="0"/>
          </a:p>
        </p:txBody>
      </p:sp>
      <p:cxnSp>
        <p:nvCxnSpPr>
          <p:cNvPr id="24" name="23 Conector recto"/>
          <p:cNvCxnSpPr/>
          <p:nvPr/>
        </p:nvCxnSpPr>
        <p:spPr bwMode="auto">
          <a:xfrm>
            <a:off x="575556" y="422108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 flipV="1">
            <a:off x="1151620" y="400506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25 CuadroTexto"/>
          <p:cNvSpPr txBox="1"/>
          <p:nvPr/>
        </p:nvSpPr>
        <p:spPr>
          <a:xfrm>
            <a:off x="935596" y="37170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27" name="26 Conector recto"/>
          <p:cNvCxnSpPr/>
          <p:nvPr/>
        </p:nvCxnSpPr>
        <p:spPr bwMode="auto">
          <a:xfrm>
            <a:off x="4031940" y="40770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>
            <a:off x="4031940" y="42294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>
            <a:off x="4031940" y="436510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>
            <a:off x="4031940" y="544522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4031940" y="559762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Conector recto"/>
          <p:cNvCxnSpPr/>
          <p:nvPr/>
        </p:nvCxnSpPr>
        <p:spPr bwMode="auto">
          <a:xfrm>
            <a:off x="4031940" y="573325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Conector recto"/>
          <p:cNvCxnSpPr/>
          <p:nvPr/>
        </p:nvCxnSpPr>
        <p:spPr bwMode="auto">
          <a:xfrm>
            <a:off x="5184068" y="38610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33 Conector recto"/>
          <p:cNvCxnSpPr/>
          <p:nvPr/>
        </p:nvCxnSpPr>
        <p:spPr bwMode="auto">
          <a:xfrm flipV="1">
            <a:off x="5760132" y="36450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34 CuadroTexto"/>
          <p:cNvSpPr txBox="1"/>
          <p:nvPr/>
        </p:nvSpPr>
        <p:spPr>
          <a:xfrm>
            <a:off x="5544108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36" name="35 Conector recto"/>
          <p:cNvCxnSpPr/>
          <p:nvPr/>
        </p:nvCxnSpPr>
        <p:spPr bwMode="auto">
          <a:xfrm>
            <a:off x="5184068" y="450912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 flipV="1">
            <a:off x="5760132" y="429309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37 CuadroTexto"/>
          <p:cNvSpPr txBox="1"/>
          <p:nvPr/>
        </p:nvSpPr>
        <p:spPr>
          <a:xfrm>
            <a:off x="5544108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39" name="38 Conector recto"/>
          <p:cNvCxnSpPr/>
          <p:nvPr/>
        </p:nvCxnSpPr>
        <p:spPr bwMode="auto">
          <a:xfrm>
            <a:off x="5184068" y="386104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Conector recto"/>
          <p:cNvCxnSpPr/>
          <p:nvPr/>
        </p:nvCxnSpPr>
        <p:spPr bwMode="auto">
          <a:xfrm>
            <a:off x="6048164" y="38610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40 Conector recto"/>
          <p:cNvCxnSpPr/>
          <p:nvPr/>
        </p:nvCxnSpPr>
        <p:spPr bwMode="auto">
          <a:xfrm flipV="1">
            <a:off x="6624228" y="36450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41 Conector recto"/>
          <p:cNvCxnSpPr/>
          <p:nvPr/>
        </p:nvCxnSpPr>
        <p:spPr bwMode="auto">
          <a:xfrm>
            <a:off x="6912260" y="38610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42 CuadroTexto"/>
          <p:cNvSpPr txBox="1"/>
          <p:nvPr/>
        </p:nvSpPr>
        <p:spPr>
          <a:xfrm>
            <a:off x="6408204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44" name="43 Conector recto"/>
          <p:cNvCxnSpPr/>
          <p:nvPr/>
        </p:nvCxnSpPr>
        <p:spPr bwMode="auto">
          <a:xfrm>
            <a:off x="6048164" y="450912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 flipV="1">
            <a:off x="6624228" y="429309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6912260" y="450912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46 CuadroTexto"/>
          <p:cNvSpPr txBox="1"/>
          <p:nvPr/>
        </p:nvSpPr>
        <p:spPr>
          <a:xfrm>
            <a:off x="6408204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cxnSp>
        <p:nvCxnSpPr>
          <p:cNvPr id="48" name="47 Conector recto"/>
          <p:cNvCxnSpPr/>
          <p:nvPr/>
        </p:nvCxnSpPr>
        <p:spPr bwMode="auto">
          <a:xfrm>
            <a:off x="7416316" y="386104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7416316" y="422108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4752020" y="422108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50 Rectángulo"/>
          <p:cNvSpPr/>
          <p:nvPr/>
        </p:nvSpPr>
        <p:spPr>
          <a:xfrm>
            <a:off x="5827204" y="4581128"/>
            <a:ext cx="1101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a.b</a:t>
            </a:r>
            <a:r>
              <a:rPr lang="es-AR" dirty="0" smtClean="0"/>
              <a:t> + </a:t>
            </a:r>
            <a:r>
              <a:rPr lang="es-AR" dirty="0" err="1" smtClean="0"/>
              <a:t>a.c</a:t>
            </a:r>
            <a:endParaRPr lang="es-AR" dirty="0"/>
          </a:p>
        </p:txBody>
      </p:sp>
      <p:cxnSp>
        <p:nvCxnSpPr>
          <p:cNvPr id="52" name="51 Conector recto"/>
          <p:cNvCxnSpPr/>
          <p:nvPr/>
        </p:nvCxnSpPr>
        <p:spPr bwMode="auto">
          <a:xfrm>
            <a:off x="1295636" y="5219908"/>
            <a:ext cx="720080" cy="9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 flipV="1">
            <a:off x="2015716" y="500388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 flipV="1">
            <a:off x="2303748" y="5219908"/>
            <a:ext cx="720080" cy="9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54 CuadroTexto"/>
          <p:cNvSpPr txBox="1"/>
          <p:nvPr/>
        </p:nvSpPr>
        <p:spPr>
          <a:xfrm>
            <a:off x="1943708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56" name="55 Conector recto"/>
          <p:cNvCxnSpPr/>
          <p:nvPr/>
        </p:nvCxnSpPr>
        <p:spPr bwMode="auto">
          <a:xfrm>
            <a:off x="1295636" y="5867980"/>
            <a:ext cx="432048" cy="9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 flipV="1">
            <a:off x="1727684" y="565195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57 Conector recto"/>
          <p:cNvCxnSpPr/>
          <p:nvPr/>
        </p:nvCxnSpPr>
        <p:spPr bwMode="auto">
          <a:xfrm>
            <a:off x="2015716" y="58772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58 CuadroTexto"/>
          <p:cNvSpPr txBox="1"/>
          <p:nvPr/>
        </p:nvSpPr>
        <p:spPr>
          <a:xfrm>
            <a:off x="1511660" y="54359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60" name="59 Conector recto"/>
          <p:cNvCxnSpPr/>
          <p:nvPr/>
        </p:nvCxnSpPr>
        <p:spPr bwMode="auto">
          <a:xfrm>
            <a:off x="1295636" y="521990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60 Conector recto"/>
          <p:cNvCxnSpPr/>
          <p:nvPr/>
        </p:nvCxnSpPr>
        <p:spPr bwMode="auto">
          <a:xfrm>
            <a:off x="863588" y="55799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61 Conector recto"/>
          <p:cNvCxnSpPr/>
          <p:nvPr/>
        </p:nvCxnSpPr>
        <p:spPr bwMode="auto">
          <a:xfrm>
            <a:off x="3023828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62 Conector recto"/>
          <p:cNvCxnSpPr/>
          <p:nvPr/>
        </p:nvCxnSpPr>
        <p:spPr bwMode="auto">
          <a:xfrm>
            <a:off x="3023828" y="558924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63 Rectángulo"/>
          <p:cNvSpPr/>
          <p:nvPr/>
        </p:nvSpPr>
        <p:spPr>
          <a:xfrm>
            <a:off x="1495344" y="5939988"/>
            <a:ext cx="89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 + </a:t>
            </a:r>
            <a:r>
              <a:rPr lang="es-AR" dirty="0" err="1" smtClean="0"/>
              <a:t>b.c</a:t>
            </a:r>
            <a:endParaRPr lang="es-AR" dirty="0"/>
          </a:p>
        </p:txBody>
      </p:sp>
      <p:cxnSp>
        <p:nvCxnSpPr>
          <p:cNvPr id="65" name="64 Conector recto"/>
          <p:cNvCxnSpPr/>
          <p:nvPr/>
        </p:nvCxnSpPr>
        <p:spPr bwMode="auto">
          <a:xfrm flipV="1">
            <a:off x="2375756" y="5661248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65 Conector recto"/>
          <p:cNvCxnSpPr/>
          <p:nvPr/>
        </p:nvCxnSpPr>
        <p:spPr bwMode="auto">
          <a:xfrm flipH="1">
            <a:off x="2663788" y="58772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66 CuadroTexto"/>
          <p:cNvSpPr txBox="1"/>
          <p:nvPr/>
        </p:nvSpPr>
        <p:spPr>
          <a:xfrm>
            <a:off x="2159732" y="53732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cxnSp>
        <p:nvCxnSpPr>
          <p:cNvPr id="68" name="67 Conector recto"/>
          <p:cNvCxnSpPr/>
          <p:nvPr/>
        </p:nvCxnSpPr>
        <p:spPr bwMode="auto">
          <a:xfrm>
            <a:off x="4752020" y="522920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68 Conector recto"/>
          <p:cNvCxnSpPr/>
          <p:nvPr/>
        </p:nvCxnSpPr>
        <p:spPr bwMode="auto">
          <a:xfrm flipV="1">
            <a:off x="5328084" y="501317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69 Conector recto"/>
          <p:cNvCxnSpPr/>
          <p:nvPr/>
        </p:nvCxnSpPr>
        <p:spPr bwMode="auto">
          <a:xfrm>
            <a:off x="5616116" y="522920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70 CuadroTexto"/>
          <p:cNvSpPr txBox="1"/>
          <p:nvPr/>
        </p:nvSpPr>
        <p:spPr>
          <a:xfrm>
            <a:off x="5112060" y="47251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72" name="71 Conector recto"/>
          <p:cNvCxnSpPr/>
          <p:nvPr/>
        </p:nvCxnSpPr>
        <p:spPr bwMode="auto">
          <a:xfrm>
            <a:off x="4752020" y="587727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72 Conector recto"/>
          <p:cNvCxnSpPr/>
          <p:nvPr/>
        </p:nvCxnSpPr>
        <p:spPr bwMode="auto">
          <a:xfrm flipV="1">
            <a:off x="5328084" y="5661248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73 Conector recto"/>
          <p:cNvCxnSpPr/>
          <p:nvPr/>
        </p:nvCxnSpPr>
        <p:spPr bwMode="auto">
          <a:xfrm>
            <a:off x="5616116" y="5877272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74 CuadroTexto"/>
          <p:cNvSpPr txBox="1"/>
          <p:nvPr/>
        </p:nvSpPr>
        <p:spPr>
          <a:xfrm>
            <a:off x="5112060" y="53732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76" name="75 Conector recto"/>
          <p:cNvCxnSpPr/>
          <p:nvPr/>
        </p:nvCxnSpPr>
        <p:spPr bwMode="auto">
          <a:xfrm>
            <a:off x="4752020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76 Conector recto"/>
          <p:cNvCxnSpPr/>
          <p:nvPr/>
        </p:nvCxnSpPr>
        <p:spPr bwMode="auto">
          <a:xfrm>
            <a:off x="6120172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77 Conector recto"/>
          <p:cNvCxnSpPr/>
          <p:nvPr/>
        </p:nvCxnSpPr>
        <p:spPr bwMode="auto">
          <a:xfrm>
            <a:off x="6480212" y="522920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78 Conector recto"/>
          <p:cNvCxnSpPr/>
          <p:nvPr/>
        </p:nvCxnSpPr>
        <p:spPr bwMode="auto">
          <a:xfrm flipV="1">
            <a:off x="7056276" y="501317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79 Conector recto"/>
          <p:cNvCxnSpPr/>
          <p:nvPr/>
        </p:nvCxnSpPr>
        <p:spPr bwMode="auto">
          <a:xfrm>
            <a:off x="7344308" y="522920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80 CuadroTexto"/>
          <p:cNvSpPr txBox="1"/>
          <p:nvPr/>
        </p:nvSpPr>
        <p:spPr>
          <a:xfrm>
            <a:off x="6840252" y="47251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82" name="81 Conector recto"/>
          <p:cNvCxnSpPr/>
          <p:nvPr/>
        </p:nvCxnSpPr>
        <p:spPr bwMode="auto">
          <a:xfrm>
            <a:off x="6480212" y="587727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82 Conector recto"/>
          <p:cNvCxnSpPr/>
          <p:nvPr/>
        </p:nvCxnSpPr>
        <p:spPr bwMode="auto">
          <a:xfrm flipV="1">
            <a:off x="7056276" y="5661248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83 Conector recto"/>
          <p:cNvCxnSpPr/>
          <p:nvPr/>
        </p:nvCxnSpPr>
        <p:spPr bwMode="auto">
          <a:xfrm>
            <a:off x="7344308" y="5877272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84 CuadroTexto"/>
          <p:cNvSpPr txBox="1"/>
          <p:nvPr/>
        </p:nvSpPr>
        <p:spPr>
          <a:xfrm>
            <a:off x="6840252" y="53732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cxnSp>
        <p:nvCxnSpPr>
          <p:cNvPr id="86" name="85 Conector recto"/>
          <p:cNvCxnSpPr/>
          <p:nvPr/>
        </p:nvCxnSpPr>
        <p:spPr bwMode="auto">
          <a:xfrm>
            <a:off x="6480212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86 Conector recto"/>
          <p:cNvCxnSpPr/>
          <p:nvPr/>
        </p:nvCxnSpPr>
        <p:spPr bwMode="auto">
          <a:xfrm>
            <a:off x="7848364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87 Conector recto"/>
          <p:cNvCxnSpPr/>
          <p:nvPr/>
        </p:nvCxnSpPr>
        <p:spPr bwMode="auto">
          <a:xfrm>
            <a:off x="6120172" y="558924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88 Conector recto"/>
          <p:cNvCxnSpPr/>
          <p:nvPr/>
        </p:nvCxnSpPr>
        <p:spPr bwMode="auto">
          <a:xfrm>
            <a:off x="7848364" y="558924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>
            <a:off x="4535996" y="5517232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90 Rectángulo"/>
          <p:cNvSpPr/>
          <p:nvPr/>
        </p:nvSpPr>
        <p:spPr>
          <a:xfrm>
            <a:off x="5658264" y="587727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(</a:t>
            </a:r>
            <a:r>
              <a:rPr lang="es-AR" dirty="0" err="1" smtClean="0"/>
              <a:t>a+b</a:t>
            </a:r>
            <a:r>
              <a:rPr lang="es-AR" dirty="0" smtClean="0"/>
              <a:t>).(</a:t>
            </a:r>
            <a:r>
              <a:rPr lang="es-AR" dirty="0" err="1" smtClean="0"/>
              <a:t>a+c</a:t>
            </a:r>
            <a:r>
              <a:rPr lang="es-AR" dirty="0" smtClean="0"/>
              <a:t>)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  <p:bldP spid="23" grpId="0"/>
      <p:bldP spid="26" grpId="0"/>
      <p:bldP spid="35" grpId="0"/>
      <p:bldP spid="38" grpId="0"/>
      <p:bldP spid="43" grpId="0"/>
      <p:bldP spid="47" grpId="0"/>
      <p:bldP spid="51" grpId="0"/>
      <p:bldP spid="55" grpId="0"/>
      <p:bldP spid="59" grpId="0"/>
      <p:bldP spid="64" grpId="0"/>
      <p:bldP spid="67" grpId="0"/>
      <p:bldP spid="71" grpId="0"/>
      <p:bldP spid="75" grpId="0"/>
      <p:bldP spid="81" grpId="0"/>
      <p:bldP spid="85" grpId="0"/>
      <p:bldP spid="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2456</TotalTime>
  <Words>752</Words>
  <Application>Microsoft Office PowerPoint</Application>
  <PresentationFormat>Presentación en pantalla (4:3)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UCC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Company>RevolucionUnattended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327</cp:revision>
  <dcterms:created xsi:type="dcterms:W3CDTF">2015-08-11T02:22:31Z</dcterms:created>
  <dcterms:modified xsi:type="dcterms:W3CDTF">2018-04-02T21:43:30Z</dcterms:modified>
</cp:coreProperties>
</file>