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71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F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802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6303-8D6F-4CF9-A7BF-DBA46A2FFC5D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C2B02-AD21-475F-8054-96C87B3F215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0D86-6316-4019-82E5-4600938A0610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4352-3829-43B0-A7D5-F66A7E62D3B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F8E9-280C-42D9-BB4C-5983F9FF6F50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4820-D51E-413E-AFE7-F60CEE0FA9A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BBEF0-E2BC-4FA5-AA6C-C6C94F5602BC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D6A5-DECF-4135-BF90-C748D5B020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C39C-A6DD-4AF6-A26A-FBCEC9FD5BB0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DBFD-5377-4082-8FE4-4D729A3F005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3D-68FA-445B-A63D-3C1AB79FE52E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A413-8D17-4F76-97FB-D073ABFDC77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057E-58DD-411D-9F63-85015BFC0CC8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A7BA-DCA6-41CC-8B14-79DF7BDE637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F590-AF85-48A7-B448-F0BECBF7C70E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0ED78-EE55-4F2D-A72F-ECD1237ADF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637D-4E8B-44A1-9892-805334FB3B20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5EEC-8506-437D-BF5C-F8BB48C378D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A12F-8971-4078-A71A-9EDFFFB5379A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4F42-C266-40EB-A1D2-BF4F28FF1A2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5612-E5F5-4FEE-B6AF-54F3D0F3EB04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75E9-D35A-4C1D-9A41-D8771EDC929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44A9A8-C424-487A-8E45-5F7FB71B8188}" type="datetimeFigureOut">
              <a:rPr lang="es-AR"/>
              <a:pPr>
                <a:defRPr/>
              </a:pPr>
              <a:t>16/04/2018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73B51B-9198-4E3F-8B15-817C7408C11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51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Técnicas Digitales I </a:t>
            </a:r>
            <a:endParaRPr lang="en-GB" sz="2400" i="1">
              <a:latin typeface="Times New Roman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663" y="3595688"/>
            <a:ext cx="212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Luis Eduardo Toledo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FUNCIONES DEL ÁLGEBRA DE BOOLE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2055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REPRESENTACIÓN SIMPLIFICADA DE LA FUNCIÓN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5" name="124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125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126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134" name="133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136" name="135 CuadroTexto"/>
          <p:cNvSpPr txBox="1"/>
          <p:nvPr/>
        </p:nvSpPr>
        <p:spPr>
          <a:xfrm>
            <a:off x="3635896" y="21412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464400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5508104" y="217524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572412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140" name="139 CuadroTexto"/>
          <p:cNvSpPr txBox="1"/>
          <p:nvPr/>
        </p:nvSpPr>
        <p:spPr>
          <a:xfrm>
            <a:off x="6516216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6732240" y="21328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7452320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7668344" y="21328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3275856" y="418101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4355976" y="414908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(</a:t>
            </a:r>
            <a:r>
              <a:rPr lang="es-AR" sz="2000" dirty="0" err="1" smtClean="0"/>
              <a:t>a+b+c</a:t>
            </a:r>
            <a:r>
              <a:rPr lang="es-AR" sz="2000" dirty="0" smtClean="0"/>
              <a:t>).(</a:t>
            </a:r>
            <a:r>
              <a:rPr lang="es-AR" sz="2000" dirty="0" err="1" smtClean="0"/>
              <a:t>a+b</a:t>
            </a:r>
            <a:r>
              <a:rPr lang="es-AR" sz="2000" dirty="0" smtClean="0"/>
              <a:t>+/c).(a+/b+/c).(/a+/</a:t>
            </a:r>
            <a:r>
              <a:rPr lang="es-AR" sz="2000" dirty="0" err="1" smtClean="0"/>
              <a:t>b+c</a:t>
            </a:r>
            <a:r>
              <a:rPr lang="es-AR" sz="2000" dirty="0" smtClean="0"/>
              <a:t>)</a:t>
            </a:r>
            <a:endParaRPr lang="es-AR" sz="2000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4235964" y="281286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147" name="146 Objeto"/>
          <p:cNvGraphicFramePr>
            <a:graphicFrameLocks noChangeAspect="1"/>
          </p:cNvGraphicFramePr>
          <p:nvPr/>
        </p:nvGraphicFramePr>
        <p:xfrm>
          <a:off x="5303838" y="2757488"/>
          <a:ext cx="1535112" cy="635000"/>
        </p:xfrm>
        <a:graphic>
          <a:graphicData uri="http://schemas.openxmlformats.org/presentationml/2006/ole">
            <p:oleObj spid="_x0000_s1028" name="Ecuación" r:id="rId5" imgW="812520" imgH="368280" progId="Equation.3">
              <p:embed/>
            </p:oleObj>
          </a:graphicData>
        </a:graphic>
      </p:graphicFrame>
      <p:graphicFrame>
        <p:nvGraphicFramePr>
          <p:cNvPr id="148" name="147 Objeto"/>
          <p:cNvGraphicFramePr>
            <a:graphicFrameLocks noChangeAspect="1"/>
          </p:cNvGraphicFramePr>
          <p:nvPr/>
        </p:nvGraphicFramePr>
        <p:xfrm>
          <a:off x="5337175" y="4856163"/>
          <a:ext cx="1309688" cy="603250"/>
        </p:xfrm>
        <a:graphic>
          <a:graphicData uri="http://schemas.openxmlformats.org/presentationml/2006/ole">
            <p:oleObj spid="_x0000_s1029" name="Ecuación" r:id="rId6" imgW="634680" imgH="291960" progId="Equation.3">
              <p:embed/>
            </p:oleObj>
          </a:graphicData>
        </a:graphic>
      </p:graphicFrame>
      <p:sp>
        <p:nvSpPr>
          <p:cNvPr id="149" name="148 CuadroTexto"/>
          <p:cNvSpPr txBox="1"/>
          <p:nvPr/>
        </p:nvSpPr>
        <p:spPr>
          <a:xfrm>
            <a:off x="4172682" y="486916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4716016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0  1  0</a:t>
            </a:r>
            <a:endParaRPr lang="es-AR" sz="1400" dirty="0"/>
          </a:p>
        </p:txBody>
      </p:sp>
      <p:sp>
        <p:nvSpPr>
          <p:cNvPr id="151" name="150 Abrir llave"/>
          <p:cNvSpPr/>
          <p:nvPr/>
        </p:nvSpPr>
        <p:spPr bwMode="auto">
          <a:xfrm rot="5400000">
            <a:off x="4932040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4932040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2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5796136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1  0  0</a:t>
            </a:r>
            <a:endParaRPr lang="es-AR" sz="1400" dirty="0"/>
          </a:p>
        </p:txBody>
      </p:sp>
      <p:sp>
        <p:nvSpPr>
          <p:cNvPr id="154" name="153 Abrir llave"/>
          <p:cNvSpPr/>
          <p:nvPr/>
        </p:nvSpPr>
        <p:spPr bwMode="auto">
          <a:xfrm rot="5400000">
            <a:off x="6048164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155" name="154 CuadroTexto"/>
          <p:cNvSpPr txBox="1"/>
          <p:nvPr/>
        </p:nvSpPr>
        <p:spPr>
          <a:xfrm>
            <a:off x="6948264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5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156" name="155 CuadroTexto"/>
          <p:cNvSpPr txBox="1"/>
          <p:nvPr/>
        </p:nvSpPr>
        <p:spPr>
          <a:xfrm>
            <a:off x="6012160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4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157" name="156 CuadroTexto"/>
          <p:cNvSpPr txBox="1"/>
          <p:nvPr/>
        </p:nvSpPr>
        <p:spPr>
          <a:xfrm>
            <a:off x="7884368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7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158" name="157 Abrir llave"/>
          <p:cNvSpPr/>
          <p:nvPr/>
        </p:nvSpPr>
        <p:spPr bwMode="auto">
          <a:xfrm rot="5400000">
            <a:off x="7884368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159" name="158 Abrir llave"/>
          <p:cNvSpPr/>
          <p:nvPr/>
        </p:nvSpPr>
        <p:spPr bwMode="auto">
          <a:xfrm rot="5400000">
            <a:off x="6984268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7668344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1  1  1</a:t>
            </a:r>
            <a:endParaRPr lang="es-AR" sz="1400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6768244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1  0  1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9" grpId="0"/>
      <p:bldP spid="150" grpId="0"/>
      <p:bldP spid="151" grpId="0" animBg="1"/>
      <p:bldP spid="152" grpId="0"/>
      <p:bldP spid="153" grpId="0"/>
      <p:bldP spid="154" grpId="0" animBg="1"/>
      <p:bldP spid="155" grpId="0"/>
      <p:bldP spid="156" grpId="0"/>
      <p:bldP spid="157" grpId="0"/>
      <p:bldP spid="158" grpId="0" animBg="1"/>
      <p:bldP spid="159" grpId="0" animBg="1"/>
      <p:bldP spid="160" grpId="0"/>
      <p:bldP spid="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REPRESENTACIÓN ESQUEMÁTICA DE LA FUNCIÓN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44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635896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464400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508104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72412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6516216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6732240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45232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7668344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779580" y="547716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65" name="64 Objeto"/>
          <p:cNvGraphicFramePr>
            <a:graphicFrameLocks noChangeAspect="1"/>
          </p:cNvGraphicFramePr>
          <p:nvPr/>
        </p:nvGraphicFramePr>
        <p:xfrm>
          <a:off x="1919288" y="5421313"/>
          <a:ext cx="1392237" cy="695325"/>
        </p:xfrm>
        <a:graphic>
          <a:graphicData uri="http://schemas.openxmlformats.org/presentationml/2006/ole">
            <p:oleObj spid="_x0000_s2050" name="Ecuación" r:id="rId5" imgW="736560" imgH="368280" progId="Equation.3">
              <p:embed/>
            </p:oleObj>
          </a:graphicData>
        </a:graphic>
      </p:graphicFrame>
      <p:sp>
        <p:nvSpPr>
          <p:cNvPr id="66" name="65 Retraso"/>
          <p:cNvSpPr/>
          <p:nvPr/>
        </p:nvSpPr>
        <p:spPr bwMode="auto">
          <a:xfrm>
            <a:off x="6516216" y="328498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66 Retraso"/>
          <p:cNvSpPr/>
          <p:nvPr/>
        </p:nvSpPr>
        <p:spPr bwMode="auto">
          <a:xfrm>
            <a:off x="6516216" y="400506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8" name="67 Retraso"/>
          <p:cNvSpPr/>
          <p:nvPr/>
        </p:nvSpPr>
        <p:spPr bwMode="auto">
          <a:xfrm>
            <a:off x="6516216" y="4653136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68 Retraso"/>
          <p:cNvSpPr/>
          <p:nvPr/>
        </p:nvSpPr>
        <p:spPr bwMode="auto">
          <a:xfrm>
            <a:off x="6516216" y="530120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0" name="69 Conector recto"/>
          <p:cNvCxnSpPr>
            <a:stCxn id="66" idx="3"/>
          </p:cNvCxnSpPr>
          <p:nvPr/>
        </p:nvCxnSpPr>
        <p:spPr bwMode="auto">
          <a:xfrm>
            <a:off x="6876256" y="350100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70 Luna"/>
          <p:cNvSpPr/>
          <p:nvPr/>
        </p:nvSpPr>
        <p:spPr bwMode="auto">
          <a:xfrm flipH="1">
            <a:off x="7524328" y="4221088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2" name="71 Conector recto"/>
          <p:cNvCxnSpPr/>
          <p:nvPr/>
        </p:nvCxnSpPr>
        <p:spPr bwMode="auto">
          <a:xfrm flipH="1">
            <a:off x="8172400" y="4509120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72 Conector recto"/>
          <p:cNvCxnSpPr/>
          <p:nvPr/>
        </p:nvCxnSpPr>
        <p:spPr bwMode="auto">
          <a:xfrm>
            <a:off x="7308304" y="3501008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73 Conector recto"/>
          <p:cNvCxnSpPr>
            <a:stCxn id="67" idx="3"/>
          </p:cNvCxnSpPr>
          <p:nvPr/>
        </p:nvCxnSpPr>
        <p:spPr bwMode="auto">
          <a:xfrm>
            <a:off x="6876256" y="422108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74 Conector recto"/>
          <p:cNvCxnSpPr/>
          <p:nvPr/>
        </p:nvCxnSpPr>
        <p:spPr bwMode="auto">
          <a:xfrm>
            <a:off x="7092280" y="4221088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75 Conector recto"/>
          <p:cNvCxnSpPr/>
          <p:nvPr/>
        </p:nvCxnSpPr>
        <p:spPr bwMode="auto">
          <a:xfrm>
            <a:off x="6876256" y="486916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76 Conector recto"/>
          <p:cNvCxnSpPr/>
          <p:nvPr/>
        </p:nvCxnSpPr>
        <p:spPr bwMode="auto">
          <a:xfrm>
            <a:off x="7092280" y="4581128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77 Conector recto"/>
          <p:cNvCxnSpPr/>
          <p:nvPr/>
        </p:nvCxnSpPr>
        <p:spPr bwMode="auto">
          <a:xfrm>
            <a:off x="7308304" y="429309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78 Conector recto"/>
          <p:cNvCxnSpPr/>
          <p:nvPr/>
        </p:nvCxnSpPr>
        <p:spPr bwMode="auto">
          <a:xfrm>
            <a:off x="7092280" y="443711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79 Conector recto"/>
          <p:cNvCxnSpPr/>
          <p:nvPr/>
        </p:nvCxnSpPr>
        <p:spPr bwMode="auto">
          <a:xfrm>
            <a:off x="7092280" y="4581128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80 Conector recto"/>
          <p:cNvCxnSpPr/>
          <p:nvPr/>
        </p:nvCxnSpPr>
        <p:spPr bwMode="auto">
          <a:xfrm>
            <a:off x="6876256" y="551723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81 Conector recto"/>
          <p:cNvCxnSpPr/>
          <p:nvPr/>
        </p:nvCxnSpPr>
        <p:spPr bwMode="auto">
          <a:xfrm>
            <a:off x="7308304" y="4725144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/>
          <p:nvPr/>
        </p:nvCxnSpPr>
        <p:spPr bwMode="auto">
          <a:xfrm>
            <a:off x="7308304" y="472514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83 Grupo"/>
          <p:cNvGrpSpPr/>
          <p:nvPr/>
        </p:nvGrpSpPr>
        <p:grpSpPr>
          <a:xfrm rot="5400000">
            <a:off x="3815916" y="2744924"/>
            <a:ext cx="504056" cy="432048"/>
            <a:chOff x="5004048" y="3933056"/>
            <a:chExt cx="504056" cy="432048"/>
          </a:xfrm>
        </p:grpSpPr>
        <p:sp>
          <p:nvSpPr>
            <p:cNvPr id="85" name="84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6" name="85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87" name="86 Conector recto"/>
          <p:cNvCxnSpPr/>
          <p:nvPr/>
        </p:nvCxnSpPr>
        <p:spPr bwMode="auto">
          <a:xfrm>
            <a:off x="3635896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>
            <a:off x="3635896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>
            <a:endCxn id="85" idx="2"/>
          </p:cNvCxnSpPr>
          <p:nvPr/>
        </p:nvCxnSpPr>
        <p:spPr bwMode="auto">
          <a:xfrm>
            <a:off x="4067944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>
            <a:stCxn id="86" idx="6"/>
          </p:cNvCxnSpPr>
          <p:nvPr/>
        </p:nvCxnSpPr>
        <p:spPr bwMode="auto">
          <a:xfrm>
            <a:off x="4067944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90 Grupo"/>
          <p:cNvGrpSpPr/>
          <p:nvPr/>
        </p:nvGrpSpPr>
        <p:grpSpPr>
          <a:xfrm rot="5400000">
            <a:off x="4680012" y="2744924"/>
            <a:ext cx="504056" cy="432048"/>
            <a:chOff x="5004048" y="3933056"/>
            <a:chExt cx="504056" cy="432048"/>
          </a:xfrm>
        </p:grpSpPr>
        <p:sp>
          <p:nvSpPr>
            <p:cNvPr id="92" name="91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3" name="92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94" name="93 Conector recto"/>
          <p:cNvCxnSpPr/>
          <p:nvPr/>
        </p:nvCxnSpPr>
        <p:spPr bwMode="auto">
          <a:xfrm>
            <a:off x="4499992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>
            <a:off x="4499992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95 Conector recto"/>
          <p:cNvCxnSpPr>
            <a:endCxn id="92" idx="2"/>
          </p:cNvCxnSpPr>
          <p:nvPr/>
        </p:nvCxnSpPr>
        <p:spPr bwMode="auto">
          <a:xfrm>
            <a:off x="4932040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>
            <a:stCxn id="93" idx="6"/>
          </p:cNvCxnSpPr>
          <p:nvPr/>
        </p:nvCxnSpPr>
        <p:spPr bwMode="auto">
          <a:xfrm>
            <a:off x="4932040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8" name="97 Grupo"/>
          <p:cNvGrpSpPr/>
          <p:nvPr/>
        </p:nvGrpSpPr>
        <p:grpSpPr>
          <a:xfrm rot="5400000">
            <a:off x="5544108" y="2744924"/>
            <a:ext cx="504056" cy="432048"/>
            <a:chOff x="5004048" y="3933056"/>
            <a:chExt cx="504056" cy="432048"/>
          </a:xfrm>
        </p:grpSpPr>
        <p:sp>
          <p:nvSpPr>
            <p:cNvPr id="99" name="98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" name="99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01" name="100 Conector recto"/>
          <p:cNvCxnSpPr/>
          <p:nvPr/>
        </p:nvCxnSpPr>
        <p:spPr bwMode="auto">
          <a:xfrm>
            <a:off x="5364088" y="2348880"/>
            <a:ext cx="0" cy="3456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Conector recto"/>
          <p:cNvCxnSpPr/>
          <p:nvPr/>
        </p:nvCxnSpPr>
        <p:spPr bwMode="auto">
          <a:xfrm>
            <a:off x="5364088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102 Conector recto"/>
          <p:cNvCxnSpPr>
            <a:endCxn id="99" idx="2"/>
          </p:cNvCxnSpPr>
          <p:nvPr/>
        </p:nvCxnSpPr>
        <p:spPr bwMode="auto">
          <a:xfrm>
            <a:off x="5796136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103 Conector recto"/>
          <p:cNvCxnSpPr>
            <a:stCxn id="100" idx="6"/>
          </p:cNvCxnSpPr>
          <p:nvPr/>
        </p:nvCxnSpPr>
        <p:spPr bwMode="auto">
          <a:xfrm>
            <a:off x="5796136" y="3212976"/>
            <a:ext cx="0" cy="2592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104 CuadroTexto"/>
          <p:cNvSpPr txBox="1"/>
          <p:nvPr/>
        </p:nvSpPr>
        <p:spPr>
          <a:xfrm>
            <a:off x="3419872" y="58052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    /a    b   /b    c    /c</a:t>
            </a:r>
            <a:endParaRPr lang="es-AR" sz="2000" dirty="0"/>
          </a:p>
        </p:txBody>
      </p:sp>
      <p:cxnSp>
        <p:nvCxnSpPr>
          <p:cNvPr id="106" name="105 Conector recto"/>
          <p:cNvCxnSpPr/>
          <p:nvPr/>
        </p:nvCxnSpPr>
        <p:spPr bwMode="auto">
          <a:xfrm>
            <a:off x="4067944" y="3356992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106 Conector recto"/>
          <p:cNvCxnSpPr>
            <a:endCxn id="66" idx="1"/>
          </p:cNvCxnSpPr>
          <p:nvPr/>
        </p:nvCxnSpPr>
        <p:spPr bwMode="auto">
          <a:xfrm>
            <a:off x="4499992" y="3501008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107 Elipse"/>
          <p:cNvSpPr/>
          <p:nvPr/>
        </p:nvSpPr>
        <p:spPr bwMode="auto">
          <a:xfrm>
            <a:off x="4427984" y="34290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" name="108 Elipse"/>
          <p:cNvSpPr/>
          <p:nvPr/>
        </p:nvSpPr>
        <p:spPr bwMode="auto">
          <a:xfrm>
            <a:off x="3995936" y="32849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" name="109 Elipse"/>
          <p:cNvSpPr/>
          <p:nvPr/>
        </p:nvSpPr>
        <p:spPr bwMode="auto">
          <a:xfrm>
            <a:off x="5724128" y="35814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1" name="110 Elipse"/>
          <p:cNvSpPr/>
          <p:nvPr/>
        </p:nvSpPr>
        <p:spPr bwMode="auto">
          <a:xfrm>
            <a:off x="4860032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2" name="111 Elipse"/>
          <p:cNvSpPr/>
          <p:nvPr/>
        </p:nvSpPr>
        <p:spPr bwMode="auto">
          <a:xfrm>
            <a:off x="5724128" y="429309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3" name="112 Conector recto"/>
          <p:cNvCxnSpPr/>
          <p:nvPr/>
        </p:nvCxnSpPr>
        <p:spPr bwMode="auto">
          <a:xfrm>
            <a:off x="4932040" y="4221088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113 Conector recto"/>
          <p:cNvCxnSpPr/>
          <p:nvPr/>
        </p:nvCxnSpPr>
        <p:spPr bwMode="auto">
          <a:xfrm>
            <a:off x="5796136" y="436510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114 Conector recto"/>
          <p:cNvCxnSpPr/>
          <p:nvPr/>
        </p:nvCxnSpPr>
        <p:spPr bwMode="auto">
          <a:xfrm>
            <a:off x="3635896" y="5373216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115 Elipse"/>
          <p:cNvSpPr/>
          <p:nvPr/>
        </p:nvSpPr>
        <p:spPr bwMode="auto">
          <a:xfrm>
            <a:off x="3563888" y="40050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7" name="116 Conector recto"/>
          <p:cNvCxnSpPr/>
          <p:nvPr/>
        </p:nvCxnSpPr>
        <p:spPr bwMode="auto">
          <a:xfrm>
            <a:off x="3635896" y="4725144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117 Conector recto"/>
          <p:cNvCxnSpPr/>
          <p:nvPr/>
        </p:nvCxnSpPr>
        <p:spPr bwMode="auto">
          <a:xfrm>
            <a:off x="4932040" y="4869160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118 Conector recto"/>
          <p:cNvCxnSpPr/>
          <p:nvPr/>
        </p:nvCxnSpPr>
        <p:spPr bwMode="auto">
          <a:xfrm>
            <a:off x="5364088" y="5013176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119 Elipse"/>
          <p:cNvSpPr/>
          <p:nvPr/>
        </p:nvSpPr>
        <p:spPr bwMode="auto">
          <a:xfrm>
            <a:off x="3563888" y="46531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1" name="120 Elipse"/>
          <p:cNvSpPr/>
          <p:nvPr/>
        </p:nvSpPr>
        <p:spPr bwMode="auto">
          <a:xfrm>
            <a:off x="4860032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" name="121 Elipse"/>
          <p:cNvSpPr/>
          <p:nvPr/>
        </p:nvSpPr>
        <p:spPr bwMode="auto">
          <a:xfrm>
            <a:off x="5292080" y="494116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3" name="122 Conector recto"/>
          <p:cNvCxnSpPr/>
          <p:nvPr/>
        </p:nvCxnSpPr>
        <p:spPr bwMode="auto">
          <a:xfrm>
            <a:off x="4499992" y="5517232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123 Conector recto"/>
          <p:cNvCxnSpPr/>
          <p:nvPr/>
        </p:nvCxnSpPr>
        <p:spPr bwMode="auto">
          <a:xfrm>
            <a:off x="5364088" y="5661248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124 Elipse"/>
          <p:cNvSpPr/>
          <p:nvPr/>
        </p:nvSpPr>
        <p:spPr bwMode="auto">
          <a:xfrm>
            <a:off x="3563888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6" name="125 Elipse"/>
          <p:cNvSpPr/>
          <p:nvPr/>
        </p:nvSpPr>
        <p:spPr bwMode="auto">
          <a:xfrm>
            <a:off x="4427984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7" name="126 Elipse"/>
          <p:cNvSpPr/>
          <p:nvPr/>
        </p:nvSpPr>
        <p:spPr bwMode="auto">
          <a:xfrm>
            <a:off x="5292080" y="558924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8172400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cxnSp>
        <p:nvCxnSpPr>
          <p:cNvPr id="129" name="128 Conector recto"/>
          <p:cNvCxnSpPr/>
          <p:nvPr/>
        </p:nvCxnSpPr>
        <p:spPr bwMode="auto">
          <a:xfrm>
            <a:off x="3635896" y="4077072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129 Conector recto"/>
          <p:cNvCxnSpPr/>
          <p:nvPr/>
        </p:nvCxnSpPr>
        <p:spPr bwMode="auto">
          <a:xfrm>
            <a:off x="5796136" y="3645024"/>
            <a:ext cx="711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 animBg="1"/>
      <p:bldP spid="67" grpId="0" animBg="1"/>
      <p:bldP spid="68" grpId="0" animBg="1"/>
      <p:bldP spid="69" grpId="0" animBg="1"/>
      <p:bldP spid="71" grpId="0" animBg="1"/>
      <p:bldP spid="105" grpId="0"/>
      <p:bldP spid="108" grpId="0" animBg="1"/>
      <p:bldP spid="109" grpId="0" animBg="1"/>
      <p:bldP spid="110" grpId="0" animBg="1"/>
      <p:bldP spid="111" grpId="0" animBg="1"/>
      <p:bldP spid="112" grpId="0" animBg="1"/>
      <p:bldP spid="116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OTRAS OPERACIONES LÓGICAS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580" y="2072382"/>
            <a:ext cx="69342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OTRAS OPERACIONES LÓGICAS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1288504"/>
            <a:ext cx="7371125" cy="523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COMPUERTAS LÓGICAS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556792"/>
            <a:ext cx="6339335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COMPUERTAS LÓGICAS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19263"/>
            <a:ext cx="5324380" cy="437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DEFINICIÓN DE FUNCIÓN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39552" y="1484785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Una función del álgebra de </a:t>
            </a:r>
            <a:r>
              <a:rPr lang="es-AR" sz="2800" dirty="0" err="1" smtClean="0"/>
              <a:t>Boole</a:t>
            </a:r>
            <a:r>
              <a:rPr lang="es-AR" sz="2800" dirty="0" smtClean="0"/>
              <a:t> es una expresión algebraica en las que aparecen las variables de las cuales la función depende en forma directa o negada y relacionadas por las operaciones de suma lógica y/o producto lógico.</a:t>
            </a:r>
          </a:p>
          <a:p>
            <a:pPr marL="514350" indent="-514350" algn="just"/>
            <a:endParaRPr lang="es-AR" sz="2800" dirty="0" smtClean="0"/>
          </a:p>
          <a:p>
            <a:pPr marL="514350" indent="-514350" algn="just"/>
            <a:r>
              <a:rPr lang="es-AR" sz="2800" dirty="0" smtClean="0"/>
              <a:t>             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/b./c + a./b 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475656" y="5271591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).(/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+/c).(/b+/c).(a+/b)</a:t>
            </a:r>
            <a:r>
              <a:rPr lang="es-A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TÉRMINO CANÓNICO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539552" y="1484785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Un término es canónico cuando aparecen </a:t>
            </a:r>
            <a:r>
              <a:rPr lang="es-AR" sz="2800" b="1" dirty="0" smtClean="0">
                <a:solidFill>
                  <a:srgbClr val="FF0000"/>
                </a:solidFill>
              </a:rPr>
              <a:t>todas</a:t>
            </a:r>
            <a:r>
              <a:rPr lang="es-AR" sz="2800" dirty="0" smtClean="0"/>
              <a:t> las variables de las cuales la función depende ya sea en forma directa o negada.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691680" y="3105835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/b./c + a./b  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259632" y="4437112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 . 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 . (/b+/c).(a+/b)</a:t>
            </a:r>
            <a:r>
              <a:rPr lang="es-AR" dirty="0" smtClean="0"/>
              <a:t>  </a:t>
            </a:r>
          </a:p>
        </p:txBody>
      </p:sp>
      <p:cxnSp>
        <p:nvCxnSpPr>
          <p:cNvPr id="18" name="17 Conector recto de flecha"/>
          <p:cNvCxnSpPr/>
          <p:nvPr/>
        </p:nvCxnSpPr>
        <p:spPr bwMode="auto">
          <a:xfrm flipH="1" flipV="1">
            <a:off x="3851920" y="3645024"/>
            <a:ext cx="720080" cy="432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18 CuadroTexto"/>
          <p:cNvSpPr txBox="1"/>
          <p:nvPr/>
        </p:nvSpPr>
        <p:spPr>
          <a:xfrm>
            <a:off x="4716016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>
                <a:solidFill>
                  <a:srgbClr val="FF0000"/>
                </a:solidFill>
              </a:rPr>
              <a:t>Producto canónico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 bwMode="auto">
          <a:xfrm flipH="1" flipV="1">
            <a:off x="3491880" y="4941168"/>
            <a:ext cx="720080" cy="432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CuadroTexto"/>
          <p:cNvSpPr txBox="1"/>
          <p:nvPr/>
        </p:nvSpPr>
        <p:spPr>
          <a:xfrm>
            <a:off x="4427984" y="52199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>
                <a:solidFill>
                  <a:srgbClr val="FF0000"/>
                </a:solidFill>
              </a:rPr>
              <a:t>Suma canónica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FUNCIÓN CANÓNICA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39552" y="1484785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Una función es canónica cuando todos sus términos son canónicos. Puede ser expresada como suma de productos canónicos o como producto de sumas canónicas.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87624" y="3841884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a./b./c + a./b./c 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899592" y="499401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).(/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+/c).(a+/b+/c).(a+/</a:t>
            </a:r>
            <a:r>
              <a:rPr lang="es-AR" sz="2800" dirty="0" err="1" smtClean="0"/>
              <a:t>b+c</a:t>
            </a:r>
            <a:r>
              <a:rPr lang="es-AR" sz="2800" dirty="0" smtClean="0"/>
              <a:t>)</a:t>
            </a:r>
            <a:r>
              <a:rPr lang="es-A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FUNCIÓN CANÓNICA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539552" y="1484785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En una función expresada como suma de productos canónicos, cada </a:t>
            </a:r>
            <a:r>
              <a:rPr lang="es-AR" sz="2800" dirty="0" smtClean="0">
                <a:solidFill>
                  <a:srgbClr val="FF0000"/>
                </a:solidFill>
              </a:rPr>
              <a:t>producto canónico</a:t>
            </a:r>
            <a:r>
              <a:rPr lang="es-AR" sz="2800" dirty="0" smtClean="0"/>
              <a:t> representa un </a:t>
            </a:r>
            <a:r>
              <a:rPr lang="es-AR" sz="2800" dirty="0" smtClean="0">
                <a:solidFill>
                  <a:srgbClr val="FF0000"/>
                </a:solidFill>
              </a:rPr>
              <a:t>uno</a:t>
            </a:r>
            <a:r>
              <a:rPr lang="es-AR" sz="2800" dirty="0" smtClean="0"/>
              <a:t> de la función. Basta que uno de los términos sea uno para que la función valga uno.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187624" y="4489956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a./b./c + a./b./c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FUNCIÓN CANÓNICA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49 CuadroTexto"/>
          <p:cNvSpPr txBox="1"/>
          <p:nvPr/>
        </p:nvSpPr>
        <p:spPr>
          <a:xfrm>
            <a:off x="539552" y="1484785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En una función expresada como producto de sumas canónicas, cada </a:t>
            </a:r>
            <a:r>
              <a:rPr lang="es-AR" sz="2800" dirty="0" smtClean="0">
                <a:solidFill>
                  <a:srgbClr val="FF0000"/>
                </a:solidFill>
              </a:rPr>
              <a:t>suma canónica</a:t>
            </a:r>
            <a:r>
              <a:rPr lang="es-AR" sz="2800" dirty="0" smtClean="0"/>
              <a:t> representa un </a:t>
            </a:r>
            <a:r>
              <a:rPr lang="es-AR" sz="2800" dirty="0" smtClean="0">
                <a:solidFill>
                  <a:srgbClr val="FF0000"/>
                </a:solidFill>
              </a:rPr>
              <a:t>cero</a:t>
            </a:r>
            <a:r>
              <a:rPr lang="es-AR" sz="2800" dirty="0" smtClean="0"/>
              <a:t> de la función. Basta que uno de los términos sea cero para que la función valga cero.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899592" y="4005064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).(/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+/c).(a+/b+/c).(a+/</a:t>
            </a:r>
            <a:r>
              <a:rPr lang="es-AR" sz="2800" dirty="0" err="1" smtClean="0"/>
              <a:t>b+c</a:t>
            </a:r>
            <a:r>
              <a:rPr lang="es-AR" sz="2800" dirty="0" smtClean="0"/>
              <a:t>)</a:t>
            </a:r>
            <a:r>
              <a:rPr lang="es-AR" dirty="0" smtClean="0"/>
              <a:t>  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827584" y="4780309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AR" sz="2800" dirty="0" smtClean="0">
                <a:solidFill>
                  <a:srgbClr val="FF0000"/>
                </a:solidFill>
              </a:rPr>
              <a:t>Tanto la suma de productos como el producto de sumas constituyen la representación algebraica de la función.</a:t>
            </a:r>
            <a:r>
              <a:rPr lang="es-A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MINTERMS Y MAXTERMS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432" y="1196752"/>
            <a:ext cx="8498330" cy="37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043078"/>
            <a:ext cx="68770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540" y="5689240"/>
            <a:ext cx="6896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REPRESENTACIÓN DE LA FUNCIÓN MEDIANTE TABLA DE VERDAD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59 Elipse"/>
          <p:cNvSpPr/>
          <p:nvPr/>
        </p:nvSpPr>
        <p:spPr bwMode="auto">
          <a:xfrm>
            <a:off x="2627784" y="386104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2" name="111 Elipse"/>
          <p:cNvSpPr/>
          <p:nvPr/>
        </p:nvSpPr>
        <p:spPr bwMode="auto">
          <a:xfrm>
            <a:off x="2627784" y="314096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3" name="112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1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1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3635896" y="21412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464400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cxnSp>
        <p:nvCxnSpPr>
          <p:cNvPr id="126" name="125 Conector recto de flecha"/>
          <p:cNvCxnSpPr/>
          <p:nvPr/>
        </p:nvCxnSpPr>
        <p:spPr bwMode="auto">
          <a:xfrm flipH="1">
            <a:off x="3203848" y="2564904"/>
            <a:ext cx="1656184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7" name="126 CuadroTexto"/>
          <p:cNvSpPr txBox="1"/>
          <p:nvPr/>
        </p:nvSpPr>
        <p:spPr>
          <a:xfrm>
            <a:off x="5508104" y="217524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28" name="127 CuadroTexto"/>
          <p:cNvSpPr txBox="1"/>
          <p:nvPr/>
        </p:nvSpPr>
        <p:spPr>
          <a:xfrm>
            <a:off x="572412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cxnSp>
        <p:nvCxnSpPr>
          <p:cNvPr id="129" name="128 Conector recto de flecha"/>
          <p:cNvCxnSpPr/>
          <p:nvPr/>
        </p:nvCxnSpPr>
        <p:spPr bwMode="auto">
          <a:xfrm flipH="1">
            <a:off x="3203848" y="2564904"/>
            <a:ext cx="2880320" cy="13681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129 CuadroTexto"/>
          <p:cNvSpPr txBox="1"/>
          <p:nvPr/>
        </p:nvSpPr>
        <p:spPr>
          <a:xfrm>
            <a:off x="6516216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6732240" y="21328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7452320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7668344" y="21328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112" grpId="0" animBg="1"/>
      <p:bldP spid="112" grpId="1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30" grpId="0"/>
      <p:bldP spid="131" grpId="0"/>
      <p:bldP spid="132" grpId="0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REPRESENTACIÓN DE LA FUNCIÓN MEDIANTE PRODUCTO DE SUMAS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47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49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3635896" y="21412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64400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508104" y="217524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572412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516216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6732240" y="21328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7452320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7668344" y="21328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4644008" y="27089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suma de productos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3275856" y="418101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4283968" y="341970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rgbClr val="FF0000"/>
                </a:solidFill>
              </a:rPr>
              <a:t>Y como producto de sumas?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4355976" y="414908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(</a:t>
            </a:r>
            <a:r>
              <a:rPr lang="es-AR" sz="2000" dirty="0" err="1" smtClean="0"/>
              <a:t>a+b+c</a:t>
            </a:r>
            <a:r>
              <a:rPr lang="es-AR" sz="2000" dirty="0" smtClean="0"/>
              <a:t>).(</a:t>
            </a:r>
            <a:r>
              <a:rPr lang="es-AR" sz="2000" dirty="0" err="1" smtClean="0"/>
              <a:t>a+b</a:t>
            </a:r>
            <a:r>
              <a:rPr lang="es-AR" sz="2000" dirty="0" smtClean="0"/>
              <a:t>+/c).(a+/b+/c).(/a+/</a:t>
            </a:r>
            <a:r>
              <a:rPr lang="es-AR" sz="2000" dirty="0" err="1" smtClean="0"/>
              <a:t>b+c</a:t>
            </a:r>
            <a:r>
              <a:rPr lang="es-AR" sz="2000" dirty="0" smtClean="0"/>
              <a:t>)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2571</TotalTime>
  <Words>695</Words>
  <Application>Microsoft Office PowerPoint</Application>
  <PresentationFormat>Presentación en pantalla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UCC</vt:lpstr>
      <vt:lpstr>Microsoft Editor de ecuaciones 3.0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343</cp:revision>
  <dcterms:created xsi:type="dcterms:W3CDTF">2015-08-11T02:22:31Z</dcterms:created>
  <dcterms:modified xsi:type="dcterms:W3CDTF">2018-04-16T13:13:48Z</dcterms:modified>
</cp:coreProperties>
</file>