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71" r:id="rId8"/>
    <p:sldId id="266" r:id="rId9"/>
    <p:sldId id="267" r:id="rId10"/>
    <p:sldId id="269" r:id="rId11"/>
    <p:sldId id="270" r:id="rId12"/>
    <p:sldId id="272" r:id="rId13"/>
    <p:sldId id="273" r:id="rId14"/>
    <p:sldId id="274" r:id="rId15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FFFF"/>
    <a:srgbClr val="96969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3" autoAdjust="0"/>
  </p:normalViewPr>
  <p:slideViewPr>
    <p:cSldViewPr>
      <p:cViewPr>
        <p:scale>
          <a:sx n="100" d="100"/>
          <a:sy n="100" d="100"/>
        </p:scale>
        <p:origin x="-274" y="61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36303-8D6F-4CF9-A7BF-DBA46A2FFC5D}" type="datetimeFigureOut">
              <a:rPr lang="es-AR"/>
              <a:pPr>
                <a:defRPr/>
              </a:pPr>
              <a:t>05/05/2018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C2B02-AD21-475F-8054-96C87B3F2151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30D86-6316-4019-82E5-4600938A0610}" type="datetimeFigureOut">
              <a:rPr lang="es-AR"/>
              <a:pPr>
                <a:defRPr/>
              </a:pPr>
              <a:t>05/05/2018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44352-3829-43B0-A7D5-F66A7E62D3B1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CF8E9-280C-42D9-BB4C-5983F9FF6F50}" type="datetimeFigureOut">
              <a:rPr lang="es-AR"/>
              <a:pPr>
                <a:defRPr/>
              </a:pPr>
              <a:t>05/05/2018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04820-D51E-413E-AFE7-F60CEE0FA9A3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BBEF0-E2BC-4FA5-AA6C-C6C94F5602BC}" type="datetimeFigureOut">
              <a:rPr lang="es-AR"/>
              <a:pPr>
                <a:defRPr/>
              </a:pPr>
              <a:t>05/05/2018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FD6A5-DECF-4135-BF90-C748D5B0200A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FC39C-A6DD-4AF6-A26A-FBCEC9FD5BB0}" type="datetimeFigureOut">
              <a:rPr lang="es-AR"/>
              <a:pPr>
                <a:defRPr/>
              </a:pPr>
              <a:t>05/05/2018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5DBFD-5377-4082-8FE4-4D729A3F0056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60A3D-68FA-445B-A63D-3C1AB79FE52E}" type="datetimeFigureOut">
              <a:rPr lang="es-AR"/>
              <a:pPr>
                <a:defRPr/>
              </a:pPr>
              <a:t>05/05/2018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9A413-8D17-4F76-97FB-D073ABFDC77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8057E-58DD-411D-9F63-85015BFC0CC8}" type="datetimeFigureOut">
              <a:rPr lang="es-AR"/>
              <a:pPr>
                <a:defRPr/>
              </a:pPr>
              <a:t>05/05/2018</a:t>
            </a:fld>
            <a:endParaRPr lang="es-AR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9A7BA-DCA6-41CC-8B14-79DF7BDE637B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FF590-AF85-48A7-B448-F0BECBF7C70E}" type="datetimeFigureOut">
              <a:rPr lang="es-AR"/>
              <a:pPr>
                <a:defRPr/>
              </a:pPr>
              <a:t>05/05/2018</a:t>
            </a:fld>
            <a:endParaRPr lang="es-AR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0ED78-EE55-4F2D-A72F-ECD1237ADF08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E637D-4E8B-44A1-9892-805334FB3B20}" type="datetimeFigureOut">
              <a:rPr lang="es-AR"/>
              <a:pPr>
                <a:defRPr/>
              </a:pPr>
              <a:t>05/05/2018</a:t>
            </a:fld>
            <a:endParaRPr lang="es-AR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85EEC-8506-437D-BF5C-F8BB48C378D9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3A12F-8971-4078-A71A-9EDFFFB5379A}" type="datetimeFigureOut">
              <a:rPr lang="es-AR"/>
              <a:pPr>
                <a:defRPr/>
              </a:pPr>
              <a:t>05/05/2018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14F42-C266-40EB-A1D2-BF4F28FF1A2F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D5612-E5F5-4FEE-B6AF-54F3D0F3EB04}" type="datetimeFigureOut">
              <a:rPr lang="es-AR"/>
              <a:pPr>
                <a:defRPr/>
              </a:pPr>
              <a:t>05/05/2018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175E9-D35A-4C1D-9A41-D8771EDC9292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AR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044A9A8-C424-487A-8E45-5F7FB71B8188}" type="datetimeFigureOut">
              <a:rPr lang="es-AR"/>
              <a:pPr>
                <a:defRPr/>
              </a:pPr>
              <a:t>05/05/2018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973B51B-9198-4E3F-8B15-817C7408C111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51" name="Line 3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685800" y="35814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52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3167063"/>
            <a:ext cx="27384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</a:rPr>
              <a:t>Técnicas Digitales I </a:t>
            </a:r>
            <a:endParaRPr lang="en-GB" sz="2400" i="1">
              <a:latin typeface="Times New Roman" pitchFamily="18" charset="0"/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89663" y="3595688"/>
            <a:ext cx="2127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Luis Eduardo Toledo</a:t>
            </a:r>
            <a:endParaRPr lang="en-GB">
              <a:latin typeface="Times New Roman" pitchFamily="18" charset="0"/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SIMPLIFICACIÓN DE FUNCIONES DEL ÁLGEBRA DE BOOLE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2055" name="Picture 3" descr="D:\Luis\Facultad\UTN\240px-UTN_log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EJEMPLOS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6" name="45 Grupo"/>
          <p:cNvGrpSpPr/>
          <p:nvPr/>
        </p:nvGrpSpPr>
        <p:grpSpPr>
          <a:xfrm>
            <a:off x="3275856" y="3605534"/>
            <a:ext cx="1800200" cy="1551658"/>
            <a:chOff x="6588224" y="2697559"/>
            <a:chExt cx="1800200" cy="1551658"/>
          </a:xfrm>
        </p:grpSpPr>
        <p:cxnSp>
          <p:nvCxnSpPr>
            <p:cNvPr id="47" name="46 Conector recto"/>
            <p:cNvCxnSpPr/>
            <p:nvPr/>
          </p:nvCxnSpPr>
          <p:spPr bwMode="auto">
            <a:xfrm>
              <a:off x="7668344" y="3077344"/>
              <a:ext cx="0" cy="11437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47 Conector recto"/>
            <p:cNvCxnSpPr/>
            <p:nvPr/>
          </p:nvCxnSpPr>
          <p:spPr bwMode="auto">
            <a:xfrm flipH="1" flipV="1">
              <a:off x="7092280" y="4209728"/>
              <a:ext cx="1152128" cy="1136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48 Conector recto"/>
            <p:cNvCxnSpPr/>
            <p:nvPr/>
          </p:nvCxnSpPr>
          <p:spPr bwMode="auto">
            <a:xfrm>
              <a:off x="7092280" y="3077344"/>
              <a:ext cx="0" cy="11437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49 Conector recto"/>
            <p:cNvCxnSpPr/>
            <p:nvPr/>
          </p:nvCxnSpPr>
          <p:spPr bwMode="auto">
            <a:xfrm>
              <a:off x="8244408" y="3077344"/>
              <a:ext cx="0" cy="11437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50 Conector recto"/>
            <p:cNvCxnSpPr/>
            <p:nvPr/>
          </p:nvCxnSpPr>
          <p:spPr bwMode="auto">
            <a:xfrm>
              <a:off x="6732240" y="2789312"/>
              <a:ext cx="360040" cy="2880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51 CuadroTexto"/>
            <p:cNvSpPr txBox="1"/>
            <p:nvPr/>
          </p:nvSpPr>
          <p:spPr>
            <a:xfrm>
              <a:off x="6804248" y="2697559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b</a:t>
              </a:r>
            </a:p>
          </p:txBody>
        </p:sp>
        <p:sp>
          <p:nvSpPr>
            <p:cNvPr id="53" name="52 CuadroTexto"/>
            <p:cNvSpPr txBox="1"/>
            <p:nvPr/>
          </p:nvSpPr>
          <p:spPr>
            <a:xfrm>
              <a:off x="6588224" y="285293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a</a:t>
              </a:r>
            </a:p>
          </p:txBody>
        </p:sp>
        <p:sp>
          <p:nvSpPr>
            <p:cNvPr id="54" name="53 CuadroTexto"/>
            <p:cNvSpPr txBox="1"/>
            <p:nvPr/>
          </p:nvSpPr>
          <p:spPr>
            <a:xfrm>
              <a:off x="6660232" y="3084622"/>
              <a:ext cx="432048" cy="1075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s-AR" sz="1400" dirty="0" smtClean="0"/>
                <a:t>0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1</a:t>
              </a:r>
            </a:p>
          </p:txBody>
        </p:sp>
        <p:sp>
          <p:nvSpPr>
            <p:cNvPr id="55" name="54 CuadroTexto"/>
            <p:cNvSpPr txBox="1"/>
            <p:nvPr/>
          </p:nvSpPr>
          <p:spPr>
            <a:xfrm>
              <a:off x="7308304" y="2738790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1600" dirty="0" smtClean="0"/>
                <a:t>0      1</a:t>
              </a:r>
              <a:endParaRPr lang="es-AR" sz="1600" dirty="0"/>
            </a:p>
          </p:txBody>
        </p:sp>
        <p:cxnSp>
          <p:nvCxnSpPr>
            <p:cNvPr id="56" name="55 Conector recto"/>
            <p:cNvCxnSpPr/>
            <p:nvPr/>
          </p:nvCxnSpPr>
          <p:spPr bwMode="auto">
            <a:xfrm flipH="1">
              <a:off x="7092280" y="3653408"/>
              <a:ext cx="1152128" cy="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56 Conector recto"/>
            <p:cNvCxnSpPr/>
            <p:nvPr/>
          </p:nvCxnSpPr>
          <p:spPr bwMode="auto">
            <a:xfrm flipH="1">
              <a:off x="7092280" y="3077344"/>
              <a:ext cx="115212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57 CuadroTexto"/>
            <p:cNvSpPr txBox="1"/>
            <p:nvPr/>
          </p:nvSpPr>
          <p:spPr>
            <a:xfrm>
              <a:off x="7380312" y="336537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0</a:t>
              </a:r>
              <a:endParaRPr lang="es-AR" sz="1400" dirty="0"/>
            </a:p>
          </p:txBody>
        </p:sp>
        <p:sp>
          <p:nvSpPr>
            <p:cNvPr id="59" name="58 CuadroTexto"/>
            <p:cNvSpPr txBox="1"/>
            <p:nvPr/>
          </p:nvSpPr>
          <p:spPr>
            <a:xfrm>
              <a:off x="7956376" y="336537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</a:t>
              </a:r>
              <a:endParaRPr lang="es-AR" sz="1400" dirty="0"/>
            </a:p>
          </p:txBody>
        </p:sp>
        <p:sp>
          <p:nvSpPr>
            <p:cNvPr id="60" name="59 CuadroTexto"/>
            <p:cNvSpPr txBox="1"/>
            <p:nvPr/>
          </p:nvSpPr>
          <p:spPr>
            <a:xfrm>
              <a:off x="7380312" y="393305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2</a:t>
              </a:r>
              <a:endParaRPr lang="es-AR" sz="1400" dirty="0"/>
            </a:p>
          </p:txBody>
        </p:sp>
        <p:sp>
          <p:nvSpPr>
            <p:cNvPr id="61" name="60 CuadroTexto"/>
            <p:cNvSpPr txBox="1"/>
            <p:nvPr/>
          </p:nvSpPr>
          <p:spPr>
            <a:xfrm>
              <a:off x="7956376" y="3941440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3</a:t>
              </a:r>
              <a:endParaRPr lang="es-AR" sz="1400" dirty="0"/>
            </a:p>
          </p:txBody>
        </p:sp>
      </p:grpSp>
      <p:grpSp>
        <p:nvGrpSpPr>
          <p:cNvPr id="62" name="61 Grupo"/>
          <p:cNvGrpSpPr/>
          <p:nvPr/>
        </p:nvGrpSpPr>
        <p:grpSpPr>
          <a:xfrm>
            <a:off x="467544" y="1988840"/>
            <a:ext cx="1944216" cy="1944216"/>
            <a:chOff x="467544" y="1988840"/>
            <a:chExt cx="1944216" cy="1944216"/>
          </a:xfrm>
        </p:grpSpPr>
        <p:cxnSp>
          <p:nvCxnSpPr>
            <p:cNvPr id="63" name="62 Conector recto"/>
            <p:cNvCxnSpPr/>
            <p:nvPr/>
          </p:nvCxnSpPr>
          <p:spPr bwMode="auto">
            <a:xfrm>
              <a:off x="467544" y="2420888"/>
              <a:ext cx="1872208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63 Conector recto"/>
            <p:cNvCxnSpPr/>
            <p:nvPr/>
          </p:nvCxnSpPr>
          <p:spPr bwMode="auto">
            <a:xfrm>
              <a:off x="1763688" y="2060848"/>
              <a:ext cx="0" cy="187220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64 CuadroTexto"/>
            <p:cNvSpPr txBox="1"/>
            <p:nvPr/>
          </p:nvSpPr>
          <p:spPr>
            <a:xfrm>
              <a:off x="683568" y="1988840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a     b     f        </a:t>
              </a:r>
              <a:endParaRPr lang="es-AR" sz="2400" dirty="0"/>
            </a:p>
          </p:txBody>
        </p:sp>
        <p:sp>
          <p:nvSpPr>
            <p:cNvPr id="66" name="65 CuadroTexto"/>
            <p:cNvSpPr txBox="1"/>
            <p:nvPr/>
          </p:nvSpPr>
          <p:spPr>
            <a:xfrm>
              <a:off x="683568" y="2391271"/>
              <a:ext cx="1584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0     0     0</a:t>
              </a:r>
              <a:endParaRPr lang="es-AR" sz="2400" dirty="0"/>
            </a:p>
          </p:txBody>
        </p:sp>
        <p:sp>
          <p:nvSpPr>
            <p:cNvPr id="67" name="66 CuadroTexto"/>
            <p:cNvSpPr txBox="1"/>
            <p:nvPr/>
          </p:nvSpPr>
          <p:spPr>
            <a:xfrm>
              <a:off x="683568" y="2751311"/>
              <a:ext cx="1656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0     1     1</a:t>
              </a:r>
              <a:endParaRPr lang="es-AR" sz="2400" dirty="0"/>
            </a:p>
          </p:txBody>
        </p:sp>
        <p:sp>
          <p:nvSpPr>
            <p:cNvPr id="68" name="67 CuadroTexto"/>
            <p:cNvSpPr txBox="1"/>
            <p:nvPr/>
          </p:nvSpPr>
          <p:spPr>
            <a:xfrm>
              <a:off x="683568" y="3068960"/>
              <a:ext cx="1584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1     0     1</a:t>
              </a:r>
              <a:endParaRPr lang="es-AR" sz="2400" dirty="0"/>
            </a:p>
          </p:txBody>
        </p:sp>
        <p:sp>
          <p:nvSpPr>
            <p:cNvPr id="69" name="68 CuadroTexto"/>
            <p:cNvSpPr txBox="1"/>
            <p:nvPr/>
          </p:nvSpPr>
          <p:spPr>
            <a:xfrm>
              <a:off x="683568" y="3429000"/>
              <a:ext cx="1656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1     1     1</a:t>
              </a:r>
              <a:endParaRPr lang="es-AR" sz="2400" dirty="0"/>
            </a:p>
          </p:txBody>
        </p:sp>
      </p:grpSp>
      <p:sp>
        <p:nvSpPr>
          <p:cNvPr id="70" name="69 CuadroTexto"/>
          <p:cNvSpPr txBox="1"/>
          <p:nvPr/>
        </p:nvSpPr>
        <p:spPr>
          <a:xfrm>
            <a:off x="3107839" y="2884874"/>
            <a:ext cx="960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f(</a:t>
            </a:r>
            <a:r>
              <a:rPr lang="es-AR" sz="2000" dirty="0" err="1" smtClean="0"/>
              <a:t>a,b</a:t>
            </a:r>
            <a:r>
              <a:rPr lang="es-AR" sz="2000" dirty="0" smtClean="0"/>
              <a:t>)=</a:t>
            </a:r>
            <a:endParaRPr lang="es-AR" sz="2000" dirty="0"/>
          </a:p>
        </p:txBody>
      </p:sp>
      <p:graphicFrame>
        <p:nvGraphicFramePr>
          <p:cNvPr id="71" name="70 Objeto"/>
          <p:cNvGraphicFramePr>
            <a:graphicFrameLocks noChangeAspect="1"/>
          </p:cNvGraphicFramePr>
          <p:nvPr/>
        </p:nvGraphicFramePr>
        <p:xfrm>
          <a:off x="4162425" y="2852738"/>
          <a:ext cx="1128713" cy="647700"/>
        </p:xfrm>
        <a:graphic>
          <a:graphicData uri="http://schemas.openxmlformats.org/presentationml/2006/ole">
            <p:oleObj spid="_x0000_s1030" name="Ecuación" r:id="rId5" imgW="596880" imgH="342720" progId="Equation.3">
              <p:embed/>
            </p:oleObj>
          </a:graphicData>
        </a:graphic>
      </p:graphicFrame>
      <p:sp>
        <p:nvSpPr>
          <p:cNvPr id="72" name="71 CuadroTexto"/>
          <p:cNvSpPr txBox="1"/>
          <p:nvPr/>
        </p:nvSpPr>
        <p:spPr>
          <a:xfrm>
            <a:off x="3131840" y="227687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f(</a:t>
            </a:r>
            <a:r>
              <a:rPr lang="es-AR" sz="2000" dirty="0" err="1" smtClean="0"/>
              <a:t>a,b</a:t>
            </a:r>
            <a:r>
              <a:rPr lang="es-AR" sz="2000" dirty="0" smtClean="0"/>
              <a:t>)=/</a:t>
            </a:r>
            <a:r>
              <a:rPr lang="es-AR" sz="2000" dirty="0" err="1" smtClean="0"/>
              <a:t>a.b</a:t>
            </a:r>
            <a:r>
              <a:rPr lang="es-AR" sz="2000" dirty="0" smtClean="0"/>
              <a:t> + a./b +</a:t>
            </a:r>
            <a:r>
              <a:rPr lang="es-AR" sz="2000" dirty="0" err="1" smtClean="0"/>
              <a:t>a.b</a:t>
            </a:r>
            <a:endParaRPr lang="es-AR" sz="2000" dirty="0"/>
          </a:p>
        </p:txBody>
      </p:sp>
      <p:sp>
        <p:nvSpPr>
          <p:cNvPr id="73" name="72 CuadroTexto"/>
          <p:cNvSpPr txBox="1"/>
          <p:nvPr/>
        </p:nvSpPr>
        <p:spPr>
          <a:xfrm>
            <a:off x="4427984" y="458112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74" name="73 CuadroTexto"/>
          <p:cNvSpPr txBox="1"/>
          <p:nvPr/>
        </p:nvSpPr>
        <p:spPr>
          <a:xfrm>
            <a:off x="3851920" y="458112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75" name="74 CuadroTexto"/>
          <p:cNvSpPr txBox="1"/>
          <p:nvPr/>
        </p:nvSpPr>
        <p:spPr>
          <a:xfrm>
            <a:off x="4427984" y="4005064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76" name="75 Rectángulo redondeado"/>
          <p:cNvSpPr/>
          <p:nvPr/>
        </p:nvSpPr>
        <p:spPr bwMode="auto">
          <a:xfrm>
            <a:off x="1835696" y="2780928"/>
            <a:ext cx="360040" cy="360040"/>
          </a:xfrm>
          <a:prstGeom prst="round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7" name="76 Rectángulo redondeado"/>
          <p:cNvSpPr/>
          <p:nvPr/>
        </p:nvSpPr>
        <p:spPr bwMode="auto">
          <a:xfrm>
            <a:off x="1835696" y="3140968"/>
            <a:ext cx="360040" cy="360040"/>
          </a:xfrm>
          <a:prstGeom prst="round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8" name="77 Rectángulo redondeado"/>
          <p:cNvSpPr/>
          <p:nvPr/>
        </p:nvSpPr>
        <p:spPr bwMode="auto">
          <a:xfrm>
            <a:off x="1835696" y="3501008"/>
            <a:ext cx="360040" cy="360040"/>
          </a:xfrm>
          <a:prstGeom prst="round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9" name="78 Rectángulo redondeado"/>
          <p:cNvSpPr/>
          <p:nvPr/>
        </p:nvSpPr>
        <p:spPr bwMode="auto">
          <a:xfrm>
            <a:off x="4427984" y="4077072"/>
            <a:ext cx="432048" cy="1008112"/>
          </a:xfrm>
          <a:prstGeom prst="round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0" name="79 Rectángulo redondeado"/>
          <p:cNvSpPr/>
          <p:nvPr/>
        </p:nvSpPr>
        <p:spPr bwMode="auto">
          <a:xfrm>
            <a:off x="3851920" y="4653136"/>
            <a:ext cx="1008112" cy="432048"/>
          </a:xfrm>
          <a:prstGeom prst="round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1" name="80 Abrir llave"/>
          <p:cNvSpPr/>
          <p:nvPr/>
        </p:nvSpPr>
        <p:spPr bwMode="auto">
          <a:xfrm rot="16200000">
            <a:off x="6444209" y="4653136"/>
            <a:ext cx="216023" cy="504056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2" name="81 CuadroTexto"/>
          <p:cNvSpPr txBox="1"/>
          <p:nvPr/>
        </p:nvSpPr>
        <p:spPr>
          <a:xfrm>
            <a:off x="5436096" y="4541058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f(</a:t>
            </a:r>
            <a:r>
              <a:rPr lang="es-AR" sz="2000" dirty="0" err="1" smtClean="0"/>
              <a:t>a,b</a:t>
            </a:r>
            <a:r>
              <a:rPr lang="es-AR" sz="2000" dirty="0" smtClean="0"/>
              <a:t>)=</a:t>
            </a:r>
            <a:endParaRPr lang="es-AR" sz="2000" dirty="0"/>
          </a:p>
        </p:txBody>
      </p:sp>
      <p:sp>
        <p:nvSpPr>
          <p:cNvPr id="83" name="82 Abrir llave"/>
          <p:cNvSpPr/>
          <p:nvPr/>
        </p:nvSpPr>
        <p:spPr bwMode="auto">
          <a:xfrm rot="16200000">
            <a:off x="7236296" y="4653136"/>
            <a:ext cx="216023" cy="504056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4" name="83 Rectángulo"/>
          <p:cNvSpPr/>
          <p:nvPr/>
        </p:nvSpPr>
        <p:spPr>
          <a:xfrm>
            <a:off x="6804248" y="4571836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+</a:t>
            </a:r>
            <a:endParaRPr lang="es-AR" dirty="0"/>
          </a:p>
        </p:txBody>
      </p:sp>
      <p:sp>
        <p:nvSpPr>
          <p:cNvPr id="85" name="84 CuadroTexto"/>
          <p:cNvSpPr txBox="1"/>
          <p:nvPr/>
        </p:nvSpPr>
        <p:spPr>
          <a:xfrm>
            <a:off x="6228184" y="4479503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a</a:t>
            </a:r>
            <a:endParaRPr lang="es-AR" sz="2000" dirty="0"/>
          </a:p>
        </p:txBody>
      </p:sp>
      <p:sp>
        <p:nvSpPr>
          <p:cNvPr id="86" name="85 CuadroTexto"/>
          <p:cNvSpPr txBox="1"/>
          <p:nvPr/>
        </p:nvSpPr>
        <p:spPr>
          <a:xfrm>
            <a:off x="7092280" y="4437112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b</a:t>
            </a:r>
            <a:endParaRPr lang="es-AR" sz="2000" dirty="0"/>
          </a:p>
        </p:txBody>
      </p:sp>
      <p:sp>
        <p:nvSpPr>
          <p:cNvPr id="87" name="86 CuadroTexto"/>
          <p:cNvSpPr txBox="1"/>
          <p:nvPr/>
        </p:nvSpPr>
        <p:spPr>
          <a:xfrm>
            <a:off x="1259632" y="5373216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400" dirty="0" smtClean="0">
                <a:solidFill>
                  <a:srgbClr val="FF0000"/>
                </a:solidFill>
              </a:rPr>
              <a:t>ES LA SUMA LÓGICA !!</a:t>
            </a:r>
            <a:endParaRPr lang="es-AR" sz="2400" dirty="0">
              <a:solidFill>
                <a:srgbClr val="FF0000"/>
              </a:solidFill>
            </a:endParaRPr>
          </a:p>
        </p:txBody>
      </p:sp>
      <p:grpSp>
        <p:nvGrpSpPr>
          <p:cNvPr id="88" name="87 Grupo"/>
          <p:cNvGrpSpPr/>
          <p:nvPr/>
        </p:nvGrpSpPr>
        <p:grpSpPr>
          <a:xfrm>
            <a:off x="5724128" y="5229200"/>
            <a:ext cx="1512168" cy="657364"/>
            <a:chOff x="5724128" y="5229200"/>
            <a:chExt cx="1512168" cy="657364"/>
          </a:xfrm>
        </p:grpSpPr>
        <p:sp>
          <p:nvSpPr>
            <p:cNvPr id="89" name="88 Luna"/>
            <p:cNvSpPr/>
            <p:nvPr/>
          </p:nvSpPr>
          <p:spPr bwMode="auto">
            <a:xfrm flipH="1">
              <a:off x="6228184" y="5310500"/>
              <a:ext cx="648072" cy="576064"/>
            </a:xfrm>
            <a:prstGeom prst="mo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90" name="89 Conector recto"/>
            <p:cNvCxnSpPr/>
            <p:nvPr/>
          </p:nvCxnSpPr>
          <p:spPr bwMode="auto">
            <a:xfrm flipH="1">
              <a:off x="6876256" y="5598532"/>
              <a:ext cx="2880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90 CuadroTexto"/>
            <p:cNvSpPr txBox="1"/>
            <p:nvPr/>
          </p:nvSpPr>
          <p:spPr>
            <a:xfrm>
              <a:off x="6876256" y="5229200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f</a:t>
              </a:r>
              <a:endParaRPr lang="es-AR" dirty="0"/>
            </a:p>
          </p:txBody>
        </p:sp>
        <p:cxnSp>
          <p:nvCxnSpPr>
            <p:cNvPr id="92" name="91 Conector recto"/>
            <p:cNvCxnSpPr/>
            <p:nvPr/>
          </p:nvCxnSpPr>
          <p:spPr bwMode="auto">
            <a:xfrm>
              <a:off x="6084168" y="5445224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92 Conector recto"/>
            <p:cNvCxnSpPr/>
            <p:nvPr/>
          </p:nvCxnSpPr>
          <p:spPr bwMode="auto">
            <a:xfrm>
              <a:off x="6084168" y="5733256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4" name="93 CuadroTexto"/>
            <p:cNvSpPr txBox="1"/>
            <p:nvPr/>
          </p:nvSpPr>
          <p:spPr>
            <a:xfrm>
              <a:off x="5724128" y="5229200"/>
              <a:ext cx="432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a</a:t>
              </a:r>
            </a:p>
            <a:p>
              <a:r>
                <a:rPr lang="es-AR" dirty="0" smtClean="0"/>
                <a:t>b</a:t>
              </a:r>
              <a:endParaRPr lang="es-A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03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2" grpId="0"/>
      <p:bldP spid="73" grpId="0"/>
      <p:bldP spid="74" grpId="0"/>
      <p:bldP spid="75" grpId="0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80" grpId="0" animBg="1"/>
      <p:bldP spid="81" grpId="0" animBg="1"/>
      <p:bldP spid="82" grpId="0"/>
      <p:bldP spid="83" grpId="0" animBg="1"/>
      <p:bldP spid="84" grpId="0"/>
      <p:bldP spid="85" grpId="0"/>
      <p:bldP spid="86" grpId="0"/>
      <p:bldP spid="87" grpId="0"/>
      <p:bldP spid="8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EJEMPLOS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1" name="130 Grupo"/>
          <p:cNvGrpSpPr/>
          <p:nvPr/>
        </p:nvGrpSpPr>
        <p:grpSpPr>
          <a:xfrm>
            <a:off x="899592" y="2257127"/>
            <a:ext cx="3096344" cy="2900065"/>
            <a:chOff x="2483768" y="2689175"/>
            <a:chExt cx="3096344" cy="2900065"/>
          </a:xfrm>
        </p:grpSpPr>
        <p:grpSp>
          <p:nvGrpSpPr>
            <p:cNvPr id="132" name="102 Grupo"/>
            <p:cNvGrpSpPr/>
            <p:nvPr/>
          </p:nvGrpSpPr>
          <p:grpSpPr>
            <a:xfrm>
              <a:off x="2483768" y="2689175"/>
              <a:ext cx="2952328" cy="2828057"/>
              <a:chOff x="2483768" y="2689175"/>
              <a:chExt cx="2952328" cy="2828057"/>
            </a:xfrm>
          </p:grpSpPr>
          <p:cxnSp>
            <p:nvCxnSpPr>
              <p:cNvPr id="149" name="148 Conector recto"/>
              <p:cNvCxnSpPr/>
              <p:nvPr/>
            </p:nvCxnSpPr>
            <p:spPr bwMode="auto">
              <a:xfrm>
                <a:off x="3635896" y="3212976"/>
                <a:ext cx="0" cy="230425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0" name="149 Conector recto"/>
              <p:cNvCxnSpPr/>
              <p:nvPr/>
            </p:nvCxnSpPr>
            <p:spPr bwMode="auto">
              <a:xfrm flipH="1" flipV="1">
                <a:off x="3059832" y="4345359"/>
                <a:ext cx="2376264" cy="1974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1" name="150 Conector recto"/>
              <p:cNvCxnSpPr/>
              <p:nvPr/>
            </p:nvCxnSpPr>
            <p:spPr bwMode="auto">
              <a:xfrm flipH="1" flipV="1">
                <a:off x="3059832" y="5497488"/>
                <a:ext cx="2376264" cy="19744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2" name="151 Conector recto"/>
              <p:cNvCxnSpPr/>
              <p:nvPr/>
            </p:nvCxnSpPr>
            <p:spPr bwMode="auto">
              <a:xfrm flipH="1">
                <a:off x="3059832" y="4921423"/>
                <a:ext cx="2376264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3" name="152 Conector recto"/>
              <p:cNvCxnSpPr/>
              <p:nvPr/>
            </p:nvCxnSpPr>
            <p:spPr bwMode="auto">
              <a:xfrm>
                <a:off x="4788024" y="3212976"/>
                <a:ext cx="0" cy="230425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4" name="153 Conector recto"/>
              <p:cNvCxnSpPr/>
              <p:nvPr/>
            </p:nvCxnSpPr>
            <p:spPr bwMode="auto">
              <a:xfrm>
                <a:off x="3059832" y="3212976"/>
                <a:ext cx="0" cy="228451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5" name="154 Conector recto"/>
              <p:cNvCxnSpPr/>
              <p:nvPr/>
            </p:nvCxnSpPr>
            <p:spPr bwMode="auto">
              <a:xfrm>
                <a:off x="4211960" y="3212976"/>
                <a:ext cx="0" cy="230425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6" name="155 Conector recto"/>
              <p:cNvCxnSpPr/>
              <p:nvPr/>
            </p:nvCxnSpPr>
            <p:spPr bwMode="auto">
              <a:xfrm>
                <a:off x="5436096" y="3212976"/>
                <a:ext cx="0" cy="230425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7" name="156 Conector recto"/>
              <p:cNvCxnSpPr/>
              <p:nvPr/>
            </p:nvCxnSpPr>
            <p:spPr bwMode="auto">
              <a:xfrm>
                <a:off x="2699792" y="2905199"/>
                <a:ext cx="360040" cy="28803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8" name="157 CuadroTexto"/>
              <p:cNvSpPr txBox="1"/>
              <p:nvPr/>
            </p:nvSpPr>
            <p:spPr>
              <a:xfrm>
                <a:off x="2627784" y="2689175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400" dirty="0" smtClean="0"/>
                  <a:t>c</a:t>
                </a:r>
              </a:p>
            </p:txBody>
          </p:sp>
          <p:sp>
            <p:nvSpPr>
              <p:cNvPr id="159" name="158 CuadroTexto"/>
              <p:cNvSpPr txBox="1"/>
              <p:nvPr/>
            </p:nvSpPr>
            <p:spPr>
              <a:xfrm>
                <a:off x="2843808" y="2833191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400" dirty="0" smtClean="0"/>
                  <a:t>d</a:t>
                </a:r>
              </a:p>
            </p:txBody>
          </p:sp>
          <p:sp>
            <p:nvSpPr>
              <p:cNvPr id="160" name="159 CuadroTexto"/>
              <p:cNvSpPr txBox="1"/>
              <p:nvPr/>
            </p:nvSpPr>
            <p:spPr>
              <a:xfrm>
                <a:off x="2483768" y="2885454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400" dirty="0" smtClean="0"/>
                  <a:t>a</a:t>
                </a:r>
              </a:p>
            </p:txBody>
          </p:sp>
          <p:sp>
            <p:nvSpPr>
              <p:cNvPr id="161" name="160 CuadroTexto"/>
              <p:cNvSpPr txBox="1"/>
              <p:nvPr/>
            </p:nvSpPr>
            <p:spPr>
              <a:xfrm>
                <a:off x="2699792" y="3049215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400" dirty="0" smtClean="0"/>
                  <a:t>b</a:t>
                </a:r>
              </a:p>
            </p:txBody>
          </p:sp>
          <p:sp>
            <p:nvSpPr>
              <p:cNvPr id="162" name="161 CuadroTexto"/>
              <p:cNvSpPr txBox="1"/>
              <p:nvPr/>
            </p:nvSpPr>
            <p:spPr>
              <a:xfrm>
                <a:off x="2483768" y="3220254"/>
                <a:ext cx="504056" cy="2152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50000"/>
                  </a:lnSpc>
                </a:pPr>
                <a:r>
                  <a:rPr lang="es-AR" sz="1400" dirty="0" smtClean="0"/>
                  <a:t>00</a:t>
                </a:r>
              </a:p>
              <a:p>
                <a:pPr>
                  <a:lnSpc>
                    <a:spcPct val="250000"/>
                  </a:lnSpc>
                </a:pPr>
                <a:r>
                  <a:rPr lang="es-AR" sz="1400" dirty="0" smtClean="0"/>
                  <a:t>01</a:t>
                </a:r>
              </a:p>
              <a:p>
                <a:pPr>
                  <a:lnSpc>
                    <a:spcPct val="250000"/>
                  </a:lnSpc>
                </a:pPr>
                <a:r>
                  <a:rPr lang="es-AR" sz="1400" dirty="0" smtClean="0"/>
                  <a:t>11</a:t>
                </a:r>
              </a:p>
              <a:p>
                <a:pPr>
                  <a:lnSpc>
                    <a:spcPct val="250000"/>
                  </a:lnSpc>
                </a:pPr>
                <a:r>
                  <a:rPr lang="es-AR" sz="1400" dirty="0" smtClean="0"/>
                  <a:t>10</a:t>
                </a:r>
                <a:endParaRPr lang="es-AR" sz="1400" dirty="0"/>
              </a:p>
            </p:txBody>
          </p:sp>
          <p:sp>
            <p:nvSpPr>
              <p:cNvPr id="163" name="162 CuadroTexto"/>
              <p:cNvSpPr txBox="1"/>
              <p:nvPr/>
            </p:nvSpPr>
            <p:spPr>
              <a:xfrm>
                <a:off x="3131840" y="2802414"/>
                <a:ext cx="23042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600" dirty="0" smtClean="0"/>
                  <a:t>00      01      11      10 </a:t>
                </a:r>
                <a:endParaRPr lang="es-AR" sz="1600" dirty="0"/>
              </a:p>
            </p:txBody>
          </p:sp>
          <p:cxnSp>
            <p:nvCxnSpPr>
              <p:cNvPr id="164" name="163 Conector recto"/>
              <p:cNvCxnSpPr/>
              <p:nvPr/>
            </p:nvCxnSpPr>
            <p:spPr bwMode="auto">
              <a:xfrm flipH="1" flipV="1">
                <a:off x="3059832" y="3789040"/>
                <a:ext cx="2376264" cy="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5" name="164 Conector recto"/>
              <p:cNvCxnSpPr/>
              <p:nvPr/>
            </p:nvCxnSpPr>
            <p:spPr bwMode="auto">
              <a:xfrm flipH="1">
                <a:off x="3059832" y="3212976"/>
                <a:ext cx="2376264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33" name="132 CuadroTexto"/>
            <p:cNvSpPr txBox="1"/>
            <p:nvPr/>
          </p:nvSpPr>
          <p:spPr>
            <a:xfrm>
              <a:off x="3347864" y="3501008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0</a:t>
              </a:r>
              <a:endParaRPr lang="es-AR" sz="1400" dirty="0"/>
            </a:p>
          </p:txBody>
        </p:sp>
        <p:sp>
          <p:nvSpPr>
            <p:cNvPr id="134" name="133 CuadroTexto"/>
            <p:cNvSpPr txBox="1"/>
            <p:nvPr/>
          </p:nvSpPr>
          <p:spPr>
            <a:xfrm>
              <a:off x="3923928" y="3501008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</a:t>
              </a:r>
              <a:endParaRPr lang="es-AR" sz="1400" dirty="0"/>
            </a:p>
          </p:txBody>
        </p:sp>
        <p:sp>
          <p:nvSpPr>
            <p:cNvPr id="135" name="134 CuadroTexto"/>
            <p:cNvSpPr txBox="1"/>
            <p:nvPr/>
          </p:nvSpPr>
          <p:spPr>
            <a:xfrm>
              <a:off x="5148064" y="3501008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2</a:t>
              </a:r>
              <a:endParaRPr lang="es-AR" sz="1400" dirty="0"/>
            </a:p>
          </p:txBody>
        </p:sp>
        <p:sp>
          <p:nvSpPr>
            <p:cNvPr id="136" name="135 CuadroTexto"/>
            <p:cNvSpPr txBox="1"/>
            <p:nvPr/>
          </p:nvSpPr>
          <p:spPr>
            <a:xfrm>
              <a:off x="4499992" y="3509392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3</a:t>
              </a:r>
              <a:endParaRPr lang="es-AR" sz="1400" dirty="0"/>
            </a:p>
          </p:txBody>
        </p:sp>
        <p:sp>
          <p:nvSpPr>
            <p:cNvPr id="137" name="136 CuadroTexto"/>
            <p:cNvSpPr txBox="1"/>
            <p:nvPr/>
          </p:nvSpPr>
          <p:spPr>
            <a:xfrm>
              <a:off x="3347864" y="4077072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4</a:t>
              </a:r>
              <a:endParaRPr lang="es-AR" sz="1400" dirty="0"/>
            </a:p>
          </p:txBody>
        </p:sp>
        <p:sp>
          <p:nvSpPr>
            <p:cNvPr id="138" name="137 CuadroTexto"/>
            <p:cNvSpPr txBox="1"/>
            <p:nvPr/>
          </p:nvSpPr>
          <p:spPr>
            <a:xfrm>
              <a:off x="3923928" y="4077072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5</a:t>
              </a:r>
              <a:endParaRPr lang="es-AR" sz="1400" dirty="0"/>
            </a:p>
          </p:txBody>
        </p:sp>
        <p:sp>
          <p:nvSpPr>
            <p:cNvPr id="139" name="138 CuadroTexto"/>
            <p:cNvSpPr txBox="1"/>
            <p:nvPr/>
          </p:nvSpPr>
          <p:spPr>
            <a:xfrm>
              <a:off x="5148064" y="4077072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6</a:t>
              </a:r>
              <a:endParaRPr lang="es-AR" sz="1400" dirty="0"/>
            </a:p>
          </p:txBody>
        </p:sp>
        <p:sp>
          <p:nvSpPr>
            <p:cNvPr id="140" name="139 CuadroTexto"/>
            <p:cNvSpPr txBox="1"/>
            <p:nvPr/>
          </p:nvSpPr>
          <p:spPr>
            <a:xfrm>
              <a:off x="4499992" y="4077072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7</a:t>
              </a:r>
              <a:endParaRPr lang="es-AR" sz="1400" dirty="0"/>
            </a:p>
          </p:txBody>
        </p:sp>
        <p:sp>
          <p:nvSpPr>
            <p:cNvPr id="141" name="140 CuadroTexto"/>
            <p:cNvSpPr txBox="1"/>
            <p:nvPr/>
          </p:nvSpPr>
          <p:spPr>
            <a:xfrm>
              <a:off x="3347864" y="5229200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8</a:t>
              </a:r>
              <a:endParaRPr lang="es-AR" sz="1400" dirty="0"/>
            </a:p>
          </p:txBody>
        </p:sp>
        <p:sp>
          <p:nvSpPr>
            <p:cNvPr id="142" name="141 CuadroTexto"/>
            <p:cNvSpPr txBox="1"/>
            <p:nvPr/>
          </p:nvSpPr>
          <p:spPr>
            <a:xfrm>
              <a:off x="3923928" y="5229200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9</a:t>
              </a:r>
              <a:endParaRPr lang="es-AR" sz="1400" dirty="0"/>
            </a:p>
          </p:txBody>
        </p:sp>
        <p:sp>
          <p:nvSpPr>
            <p:cNvPr id="143" name="142 CuadroTexto"/>
            <p:cNvSpPr txBox="1"/>
            <p:nvPr/>
          </p:nvSpPr>
          <p:spPr>
            <a:xfrm>
              <a:off x="5076056" y="5281463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10</a:t>
              </a:r>
              <a:endParaRPr lang="es-AR" sz="1400" dirty="0"/>
            </a:p>
          </p:txBody>
        </p:sp>
        <p:sp>
          <p:nvSpPr>
            <p:cNvPr id="144" name="143 CuadroTexto"/>
            <p:cNvSpPr txBox="1"/>
            <p:nvPr/>
          </p:nvSpPr>
          <p:spPr>
            <a:xfrm>
              <a:off x="4427984" y="5229200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11</a:t>
              </a:r>
              <a:endParaRPr lang="es-AR" sz="1400" dirty="0"/>
            </a:p>
          </p:txBody>
        </p:sp>
        <p:sp>
          <p:nvSpPr>
            <p:cNvPr id="145" name="144 CuadroTexto"/>
            <p:cNvSpPr txBox="1"/>
            <p:nvPr/>
          </p:nvSpPr>
          <p:spPr>
            <a:xfrm>
              <a:off x="3275856" y="465313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12</a:t>
              </a:r>
              <a:endParaRPr lang="es-AR" sz="1400" dirty="0"/>
            </a:p>
          </p:txBody>
        </p:sp>
        <p:sp>
          <p:nvSpPr>
            <p:cNvPr id="146" name="145 CuadroTexto"/>
            <p:cNvSpPr txBox="1"/>
            <p:nvPr/>
          </p:nvSpPr>
          <p:spPr>
            <a:xfrm>
              <a:off x="3851920" y="465313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13</a:t>
              </a:r>
              <a:endParaRPr lang="es-AR" sz="1400" dirty="0"/>
            </a:p>
          </p:txBody>
        </p:sp>
        <p:sp>
          <p:nvSpPr>
            <p:cNvPr id="147" name="146 CuadroTexto"/>
            <p:cNvSpPr txBox="1"/>
            <p:nvPr/>
          </p:nvSpPr>
          <p:spPr>
            <a:xfrm>
              <a:off x="5076056" y="465313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14</a:t>
              </a:r>
              <a:endParaRPr lang="es-AR" sz="1400" dirty="0"/>
            </a:p>
          </p:txBody>
        </p:sp>
        <p:sp>
          <p:nvSpPr>
            <p:cNvPr id="148" name="147 CuadroTexto"/>
            <p:cNvSpPr txBox="1"/>
            <p:nvPr/>
          </p:nvSpPr>
          <p:spPr>
            <a:xfrm>
              <a:off x="4427984" y="465313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15</a:t>
              </a:r>
              <a:endParaRPr lang="es-AR" sz="1400" dirty="0"/>
            </a:p>
          </p:txBody>
        </p:sp>
      </p:grpSp>
      <p:sp>
        <p:nvSpPr>
          <p:cNvPr id="166" name="165 CuadroTexto"/>
          <p:cNvSpPr txBox="1"/>
          <p:nvPr/>
        </p:nvSpPr>
        <p:spPr>
          <a:xfrm>
            <a:off x="1475656" y="3429000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0066FF"/>
                </a:solidFill>
              </a:rPr>
              <a:t>1</a:t>
            </a:r>
            <a:endParaRPr lang="es-AR" sz="2400" dirty="0">
              <a:solidFill>
                <a:srgbClr val="0066FF"/>
              </a:solidFill>
            </a:endParaRPr>
          </a:p>
        </p:txBody>
      </p:sp>
      <p:sp>
        <p:nvSpPr>
          <p:cNvPr id="167" name="166 CuadroTexto"/>
          <p:cNvSpPr txBox="1"/>
          <p:nvPr/>
        </p:nvSpPr>
        <p:spPr>
          <a:xfrm>
            <a:off x="2051720" y="3429000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0066FF"/>
                </a:solidFill>
              </a:rPr>
              <a:t>1</a:t>
            </a:r>
            <a:endParaRPr lang="es-AR" sz="2400" dirty="0">
              <a:solidFill>
                <a:srgbClr val="0066FF"/>
              </a:solidFill>
            </a:endParaRPr>
          </a:p>
        </p:txBody>
      </p:sp>
      <p:sp>
        <p:nvSpPr>
          <p:cNvPr id="168" name="167 CuadroTexto"/>
          <p:cNvSpPr txBox="1"/>
          <p:nvPr/>
        </p:nvSpPr>
        <p:spPr>
          <a:xfrm>
            <a:off x="1475656" y="3975447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0066FF"/>
                </a:solidFill>
              </a:rPr>
              <a:t>1</a:t>
            </a:r>
            <a:endParaRPr lang="es-AR" sz="2400" dirty="0">
              <a:solidFill>
                <a:srgbClr val="0066FF"/>
              </a:solidFill>
            </a:endParaRPr>
          </a:p>
        </p:txBody>
      </p:sp>
      <p:sp>
        <p:nvSpPr>
          <p:cNvPr id="169" name="168 CuadroTexto"/>
          <p:cNvSpPr txBox="1"/>
          <p:nvPr/>
        </p:nvSpPr>
        <p:spPr>
          <a:xfrm>
            <a:off x="1475656" y="4551511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0066FF"/>
                </a:solidFill>
              </a:rPr>
              <a:t>1</a:t>
            </a:r>
            <a:endParaRPr lang="es-AR" sz="2400" dirty="0">
              <a:solidFill>
                <a:srgbClr val="0066FF"/>
              </a:solidFill>
            </a:endParaRPr>
          </a:p>
        </p:txBody>
      </p:sp>
      <p:grpSp>
        <p:nvGrpSpPr>
          <p:cNvPr id="170" name="169 Grupo"/>
          <p:cNvGrpSpPr/>
          <p:nvPr/>
        </p:nvGrpSpPr>
        <p:grpSpPr>
          <a:xfrm>
            <a:off x="5004048" y="2276872"/>
            <a:ext cx="3096344" cy="2900065"/>
            <a:chOff x="2483768" y="2689175"/>
            <a:chExt cx="3096344" cy="2900065"/>
          </a:xfrm>
        </p:grpSpPr>
        <p:grpSp>
          <p:nvGrpSpPr>
            <p:cNvPr id="171" name="102 Grupo"/>
            <p:cNvGrpSpPr/>
            <p:nvPr/>
          </p:nvGrpSpPr>
          <p:grpSpPr>
            <a:xfrm>
              <a:off x="2483768" y="2689175"/>
              <a:ext cx="2952328" cy="2828057"/>
              <a:chOff x="2483768" y="2689175"/>
              <a:chExt cx="2952328" cy="2828057"/>
            </a:xfrm>
          </p:grpSpPr>
          <p:cxnSp>
            <p:nvCxnSpPr>
              <p:cNvPr id="188" name="187 Conector recto"/>
              <p:cNvCxnSpPr/>
              <p:nvPr/>
            </p:nvCxnSpPr>
            <p:spPr bwMode="auto">
              <a:xfrm>
                <a:off x="3635896" y="3212976"/>
                <a:ext cx="0" cy="230425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9" name="188 Conector recto"/>
              <p:cNvCxnSpPr/>
              <p:nvPr/>
            </p:nvCxnSpPr>
            <p:spPr bwMode="auto">
              <a:xfrm flipH="1" flipV="1">
                <a:off x="3059832" y="4345359"/>
                <a:ext cx="2376264" cy="1974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0" name="189 Conector recto"/>
              <p:cNvCxnSpPr/>
              <p:nvPr/>
            </p:nvCxnSpPr>
            <p:spPr bwMode="auto">
              <a:xfrm flipH="1" flipV="1">
                <a:off x="3059832" y="5497488"/>
                <a:ext cx="2376264" cy="19744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1" name="190 Conector recto"/>
              <p:cNvCxnSpPr/>
              <p:nvPr/>
            </p:nvCxnSpPr>
            <p:spPr bwMode="auto">
              <a:xfrm flipH="1">
                <a:off x="3059832" y="4921423"/>
                <a:ext cx="2376264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2" name="191 Conector recto"/>
              <p:cNvCxnSpPr/>
              <p:nvPr/>
            </p:nvCxnSpPr>
            <p:spPr bwMode="auto">
              <a:xfrm>
                <a:off x="4788024" y="3212976"/>
                <a:ext cx="0" cy="230425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3" name="192 Conector recto"/>
              <p:cNvCxnSpPr/>
              <p:nvPr/>
            </p:nvCxnSpPr>
            <p:spPr bwMode="auto">
              <a:xfrm>
                <a:off x="3059832" y="3212976"/>
                <a:ext cx="0" cy="228451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4" name="193 Conector recto"/>
              <p:cNvCxnSpPr/>
              <p:nvPr/>
            </p:nvCxnSpPr>
            <p:spPr bwMode="auto">
              <a:xfrm>
                <a:off x="4211960" y="3212976"/>
                <a:ext cx="0" cy="230425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5" name="194 Conector recto"/>
              <p:cNvCxnSpPr/>
              <p:nvPr/>
            </p:nvCxnSpPr>
            <p:spPr bwMode="auto">
              <a:xfrm>
                <a:off x="5436096" y="3212976"/>
                <a:ext cx="0" cy="230425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6" name="195 Conector recto"/>
              <p:cNvCxnSpPr/>
              <p:nvPr/>
            </p:nvCxnSpPr>
            <p:spPr bwMode="auto">
              <a:xfrm>
                <a:off x="2699792" y="2905199"/>
                <a:ext cx="360040" cy="28803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97" name="196 CuadroTexto"/>
              <p:cNvSpPr txBox="1"/>
              <p:nvPr/>
            </p:nvSpPr>
            <p:spPr>
              <a:xfrm>
                <a:off x="2627784" y="2689175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400" dirty="0" smtClean="0"/>
                  <a:t>c</a:t>
                </a:r>
              </a:p>
            </p:txBody>
          </p:sp>
          <p:sp>
            <p:nvSpPr>
              <p:cNvPr id="198" name="197 CuadroTexto"/>
              <p:cNvSpPr txBox="1"/>
              <p:nvPr/>
            </p:nvSpPr>
            <p:spPr>
              <a:xfrm>
                <a:off x="2843808" y="2833191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400" dirty="0" smtClean="0"/>
                  <a:t>d</a:t>
                </a:r>
              </a:p>
            </p:txBody>
          </p:sp>
          <p:sp>
            <p:nvSpPr>
              <p:cNvPr id="199" name="198 CuadroTexto"/>
              <p:cNvSpPr txBox="1"/>
              <p:nvPr/>
            </p:nvSpPr>
            <p:spPr>
              <a:xfrm>
                <a:off x="2483768" y="2885454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400" dirty="0" smtClean="0"/>
                  <a:t>a</a:t>
                </a:r>
              </a:p>
            </p:txBody>
          </p:sp>
          <p:sp>
            <p:nvSpPr>
              <p:cNvPr id="200" name="199 CuadroTexto"/>
              <p:cNvSpPr txBox="1"/>
              <p:nvPr/>
            </p:nvSpPr>
            <p:spPr>
              <a:xfrm>
                <a:off x="2699792" y="3049215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400" dirty="0" smtClean="0"/>
                  <a:t>b</a:t>
                </a:r>
              </a:p>
            </p:txBody>
          </p:sp>
          <p:sp>
            <p:nvSpPr>
              <p:cNvPr id="201" name="200 CuadroTexto"/>
              <p:cNvSpPr txBox="1"/>
              <p:nvPr/>
            </p:nvSpPr>
            <p:spPr>
              <a:xfrm>
                <a:off x="2483768" y="3220254"/>
                <a:ext cx="504056" cy="2152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50000"/>
                  </a:lnSpc>
                </a:pPr>
                <a:r>
                  <a:rPr lang="es-AR" sz="1400" dirty="0" smtClean="0"/>
                  <a:t>00</a:t>
                </a:r>
              </a:p>
              <a:p>
                <a:pPr>
                  <a:lnSpc>
                    <a:spcPct val="250000"/>
                  </a:lnSpc>
                </a:pPr>
                <a:r>
                  <a:rPr lang="es-AR" sz="1400" dirty="0" smtClean="0"/>
                  <a:t>01</a:t>
                </a:r>
              </a:p>
              <a:p>
                <a:pPr>
                  <a:lnSpc>
                    <a:spcPct val="250000"/>
                  </a:lnSpc>
                </a:pPr>
                <a:r>
                  <a:rPr lang="es-AR" sz="1400" dirty="0" smtClean="0"/>
                  <a:t>11</a:t>
                </a:r>
              </a:p>
              <a:p>
                <a:pPr>
                  <a:lnSpc>
                    <a:spcPct val="250000"/>
                  </a:lnSpc>
                </a:pPr>
                <a:r>
                  <a:rPr lang="es-AR" sz="1400" dirty="0" smtClean="0"/>
                  <a:t>10</a:t>
                </a:r>
                <a:endParaRPr lang="es-AR" sz="1400" dirty="0"/>
              </a:p>
            </p:txBody>
          </p:sp>
          <p:sp>
            <p:nvSpPr>
              <p:cNvPr id="202" name="201 CuadroTexto"/>
              <p:cNvSpPr txBox="1"/>
              <p:nvPr/>
            </p:nvSpPr>
            <p:spPr>
              <a:xfrm>
                <a:off x="3131840" y="2802414"/>
                <a:ext cx="23042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600" dirty="0" smtClean="0"/>
                  <a:t>00      01      11      10 </a:t>
                </a:r>
                <a:endParaRPr lang="es-AR" sz="1600" dirty="0"/>
              </a:p>
            </p:txBody>
          </p:sp>
          <p:cxnSp>
            <p:nvCxnSpPr>
              <p:cNvPr id="203" name="202 Conector recto"/>
              <p:cNvCxnSpPr/>
              <p:nvPr/>
            </p:nvCxnSpPr>
            <p:spPr bwMode="auto">
              <a:xfrm flipH="1" flipV="1">
                <a:off x="3059832" y="3789040"/>
                <a:ext cx="2376264" cy="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4" name="203 Conector recto"/>
              <p:cNvCxnSpPr/>
              <p:nvPr/>
            </p:nvCxnSpPr>
            <p:spPr bwMode="auto">
              <a:xfrm flipH="1">
                <a:off x="3059832" y="3212976"/>
                <a:ext cx="2376264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2" name="171 CuadroTexto"/>
            <p:cNvSpPr txBox="1"/>
            <p:nvPr/>
          </p:nvSpPr>
          <p:spPr>
            <a:xfrm>
              <a:off x="3347864" y="3501008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0</a:t>
              </a:r>
              <a:endParaRPr lang="es-AR" sz="1400" dirty="0"/>
            </a:p>
          </p:txBody>
        </p:sp>
        <p:sp>
          <p:nvSpPr>
            <p:cNvPr id="173" name="172 CuadroTexto"/>
            <p:cNvSpPr txBox="1"/>
            <p:nvPr/>
          </p:nvSpPr>
          <p:spPr>
            <a:xfrm>
              <a:off x="3923928" y="3501008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</a:t>
              </a:r>
              <a:endParaRPr lang="es-AR" sz="1400" dirty="0"/>
            </a:p>
          </p:txBody>
        </p:sp>
        <p:sp>
          <p:nvSpPr>
            <p:cNvPr id="174" name="173 CuadroTexto"/>
            <p:cNvSpPr txBox="1"/>
            <p:nvPr/>
          </p:nvSpPr>
          <p:spPr>
            <a:xfrm>
              <a:off x="5148064" y="3501008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2</a:t>
              </a:r>
              <a:endParaRPr lang="es-AR" sz="1400" dirty="0"/>
            </a:p>
          </p:txBody>
        </p:sp>
        <p:sp>
          <p:nvSpPr>
            <p:cNvPr id="175" name="174 CuadroTexto"/>
            <p:cNvSpPr txBox="1"/>
            <p:nvPr/>
          </p:nvSpPr>
          <p:spPr>
            <a:xfrm>
              <a:off x="4499992" y="3509392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3</a:t>
              </a:r>
              <a:endParaRPr lang="es-AR" sz="1400" dirty="0"/>
            </a:p>
          </p:txBody>
        </p:sp>
        <p:sp>
          <p:nvSpPr>
            <p:cNvPr id="176" name="175 CuadroTexto"/>
            <p:cNvSpPr txBox="1"/>
            <p:nvPr/>
          </p:nvSpPr>
          <p:spPr>
            <a:xfrm>
              <a:off x="3347864" y="4077072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4</a:t>
              </a:r>
              <a:endParaRPr lang="es-AR" sz="1400" dirty="0"/>
            </a:p>
          </p:txBody>
        </p:sp>
        <p:sp>
          <p:nvSpPr>
            <p:cNvPr id="177" name="176 CuadroTexto"/>
            <p:cNvSpPr txBox="1"/>
            <p:nvPr/>
          </p:nvSpPr>
          <p:spPr>
            <a:xfrm>
              <a:off x="3923928" y="4077072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5</a:t>
              </a:r>
              <a:endParaRPr lang="es-AR" sz="1400" dirty="0"/>
            </a:p>
          </p:txBody>
        </p:sp>
        <p:sp>
          <p:nvSpPr>
            <p:cNvPr id="178" name="177 CuadroTexto"/>
            <p:cNvSpPr txBox="1"/>
            <p:nvPr/>
          </p:nvSpPr>
          <p:spPr>
            <a:xfrm>
              <a:off x="5148064" y="4077072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6</a:t>
              </a:r>
              <a:endParaRPr lang="es-AR" sz="1400" dirty="0"/>
            </a:p>
          </p:txBody>
        </p:sp>
        <p:sp>
          <p:nvSpPr>
            <p:cNvPr id="179" name="178 CuadroTexto"/>
            <p:cNvSpPr txBox="1"/>
            <p:nvPr/>
          </p:nvSpPr>
          <p:spPr>
            <a:xfrm>
              <a:off x="4499992" y="4077072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7</a:t>
              </a:r>
              <a:endParaRPr lang="es-AR" sz="1400" dirty="0"/>
            </a:p>
          </p:txBody>
        </p:sp>
        <p:sp>
          <p:nvSpPr>
            <p:cNvPr id="180" name="179 CuadroTexto"/>
            <p:cNvSpPr txBox="1"/>
            <p:nvPr/>
          </p:nvSpPr>
          <p:spPr>
            <a:xfrm>
              <a:off x="3347864" y="5229200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8</a:t>
              </a:r>
              <a:endParaRPr lang="es-AR" sz="1400" dirty="0"/>
            </a:p>
          </p:txBody>
        </p:sp>
        <p:sp>
          <p:nvSpPr>
            <p:cNvPr id="181" name="180 CuadroTexto"/>
            <p:cNvSpPr txBox="1"/>
            <p:nvPr/>
          </p:nvSpPr>
          <p:spPr>
            <a:xfrm>
              <a:off x="3923928" y="5229200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9</a:t>
              </a:r>
              <a:endParaRPr lang="es-AR" sz="1400" dirty="0"/>
            </a:p>
          </p:txBody>
        </p:sp>
        <p:sp>
          <p:nvSpPr>
            <p:cNvPr id="182" name="181 CuadroTexto"/>
            <p:cNvSpPr txBox="1"/>
            <p:nvPr/>
          </p:nvSpPr>
          <p:spPr>
            <a:xfrm>
              <a:off x="5076056" y="5281463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10</a:t>
              </a:r>
              <a:endParaRPr lang="es-AR" sz="1400" dirty="0"/>
            </a:p>
          </p:txBody>
        </p:sp>
        <p:sp>
          <p:nvSpPr>
            <p:cNvPr id="183" name="182 CuadroTexto"/>
            <p:cNvSpPr txBox="1"/>
            <p:nvPr/>
          </p:nvSpPr>
          <p:spPr>
            <a:xfrm>
              <a:off x="4427984" y="5229200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11</a:t>
              </a:r>
              <a:endParaRPr lang="es-AR" sz="1400" dirty="0"/>
            </a:p>
          </p:txBody>
        </p:sp>
        <p:sp>
          <p:nvSpPr>
            <p:cNvPr id="184" name="183 CuadroTexto"/>
            <p:cNvSpPr txBox="1"/>
            <p:nvPr/>
          </p:nvSpPr>
          <p:spPr>
            <a:xfrm>
              <a:off x="3275856" y="465313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12</a:t>
              </a:r>
              <a:endParaRPr lang="es-AR" sz="1400" dirty="0"/>
            </a:p>
          </p:txBody>
        </p:sp>
        <p:sp>
          <p:nvSpPr>
            <p:cNvPr id="185" name="184 CuadroTexto"/>
            <p:cNvSpPr txBox="1"/>
            <p:nvPr/>
          </p:nvSpPr>
          <p:spPr>
            <a:xfrm>
              <a:off x="3851920" y="465313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13</a:t>
              </a:r>
              <a:endParaRPr lang="es-AR" sz="1400" dirty="0"/>
            </a:p>
          </p:txBody>
        </p:sp>
        <p:sp>
          <p:nvSpPr>
            <p:cNvPr id="186" name="185 CuadroTexto"/>
            <p:cNvSpPr txBox="1"/>
            <p:nvPr/>
          </p:nvSpPr>
          <p:spPr>
            <a:xfrm>
              <a:off x="5076056" y="465313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14</a:t>
              </a:r>
              <a:endParaRPr lang="es-AR" sz="1400" dirty="0"/>
            </a:p>
          </p:txBody>
        </p:sp>
        <p:sp>
          <p:nvSpPr>
            <p:cNvPr id="187" name="186 CuadroTexto"/>
            <p:cNvSpPr txBox="1"/>
            <p:nvPr/>
          </p:nvSpPr>
          <p:spPr>
            <a:xfrm>
              <a:off x="4427984" y="465313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15</a:t>
              </a:r>
              <a:endParaRPr lang="es-AR" sz="1400" dirty="0"/>
            </a:p>
          </p:txBody>
        </p:sp>
      </p:grpSp>
      <p:sp>
        <p:nvSpPr>
          <p:cNvPr id="205" name="204 CuadroTexto"/>
          <p:cNvSpPr txBox="1"/>
          <p:nvPr/>
        </p:nvSpPr>
        <p:spPr>
          <a:xfrm>
            <a:off x="1475656" y="2852936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0066FF"/>
                </a:solidFill>
              </a:rPr>
              <a:t>1</a:t>
            </a:r>
            <a:endParaRPr lang="es-AR" sz="2400" dirty="0">
              <a:solidFill>
                <a:srgbClr val="0066FF"/>
              </a:solidFill>
            </a:endParaRPr>
          </a:p>
        </p:txBody>
      </p:sp>
      <p:sp>
        <p:nvSpPr>
          <p:cNvPr id="206" name="205 CuadroTexto"/>
          <p:cNvSpPr txBox="1"/>
          <p:nvPr/>
        </p:nvSpPr>
        <p:spPr>
          <a:xfrm>
            <a:off x="3275856" y="400506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0066FF"/>
                </a:solidFill>
              </a:rPr>
              <a:t>1</a:t>
            </a:r>
            <a:endParaRPr lang="es-AR" sz="2400" dirty="0">
              <a:solidFill>
                <a:srgbClr val="0066FF"/>
              </a:solidFill>
            </a:endParaRPr>
          </a:p>
        </p:txBody>
      </p:sp>
      <p:sp>
        <p:nvSpPr>
          <p:cNvPr id="207" name="206 CuadroTexto"/>
          <p:cNvSpPr txBox="1"/>
          <p:nvPr/>
        </p:nvSpPr>
        <p:spPr>
          <a:xfrm>
            <a:off x="3275856" y="3429000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0066FF"/>
                </a:solidFill>
              </a:rPr>
              <a:t>1</a:t>
            </a:r>
            <a:endParaRPr lang="es-AR" sz="2400" dirty="0">
              <a:solidFill>
                <a:srgbClr val="0066FF"/>
              </a:solidFill>
            </a:endParaRPr>
          </a:p>
        </p:txBody>
      </p:sp>
      <p:sp>
        <p:nvSpPr>
          <p:cNvPr id="208" name="207 CuadroTexto"/>
          <p:cNvSpPr txBox="1"/>
          <p:nvPr/>
        </p:nvSpPr>
        <p:spPr>
          <a:xfrm>
            <a:off x="5580112" y="458112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0066FF"/>
                </a:solidFill>
              </a:rPr>
              <a:t>1</a:t>
            </a:r>
            <a:endParaRPr lang="es-AR" sz="2400" dirty="0">
              <a:solidFill>
                <a:srgbClr val="0066FF"/>
              </a:solidFill>
            </a:endParaRPr>
          </a:p>
        </p:txBody>
      </p:sp>
      <p:sp>
        <p:nvSpPr>
          <p:cNvPr id="209" name="208 CuadroTexto"/>
          <p:cNvSpPr txBox="1"/>
          <p:nvPr/>
        </p:nvSpPr>
        <p:spPr>
          <a:xfrm>
            <a:off x="5580112" y="2852936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0066FF"/>
                </a:solidFill>
              </a:rPr>
              <a:t>1</a:t>
            </a:r>
            <a:endParaRPr lang="es-AR" sz="2400" dirty="0">
              <a:solidFill>
                <a:srgbClr val="0066FF"/>
              </a:solidFill>
            </a:endParaRPr>
          </a:p>
        </p:txBody>
      </p:sp>
      <p:sp>
        <p:nvSpPr>
          <p:cNvPr id="210" name="209 CuadroTexto"/>
          <p:cNvSpPr txBox="1"/>
          <p:nvPr/>
        </p:nvSpPr>
        <p:spPr>
          <a:xfrm>
            <a:off x="7380312" y="458112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0066FF"/>
                </a:solidFill>
              </a:rPr>
              <a:t>1</a:t>
            </a:r>
            <a:endParaRPr lang="es-AR" sz="2400" dirty="0">
              <a:solidFill>
                <a:srgbClr val="0066FF"/>
              </a:solidFill>
            </a:endParaRPr>
          </a:p>
        </p:txBody>
      </p:sp>
      <p:sp>
        <p:nvSpPr>
          <p:cNvPr id="211" name="210 CuadroTexto"/>
          <p:cNvSpPr txBox="1"/>
          <p:nvPr/>
        </p:nvSpPr>
        <p:spPr>
          <a:xfrm>
            <a:off x="7380312" y="2852936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0066FF"/>
                </a:solidFill>
              </a:rPr>
              <a:t>1</a:t>
            </a:r>
            <a:endParaRPr lang="es-AR" sz="2400" dirty="0">
              <a:solidFill>
                <a:srgbClr val="0066FF"/>
              </a:solidFill>
            </a:endParaRPr>
          </a:p>
        </p:txBody>
      </p:sp>
      <p:sp>
        <p:nvSpPr>
          <p:cNvPr id="212" name="211 CuadroTexto"/>
          <p:cNvSpPr txBox="1"/>
          <p:nvPr/>
        </p:nvSpPr>
        <p:spPr>
          <a:xfrm>
            <a:off x="6156176" y="400506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0066FF"/>
                </a:solidFill>
              </a:rPr>
              <a:t>1</a:t>
            </a:r>
            <a:endParaRPr lang="es-AR" sz="2400" dirty="0">
              <a:solidFill>
                <a:srgbClr val="0066FF"/>
              </a:solidFill>
            </a:endParaRPr>
          </a:p>
        </p:txBody>
      </p:sp>
      <p:sp>
        <p:nvSpPr>
          <p:cNvPr id="213" name="212 CuadroTexto"/>
          <p:cNvSpPr txBox="1"/>
          <p:nvPr/>
        </p:nvSpPr>
        <p:spPr>
          <a:xfrm>
            <a:off x="6156176" y="3429000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0066FF"/>
                </a:solidFill>
              </a:rPr>
              <a:t>1</a:t>
            </a:r>
            <a:endParaRPr lang="es-AR" sz="2400" dirty="0">
              <a:solidFill>
                <a:srgbClr val="0066FF"/>
              </a:solidFill>
            </a:endParaRPr>
          </a:p>
        </p:txBody>
      </p:sp>
      <p:sp>
        <p:nvSpPr>
          <p:cNvPr id="214" name="213 CuadroTexto"/>
          <p:cNvSpPr txBox="1"/>
          <p:nvPr/>
        </p:nvSpPr>
        <p:spPr>
          <a:xfrm>
            <a:off x="6732240" y="400506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0066FF"/>
                </a:solidFill>
              </a:rPr>
              <a:t>1</a:t>
            </a:r>
            <a:endParaRPr lang="es-AR" sz="2400" dirty="0">
              <a:solidFill>
                <a:srgbClr val="0066FF"/>
              </a:solidFill>
            </a:endParaRPr>
          </a:p>
        </p:txBody>
      </p:sp>
      <p:sp>
        <p:nvSpPr>
          <p:cNvPr id="215" name="214 CuadroTexto"/>
          <p:cNvSpPr txBox="1"/>
          <p:nvPr/>
        </p:nvSpPr>
        <p:spPr>
          <a:xfrm>
            <a:off x="6732240" y="3429000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0066FF"/>
                </a:solidFill>
              </a:rPr>
              <a:t>1</a:t>
            </a:r>
            <a:endParaRPr lang="es-AR" sz="2400" dirty="0">
              <a:solidFill>
                <a:srgbClr val="0066FF"/>
              </a:solidFill>
            </a:endParaRPr>
          </a:p>
        </p:txBody>
      </p:sp>
      <p:sp>
        <p:nvSpPr>
          <p:cNvPr id="216" name="215 Rectángulo redondeado"/>
          <p:cNvSpPr/>
          <p:nvPr/>
        </p:nvSpPr>
        <p:spPr bwMode="auto">
          <a:xfrm>
            <a:off x="1547664" y="2852936"/>
            <a:ext cx="360040" cy="2160240"/>
          </a:xfrm>
          <a:prstGeom prst="round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7" name="216 Abrir corchete"/>
          <p:cNvSpPr/>
          <p:nvPr/>
        </p:nvSpPr>
        <p:spPr bwMode="auto">
          <a:xfrm>
            <a:off x="3419872" y="3429000"/>
            <a:ext cx="576064" cy="1008112"/>
          </a:xfrm>
          <a:prstGeom prst="leftBracke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8" name="217 Cerrar corchete"/>
          <p:cNvSpPr/>
          <p:nvPr/>
        </p:nvSpPr>
        <p:spPr bwMode="auto">
          <a:xfrm>
            <a:off x="1331640" y="3429000"/>
            <a:ext cx="504056" cy="936104"/>
          </a:xfrm>
          <a:prstGeom prst="rightBracke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9" name="218 Rectángulo redondeado"/>
          <p:cNvSpPr/>
          <p:nvPr/>
        </p:nvSpPr>
        <p:spPr bwMode="auto">
          <a:xfrm>
            <a:off x="1619672" y="3429000"/>
            <a:ext cx="864096" cy="432048"/>
          </a:xfrm>
          <a:prstGeom prst="round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0" name="219 Rectángulo redondeado"/>
          <p:cNvSpPr/>
          <p:nvPr/>
        </p:nvSpPr>
        <p:spPr bwMode="auto">
          <a:xfrm>
            <a:off x="6228184" y="3501008"/>
            <a:ext cx="936104" cy="936104"/>
          </a:xfrm>
          <a:prstGeom prst="round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21" name="220 Conector recto"/>
          <p:cNvCxnSpPr/>
          <p:nvPr/>
        </p:nvCxnSpPr>
        <p:spPr bwMode="auto">
          <a:xfrm>
            <a:off x="7524328" y="2636912"/>
            <a:ext cx="0" cy="64807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2" name="221 Conector recto"/>
          <p:cNvCxnSpPr/>
          <p:nvPr/>
        </p:nvCxnSpPr>
        <p:spPr bwMode="auto">
          <a:xfrm rot="5400000">
            <a:off x="7848364" y="2960948"/>
            <a:ext cx="0" cy="64807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3" name="222 Conector recto"/>
          <p:cNvCxnSpPr/>
          <p:nvPr/>
        </p:nvCxnSpPr>
        <p:spPr bwMode="auto">
          <a:xfrm rot="16200000">
            <a:off x="5688124" y="4257093"/>
            <a:ext cx="0" cy="64807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4" name="223 Conector recto"/>
          <p:cNvCxnSpPr/>
          <p:nvPr/>
        </p:nvCxnSpPr>
        <p:spPr bwMode="auto">
          <a:xfrm>
            <a:off x="6012160" y="4581129"/>
            <a:ext cx="0" cy="64807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5" name="224 Conector recto"/>
          <p:cNvCxnSpPr/>
          <p:nvPr/>
        </p:nvCxnSpPr>
        <p:spPr bwMode="auto">
          <a:xfrm flipH="1" flipV="1">
            <a:off x="6012160" y="2636912"/>
            <a:ext cx="0" cy="64807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6" name="225 Conector recto"/>
          <p:cNvCxnSpPr/>
          <p:nvPr/>
        </p:nvCxnSpPr>
        <p:spPr bwMode="auto">
          <a:xfrm rot="5400000" flipH="1" flipV="1">
            <a:off x="5688124" y="2960948"/>
            <a:ext cx="0" cy="64807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7" name="226 Conector recto"/>
          <p:cNvCxnSpPr/>
          <p:nvPr/>
        </p:nvCxnSpPr>
        <p:spPr bwMode="auto">
          <a:xfrm>
            <a:off x="7524328" y="4581128"/>
            <a:ext cx="0" cy="64807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8" name="227 Conector recto"/>
          <p:cNvCxnSpPr/>
          <p:nvPr/>
        </p:nvCxnSpPr>
        <p:spPr bwMode="auto">
          <a:xfrm rot="5400000">
            <a:off x="7848364" y="4257092"/>
            <a:ext cx="0" cy="64807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9" name="228 CuadroTexto"/>
          <p:cNvSpPr txBox="1"/>
          <p:nvPr/>
        </p:nvSpPr>
        <p:spPr>
          <a:xfrm>
            <a:off x="2051720" y="162880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Obtener la función simplificada</a:t>
            </a:r>
            <a:endParaRPr lang="es-AR" sz="2400" dirty="0"/>
          </a:p>
        </p:txBody>
      </p:sp>
      <p:sp>
        <p:nvSpPr>
          <p:cNvPr id="230" name="229 CuadroTexto"/>
          <p:cNvSpPr txBox="1"/>
          <p:nvPr/>
        </p:nvSpPr>
        <p:spPr>
          <a:xfrm>
            <a:off x="683568" y="5477162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f(</a:t>
            </a:r>
            <a:r>
              <a:rPr lang="es-AR" sz="2000" dirty="0" err="1" smtClean="0"/>
              <a:t>a,b,c,d</a:t>
            </a:r>
            <a:r>
              <a:rPr lang="es-AR" sz="2000" dirty="0" smtClean="0"/>
              <a:t>)=/c./d + /</a:t>
            </a:r>
            <a:r>
              <a:rPr lang="es-AR" sz="2000" dirty="0" err="1" smtClean="0"/>
              <a:t>a.b.</a:t>
            </a:r>
            <a:r>
              <a:rPr lang="es-AR" sz="2000" dirty="0" smtClean="0"/>
              <a:t>/c + b./d</a:t>
            </a:r>
            <a:endParaRPr lang="es-AR" sz="2000" dirty="0"/>
          </a:p>
        </p:txBody>
      </p:sp>
      <p:sp>
        <p:nvSpPr>
          <p:cNvPr id="231" name="230 CuadroTexto"/>
          <p:cNvSpPr txBox="1"/>
          <p:nvPr/>
        </p:nvSpPr>
        <p:spPr>
          <a:xfrm>
            <a:off x="5436096" y="5445224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f(</a:t>
            </a:r>
            <a:r>
              <a:rPr lang="es-AR" sz="2000" dirty="0" err="1" smtClean="0"/>
              <a:t>a,b,c,d</a:t>
            </a:r>
            <a:r>
              <a:rPr lang="es-AR" sz="2000" dirty="0" smtClean="0"/>
              <a:t>)= </a:t>
            </a:r>
            <a:r>
              <a:rPr lang="es-AR" sz="2000" dirty="0" err="1" smtClean="0"/>
              <a:t>b.d</a:t>
            </a:r>
            <a:r>
              <a:rPr lang="es-AR" sz="2000" dirty="0" smtClean="0"/>
              <a:t> + /b./d </a:t>
            </a:r>
            <a:endParaRPr lang="es-A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animBg="1"/>
      <p:bldP spid="217" grpId="0" animBg="1"/>
      <p:bldP spid="218" grpId="0" animBg="1"/>
      <p:bldP spid="219" grpId="0" animBg="1"/>
      <p:bldP spid="220" grpId="0" animBg="1"/>
      <p:bldP spid="230" grpId="0"/>
      <p:bldP spid="2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EJEMPLOS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232 Grupo"/>
          <p:cNvGrpSpPr/>
          <p:nvPr/>
        </p:nvGrpSpPr>
        <p:grpSpPr>
          <a:xfrm>
            <a:off x="899592" y="2060848"/>
            <a:ext cx="3096344" cy="2900065"/>
            <a:chOff x="2483768" y="2689175"/>
            <a:chExt cx="3096344" cy="2900065"/>
          </a:xfrm>
        </p:grpSpPr>
        <p:grpSp>
          <p:nvGrpSpPr>
            <p:cNvPr id="11" name="102 Grupo"/>
            <p:cNvGrpSpPr/>
            <p:nvPr/>
          </p:nvGrpSpPr>
          <p:grpSpPr>
            <a:xfrm>
              <a:off x="2483768" y="2689175"/>
              <a:ext cx="2952328" cy="2828057"/>
              <a:chOff x="2483768" y="2689175"/>
              <a:chExt cx="2952328" cy="2828057"/>
            </a:xfrm>
          </p:grpSpPr>
          <p:cxnSp>
            <p:nvCxnSpPr>
              <p:cNvPr id="29" name="28 Conector recto"/>
              <p:cNvCxnSpPr/>
              <p:nvPr/>
            </p:nvCxnSpPr>
            <p:spPr bwMode="auto">
              <a:xfrm>
                <a:off x="3635896" y="3212976"/>
                <a:ext cx="0" cy="230425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29 Conector recto"/>
              <p:cNvCxnSpPr/>
              <p:nvPr/>
            </p:nvCxnSpPr>
            <p:spPr bwMode="auto">
              <a:xfrm flipH="1" flipV="1">
                <a:off x="3059832" y="4345359"/>
                <a:ext cx="2376264" cy="1974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30 Conector recto"/>
              <p:cNvCxnSpPr/>
              <p:nvPr/>
            </p:nvCxnSpPr>
            <p:spPr bwMode="auto">
              <a:xfrm flipH="1" flipV="1">
                <a:off x="3059832" y="5497488"/>
                <a:ext cx="2376264" cy="19744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31 Conector recto"/>
              <p:cNvCxnSpPr/>
              <p:nvPr/>
            </p:nvCxnSpPr>
            <p:spPr bwMode="auto">
              <a:xfrm flipH="1">
                <a:off x="3059832" y="4921423"/>
                <a:ext cx="2376264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32 Conector recto"/>
              <p:cNvCxnSpPr/>
              <p:nvPr/>
            </p:nvCxnSpPr>
            <p:spPr bwMode="auto">
              <a:xfrm>
                <a:off x="4788024" y="3212976"/>
                <a:ext cx="0" cy="230425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33 Conector recto"/>
              <p:cNvCxnSpPr/>
              <p:nvPr/>
            </p:nvCxnSpPr>
            <p:spPr bwMode="auto">
              <a:xfrm>
                <a:off x="3059832" y="3212976"/>
                <a:ext cx="0" cy="228451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34 Conector recto"/>
              <p:cNvCxnSpPr/>
              <p:nvPr/>
            </p:nvCxnSpPr>
            <p:spPr bwMode="auto">
              <a:xfrm>
                <a:off x="4211960" y="3212976"/>
                <a:ext cx="0" cy="230425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35 Conector recto"/>
              <p:cNvCxnSpPr/>
              <p:nvPr/>
            </p:nvCxnSpPr>
            <p:spPr bwMode="auto">
              <a:xfrm>
                <a:off x="5436096" y="3212976"/>
                <a:ext cx="0" cy="230425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36 Conector recto"/>
              <p:cNvCxnSpPr/>
              <p:nvPr/>
            </p:nvCxnSpPr>
            <p:spPr bwMode="auto">
              <a:xfrm>
                <a:off x="2699792" y="2905199"/>
                <a:ext cx="360040" cy="28803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8" name="37 CuadroTexto"/>
              <p:cNvSpPr txBox="1"/>
              <p:nvPr/>
            </p:nvSpPr>
            <p:spPr>
              <a:xfrm>
                <a:off x="2627784" y="2689175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400" dirty="0" smtClean="0"/>
                  <a:t>c</a:t>
                </a:r>
              </a:p>
            </p:txBody>
          </p:sp>
          <p:sp>
            <p:nvSpPr>
              <p:cNvPr id="39" name="38 CuadroTexto"/>
              <p:cNvSpPr txBox="1"/>
              <p:nvPr/>
            </p:nvSpPr>
            <p:spPr>
              <a:xfrm>
                <a:off x="2843808" y="2833191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400" dirty="0" smtClean="0"/>
                  <a:t>d</a:t>
                </a:r>
              </a:p>
            </p:txBody>
          </p:sp>
          <p:sp>
            <p:nvSpPr>
              <p:cNvPr id="40" name="39 CuadroTexto"/>
              <p:cNvSpPr txBox="1"/>
              <p:nvPr/>
            </p:nvSpPr>
            <p:spPr>
              <a:xfrm>
                <a:off x="2483768" y="2885454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400" dirty="0" smtClean="0"/>
                  <a:t>a</a:t>
                </a:r>
              </a:p>
            </p:txBody>
          </p:sp>
          <p:sp>
            <p:nvSpPr>
              <p:cNvPr id="41" name="40 CuadroTexto"/>
              <p:cNvSpPr txBox="1"/>
              <p:nvPr/>
            </p:nvSpPr>
            <p:spPr>
              <a:xfrm>
                <a:off x="2699792" y="3049215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400" dirty="0" smtClean="0"/>
                  <a:t>b</a:t>
                </a:r>
              </a:p>
            </p:txBody>
          </p:sp>
          <p:sp>
            <p:nvSpPr>
              <p:cNvPr id="42" name="41 CuadroTexto"/>
              <p:cNvSpPr txBox="1"/>
              <p:nvPr/>
            </p:nvSpPr>
            <p:spPr>
              <a:xfrm>
                <a:off x="2483768" y="3220254"/>
                <a:ext cx="504056" cy="2152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50000"/>
                  </a:lnSpc>
                </a:pPr>
                <a:r>
                  <a:rPr lang="es-AR" sz="1400" dirty="0" smtClean="0"/>
                  <a:t>00</a:t>
                </a:r>
              </a:p>
              <a:p>
                <a:pPr>
                  <a:lnSpc>
                    <a:spcPct val="250000"/>
                  </a:lnSpc>
                </a:pPr>
                <a:r>
                  <a:rPr lang="es-AR" sz="1400" dirty="0" smtClean="0"/>
                  <a:t>01</a:t>
                </a:r>
              </a:p>
              <a:p>
                <a:pPr>
                  <a:lnSpc>
                    <a:spcPct val="250000"/>
                  </a:lnSpc>
                </a:pPr>
                <a:r>
                  <a:rPr lang="es-AR" sz="1400" dirty="0" smtClean="0"/>
                  <a:t>11</a:t>
                </a:r>
              </a:p>
              <a:p>
                <a:pPr>
                  <a:lnSpc>
                    <a:spcPct val="250000"/>
                  </a:lnSpc>
                </a:pPr>
                <a:r>
                  <a:rPr lang="es-AR" sz="1400" dirty="0" smtClean="0"/>
                  <a:t>10</a:t>
                </a:r>
                <a:endParaRPr lang="es-AR" sz="1400" dirty="0"/>
              </a:p>
            </p:txBody>
          </p:sp>
          <p:sp>
            <p:nvSpPr>
              <p:cNvPr id="43" name="42 CuadroTexto"/>
              <p:cNvSpPr txBox="1"/>
              <p:nvPr/>
            </p:nvSpPr>
            <p:spPr>
              <a:xfrm>
                <a:off x="3131840" y="2802414"/>
                <a:ext cx="23042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600" dirty="0" smtClean="0"/>
                  <a:t>00      01      11      10 </a:t>
                </a:r>
                <a:endParaRPr lang="es-AR" sz="1600" dirty="0"/>
              </a:p>
            </p:txBody>
          </p:sp>
          <p:cxnSp>
            <p:nvCxnSpPr>
              <p:cNvPr id="44" name="43 Conector recto"/>
              <p:cNvCxnSpPr/>
              <p:nvPr/>
            </p:nvCxnSpPr>
            <p:spPr bwMode="auto">
              <a:xfrm flipH="1" flipV="1">
                <a:off x="3059832" y="3789040"/>
                <a:ext cx="2376264" cy="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44 Conector recto"/>
              <p:cNvCxnSpPr/>
              <p:nvPr/>
            </p:nvCxnSpPr>
            <p:spPr bwMode="auto">
              <a:xfrm flipH="1">
                <a:off x="3059832" y="3212976"/>
                <a:ext cx="2376264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2" name="11 CuadroTexto"/>
            <p:cNvSpPr txBox="1"/>
            <p:nvPr/>
          </p:nvSpPr>
          <p:spPr>
            <a:xfrm>
              <a:off x="3347864" y="3501008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0</a:t>
              </a:r>
              <a:endParaRPr lang="es-AR" sz="1400" dirty="0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3923928" y="3501008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</a:t>
              </a:r>
              <a:endParaRPr lang="es-AR" sz="1400" dirty="0"/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5148064" y="3501008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2</a:t>
              </a:r>
              <a:endParaRPr lang="es-AR" sz="1400" dirty="0"/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4499992" y="3509392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3</a:t>
              </a:r>
              <a:endParaRPr lang="es-AR" sz="1400" dirty="0"/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3347864" y="4077072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4</a:t>
              </a:r>
              <a:endParaRPr lang="es-AR" sz="1400" dirty="0"/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3923928" y="4077072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5</a:t>
              </a:r>
              <a:endParaRPr lang="es-AR" sz="1400" dirty="0"/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5148064" y="4077072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6</a:t>
              </a:r>
              <a:endParaRPr lang="es-AR" sz="1400" dirty="0"/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4499992" y="4077072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7</a:t>
              </a:r>
              <a:endParaRPr lang="es-AR" sz="1400" dirty="0"/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3347864" y="5229200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8</a:t>
              </a:r>
              <a:endParaRPr lang="es-AR" sz="1400" dirty="0"/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3923928" y="5229200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9</a:t>
              </a:r>
              <a:endParaRPr lang="es-AR" sz="1400" dirty="0"/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5076056" y="5281463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10</a:t>
              </a:r>
              <a:endParaRPr lang="es-AR" sz="1400" dirty="0"/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4427984" y="5229200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11</a:t>
              </a:r>
              <a:endParaRPr lang="es-AR" sz="1400" dirty="0"/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3275856" y="465313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12</a:t>
              </a:r>
              <a:endParaRPr lang="es-AR" sz="1400" dirty="0"/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3851920" y="465313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13</a:t>
              </a:r>
              <a:endParaRPr lang="es-AR" sz="1400" dirty="0"/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5076056" y="465313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14</a:t>
              </a:r>
              <a:endParaRPr lang="es-AR" sz="1400" dirty="0"/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4427984" y="465313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15</a:t>
              </a:r>
              <a:endParaRPr lang="es-AR" sz="1400" dirty="0"/>
            </a:p>
          </p:txBody>
        </p:sp>
      </p:grpSp>
      <p:grpSp>
        <p:nvGrpSpPr>
          <p:cNvPr id="46" name="233 Grupo"/>
          <p:cNvGrpSpPr/>
          <p:nvPr/>
        </p:nvGrpSpPr>
        <p:grpSpPr>
          <a:xfrm>
            <a:off x="4355976" y="2204864"/>
            <a:ext cx="1944216" cy="2703786"/>
            <a:chOff x="467544" y="2545159"/>
            <a:chExt cx="1944216" cy="2703786"/>
          </a:xfrm>
        </p:grpSpPr>
        <p:grpSp>
          <p:nvGrpSpPr>
            <p:cNvPr id="47" name="170 Grupo"/>
            <p:cNvGrpSpPr/>
            <p:nvPr/>
          </p:nvGrpSpPr>
          <p:grpSpPr>
            <a:xfrm>
              <a:off x="467544" y="2545159"/>
              <a:ext cx="1800200" cy="2684041"/>
              <a:chOff x="4499992" y="2833191"/>
              <a:chExt cx="1800200" cy="2684041"/>
            </a:xfrm>
          </p:grpSpPr>
          <p:cxnSp>
            <p:nvCxnSpPr>
              <p:cNvPr id="56" name="55 Conector recto"/>
              <p:cNvCxnSpPr/>
              <p:nvPr/>
            </p:nvCxnSpPr>
            <p:spPr bwMode="auto">
              <a:xfrm>
                <a:off x="5724128" y="3212976"/>
                <a:ext cx="0" cy="230425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56 Conector recto"/>
              <p:cNvCxnSpPr/>
              <p:nvPr/>
            </p:nvCxnSpPr>
            <p:spPr bwMode="auto">
              <a:xfrm flipH="1" flipV="1">
                <a:off x="5148064" y="4345360"/>
                <a:ext cx="1152128" cy="19744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8" name="57 Conector recto"/>
              <p:cNvCxnSpPr/>
              <p:nvPr/>
            </p:nvCxnSpPr>
            <p:spPr bwMode="auto">
              <a:xfrm flipH="1" flipV="1">
                <a:off x="5148064" y="5497488"/>
                <a:ext cx="1152128" cy="19744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9" name="58 Conector recto"/>
              <p:cNvCxnSpPr/>
              <p:nvPr/>
            </p:nvCxnSpPr>
            <p:spPr bwMode="auto">
              <a:xfrm flipH="1" flipV="1">
                <a:off x="5148064" y="4921424"/>
                <a:ext cx="1152128" cy="19744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0" name="59 Conector recto"/>
              <p:cNvCxnSpPr/>
              <p:nvPr/>
            </p:nvCxnSpPr>
            <p:spPr bwMode="auto">
              <a:xfrm>
                <a:off x="5148064" y="3212976"/>
                <a:ext cx="0" cy="228451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1" name="60 Conector recto"/>
              <p:cNvCxnSpPr/>
              <p:nvPr/>
            </p:nvCxnSpPr>
            <p:spPr bwMode="auto">
              <a:xfrm>
                <a:off x="6300192" y="3212976"/>
                <a:ext cx="0" cy="230425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2" name="61 Conector recto"/>
              <p:cNvCxnSpPr/>
              <p:nvPr/>
            </p:nvCxnSpPr>
            <p:spPr bwMode="auto">
              <a:xfrm>
                <a:off x="4788024" y="2924944"/>
                <a:ext cx="360040" cy="28803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3" name="62 CuadroTexto"/>
              <p:cNvSpPr txBox="1"/>
              <p:nvPr/>
            </p:nvSpPr>
            <p:spPr>
              <a:xfrm>
                <a:off x="4860032" y="2833191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400" dirty="0" smtClean="0"/>
                  <a:t>c</a:t>
                </a:r>
              </a:p>
            </p:txBody>
          </p:sp>
          <p:sp>
            <p:nvSpPr>
              <p:cNvPr id="64" name="63 CuadroTexto"/>
              <p:cNvSpPr txBox="1"/>
              <p:nvPr/>
            </p:nvSpPr>
            <p:spPr>
              <a:xfrm>
                <a:off x="4499992" y="2885454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400" dirty="0" smtClean="0"/>
                  <a:t>a</a:t>
                </a:r>
              </a:p>
            </p:txBody>
          </p:sp>
          <p:sp>
            <p:nvSpPr>
              <p:cNvPr id="65" name="64 CuadroTexto"/>
              <p:cNvSpPr txBox="1"/>
              <p:nvPr/>
            </p:nvSpPr>
            <p:spPr>
              <a:xfrm>
                <a:off x="4716016" y="3068960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400" dirty="0" smtClean="0"/>
                  <a:t>b</a:t>
                </a:r>
              </a:p>
            </p:txBody>
          </p:sp>
          <p:sp>
            <p:nvSpPr>
              <p:cNvPr id="66" name="65 CuadroTexto"/>
              <p:cNvSpPr txBox="1"/>
              <p:nvPr/>
            </p:nvSpPr>
            <p:spPr>
              <a:xfrm>
                <a:off x="4572000" y="3220254"/>
                <a:ext cx="504056" cy="2152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50000"/>
                  </a:lnSpc>
                </a:pPr>
                <a:r>
                  <a:rPr lang="es-AR" sz="1400" dirty="0" smtClean="0"/>
                  <a:t>00</a:t>
                </a:r>
              </a:p>
              <a:p>
                <a:pPr>
                  <a:lnSpc>
                    <a:spcPct val="250000"/>
                  </a:lnSpc>
                </a:pPr>
                <a:r>
                  <a:rPr lang="es-AR" sz="1400" dirty="0" smtClean="0"/>
                  <a:t>01</a:t>
                </a:r>
              </a:p>
              <a:p>
                <a:pPr>
                  <a:lnSpc>
                    <a:spcPct val="250000"/>
                  </a:lnSpc>
                </a:pPr>
                <a:r>
                  <a:rPr lang="es-AR" sz="1400" dirty="0" smtClean="0"/>
                  <a:t>11</a:t>
                </a:r>
              </a:p>
              <a:p>
                <a:pPr>
                  <a:lnSpc>
                    <a:spcPct val="250000"/>
                  </a:lnSpc>
                </a:pPr>
                <a:r>
                  <a:rPr lang="es-AR" sz="1400" dirty="0" smtClean="0"/>
                  <a:t>10</a:t>
                </a:r>
                <a:endParaRPr lang="es-AR" sz="1400" dirty="0"/>
              </a:p>
            </p:txBody>
          </p:sp>
          <p:sp>
            <p:nvSpPr>
              <p:cNvPr id="67" name="66 CuadroTexto"/>
              <p:cNvSpPr txBox="1"/>
              <p:nvPr/>
            </p:nvSpPr>
            <p:spPr>
              <a:xfrm>
                <a:off x="5364088" y="2874422"/>
                <a:ext cx="8640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s-AR" sz="1600" dirty="0" smtClean="0"/>
                  <a:t>0      1</a:t>
                </a:r>
                <a:endParaRPr lang="es-AR" sz="1600" dirty="0"/>
              </a:p>
            </p:txBody>
          </p:sp>
          <p:cxnSp>
            <p:nvCxnSpPr>
              <p:cNvPr id="68" name="67 Conector recto"/>
              <p:cNvCxnSpPr/>
              <p:nvPr/>
            </p:nvCxnSpPr>
            <p:spPr bwMode="auto">
              <a:xfrm flipH="1">
                <a:off x="5148064" y="3789040"/>
                <a:ext cx="1152128" cy="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9" name="68 Conector recto"/>
              <p:cNvCxnSpPr/>
              <p:nvPr/>
            </p:nvCxnSpPr>
            <p:spPr bwMode="auto">
              <a:xfrm flipH="1">
                <a:off x="5148064" y="3212976"/>
                <a:ext cx="1152128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8" name="47 CuadroTexto"/>
            <p:cNvSpPr txBox="1"/>
            <p:nvPr/>
          </p:nvSpPr>
          <p:spPr>
            <a:xfrm>
              <a:off x="1403648" y="321297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0</a:t>
              </a:r>
              <a:endParaRPr lang="es-AR" sz="1400" dirty="0"/>
            </a:p>
          </p:txBody>
        </p:sp>
        <p:sp>
          <p:nvSpPr>
            <p:cNvPr id="49" name="48 CuadroTexto"/>
            <p:cNvSpPr txBox="1"/>
            <p:nvPr/>
          </p:nvSpPr>
          <p:spPr>
            <a:xfrm>
              <a:off x="1979712" y="321297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</a:t>
              </a:r>
              <a:endParaRPr lang="es-AR" sz="1400" dirty="0"/>
            </a:p>
          </p:txBody>
        </p:sp>
        <p:sp>
          <p:nvSpPr>
            <p:cNvPr id="50" name="49 CuadroTexto"/>
            <p:cNvSpPr txBox="1"/>
            <p:nvPr/>
          </p:nvSpPr>
          <p:spPr>
            <a:xfrm>
              <a:off x="1403648" y="3789040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2</a:t>
              </a:r>
              <a:endParaRPr lang="es-AR" sz="1400" dirty="0"/>
            </a:p>
          </p:txBody>
        </p:sp>
        <p:sp>
          <p:nvSpPr>
            <p:cNvPr id="51" name="50 CuadroTexto"/>
            <p:cNvSpPr txBox="1"/>
            <p:nvPr/>
          </p:nvSpPr>
          <p:spPr>
            <a:xfrm>
              <a:off x="1979712" y="3789040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3</a:t>
              </a:r>
              <a:endParaRPr lang="es-AR" sz="1400" dirty="0"/>
            </a:p>
          </p:txBody>
        </p:sp>
        <p:sp>
          <p:nvSpPr>
            <p:cNvPr id="52" name="51 CuadroTexto"/>
            <p:cNvSpPr txBox="1"/>
            <p:nvPr/>
          </p:nvSpPr>
          <p:spPr>
            <a:xfrm>
              <a:off x="1403648" y="4365104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6</a:t>
              </a:r>
              <a:endParaRPr lang="es-AR" sz="1400" dirty="0"/>
            </a:p>
          </p:txBody>
        </p:sp>
        <p:sp>
          <p:nvSpPr>
            <p:cNvPr id="53" name="52 CuadroTexto"/>
            <p:cNvSpPr txBox="1"/>
            <p:nvPr/>
          </p:nvSpPr>
          <p:spPr>
            <a:xfrm>
              <a:off x="1979712" y="4365104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7</a:t>
              </a:r>
              <a:endParaRPr lang="es-AR" sz="1400" dirty="0"/>
            </a:p>
          </p:txBody>
        </p:sp>
        <p:sp>
          <p:nvSpPr>
            <p:cNvPr id="54" name="53 CuadroTexto"/>
            <p:cNvSpPr txBox="1"/>
            <p:nvPr/>
          </p:nvSpPr>
          <p:spPr>
            <a:xfrm>
              <a:off x="1403648" y="4941168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4</a:t>
              </a:r>
              <a:endParaRPr lang="es-AR" sz="1400" dirty="0"/>
            </a:p>
          </p:txBody>
        </p:sp>
        <p:sp>
          <p:nvSpPr>
            <p:cNvPr id="55" name="54 CuadroTexto"/>
            <p:cNvSpPr txBox="1"/>
            <p:nvPr/>
          </p:nvSpPr>
          <p:spPr>
            <a:xfrm>
              <a:off x="1979712" y="4941168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5</a:t>
              </a:r>
              <a:endParaRPr lang="es-AR" sz="1400" dirty="0"/>
            </a:p>
          </p:txBody>
        </p:sp>
      </p:grpSp>
      <p:grpSp>
        <p:nvGrpSpPr>
          <p:cNvPr id="70" name="264 Grupo"/>
          <p:cNvGrpSpPr/>
          <p:nvPr/>
        </p:nvGrpSpPr>
        <p:grpSpPr>
          <a:xfrm>
            <a:off x="6588224" y="2813446"/>
            <a:ext cx="1800200" cy="1551658"/>
            <a:chOff x="6588224" y="2697559"/>
            <a:chExt cx="1800200" cy="1551658"/>
          </a:xfrm>
        </p:grpSpPr>
        <p:cxnSp>
          <p:nvCxnSpPr>
            <p:cNvPr id="71" name="70 Conector recto"/>
            <p:cNvCxnSpPr/>
            <p:nvPr/>
          </p:nvCxnSpPr>
          <p:spPr bwMode="auto">
            <a:xfrm>
              <a:off x="7668344" y="3077344"/>
              <a:ext cx="0" cy="11437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71 Conector recto"/>
            <p:cNvCxnSpPr/>
            <p:nvPr/>
          </p:nvCxnSpPr>
          <p:spPr bwMode="auto">
            <a:xfrm flipH="1" flipV="1">
              <a:off x="7092280" y="4209728"/>
              <a:ext cx="1152128" cy="1136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72 Conector recto"/>
            <p:cNvCxnSpPr/>
            <p:nvPr/>
          </p:nvCxnSpPr>
          <p:spPr bwMode="auto">
            <a:xfrm>
              <a:off x="7092280" y="3077344"/>
              <a:ext cx="0" cy="11437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73 Conector recto"/>
            <p:cNvCxnSpPr/>
            <p:nvPr/>
          </p:nvCxnSpPr>
          <p:spPr bwMode="auto">
            <a:xfrm>
              <a:off x="8244408" y="3077344"/>
              <a:ext cx="0" cy="11437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74 Conector recto"/>
            <p:cNvCxnSpPr/>
            <p:nvPr/>
          </p:nvCxnSpPr>
          <p:spPr bwMode="auto">
            <a:xfrm>
              <a:off x="6732240" y="2789312"/>
              <a:ext cx="360040" cy="2880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75 CuadroTexto"/>
            <p:cNvSpPr txBox="1"/>
            <p:nvPr/>
          </p:nvSpPr>
          <p:spPr>
            <a:xfrm>
              <a:off x="6804248" y="2697559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b</a:t>
              </a:r>
            </a:p>
          </p:txBody>
        </p:sp>
        <p:sp>
          <p:nvSpPr>
            <p:cNvPr id="77" name="76 CuadroTexto"/>
            <p:cNvSpPr txBox="1"/>
            <p:nvPr/>
          </p:nvSpPr>
          <p:spPr>
            <a:xfrm>
              <a:off x="6588224" y="285293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a</a:t>
              </a:r>
            </a:p>
          </p:txBody>
        </p:sp>
        <p:sp>
          <p:nvSpPr>
            <p:cNvPr id="78" name="77 CuadroTexto"/>
            <p:cNvSpPr txBox="1"/>
            <p:nvPr/>
          </p:nvSpPr>
          <p:spPr>
            <a:xfrm>
              <a:off x="6660232" y="3084622"/>
              <a:ext cx="432048" cy="1075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s-AR" sz="1400" dirty="0" smtClean="0"/>
                <a:t>0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1</a:t>
              </a:r>
            </a:p>
          </p:txBody>
        </p:sp>
        <p:sp>
          <p:nvSpPr>
            <p:cNvPr id="79" name="78 CuadroTexto"/>
            <p:cNvSpPr txBox="1"/>
            <p:nvPr/>
          </p:nvSpPr>
          <p:spPr>
            <a:xfrm>
              <a:off x="7308304" y="2738790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1600" dirty="0" smtClean="0"/>
                <a:t>0      1</a:t>
              </a:r>
              <a:endParaRPr lang="es-AR" sz="1600" dirty="0"/>
            </a:p>
          </p:txBody>
        </p:sp>
        <p:cxnSp>
          <p:nvCxnSpPr>
            <p:cNvPr id="80" name="79 Conector recto"/>
            <p:cNvCxnSpPr/>
            <p:nvPr/>
          </p:nvCxnSpPr>
          <p:spPr bwMode="auto">
            <a:xfrm flipH="1">
              <a:off x="7092280" y="3653408"/>
              <a:ext cx="1152128" cy="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80 Conector recto"/>
            <p:cNvCxnSpPr/>
            <p:nvPr/>
          </p:nvCxnSpPr>
          <p:spPr bwMode="auto">
            <a:xfrm flipH="1">
              <a:off x="7092280" y="3077344"/>
              <a:ext cx="115212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2" name="81 CuadroTexto"/>
            <p:cNvSpPr txBox="1"/>
            <p:nvPr/>
          </p:nvSpPr>
          <p:spPr>
            <a:xfrm>
              <a:off x="7380312" y="336537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0</a:t>
              </a:r>
              <a:endParaRPr lang="es-AR" sz="1400" dirty="0"/>
            </a:p>
          </p:txBody>
        </p:sp>
        <p:sp>
          <p:nvSpPr>
            <p:cNvPr id="83" name="82 CuadroTexto"/>
            <p:cNvSpPr txBox="1"/>
            <p:nvPr/>
          </p:nvSpPr>
          <p:spPr>
            <a:xfrm>
              <a:off x="7956376" y="336537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</a:t>
              </a:r>
              <a:endParaRPr lang="es-AR" sz="1400" dirty="0"/>
            </a:p>
          </p:txBody>
        </p:sp>
        <p:sp>
          <p:nvSpPr>
            <p:cNvPr id="84" name="83 CuadroTexto"/>
            <p:cNvSpPr txBox="1"/>
            <p:nvPr/>
          </p:nvSpPr>
          <p:spPr>
            <a:xfrm>
              <a:off x="7380312" y="393305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2</a:t>
              </a:r>
              <a:endParaRPr lang="es-AR" sz="1400" dirty="0"/>
            </a:p>
          </p:txBody>
        </p:sp>
        <p:sp>
          <p:nvSpPr>
            <p:cNvPr id="85" name="84 CuadroTexto"/>
            <p:cNvSpPr txBox="1"/>
            <p:nvPr/>
          </p:nvSpPr>
          <p:spPr>
            <a:xfrm>
              <a:off x="7956376" y="3941440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3</a:t>
              </a:r>
              <a:endParaRPr lang="es-AR" sz="1400" dirty="0"/>
            </a:p>
          </p:txBody>
        </p:sp>
      </p:grpSp>
      <p:sp>
        <p:nvSpPr>
          <p:cNvPr id="86" name="85 CuadroTexto"/>
          <p:cNvSpPr txBox="1"/>
          <p:nvPr/>
        </p:nvSpPr>
        <p:spPr>
          <a:xfrm>
            <a:off x="1475656" y="3212976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87" name="86 CuadroTexto"/>
          <p:cNvSpPr txBox="1"/>
          <p:nvPr/>
        </p:nvSpPr>
        <p:spPr>
          <a:xfrm>
            <a:off x="2051720" y="3212976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88" name="87 CuadroTexto"/>
          <p:cNvSpPr txBox="1"/>
          <p:nvPr/>
        </p:nvSpPr>
        <p:spPr>
          <a:xfrm>
            <a:off x="2051720" y="3759423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89" name="88 CuadroTexto"/>
          <p:cNvSpPr txBox="1"/>
          <p:nvPr/>
        </p:nvSpPr>
        <p:spPr>
          <a:xfrm>
            <a:off x="2627784" y="4335487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90" name="89 CuadroTexto"/>
          <p:cNvSpPr txBox="1"/>
          <p:nvPr/>
        </p:nvSpPr>
        <p:spPr>
          <a:xfrm>
            <a:off x="2627784" y="3759423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91" name="90 CuadroTexto"/>
          <p:cNvSpPr txBox="1"/>
          <p:nvPr/>
        </p:nvSpPr>
        <p:spPr>
          <a:xfrm>
            <a:off x="2051720" y="162880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Obtener la función simplificada</a:t>
            </a:r>
            <a:endParaRPr lang="es-AR" sz="2400" dirty="0"/>
          </a:p>
        </p:txBody>
      </p:sp>
      <p:sp>
        <p:nvSpPr>
          <p:cNvPr id="92" name="91 Rectángulo redondeado"/>
          <p:cNvSpPr/>
          <p:nvPr/>
        </p:nvSpPr>
        <p:spPr bwMode="auto">
          <a:xfrm>
            <a:off x="1547664" y="3212976"/>
            <a:ext cx="936104" cy="432048"/>
          </a:xfrm>
          <a:prstGeom prst="round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3" name="92 Rectángulo redondeado"/>
          <p:cNvSpPr/>
          <p:nvPr/>
        </p:nvSpPr>
        <p:spPr bwMode="auto">
          <a:xfrm>
            <a:off x="2123728" y="3789040"/>
            <a:ext cx="936104" cy="432048"/>
          </a:xfrm>
          <a:prstGeom prst="round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4" name="93 Rectángulo redondeado"/>
          <p:cNvSpPr/>
          <p:nvPr/>
        </p:nvSpPr>
        <p:spPr bwMode="auto">
          <a:xfrm rot="5400000">
            <a:off x="2411760" y="4077072"/>
            <a:ext cx="936104" cy="360040"/>
          </a:xfrm>
          <a:prstGeom prst="round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5" name="94 CuadroTexto"/>
          <p:cNvSpPr txBox="1"/>
          <p:nvPr/>
        </p:nvSpPr>
        <p:spPr>
          <a:xfrm>
            <a:off x="539552" y="4941168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f(</a:t>
            </a:r>
            <a:r>
              <a:rPr lang="es-AR" sz="2000" dirty="0" err="1" smtClean="0"/>
              <a:t>a,b,c,d</a:t>
            </a:r>
            <a:r>
              <a:rPr lang="es-AR" sz="2000" dirty="0" smtClean="0"/>
              <a:t>)= /</a:t>
            </a:r>
            <a:r>
              <a:rPr lang="es-AR" sz="2000" dirty="0" err="1" smtClean="0"/>
              <a:t>a.b.</a:t>
            </a:r>
            <a:r>
              <a:rPr lang="es-AR" sz="2000" dirty="0" smtClean="0"/>
              <a:t>/c + </a:t>
            </a:r>
            <a:r>
              <a:rPr lang="es-AR" sz="2000" dirty="0" err="1" smtClean="0"/>
              <a:t>a.b.d</a:t>
            </a:r>
            <a:r>
              <a:rPr lang="es-AR" sz="2000" dirty="0" smtClean="0"/>
              <a:t> + </a:t>
            </a:r>
            <a:r>
              <a:rPr lang="es-AR" sz="2000" dirty="0" err="1" smtClean="0"/>
              <a:t>a.c.d</a:t>
            </a:r>
            <a:endParaRPr lang="es-AR" sz="2000" dirty="0"/>
          </a:p>
        </p:txBody>
      </p:sp>
      <p:sp>
        <p:nvSpPr>
          <p:cNvPr id="96" name="95 Rectángulo redondeado"/>
          <p:cNvSpPr/>
          <p:nvPr/>
        </p:nvSpPr>
        <p:spPr bwMode="auto">
          <a:xfrm rot="5400000">
            <a:off x="1799693" y="3537012"/>
            <a:ext cx="1008111" cy="360040"/>
          </a:xfrm>
          <a:prstGeom prst="round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7" name="96 CuadroTexto"/>
          <p:cNvSpPr txBox="1"/>
          <p:nvPr/>
        </p:nvSpPr>
        <p:spPr>
          <a:xfrm>
            <a:off x="539552" y="5693186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f(</a:t>
            </a:r>
            <a:r>
              <a:rPr lang="es-AR" sz="2000" dirty="0" err="1" smtClean="0"/>
              <a:t>a,b,c,d</a:t>
            </a:r>
            <a:r>
              <a:rPr lang="es-AR" sz="2000" dirty="0" smtClean="0"/>
              <a:t>)= /</a:t>
            </a:r>
            <a:r>
              <a:rPr lang="es-AR" sz="2000" dirty="0" err="1" smtClean="0"/>
              <a:t>a.b.</a:t>
            </a:r>
            <a:r>
              <a:rPr lang="es-AR" sz="2000" dirty="0" smtClean="0"/>
              <a:t>/c + b./</a:t>
            </a:r>
            <a:r>
              <a:rPr lang="es-AR" sz="2000" dirty="0" err="1" smtClean="0"/>
              <a:t>c.d</a:t>
            </a:r>
            <a:r>
              <a:rPr lang="es-AR" sz="2000" dirty="0" smtClean="0"/>
              <a:t> + </a:t>
            </a:r>
            <a:r>
              <a:rPr lang="es-AR" sz="2000" dirty="0" err="1" smtClean="0"/>
              <a:t>a.c.d</a:t>
            </a:r>
            <a:endParaRPr lang="es-AR" sz="2000" dirty="0"/>
          </a:p>
        </p:txBody>
      </p:sp>
      <p:sp>
        <p:nvSpPr>
          <p:cNvPr id="98" name="97 CuadroTexto"/>
          <p:cNvSpPr txBox="1"/>
          <p:nvPr/>
        </p:nvSpPr>
        <p:spPr>
          <a:xfrm>
            <a:off x="5580112" y="436510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99" name="98 CuadroTexto"/>
          <p:cNvSpPr txBox="1"/>
          <p:nvPr/>
        </p:nvSpPr>
        <p:spPr>
          <a:xfrm>
            <a:off x="5004048" y="3789040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100" name="99 CuadroTexto"/>
          <p:cNvSpPr txBox="1"/>
          <p:nvPr/>
        </p:nvSpPr>
        <p:spPr>
          <a:xfrm>
            <a:off x="5580112" y="3212976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101" name="100 CuadroTexto"/>
          <p:cNvSpPr txBox="1"/>
          <p:nvPr/>
        </p:nvSpPr>
        <p:spPr>
          <a:xfrm>
            <a:off x="5004048" y="263691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102" name="101 CuadroTexto"/>
          <p:cNvSpPr txBox="1"/>
          <p:nvPr/>
        </p:nvSpPr>
        <p:spPr>
          <a:xfrm>
            <a:off x="7092280" y="3789040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103" name="102 CuadroTexto"/>
          <p:cNvSpPr txBox="1"/>
          <p:nvPr/>
        </p:nvSpPr>
        <p:spPr>
          <a:xfrm>
            <a:off x="7668344" y="3789040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104" name="103 CuadroTexto"/>
          <p:cNvSpPr txBox="1"/>
          <p:nvPr/>
        </p:nvSpPr>
        <p:spPr>
          <a:xfrm>
            <a:off x="7668344" y="3212976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105" name="104 CuadroTexto"/>
          <p:cNvSpPr txBox="1"/>
          <p:nvPr/>
        </p:nvSpPr>
        <p:spPr>
          <a:xfrm>
            <a:off x="7092280" y="3212976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106" name="105 Elipse"/>
          <p:cNvSpPr/>
          <p:nvPr/>
        </p:nvSpPr>
        <p:spPr bwMode="auto">
          <a:xfrm>
            <a:off x="5076056" y="2708920"/>
            <a:ext cx="360040" cy="360040"/>
          </a:xfrm>
          <a:prstGeom prst="ellipse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7" name="106 Elipse"/>
          <p:cNvSpPr/>
          <p:nvPr/>
        </p:nvSpPr>
        <p:spPr bwMode="auto">
          <a:xfrm>
            <a:off x="5652120" y="3284984"/>
            <a:ext cx="360040" cy="360040"/>
          </a:xfrm>
          <a:prstGeom prst="ellipse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8" name="107 Elipse"/>
          <p:cNvSpPr/>
          <p:nvPr/>
        </p:nvSpPr>
        <p:spPr bwMode="auto">
          <a:xfrm>
            <a:off x="5076056" y="3861048"/>
            <a:ext cx="360040" cy="360040"/>
          </a:xfrm>
          <a:prstGeom prst="ellipse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9" name="108 Elipse"/>
          <p:cNvSpPr/>
          <p:nvPr/>
        </p:nvSpPr>
        <p:spPr bwMode="auto">
          <a:xfrm>
            <a:off x="5652120" y="4437112"/>
            <a:ext cx="360040" cy="360040"/>
          </a:xfrm>
          <a:prstGeom prst="ellipse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0" name="109 CuadroTexto"/>
          <p:cNvSpPr txBox="1"/>
          <p:nvPr/>
        </p:nvSpPr>
        <p:spPr>
          <a:xfrm>
            <a:off x="3995936" y="5333146"/>
            <a:ext cx="471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f(</a:t>
            </a:r>
            <a:r>
              <a:rPr lang="es-AR" sz="2000" dirty="0" err="1" smtClean="0"/>
              <a:t>a,b,c</a:t>
            </a:r>
            <a:r>
              <a:rPr lang="es-AR" sz="2000" dirty="0" smtClean="0"/>
              <a:t>)= /a./b./c + /</a:t>
            </a:r>
            <a:r>
              <a:rPr lang="es-AR" sz="2000" dirty="0" err="1" smtClean="0"/>
              <a:t>a.b.c</a:t>
            </a:r>
            <a:r>
              <a:rPr lang="es-AR" sz="2000" dirty="0" smtClean="0"/>
              <a:t> + </a:t>
            </a:r>
            <a:r>
              <a:rPr lang="es-AR" sz="2000" dirty="0" err="1" smtClean="0"/>
              <a:t>a.b.</a:t>
            </a:r>
            <a:r>
              <a:rPr lang="es-AR" sz="2000" dirty="0" smtClean="0"/>
              <a:t>/c + a./</a:t>
            </a:r>
            <a:r>
              <a:rPr lang="es-AR" sz="2000" dirty="0" err="1" smtClean="0"/>
              <a:t>b.c</a:t>
            </a:r>
            <a:endParaRPr lang="es-AR" sz="2000" dirty="0"/>
          </a:p>
        </p:txBody>
      </p:sp>
      <p:sp>
        <p:nvSpPr>
          <p:cNvPr id="111" name="110 Rectángulo redondeado"/>
          <p:cNvSpPr/>
          <p:nvPr/>
        </p:nvSpPr>
        <p:spPr bwMode="auto">
          <a:xfrm>
            <a:off x="7164288" y="3284984"/>
            <a:ext cx="936104" cy="936104"/>
          </a:xfrm>
          <a:prstGeom prst="round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2" name="111 CuadroTexto"/>
          <p:cNvSpPr txBox="1"/>
          <p:nvPr/>
        </p:nvSpPr>
        <p:spPr>
          <a:xfrm>
            <a:off x="6884640" y="4581128"/>
            <a:ext cx="279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f</a:t>
            </a:r>
            <a:endParaRPr lang="es-AR" sz="2000" dirty="0"/>
          </a:p>
        </p:txBody>
      </p:sp>
      <p:sp>
        <p:nvSpPr>
          <p:cNvPr id="113" name="112 CuadroTexto"/>
          <p:cNvSpPr txBox="1"/>
          <p:nvPr/>
        </p:nvSpPr>
        <p:spPr>
          <a:xfrm>
            <a:off x="7020272" y="4581128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(</a:t>
            </a:r>
            <a:r>
              <a:rPr lang="es-AR" sz="2000" dirty="0" err="1" smtClean="0"/>
              <a:t>a,b</a:t>
            </a:r>
            <a:r>
              <a:rPr lang="es-AR" sz="2000" dirty="0" smtClean="0"/>
              <a:t>)</a:t>
            </a:r>
            <a:endParaRPr lang="es-AR" sz="2000" dirty="0"/>
          </a:p>
        </p:txBody>
      </p:sp>
      <p:sp>
        <p:nvSpPr>
          <p:cNvPr id="114" name="113 CuadroTexto"/>
          <p:cNvSpPr txBox="1"/>
          <p:nvPr/>
        </p:nvSpPr>
        <p:spPr>
          <a:xfrm>
            <a:off x="7740352" y="4613066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= 1</a:t>
            </a:r>
            <a:endParaRPr lang="es-A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8"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3" grpId="1" animBg="1"/>
      <p:bldP spid="94" grpId="0" animBg="1"/>
      <p:bldP spid="95" grpId="0"/>
      <p:bldP spid="96" grpId="0" animBg="1"/>
      <p:bldP spid="97" grpId="0"/>
      <p:bldP spid="106" grpId="0" animBg="1"/>
      <p:bldP spid="107" grpId="0" animBg="1"/>
      <p:bldP spid="108" grpId="0" animBg="1"/>
      <p:bldP spid="109" grpId="0" animBg="1"/>
      <p:bldP spid="110" grpId="0"/>
      <p:bldP spid="111" grpId="0" animBg="1"/>
      <p:bldP spid="112" grpId="0"/>
      <p:bldP spid="113" grpId="0"/>
      <p:bldP spid="113" grpId="1"/>
      <p:bldP spid="1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CONDICIONES “SIN CUIDADO” (don´t care)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" name="114 CuadroTexto"/>
          <p:cNvSpPr txBox="1"/>
          <p:nvPr/>
        </p:nvSpPr>
        <p:spPr>
          <a:xfrm>
            <a:off x="323528" y="1340768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En algunas aplicaciones</a:t>
            </a:r>
            <a:r>
              <a:rPr lang="es-AR" sz="2400" dirty="0" smtClean="0"/>
              <a:t> </a:t>
            </a:r>
            <a:r>
              <a:rPr lang="es-AR" sz="2400" dirty="0" smtClean="0"/>
              <a:t>la </a:t>
            </a:r>
            <a:r>
              <a:rPr lang="es-AR" sz="2400" dirty="0" smtClean="0"/>
              <a:t>función no está especificada para ciertas combinaciones de las variables</a:t>
            </a:r>
            <a:endParaRPr lang="es-AR" sz="2400" dirty="0"/>
          </a:p>
        </p:txBody>
      </p:sp>
      <p:sp>
        <p:nvSpPr>
          <p:cNvPr id="116" name="115 CuadroTexto"/>
          <p:cNvSpPr txBox="1"/>
          <p:nvPr/>
        </p:nvSpPr>
        <p:spPr>
          <a:xfrm>
            <a:off x="323528" y="2273967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Como ejemplo, el código binario de cuatro bits para los dígitos decimales tiene seis combinaciones que no se usan y, en consecuencia, se consideran no especificadas.</a:t>
            </a:r>
            <a:endParaRPr lang="es-AR" sz="2400" dirty="0"/>
          </a:p>
        </p:txBody>
      </p:sp>
      <p:sp>
        <p:nvSpPr>
          <p:cNvPr id="120" name="119 CuadroTexto"/>
          <p:cNvSpPr txBox="1"/>
          <p:nvPr/>
        </p:nvSpPr>
        <p:spPr>
          <a:xfrm>
            <a:off x="359532" y="3645024"/>
            <a:ext cx="8028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Por esta razón, es costumbre llamar a los </a:t>
            </a:r>
            <a:r>
              <a:rPr lang="es-ES" sz="2400" dirty="0" err="1" smtClean="0"/>
              <a:t>minitérminos</a:t>
            </a:r>
            <a:r>
              <a:rPr lang="es-ES" sz="2400" dirty="0" smtClean="0"/>
              <a:t> </a:t>
            </a:r>
            <a:r>
              <a:rPr lang="es-ES" sz="2400" dirty="0" smtClean="0"/>
              <a:t>no </a:t>
            </a:r>
            <a:r>
              <a:rPr lang="es-ES" sz="2400" dirty="0" smtClean="0"/>
              <a:t>especificados de una función, </a:t>
            </a:r>
            <a:r>
              <a:rPr lang="es-ES" sz="2400" dirty="0" smtClean="0"/>
              <a:t>condiciones “no importa” o “sin cuidado”.</a:t>
            </a:r>
            <a:endParaRPr lang="es-AR" sz="2400" dirty="0"/>
          </a:p>
        </p:txBody>
      </p:sp>
      <p:sp>
        <p:nvSpPr>
          <p:cNvPr id="121" name="120 CuadroTexto"/>
          <p:cNvSpPr txBox="1"/>
          <p:nvPr/>
        </p:nvSpPr>
        <p:spPr>
          <a:xfrm>
            <a:off x="323528" y="5046275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Estas condiciones </a:t>
            </a:r>
            <a:r>
              <a:rPr lang="es-ES" sz="2400" dirty="0" smtClean="0"/>
              <a:t>“sin cuidado” </a:t>
            </a:r>
            <a:r>
              <a:rPr lang="es-ES" sz="2400" dirty="0" smtClean="0"/>
              <a:t>se pueden usar en un mapa para </a:t>
            </a:r>
            <a:r>
              <a:rPr lang="es-ES" sz="2400" dirty="0" smtClean="0"/>
              <a:t>proporcionar simplificación </a:t>
            </a:r>
            <a:r>
              <a:rPr lang="es-ES" sz="2400" dirty="0" smtClean="0"/>
              <a:t>adicional de la expresión booleana.</a:t>
            </a:r>
            <a:endParaRPr lang="es-A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16" grpId="0"/>
      <p:bldP spid="120" grpId="0"/>
      <p:bldP spid="1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CONDICIONES “SIN CUIDADO”: EJEMPLO 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232 Grupo"/>
          <p:cNvGrpSpPr/>
          <p:nvPr/>
        </p:nvGrpSpPr>
        <p:grpSpPr>
          <a:xfrm>
            <a:off x="899592" y="2869195"/>
            <a:ext cx="3096344" cy="2900065"/>
            <a:chOff x="2483768" y="2689175"/>
            <a:chExt cx="3096344" cy="2900065"/>
          </a:xfrm>
        </p:grpSpPr>
        <p:grpSp>
          <p:nvGrpSpPr>
            <p:cNvPr id="14" name="102 Grupo"/>
            <p:cNvGrpSpPr/>
            <p:nvPr/>
          </p:nvGrpSpPr>
          <p:grpSpPr>
            <a:xfrm>
              <a:off x="2483768" y="2689175"/>
              <a:ext cx="2952328" cy="2828057"/>
              <a:chOff x="2483768" y="2689175"/>
              <a:chExt cx="2952328" cy="2828057"/>
            </a:xfrm>
          </p:grpSpPr>
          <p:cxnSp>
            <p:nvCxnSpPr>
              <p:cNvPr id="32" name="31 Conector recto"/>
              <p:cNvCxnSpPr/>
              <p:nvPr/>
            </p:nvCxnSpPr>
            <p:spPr bwMode="auto">
              <a:xfrm>
                <a:off x="3635896" y="3212976"/>
                <a:ext cx="0" cy="230425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32 Conector recto"/>
              <p:cNvCxnSpPr/>
              <p:nvPr/>
            </p:nvCxnSpPr>
            <p:spPr bwMode="auto">
              <a:xfrm flipH="1" flipV="1">
                <a:off x="3059832" y="4345359"/>
                <a:ext cx="2376264" cy="1974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33 Conector recto"/>
              <p:cNvCxnSpPr/>
              <p:nvPr/>
            </p:nvCxnSpPr>
            <p:spPr bwMode="auto">
              <a:xfrm flipH="1" flipV="1">
                <a:off x="3059832" y="5497488"/>
                <a:ext cx="2376264" cy="19744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34 Conector recto"/>
              <p:cNvCxnSpPr/>
              <p:nvPr/>
            </p:nvCxnSpPr>
            <p:spPr bwMode="auto">
              <a:xfrm flipH="1">
                <a:off x="3059832" y="4921423"/>
                <a:ext cx="2376264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35 Conector recto"/>
              <p:cNvCxnSpPr/>
              <p:nvPr/>
            </p:nvCxnSpPr>
            <p:spPr bwMode="auto">
              <a:xfrm>
                <a:off x="4788024" y="3212976"/>
                <a:ext cx="0" cy="230425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36 Conector recto"/>
              <p:cNvCxnSpPr/>
              <p:nvPr/>
            </p:nvCxnSpPr>
            <p:spPr bwMode="auto">
              <a:xfrm>
                <a:off x="3059832" y="3212976"/>
                <a:ext cx="0" cy="228451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37 Conector recto"/>
              <p:cNvCxnSpPr/>
              <p:nvPr/>
            </p:nvCxnSpPr>
            <p:spPr bwMode="auto">
              <a:xfrm>
                <a:off x="4211960" y="3212976"/>
                <a:ext cx="0" cy="230425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38 Conector recto"/>
              <p:cNvCxnSpPr/>
              <p:nvPr/>
            </p:nvCxnSpPr>
            <p:spPr bwMode="auto">
              <a:xfrm>
                <a:off x="5436096" y="3212976"/>
                <a:ext cx="0" cy="230425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39 Conector recto"/>
              <p:cNvCxnSpPr/>
              <p:nvPr/>
            </p:nvCxnSpPr>
            <p:spPr bwMode="auto">
              <a:xfrm>
                <a:off x="2699792" y="2905199"/>
                <a:ext cx="360040" cy="28803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1" name="40 CuadroTexto"/>
              <p:cNvSpPr txBox="1"/>
              <p:nvPr/>
            </p:nvSpPr>
            <p:spPr>
              <a:xfrm>
                <a:off x="2627784" y="2689175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400" dirty="0" smtClean="0"/>
                  <a:t>c</a:t>
                </a:r>
              </a:p>
            </p:txBody>
          </p:sp>
          <p:sp>
            <p:nvSpPr>
              <p:cNvPr id="42" name="41 CuadroTexto"/>
              <p:cNvSpPr txBox="1"/>
              <p:nvPr/>
            </p:nvSpPr>
            <p:spPr>
              <a:xfrm>
                <a:off x="2843808" y="2833191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400" dirty="0" smtClean="0"/>
                  <a:t>d</a:t>
                </a:r>
              </a:p>
            </p:txBody>
          </p:sp>
          <p:sp>
            <p:nvSpPr>
              <p:cNvPr id="43" name="42 CuadroTexto"/>
              <p:cNvSpPr txBox="1"/>
              <p:nvPr/>
            </p:nvSpPr>
            <p:spPr>
              <a:xfrm>
                <a:off x="2483768" y="2885454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400" dirty="0" smtClean="0"/>
                  <a:t>a</a:t>
                </a:r>
              </a:p>
            </p:txBody>
          </p:sp>
          <p:sp>
            <p:nvSpPr>
              <p:cNvPr id="44" name="43 CuadroTexto"/>
              <p:cNvSpPr txBox="1"/>
              <p:nvPr/>
            </p:nvSpPr>
            <p:spPr>
              <a:xfrm>
                <a:off x="2699792" y="3049215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400" dirty="0" smtClean="0"/>
                  <a:t>b</a:t>
                </a:r>
              </a:p>
            </p:txBody>
          </p:sp>
          <p:sp>
            <p:nvSpPr>
              <p:cNvPr id="45" name="44 CuadroTexto"/>
              <p:cNvSpPr txBox="1"/>
              <p:nvPr/>
            </p:nvSpPr>
            <p:spPr>
              <a:xfrm>
                <a:off x="2483768" y="3220254"/>
                <a:ext cx="504056" cy="2152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50000"/>
                  </a:lnSpc>
                </a:pPr>
                <a:r>
                  <a:rPr lang="es-AR" sz="1400" dirty="0" smtClean="0"/>
                  <a:t>00</a:t>
                </a:r>
              </a:p>
              <a:p>
                <a:pPr>
                  <a:lnSpc>
                    <a:spcPct val="250000"/>
                  </a:lnSpc>
                </a:pPr>
                <a:r>
                  <a:rPr lang="es-AR" sz="1400" dirty="0" smtClean="0"/>
                  <a:t>01</a:t>
                </a:r>
              </a:p>
              <a:p>
                <a:pPr>
                  <a:lnSpc>
                    <a:spcPct val="250000"/>
                  </a:lnSpc>
                </a:pPr>
                <a:r>
                  <a:rPr lang="es-AR" sz="1400" dirty="0" smtClean="0"/>
                  <a:t>11</a:t>
                </a:r>
              </a:p>
              <a:p>
                <a:pPr>
                  <a:lnSpc>
                    <a:spcPct val="250000"/>
                  </a:lnSpc>
                </a:pPr>
                <a:r>
                  <a:rPr lang="es-AR" sz="1400" dirty="0" smtClean="0"/>
                  <a:t>10</a:t>
                </a:r>
                <a:endParaRPr lang="es-AR" sz="1400" dirty="0"/>
              </a:p>
            </p:txBody>
          </p:sp>
          <p:sp>
            <p:nvSpPr>
              <p:cNvPr id="46" name="45 CuadroTexto"/>
              <p:cNvSpPr txBox="1"/>
              <p:nvPr/>
            </p:nvSpPr>
            <p:spPr>
              <a:xfrm>
                <a:off x="3131840" y="2802414"/>
                <a:ext cx="23042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600" dirty="0" smtClean="0"/>
                  <a:t>00      01      11      10 </a:t>
                </a:r>
                <a:endParaRPr lang="es-AR" sz="1600" dirty="0"/>
              </a:p>
            </p:txBody>
          </p:sp>
          <p:cxnSp>
            <p:nvCxnSpPr>
              <p:cNvPr id="47" name="46 Conector recto"/>
              <p:cNvCxnSpPr/>
              <p:nvPr/>
            </p:nvCxnSpPr>
            <p:spPr bwMode="auto">
              <a:xfrm flipH="1" flipV="1">
                <a:off x="3059832" y="3789040"/>
                <a:ext cx="2376264" cy="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" name="47 Conector recto"/>
              <p:cNvCxnSpPr/>
              <p:nvPr/>
            </p:nvCxnSpPr>
            <p:spPr bwMode="auto">
              <a:xfrm flipH="1">
                <a:off x="3059832" y="3212976"/>
                <a:ext cx="2376264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14 CuadroTexto"/>
            <p:cNvSpPr txBox="1"/>
            <p:nvPr/>
          </p:nvSpPr>
          <p:spPr>
            <a:xfrm>
              <a:off x="3347864" y="3501008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0</a:t>
              </a:r>
              <a:endParaRPr lang="es-AR" sz="1400" dirty="0"/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3923928" y="3501008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</a:t>
              </a:r>
              <a:endParaRPr lang="es-AR" sz="1400" dirty="0"/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5148064" y="3501008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2</a:t>
              </a:r>
              <a:endParaRPr lang="es-AR" sz="1400" dirty="0"/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4499992" y="3509392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3</a:t>
              </a:r>
              <a:endParaRPr lang="es-AR" sz="1400" dirty="0"/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3347864" y="4077072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4</a:t>
              </a:r>
              <a:endParaRPr lang="es-AR" sz="1400" dirty="0"/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3923928" y="4077072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5</a:t>
              </a:r>
              <a:endParaRPr lang="es-AR" sz="1400" dirty="0"/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5148064" y="4077072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6</a:t>
              </a:r>
              <a:endParaRPr lang="es-AR" sz="1400" dirty="0"/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4499992" y="4077072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7</a:t>
              </a:r>
              <a:endParaRPr lang="es-AR" sz="1400" dirty="0"/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3347864" y="5229200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8</a:t>
              </a:r>
              <a:endParaRPr lang="es-AR" sz="1400" dirty="0"/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3923928" y="5229200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9</a:t>
              </a:r>
              <a:endParaRPr lang="es-AR" sz="1400" dirty="0"/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5076056" y="5281463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10</a:t>
              </a:r>
              <a:endParaRPr lang="es-AR" sz="1400" dirty="0"/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4427984" y="5229200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11</a:t>
              </a:r>
              <a:endParaRPr lang="es-AR" sz="1400" dirty="0"/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3275856" y="465313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12</a:t>
              </a:r>
              <a:endParaRPr lang="es-AR" sz="1400" dirty="0"/>
            </a:p>
          </p:txBody>
        </p:sp>
        <p:sp>
          <p:nvSpPr>
            <p:cNvPr id="29" name="28 CuadroTexto"/>
            <p:cNvSpPr txBox="1"/>
            <p:nvPr/>
          </p:nvSpPr>
          <p:spPr>
            <a:xfrm>
              <a:off x="3851920" y="465313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13</a:t>
              </a:r>
              <a:endParaRPr lang="es-AR" sz="1400" dirty="0"/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5076056" y="465313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14</a:t>
              </a:r>
              <a:endParaRPr lang="es-AR" sz="1400" dirty="0"/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4427984" y="465313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15</a:t>
              </a:r>
              <a:endParaRPr lang="es-AR" sz="1400" dirty="0"/>
            </a:p>
          </p:txBody>
        </p:sp>
      </p:grpSp>
      <p:sp>
        <p:nvSpPr>
          <p:cNvPr id="49" name="48 CuadroTexto"/>
          <p:cNvSpPr txBox="1"/>
          <p:nvPr/>
        </p:nvSpPr>
        <p:spPr>
          <a:xfrm>
            <a:off x="2663788" y="346500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2123728" y="3429000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51" name="50 CuadroTexto"/>
          <p:cNvSpPr txBox="1"/>
          <p:nvPr/>
        </p:nvSpPr>
        <p:spPr>
          <a:xfrm>
            <a:off x="2663788" y="404106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52" name="51 CuadroTexto"/>
          <p:cNvSpPr txBox="1"/>
          <p:nvPr/>
        </p:nvSpPr>
        <p:spPr>
          <a:xfrm>
            <a:off x="2663788" y="5163579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53" name="52 CuadroTexto"/>
          <p:cNvSpPr txBox="1"/>
          <p:nvPr/>
        </p:nvSpPr>
        <p:spPr>
          <a:xfrm>
            <a:off x="2663788" y="454512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58" name="57 CuadroTexto"/>
          <p:cNvSpPr txBox="1"/>
          <p:nvPr/>
        </p:nvSpPr>
        <p:spPr>
          <a:xfrm>
            <a:off x="323528" y="1304764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Obtener la función simplificada</a:t>
            </a:r>
            <a:endParaRPr lang="es-AR" sz="2400" dirty="0"/>
          </a:p>
        </p:txBody>
      </p:sp>
      <p:sp>
        <p:nvSpPr>
          <p:cNvPr id="59" name="58 CuadroTexto"/>
          <p:cNvSpPr txBox="1"/>
          <p:nvPr/>
        </p:nvSpPr>
        <p:spPr>
          <a:xfrm>
            <a:off x="5076056" y="1336030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f(</a:t>
            </a:r>
            <a:r>
              <a:rPr lang="es-AR" sz="2000" dirty="0" err="1" smtClean="0"/>
              <a:t>a,b,c,d</a:t>
            </a:r>
            <a:r>
              <a:rPr lang="es-AR" sz="2000" dirty="0" smtClean="0"/>
              <a:t>)=</a:t>
            </a:r>
            <a:endParaRPr lang="es-AR" sz="2000" dirty="0"/>
          </a:p>
        </p:txBody>
      </p:sp>
      <p:graphicFrame>
        <p:nvGraphicFramePr>
          <p:cNvPr id="60" name="59 Objeto"/>
          <p:cNvGraphicFramePr>
            <a:graphicFrameLocks noChangeAspect="1"/>
          </p:cNvGraphicFramePr>
          <p:nvPr/>
        </p:nvGraphicFramePr>
        <p:xfrm>
          <a:off x="6253559" y="1304764"/>
          <a:ext cx="1774825" cy="647700"/>
        </p:xfrm>
        <a:graphic>
          <a:graphicData uri="http://schemas.openxmlformats.org/presentationml/2006/ole">
            <p:oleObj spid="_x0000_s29698" name="Ecuación" r:id="rId5" imgW="939600" imgH="342720" progId="Equation.3">
              <p:embed/>
            </p:oleObj>
          </a:graphicData>
        </a:graphic>
      </p:graphicFrame>
      <p:sp>
        <p:nvSpPr>
          <p:cNvPr id="61" name="60 CuadroTexto"/>
          <p:cNvSpPr txBox="1"/>
          <p:nvPr/>
        </p:nvSpPr>
        <p:spPr>
          <a:xfrm>
            <a:off x="5015941" y="2164692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g</a:t>
            </a:r>
            <a:r>
              <a:rPr lang="es-AR" sz="2000" dirty="0" smtClean="0"/>
              <a:t>(</a:t>
            </a:r>
            <a:r>
              <a:rPr lang="es-AR" sz="2000" dirty="0" err="1" smtClean="0"/>
              <a:t>a,b,c,d</a:t>
            </a:r>
            <a:r>
              <a:rPr lang="es-AR" sz="2000" dirty="0" smtClean="0"/>
              <a:t>)=</a:t>
            </a:r>
            <a:endParaRPr lang="es-AR" sz="2000" dirty="0"/>
          </a:p>
        </p:txBody>
      </p:sp>
      <p:graphicFrame>
        <p:nvGraphicFramePr>
          <p:cNvPr id="62" name="61 Objeto"/>
          <p:cNvGraphicFramePr>
            <a:graphicFrameLocks noChangeAspect="1"/>
          </p:cNvGraphicFramePr>
          <p:nvPr/>
        </p:nvGraphicFramePr>
        <p:xfrm>
          <a:off x="6564014" y="2133228"/>
          <a:ext cx="1176338" cy="647700"/>
        </p:xfrm>
        <a:graphic>
          <a:graphicData uri="http://schemas.openxmlformats.org/presentationml/2006/ole">
            <p:oleObj spid="_x0000_s29699" name="Ecuación" r:id="rId6" imgW="622080" imgH="342720" progId="Equation.3">
              <p:embed/>
            </p:oleObj>
          </a:graphicData>
        </a:graphic>
      </p:graphicFrame>
      <p:sp>
        <p:nvSpPr>
          <p:cNvPr id="63" name="62 CuadroTexto"/>
          <p:cNvSpPr txBox="1"/>
          <p:nvPr/>
        </p:nvSpPr>
        <p:spPr>
          <a:xfrm>
            <a:off x="323528" y="1815207"/>
            <a:ext cx="468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Con las siguientes condiciones “sin cuidado”</a:t>
            </a:r>
            <a:endParaRPr lang="es-AR" sz="2400" dirty="0"/>
          </a:p>
        </p:txBody>
      </p:sp>
      <p:sp>
        <p:nvSpPr>
          <p:cNvPr id="64" name="63 CuadroTexto"/>
          <p:cNvSpPr txBox="1"/>
          <p:nvPr/>
        </p:nvSpPr>
        <p:spPr>
          <a:xfrm>
            <a:off x="1511660" y="3429000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X</a:t>
            </a:r>
            <a:endParaRPr lang="es-AR" sz="2400" dirty="0"/>
          </a:p>
        </p:txBody>
      </p:sp>
      <p:sp>
        <p:nvSpPr>
          <p:cNvPr id="65" name="64 CuadroTexto"/>
          <p:cNvSpPr txBox="1"/>
          <p:nvPr/>
        </p:nvSpPr>
        <p:spPr>
          <a:xfrm>
            <a:off x="3239852" y="346500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X</a:t>
            </a:r>
            <a:endParaRPr lang="es-AR" sz="2400" dirty="0"/>
          </a:p>
        </p:txBody>
      </p:sp>
      <p:sp>
        <p:nvSpPr>
          <p:cNvPr id="66" name="65 CuadroTexto"/>
          <p:cNvSpPr txBox="1"/>
          <p:nvPr/>
        </p:nvSpPr>
        <p:spPr>
          <a:xfrm>
            <a:off x="2087724" y="3969060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X</a:t>
            </a:r>
            <a:endParaRPr lang="es-AR" sz="2400" dirty="0"/>
          </a:p>
        </p:txBody>
      </p:sp>
      <p:sp>
        <p:nvSpPr>
          <p:cNvPr id="67" name="66 CuadroTexto"/>
          <p:cNvSpPr txBox="1"/>
          <p:nvPr/>
        </p:nvSpPr>
        <p:spPr>
          <a:xfrm>
            <a:off x="1511660" y="400506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</a:t>
            </a:r>
            <a:endParaRPr lang="es-AR" sz="2400" dirty="0"/>
          </a:p>
        </p:txBody>
      </p:sp>
      <p:sp>
        <p:nvSpPr>
          <p:cNvPr id="68" name="67 CuadroTexto"/>
          <p:cNvSpPr txBox="1"/>
          <p:nvPr/>
        </p:nvSpPr>
        <p:spPr>
          <a:xfrm>
            <a:off x="1511660" y="454512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</a:t>
            </a:r>
            <a:endParaRPr lang="es-AR" sz="2400" dirty="0"/>
          </a:p>
        </p:txBody>
      </p:sp>
      <p:sp>
        <p:nvSpPr>
          <p:cNvPr id="69" name="68 CuadroTexto"/>
          <p:cNvSpPr txBox="1"/>
          <p:nvPr/>
        </p:nvSpPr>
        <p:spPr>
          <a:xfrm>
            <a:off x="1511660" y="515719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</a:t>
            </a:r>
            <a:endParaRPr lang="es-AR" sz="2400" dirty="0"/>
          </a:p>
        </p:txBody>
      </p:sp>
      <p:sp>
        <p:nvSpPr>
          <p:cNvPr id="70" name="69 CuadroTexto"/>
          <p:cNvSpPr txBox="1"/>
          <p:nvPr/>
        </p:nvSpPr>
        <p:spPr>
          <a:xfrm>
            <a:off x="2087724" y="458112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</a:t>
            </a:r>
            <a:endParaRPr lang="es-AR" sz="2400" dirty="0"/>
          </a:p>
        </p:txBody>
      </p:sp>
      <p:sp>
        <p:nvSpPr>
          <p:cNvPr id="71" name="70 CuadroTexto"/>
          <p:cNvSpPr txBox="1"/>
          <p:nvPr/>
        </p:nvSpPr>
        <p:spPr>
          <a:xfrm>
            <a:off x="2087724" y="515719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</a:t>
            </a:r>
            <a:endParaRPr lang="es-AR" sz="2400" dirty="0"/>
          </a:p>
        </p:txBody>
      </p:sp>
      <p:sp>
        <p:nvSpPr>
          <p:cNvPr id="72" name="71 CuadroTexto"/>
          <p:cNvSpPr txBox="1"/>
          <p:nvPr/>
        </p:nvSpPr>
        <p:spPr>
          <a:xfrm>
            <a:off x="3275856" y="400506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</a:t>
            </a:r>
            <a:endParaRPr lang="es-AR" sz="2400" dirty="0"/>
          </a:p>
        </p:txBody>
      </p:sp>
      <p:sp>
        <p:nvSpPr>
          <p:cNvPr id="73" name="72 CuadroTexto"/>
          <p:cNvSpPr txBox="1"/>
          <p:nvPr/>
        </p:nvSpPr>
        <p:spPr>
          <a:xfrm>
            <a:off x="3275856" y="458112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</a:t>
            </a:r>
            <a:endParaRPr lang="es-AR" sz="2400" dirty="0"/>
          </a:p>
        </p:txBody>
      </p:sp>
      <p:sp>
        <p:nvSpPr>
          <p:cNvPr id="74" name="73 CuadroTexto"/>
          <p:cNvSpPr txBox="1"/>
          <p:nvPr/>
        </p:nvSpPr>
        <p:spPr>
          <a:xfrm>
            <a:off x="3275856" y="5163579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</a:t>
            </a:r>
            <a:endParaRPr lang="es-AR" sz="2400" dirty="0"/>
          </a:p>
        </p:txBody>
      </p:sp>
      <p:sp>
        <p:nvSpPr>
          <p:cNvPr id="75" name="74 Rectángulo redondeado"/>
          <p:cNvSpPr/>
          <p:nvPr/>
        </p:nvSpPr>
        <p:spPr bwMode="auto">
          <a:xfrm>
            <a:off x="2663788" y="3465004"/>
            <a:ext cx="360040" cy="2160240"/>
          </a:xfrm>
          <a:prstGeom prst="round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6" name="75 Rectángulo redondeado"/>
          <p:cNvSpPr/>
          <p:nvPr/>
        </p:nvSpPr>
        <p:spPr bwMode="auto">
          <a:xfrm>
            <a:off x="2087724" y="3465004"/>
            <a:ext cx="936104" cy="936104"/>
          </a:xfrm>
          <a:prstGeom prst="round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7" name="76 Rectángulo redondeado"/>
          <p:cNvSpPr/>
          <p:nvPr/>
        </p:nvSpPr>
        <p:spPr bwMode="auto">
          <a:xfrm rot="5400000">
            <a:off x="2411760" y="2564904"/>
            <a:ext cx="360040" cy="2160240"/>
          </a:xfrm>
          <a:prstGeom prst="round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8" name="77 CuadroTexto"/>
          <p:cNvSpPr txBox="1"/>
          <p:nvPr/>
        </p:nvSpPr>
        <p:spPr>
          <a:xfrm>
            <a:off x="5076056" y="3532946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f(</a:t>
            </a:r>
            <a:r>
              <a:rPr lang="es-AR" sz="2000" dirty="0" err="1" smtClean="0"/>
              <a:t>a,b,c,d</a:t>
            </a:r>
            <a:r>
              <a:rPr lang="es-AR" sz="2000" dirty="0" smtClean="0"/>
              <a:t>)= </a:t>
            </a:r>
            <a:r>
              <a:rPr lang="es-AR" sz="2000" dirty="0" err="1" smtClean="0"/>
              <a:t>c.d</a:t>
            </a:r>
            <a:r>
              <a:rPr lang="es-AR" sz="2000" dirty="0" smtClean="0"/>
              <a:t> + /</a:t>
            </a:r>
            <a:r>
              <a:rPr lang="es-AR" sz="2000" dirty="0" err="1" smtClean="0"/>
              <a:t>a.d</a:t>
            </a:r>
            <a:r>
              <a:rPr lang="es-AR" sz="2000" dirty="0" smtClean="0"/>
              <a:t> </a:t>
            </a:r>
            <a:endParaRPr lang="es-AR" sz="2000" dirty="0"/>
          </a:p>
        </p:txBody>
      </p:sp>
      <p:sp>
        <p:nvSpPr>
          <p:cNvPr id="79" name="78 CuadroTexto"/>
          <p:cNvSpPr txBox="1"/>
          <p:nvPr/>
        </p:nvSpPr>
        <p:spPr>
          <a:xfrm>
            <a:off x="5076056" y="4109010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f(</a:t>
            </a:r>
            <a:r>
              <a:rPr lang="es-AR" sz="2000" dirty="0" err="1" smtClean="0"/>
              <a:t>a,b,c,d</a:t>
            </a:r>
            <a:r>
              <a:rPr lang="es-AR" sz="2000" dirty="0" smtClean="0"/>
              <a:t>)= </a:t>
            </a:r>
            <a:r>
              <a:rPr lang="es-AR" sz="2000" dirty="0" err="1" smtClean="0"/>
              <a:t>c.d</a:t>
            </a:r>
            <a:r>
              <a:rPr lang="es-AR" sz="2000" dirty="0" smtClean="0"/>
              <a:t> + /a./b </a:t>
            </a:r>
            <a:endParaRPr lang="es-A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1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7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1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5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 animBg="1"/>
      <p:bldP spid="75" grpId="1" animBg="1"/>
      <p:bldP spid="76" grpId="0" animBg="1"/>
      <p:bldP spid="76" grpId="1" animBg="1"/>
      <p:bldP spid="77" grpId="0" animBg="1"/>
      <p:bldP spid="78" grpId="0"/>
      <p:bldP spid="78" grpId="1"/>
      <p:bldP spid="7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REPRESENTACIONES DE UNA FUNCIÓN DEL ÁLGEBRA DE BOOLE 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12 Conector recto"/>
          <p:cNvCxnSpPr/>
          <p:nvPr/>
        </p:nvCxnSpPr>
        <p:spPr bwMode="auto">
          <a:xfrm>
            <a:off x="467544" y="2420888"/>
            <a:ext cx="280831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13 Conector recto"/>
          <p:cNvCxnSpPr/>
          <p:nvPr/>
        </p:nvCxnSpPr>
        <p:spPr bwMode="auto">
          <a:xfrm>
            <a:off x="2483768" y="2060848"/>
            <a:ext cx="0" cy="331236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14 CuadroTexto"/>
          <p:cNvSpPr txBox="1"/>
          <p:nvPr/>
        </p:nvSpPr>
        <p:spPr>
          <a:xfrm>
            <a:off x="611560" y="198884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a     b     c        f</a:t>
            </a:r>
            <a:endParaRPr lang="es-AR" sz="24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611560" y="239127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0     0     0        0</a:t>
            </a:r>
            <a:endParaRPr lang="es-AR" sz="24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11560" y="275131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0     0     1        0</a:t>
            </a:r>
            <a:endParaRPr lang="es-AR" sz="24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611560" y="4479503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1     1     0        0</a:t>
            </a:r>
            <a:endParaRPr lang="es-AR" sz="24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611560" y="414908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1     0     1        1</a:t>
            </a:r>
            <a:endParaRPr lang="es-AR" sz="24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611560" y="378904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1     0     0        1</a:t>
            </a:r>
            <a:endParaRPr lang="es-AR" sz="24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11560" y="306896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0     1     0        1</a:t>
            </a:r>
            <a:endParaRPr lang="es-AR" sz="24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611560" y="342900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0     1     1        0</a:t>
            </a:r>
            <a:endParaRPr lang="es-AR" sz="24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611560" y="4839543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1     1     1        1</a:t>
            </a:r>
            <a:endParaRPr lang="es-AR" sz="24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3635896" y="1565176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f(</a:t>
            </a:r>
            <a:r>
              <a:rPr lang="es-AR" sz="2000" dirty="0" err="1" smtClean="0"/>
              <a:t>a,b,c</a:t>
            </a:r>
            <a:r>
              <a:rPr lang="es-AR" sz="2000" dirty="0" smtClean="0"/>
              <a:t>)=</a:t>
            </a:r>
            <a:endParaRPr lang="es-AR" sz="20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4644008" y="155679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/</a:t>
            </a:r>
            <a:r>
              <a:rPr lang="es-AR" sz="2000" dirty="0" err="1" smtClean="0"/>
              <a:t>a.b.</a:t>
            </a:r>
            <a:r>
              <a:rPr lang="es-AR" sz="2000" dirty="0" smtClean="0"/>
              <a:t>/c</a:t>
            </a:r>
            <a:endParaRPr lang="es-AR" sz="20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5508104" y="1599183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+</a:t>
            </a:r>
            <a:endParaRPr lang="es-AR" sz="20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5724128" y="155679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a./b./c</a:t>
            </a:r>
            <a:endParaRPr lang="es-AR" sz="20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6516216" y="155679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+</a:t>
            </a:r>
            <a:endParaRPr lang="es-AR" sz="20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6732240" y="1556792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a./</a:t>
            </a:r>
            <a:r>
              <a:rPr lang="es-AR" sz="2000" dirty="0" err="1" smtClean="0"/>
              <a:t>b.c</a:t>
            </a:r>
            <a:endParaRPr lang="es-AR" sz="20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7452320" y="155679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+</a:t>
            </a:r>
            <a:endParaRPr lang="es-AR" sz="20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7668344" y="1556792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err="1" smtClean="0"/>
              <a:t>a.b.c</a:t>
            </a:r>
            <a:endParaRPr lang="es-AR" sz="20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779580" y="547716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f(</a:t>
            </a:r>
            <a:r>
              <a:rPr lang="es-AR" sz="2000" dirty="0" err="1" smtClean="0"/>
              <a:t>a,b,c</a:t>
            </a:r>
            <a:r>
              <a:rPr lang="es-AR" sz="2000" dirty="0" smtClean="0"/>
              <a:t>)=</a:t>
            </a:r>
            <a:endParaRPr lang="es-AR" sz="2000" dirty="0"/>
          </a:p>
        </p:txBody>
      </p:sp>
      <p:graphicFrame>
        <p:nvGraphicFramePr>
          <p:cNvPr id="34" name="33 Objeto"/>
          <p:cNvGraphicFramePr>
            <a:graphicFrameLocks noChangeAspect="1"/>
          </p:cNvGraphicFramePr>
          <p:nvPr/>
        </p:nvGraphicFramePr>
        <p:xfrm>
          <a:off x="1907704" y="5445224"/>
          <a:ext cx="1416157" cy="648072"/>
        </p:xfrm>
        <a:graphic>
          <a:graphicData uri="http://schemas.openxmlformats.org/presentationml/2006/ole">
            <p:oleObj spid="_x0000_s9217" name="Ecuación" r:id="rId5" imgW="749160" imgH="342720" progId="Equation.3">
              <p:embed/>
            </p:oleObj>
          </a:graphicData>
        </a:graphic>
      </p:graphicFrame>
      <p:sp>
        <p:nvSpPr>
          <p:cNvPr id="35" name="34 Retraso"/>
          <p:cNvSpPr/>
          <p:nvPr/>
        </p:nvSpPr>
        <p:spPr bwMode="auto">
          <a:xfrm>
            <a:off x="6516216" y="3284984"/>
            <a:ext cx="360040" cy="432048"/>
          </a:xfrm>
          <a:prstGeom prst="flowChartDela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6" name="35 Retraso"/>
          <p:cNvSpPr/>
          <p:nvPr/>
        </p:nvSpPr>
        <p:spPr bwMode="auto">
          <a:xfrm>
            <a:off x="6516216" y="4005064"/>
            <a:ext cx="360040" cy="432048"/>
          </a:xfrm>
          <a:prstGeom prst="flowChartDela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7" name="36 Retraso"/>
          <p:cNvSpPr/>
          <p:nvPr/>
        </p:nvSpPr>
        <p:spPr bwMode="auto">
          <a:xfrm>
            <a:off x="6516216" y="4653136"/>
            <a:ext cx="360040" cy="432048"/>
          </a:xfrm>
          <a:prstGeom prst="flowChartDela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8" name="37 Retraso"/>
          <p:cNvSpPr/>
          <p:nvPr/>
        </p:nvSpPr>
        <p:spPr bwMode="auto">
          <a:xfrm>
            <a:off x="6516216" y="5301208"/>
            <a:ext cx="360040" cy="432048"/>
          </a:xfrm>
          <a:prstGeom prst="flowChartDela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39" name="38 Conector recto"/>
          <p:cNvCxnSpPr>
            <a:stCxn id="35" idx="3"/>
          </p:cNvCxnSpPr>
          <p:nvPr/>
        </p:nvCxnSpPr>
        <p:spPr bwMode="auto">
          <a:xfrm>
            <a:off x="6876256" y="3501008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39 Luna"/>
          <p:cNvSpPr/>
          <p:nvPr/>
        </p:nvSpPr>
        <p:spPr bwMode="auto">
          <a:xfrm flipH="1">
            <a:off x="7524328" y="4221088"/>
            <a:ext cx="648072" cy="576064"/>
          </a:xfrm>
          <a:prstGeom prst="mo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41" name="40 Conector recto"/>
          <p:cNvCxnSpPr/>
          <p:nvPr/>
        </p:nvCxnSpPr>
        <p:spPr bwMode="auto">
          <a:xfrm flipH="1">
            <a:off x="8172400" y="4509120"/>
            <a:ext cx="2880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41 Conector recto"/>
          <p:cNvCxnSpPr/>
          <p:nvPr/>
        </p:nvCxnSpPr>
        <p:spPr bwMode="auto">
          <a:xfrm>
            <a:off x="7308304" y="3501008"/>
            <a:ext cx="0" cy="792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42 Conector recto"/>
          <p:cNvCxnSpPr>
            <a:stCxn id="36" idx="3"/>
          </p:cNvCxnSpPr>
          <p:nvPr/>
        </p:nvCxnSpPr>
        <p:spPr bwMode="auto">
          <a:xfrm>
            <a:off x="6876256" y="4221088"/>
            <a:ext cx="2160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43 Conector recto"/>
          <p:cNvCxnSpPr/>
          <p:nvPr/>
        </p:nvCxnSpPr>
        <p:spPr bwMode="auto">
          <a:xfrm>
            <a:off x="7092280" y="4221088"/>
            <a:ext cx="0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44 Conector recto"/>
          <p:cNvCxnSpPr/>
          <p:nvPr/>
        </p:nvCxnSpPr>
        <p:spPr bwMode="auto">
          <a:xfrm>
            <a:off x="6876256" y="4869160"/>
            <a:ext cx="2160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45 Conector recto"/>
          <p:cNvCxnSpPr/>
          <p:nvPr/>
        </p:nvCxnSpPr>
        <p:spPr bwMode="auto">
          <a:xfrm>
            <a:off x="7092280" y="4581128"/>
            <a:ext cx="0" cy="2880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46 Conector recto"/>
          <p:cNvCxnSpPr/>
          <p:nvPr/>
        </p:nvCxnSpPr>
        <p:spPr bwMode="auto">
          <a:xfrm>
            <a:off x="7308304" y="4293096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47 Conector recto"/>
          <p:cNvCxnSpPr/>
          <p:nvPr/>
        </p:nvCxnSpPr>
        <p:spPr bwMode="auto">
          <a:xfrm>
            <a:off x="7092280" y="4437112"/>
            <a:ext cx="7200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48 Conector recto"/>
          <p:cNvCxnSpPr/>
          <p:nvPr/>
        </p:nvCxnSpPr>
        <p:spPr bwMode="auto">
          <a:xfrm>
            <a:off x="7092280" y="4581128"/>
            <a:ext cx="7200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49 Conector recto"/>
          <p:cNvCxnSpPr/>
          <p:nvPr/>
        </p:nvCxnSpPr>
        <p:spPr bwMode="auto">
          <a:xfrm>
            <a:off x="6876256" y="5517232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50 Conector recto"/>
          <p:cNvCxnSpPr/>
          <p:nvPr/>
        </p:nvCxnSpPr>
        <p:spPr bwMode="auto">
          <a:xfrm>
            <a:off x="7308304" y="4725144"/>
            <a:ext cx="0" cy="792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51 Conector recto"/>
          <p:cNvCxnSpPr/>
          <p:nvPr/>
        </p:nvCxnSpPr>
        <p:spPr bwMode="auto">
          <a:xfrm>
            <a:off x="7308304" y="4725144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3" name="52 Grupo"/>
          <p:cNvGrpSpPr/>
          <p:nvPr/>
        </p:nvGrpSpPr>
        <p:grpSpPr>
          <a:xfrm rot="5400000">
            <a:off x="3815916" y="2744924"/>
            <a:ext cx="504056" cy="432048"/>
            <a:chOff x="5004048" y="3933056"/>
            <a:chExt cx="504056" cy="432048"/>
          </a:xfrm>
        </p:grpSpPr>
        <p:sp>
          <p:nvSpPr>
            <p:cNvPr id="54" name="53 Extracto"/>
            <p:cNvSpPr/>
            <p:nvPr/>
          </p:nvSpPr>
          <p:spPr bwMode="auto">
            <a:xfrm rot="5400000">
              <a:off x="4968044" y="3969060"/>
              <a:ext cx="432048" cy="360040"/>
            </a:xfrm>
            <a:prstGeom prst="flowChartExtra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5" name="54 Elipse"/>
            <p:cNvSpPr/>
            <p:nvPr/>
          </p:nvSpPr>
          <p:spPr bwMode="auto">
            <a:xfrm>
              <a:off x="5364088" y="4077072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cxnSp>
        <p:nvCxnSpPr>
          <p:cNvPr id="56" name="55 Conector recto"/>
          <p:cNvCxnSpPr/>
          <p:nvPr/>
        </p:nvCxnSpPr>
        <p:spPr bwMode="auto">
          <a:xfrm>
            <a:off x="3635896" y="2348880"/>
            <a:ext cx="0" cy="33843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56 Conector recto"/>
          <p:cNvCxnSpPr/>
          <p:nvPr/>
        </p:nvCxnSpPr>
        <p:spPr bwMode="auto">
          <a:xfrm>
            <a:off x="3635896" y="2492896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57 Conector recto"/>
          <p:cNvCxnSpPr>
            <a:endCxn id="54" idx="2"/>
          </p:cNvCxnSpPr>
          <p:nvPr/>
        </p:nvCxnSpPr>
        <p:spPr bwMode="auto">
          <a:xfrm>
            <a:off x="4067944" y="2492896"/>
            <a:ext cx="0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58 Conector recto"/>
          <p:cNvCxnSpPr>
            <a:stCxn id="55" idx="6"/>
          </p:cNvCxnSpPr>
          <p:nvPr/>
        </p:nvCxnSpPr>
        <p:spPr bwMode="auto">
          <a:xfrm>
            <a:off x="4067944" y="3212976"/>
            <a:ext cx="0" cy="25202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0" name="59 Grupo"/>
          <p:cNvGrpSpPr/>
          <p:nvPr/>
        </p:nvGrpSpPr>
        <p:grpSpPr>
          <a:xfrm rot="5400000">
            <a:off x="4680012" y="2744924"/>
            <a:ext cx="504056" cy="432048"/>
            <a:chOff x="5004048" y="3933056"/>
            <a:chExt cx="504056" cy="432048"/>
          </a:xfrm>
        </p:grpSpPr>
        <p:sp>
          <p:nvSpPr>
            <p:cNvPr id="61" name="60 Extracto"/>
            <p:cNvSpPr/>
            <p:nvPr/>
          </p:nvSpPr>
          <p:spPr bwMode="auto">
            <a:xfrm rot="5400000">
              <a:off x="4968044" y="3969060"/>
              <a:ext cx="432048" cy="360040"/>
            </a:xfrm>
            <a:prstGeom prst="flowChartExtra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2" name="61 Elipse"/>
            <p:cNvSpPr/>
            <p:nvPr/>
          </p:nvSpPr>
          <p:spPr bwMode="auto">
            <a:xfrm>
              <a:off x="5364088" y="4077072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cxnSp>
        <p:nvCxnSpPr>
          <p:cNvPr id="63" name="62 Conector recto"/>
          <p:cNvCxnSpPr/>
          <p:nvPr/>
        </p:nvCxnSpPr>
        <p:spPr bwMode="auto">
          <a:xfrm>
            <a:off x="4499992" y="2348880"/>
            <a:ext cx="0" cy="33843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63 Conector recto"/>
          <p:cNvCxnSpPr/>
          <p:nvPr/>
        </p:nvCxnSpPr>
        <p:spPr bwMode="auto">
          <a:xfrm>
            <a:off x="4499992" y="2492896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64 Conector recto"/>
          <p:cNvCxnSpPr>
            <a:endCxn id="61" idx="2"/>
          </p:cNvCxnSpPr>
          <p:nvPr/>
        </p:nvCxnSpPr>
        <p:spPr bwMode="auto">
          <a:xfrm>
            <a:off x="4932040" y="2492896"/>
            <a:ext cx="0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65 Conector recto"/>
          <p:cNvCxnSpPr>
            <a:stCxn id="62" idx="6"/>
          </p:cNvCxnSpPr>
          <p:nvPr/>
        </p:nvCxnSpPr>
        <p:spPr bwMode="auto">
          <a:xfrm>
            <a:off x="4932040" y="3212976"/>
            <a:ext cx="0" cy="25202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7" name="66 Grupo"/>
          <p:cNvGrpSpPr/>
          <p:nvPr/>
        </p:nvGrpSpPr>
        <p:grpSpPr>
          <a:xfrm rot="5400000">
            <a:off x="5544108" y="2744924"/>
            <a:ext cx="504056" cy="432048"/>
            <a:chOff x="5004048" y="3933056"/>
            <a:chExt cx="504056" cy="432048"/>
          </a:xfrm>
        </p:grpSpPr>
        <p:sp>
          <p:nvSpPr>
            <p:cNvPr id="68" name="67 Extracto"/>
            <p:cNvSpPr/>
            <p:nvPr/>
          </p:nvSpPr>
          <p:spPr bwMode="auto">
            <a:xfrm rot="5400000">
              <a:off x="4968044" y="3969060"/>
              <a:ext cx="432048" cy="360040"/>
            </a:xfrm>
            <a:prstGeom prst="flowChartExtra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9" name="68 Elipse"/>
            <p:cNvSpPr/>
            <p:nvPr/>
          </p:nvSpPr>
          <p:spPr bwMode="auto">
            <a:xfrm>
              <a:off x="5364088" y="4077072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cxnSp>
        <p:nvCxnSpPr>
          <p:cNvPr id="70" name="69 Conector recto"/>
          <p:cNvCxnSpPr/>
          <p:nvPr/>
        </p:nvCxnSpPr>
        <p:spPr bwMode="auto">
          <a:xfrm>
            <a:off x="5364088" y="2348880"/>
            <a:ext cx="0" cy="345638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70 Conector recto"/>
          <p:cNvCxnSpPr/>
          <p:nvPr/>
        </p:nvCxnSpPr>
        <p:spPr bwMode="auto">
          <a:xfrm>
            <a:off x="5364088" y="2492896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71 Conector recto"/>
          <p:cNvCxnSpPr>
            <a:endCxn id="68" idx="2"/>
          </p:cNvCxnSpPr>
          <p:nvPr/>
        </p:nvCxnSpPr>
        <p:spPr bwMode="auto">
          <a:xfrm>
            <a:off x="5796136" y="2492896"/>
            <a:ext cx="0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72 Conector recto"/>
          <p:cNvCxnSpPr>
            <a:stCxn id="69" idx="6"/>
          </p:cNvCxnSpPr>
          <p:nvPr/>
        </p:nvCxnSpPr>
        <p:spPr bwMode="auto">
          <a:xfrm>
            <a:off x="5796136" y="3212976"/>
            <a:ext cx="0" cy="25922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73 CuadroTexto"/>
          <p:cNvSpPr txBox="1"/>
          <p:nvPr/>
        </p:nvSpPr>
        <p:spPr>
          <a:xfrm>
            <a:off x="3419872" y="5805264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a    /a    b   /b    c    /c</a:t>
            </a:r>
            <a:endParaRPr lang="es-AR" sz="2000" dirty="0"/>
          </a:p>
        </p:txBody>
      </p:sp>
      <p:cxnSp>
        <p:nvCxnSpPr>
          <p:cNvPr id="75" name="74 Conector recto"/>
          <p:cNvCxnSpPr/>
          <p:nvPr/>
        </p:nvCxnSpPr>
        <p:spPr bwMode="auto">
          <a:xfrm>
            <a:off x="4067944" y="3356992"/>
            <a:ext cx="24482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75 Conector recto"/>
          <p:cNvCxnSpPr>
            <a:endCxn id="35" idx="1"/>
          </p:cNvCxnSpPr>
          <p:nvPr/>
        </p:nvCxnSpPr>
        <p:spPr bwMode="auto">
          <a:xfrm>
            <a:off x="4499992" y="3501008"/>
            <a:ext cx="20162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76 Elipse"/>
          <p:cNvSpPr/>
          <p:nvPr/>
        </p:nvSpPr>
        <p:spPr bwMode="auto">
          <a:xfrm>
            <a:off x="4427984" y="3429000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8" name="77 Elipse"/>
          <p:cNvSpPr/>
          <p:nvPr/>
        </p:nvSpPr>
        <p:spPr bwMode="auto">
          <a:xfrm>
            <a:off x="3995936" y="3284984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9" name="78 Elipse"/>
          <p:cNvSpPr/>
          <p:nvPr/>
        </p:nvSpPr>
        <p:spPr bwMode="auto">
          <a:xfrm>
            <a:off x="5724128" y="3581400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0" name="79 Elipse"/>
          <p:cNvSpPr/>
          <p:nvPr/>
        </p:nvSpPr>
        <p:spPr bwMode="auto">
          <a:xfrm>
            <a:off x="4860032" y="4149080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1" name="80 Elipse"/>
          <p:cNvSpPr/>
          <p:nvPr/>
        </p:nvSpPr>
        <p:spPr bwMode="auto">
          <a:xfrm>
            <a:off x="5724128" y="4293096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82" name="81 Conector recto"/>
          <p:cNvCxnSpPr/>
          <p:nvPr/>
        </p:nvCxnSpPr>
        <p:spPr bwMode="auto">
          <a:xfrm>
            <a:off x="4932040" y="4221088"/>
            <a:ext cx="15841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82 Conector recto"/>
          <p:cNvCxnSpPr/>
          <p:nvPr/>
        </p:nvCxnSpPr>
        <p:spPr bwMode="auto">
          <a:xfrm>
            <a:off x="5796136" y="4365104"/>
            <a:ext cx="7200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83 Conector recto"/>
          <p:cNvCxnSpPr/>
          <p:nvPr/>
        </p:nvCxnSpPr>
        <p:spPr bwMode="auto">
          <a:xfrm>
            <a:off x="3635896" y="5373216"/>
            <a:ext cx="28803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84 Elipse"/>
          <p:cNvSpPr/>
          <p:nvPr/>
        </p:nvSpPr>
        <p:spPr bwMode="auto">
          <a:xfrm>
            <a:off x="3563888" y="4005064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86" name="85 Conector recto"/>
          <p:cNvCxnSpPr/>
          <p:nvPr/>
        </p:nvCxnSpPr>
        <p:spPr bwMode="auto">
          <a:xfrm>
            <a:off x="3635896" y="4725144"/>
            <a:ext cx="28803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86 Conector recto"/>
          <p:cNvCxnSpPr/>
          <p:nvPr/>
        </p:nvCxnSpPr>
        <p:spPr bwMode="auto">
          <a:xfrm>
            <a:off x="4932040" y="4869160"/>
            <a:ext cx="15841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87 Conector recto"/>
          <p:cNvCxnSpPr/>
          <p:nvPr/>
        </p:nvCxnSpPr>
        <p:spPr bwMode="auto">
          <a:xfrm>
            <a:off x="5364088" y="5013176"/>
            <a:ext cx="11521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88 Elipse"/>
          <p:cNvSpPr/>
          <p:nvPr/>
        </p:nvSpPr>
        <p:spPr bwMode="auto">
          <a:xfrm>
            <a:off x="3563888" y="4653136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0" name="89 Elipse"/>
          <p:cNvSpPr/>
          <p:nvPr/>
        </p:nvSpPr>
        <p:spPr bwMode="auto">
          <a:xfrm>
            <a:off x="4860032" y="4797152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1" name="90 Elipse"/>
          <p:cNvSpPr/>
          <p:nvPr/>
        </p:nvSpPr>
        <p:spPr bwMode="auto">
          <a:xfrm>
            <a:off x="5292080" y="4941168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92" name="91 Conector recto"/>
          <p:cNvCxnSpPr/>
          <p:nvPr/>
        </p:nvCxnSpPr>
        <p:spPr bwMode="auto">
          <a:xfrm>
            <a:off x="4499992" y="5517232"/>
            <a:ext cx="20162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92 Conector recto"/>
          <p:cNvCxnSpPr/>
          <p:nvPr/>
        </p:nvCxnSpPr>
        <p:spPr bwMode="auto">
          <a:xfrm>
            <a:off x="5364088" y="5661248"/>
            <a:ext cx="11521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93 Elipse"/>
          <p:cNvSpPr/>
          <p:nvPr/>
        </p:nvSpPr>
        <p:spPr bwMode="auto">
          <a:xfrm>
            <a:off x="3563888" y="5301208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5" name="94 Elipse"/>
          <p:cNvSpPr/>
          <p:nvPr/>
        </p:nvSpPr>
        <p:spPr bwMode="auto">
          <a:xfrm>
            <a:off x="4427984" y="5445224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6" name="95 Elipse"/>
          <p:cNvSpPr/>
          <p:nvPr/>
        </p:nvSpPr>
        <p:spPr bwMode="auto">
          <a:xfrm>
            <a:off x="5292080" y="5589240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7" name="96 CuadroTexto"/>
          <p:cNvSpPr txBox="1"/>
          <p:nvPr/>
        </p:nvSpPr>
        <p:spPr>
          <a:xfrm>
            <a:off x="8172400" y="413978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f</a:t>
            </a:r>
            <a:endParaRPr lang="es-AR" dirty="0"/>
          </a:p>
        </p:txBody>
      </p:sp>
      <p:cxnSp>
        <p:nvCxnSpPr>
          <p:cNvPr id="98" name="97 Conector recto"/>
          <p:cNvCxnSpPr/>
          <p:nvPr/>
        </p:nvCxnSpPr>
        <p:spPr bwMode="auto">
          <a:xfrm>
            <a:off x="3635896" y="4077072"/>
            <a:ext cx="28803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98 Conector recto"/>
          <p:cNvCxnSpPr/>
          <p:nvPr/>
        </p:nvCxnSpPr>
        <p:spPr bwMode="auto">
          <a:xfrm>
            <a:off x="5796136" y="3645024"/>
            <a:ext cx="71169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5" grpId="0" animBg="1"/>
      <p:bldP spid="36" grpId="0" animBg="1"/>
      <p:bldP spid="37" grpId="0" animBg="1"/>
      <p:bldP spid="38" grpId="0" animBg="1"/>
      <p:bldP spid="40" grpId="0" animBg="1"/>
      <p:bldP spid="74" grpId="0"/>
      <p:bldP spid="77" grpId="0" animBg="1"/>
      <p:bldP spid="78" grpId="0" animBg="1"/>
      <p:bldP spid="79" grpId="0" animBg="1"/>
      <p:bldP spid="80" grpId="0" animBg="1"/>
      <p:bldP spid="81" grpId="0" animBg="1"/>
      <p:bldP spid="85" grpId="0" animBg="1"/>
      <p:bldP spid="89" grpId="0" animBg="1"/>
      <p:bldP spid="90" grpId="0" animBg="1"/>
      <p:bldP spid="91" grpId="0" animBg="1"/>
      <p:bldP spid="94" grpId="0" animBg="1"/>
      <p:bldP spid="95" grpId="0" animBg="1"/>
      <p:bldP spid="96" grpId="0" animBg="1"/>
      <p:bldP spid="9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cs typeface="Arial"/>
              </a:rPr>
              <a:t>SIMPLIFICACIÓN</a:t>
            </a:r>
            <a:endParaRPr lang="en-GB" sz="2400" kern="0" dirty="0">
              <a:solidFill>
                <a:srgbClr val="000000"/>
              </a:solidFill>
              <a:latin typeface="Arial Black"/>
              <a:cs typeface="Arial"/>
            </a:endParaRP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22 CuadroTexto"/>
          <p:cNvSpPr txBox="1"/>
          <p:nvPr/>
        </p:nvSpPr>
        <p:spPr>
          <a:xfrm>
            <a:off x="899592" y="4244895"/>
            <a:ext cx="73448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Wingdings" pitchFamily="2" charset="2"/>
              <a:buChar char="q"/>
            </a:pPr>
            <a:r>
              <a:rPr lang="es-AR" sz="2000" dirty="0" smtClean="0"/>
              <a:t> Las funciones en la forma de suma de productos canónicos se pueden simplificar mediante manipulaciones algebraicas; sin embargo es complicado. El método del mapa de </a:t>
            </a:r>
            <a:r>
              <a:rPr lang="es-AR" sz="2000" dirty="0" err="1" smtClean="0"/>
              <a:t>Karnaugh</a:t>
            </a:r>
            <a:r>
              <a:rPr lang="es-AR" sz="2000" dirty="0" smtClean="0"/>
              <a:t> nos da una forma sistemática para hacerlo.</a:t>
            </a:r>
            <a:endParaRPr lang="es-AR" sz="20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755576" y="1556792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FF0000"/>
                </a:solidFill>
              </a:rPr>
              <a:t>¿ Por qué simplificar?</a:t>
            </a:r>
            <a:endParaRPr lang="es-AR" sz="2400" dirty="0">
              <a:solidFill>
                <a:srgbClr val="FF0000"/>
              </a:solidFill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899592" y="2204864"/>
            <a:ext cx="7344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Wingdings" pitchFamily="2" charset="2"/>
              <a:buChar char="q"/>
            </a:pPr>
            <a:r>
              <a:rPr lang="es-AR" sz="2000" dirty="0" smtClean="0"/>
              <a:t> Produce un diagrama de circuitos lógicos con un número mínimo de compuertas y el número mínimo de entradas a las compuertas.</a:t>
            </a:r>
            <a:endParaRPr lang="es-AR" sz="20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899592" y="3358733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Wingdings" pitchFamily="2" charset="2"/>
              <a:buChar char="q"/>
            </a:pPr>
            <a:r>
              <a:rPr lang="es-AR" sz="2000" dirty="0" smtClean="0"/>
              <a:t> La expresión más simple no es necesariamente única. La función del álgebra de </a:t>
            </a:r>
            <a:r>
              <a:rPr lang="es-AR" sz="2000" dirty="0" err="1" smtClean="0"/>
              <a:t>Boole</a:t>
            </a:r>
            <a:r>
              <a:rPr lang="es-AR" sz="2000" dirty="0" smtClean="0"/>
              <a:t> puede tener más de un mínimo.</a:t>
            </a:r>
            <a:endParaRPr lang="es-A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SIMPLIFICACIÓN 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611560" y="2780928"/>
            <a:ext cx="7848872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AR" sz="2000" dirty="0" smtClean="0"/>
              <a:t>Dos términos son adyacentes lógicamente cuando difieren solamente en el estado de una variable. </a:t>
            </a:r>
            <a:r>
              <a:rPr lang="es-AR" sz="2000" dirty="0" err="1" smtClean="0"/>
              <a:t>Ej</a:t>
            </a:r>
            <a:r>
              <a:rPr lang="es-AR" sz="2000" dirty="0" smtClean="0"/>
              <a:t>:       a./</a:t>
            </a:r>
            <a:r>
              <a:rPr lang="es-AR" sz="2000" dirty="0" err="1" smtClean="0"/>
              <a:t>b.c</a:t>
            </a:r>
            <a:r>
              <a:rPr lang="es-AR" sz="2000" dirty="0" smtClean="0"/>
              <a:t> + </a:t>
            </a:r>
            <a:r>
              <a:rPr lang="es-AR" sz="2000" dirty="0" err="1" smtClean="0"/>
              <a:t>a.b.c</a:t>
            </a:r>
            <a:endParaRPr lang="es-AR" sz="2000" dirty="0" smtClean="0"/>
          </a:p>
          <a:p>
            <a:pPr algn="l">
              <a:lnSpc>
                <a:spcPct val="150000"/>
              </a:lnSpc>
            </a:pPr>
            <a:r>
              <a:rPr lang="es-AR" sz="2000" dirty="0" smtClean="0"/>
              <a:t>Difieren en la variable b. En ese caso se puede simplificar porque los dos términos se pueden agrupar como: </a:t>
            </a:r>
            <a:r>
              <a:rPr lang="es-AR" sz="2000" dirty="0" err="1" smtClean="0"/>
              <a:t>a.c.</a:t>
            </a:r>
            <a:r>
              <a:rPr lang="es-AR" sz="2000" dirty="0" smtClean="0"/>
              <a:t>(b+/b) y queda solamente </a:t>
            </a:r>
            <a:r>
              <a:rPr lang="es-AR" sz="2000" dirty="0" err="1" smtClean="0"/>
              <a:t>a.c</a:t>
            </a:r>
            <a:r>
              <a:rPr lang="es-AR" sz="2000" dirty="0" smtClean="0"/>
              <a:t> porque (b+/b) es igual a 1.</a:t>
            </a:r>
            <a:endParaRPr lang="es-AR" dirty="0"/>
          </a:p>
        </p:txBody>
      </p:sp>
      <p:sp>
        <p:nvSpPr>
          <p:cNvPr id="15" name="14 CuadroTexto"/>
          <p:cNvSpPr txBox="1"/>
          <p:nvPr/>
        </p:nvSpPr>
        <p:spPr>
          <a:xfrm>
            <a:off x="611560" y="1743199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400" dirty="0" smtClean="0">
                <a:solidFill>
                  <a:srgbClr val="FF0000"/>
                </a:solidFill>
              </a:rPr>
              <a:t>ADYACENCIA LÓGICA</a:t>
            </a:r>
            <a:endParaRPr lang="es-AR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MAPA DE KARNAUGH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CuadroTexto"/>
          <p:cNvSpPr txBox="1"/>
          <p:nvPr/>
        </p:nvSpPr>
        <p:spPr>
          <a:xfrm>
            <a:off x="611560" y="1556792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400" dirty="0" smtClean="0"/>
              <a:t>Se basa en que cada casilla del mapa es </a:t>
            </a:r>
            <a:r>
              <a:rPr lang="es-AR" sz="2400" dirty="0" smtClean="0">
                <a:solidFill>
                  <a:srgbClr val="FF0000"/>
                </a:solidFill>
              </a:rPr>
              <a:t>ADYACENTE físicamente y lógicamente </a:t>
            </a:r>
            <a:r>
              <a:rPr lang="es-AR" sz="2400" dirty="0" smtClean="0"/>
              <a:t>con la que tiene al lado.</a:t>
            </a:r>
            <a:endParaRPr lang="es-AR" sz="2400" dirty="0"/>
          </a:p>
        </p:txBody>
      </p:sp>
      <p:grpSp>
        <p:nvGrpSpPr>
          <p:cNvPr id="14" name="13 Grupo"/>
          <p:cNvGrpSpPr/>
          <p:nvPr/>
        </p:nvGrpSpPr>
        <p:grpSpPr>
          <a:xfrm>
            <a:off x="2483768" y="2689175"/>
            <a:ext cx="2952328" cy="2828057"/>
            <a:chOff x="2483768" y="2689175"/>
            <a:chExt cx="2952328" cy="2828057"/>
          </a:xfrm>
        </p:grpSpPr>
        <p:cxnSp>
          <p:nvCxnSpPr>
            <p:cNvPr id="15" name="14 Conector recto"/>
            <p:cNvCxnSpPr/>
            <p:nvPr/>
          </p:nvCxnSpPr>
          <p:spPr bwMode="auto">
            <a:xfrm>
              <a:off x="3635896" y="3212976"/>
              <a:ext cx="0" cy="23042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15 Conector recto"/>
            <p:cNvCxnSpPr/>
            <p:nvPr/>
          </p:nvCxnSpPr>
          <p:spPr bwMode="auto">
            <a:xfrm flipH="1" flipV="1">
              <a:off x="3059832" y="4345359"/>
              <a:ext cx="2376264" cy="1974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16 Conector recto"/>
            <p:cNvCxnSpPr/>
            <p:nvPr/>
          </p:nvCxnSpPr>
          <p:spPr bwMode="auto">
            <a:xfrm flipH="1" flipV="1">
              <a:off x="3059832" y="5497488"/>
              <a:ext cx="2376264" cy="197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17 Conector recto"/>
            <p:cNvCxnSpPr/>
            <p:nvPr/>
          </p:nvCxnSpPr>
          <p:spPr bwMode="auto">
            <a:xfrm flipH="1">
              <a:off x="3059832" y="4921423"/>
              <a:ext cx="237626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18 Conector recto"/>
            <p:cNvCxnSpPr/>
            <p:nvPr/>
          </p:nvCxnSpPr>
          <p:spPr bwMode="auto">
            <a:xfrm>
              <a:off x="4788024" y="3212976"/>
              <a:ext cx="0" cy="23042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20 Conector recto"/>
            <p:cNvCxnSpPr/>
            <p:nvPr/>
          </p:nvCxnSpPr>
          <p:spPr bwMode="auto">
            <a:xfrm>
              <a:off x="3059832" y="3212976"/>
              <a:ext cx="0" cy="22845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21 Conector recto"/>
            <p:cNvCxnSpPr/>
            <p:nvPr/>
          </p:nvCxnSpPr>
          <p:spPr bwMode="auto">
            <a:xfrm>
              <a:off x="4211960" y="3212976"/>
              <a:ext cx="0" cy="23042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22 Conector recto"/>
            <p:cNvCxnSpPr/>
            <p:nvPr/>
          </p:nvCxnSpPr>
          <p:spPr bwMode="auto">
            <a:xfrm>
              <a:off x="5436096" y="3212976"/>
              <a:ext cx="0" cy="23042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23 Conector recto"/>
            <p:cNvCxnSpPr/>
            <p:nvPr/>
          </p:nvCxnSpPr>
          <p:spPr bwMode="auto">
            <a:xfrm>
              <a:off x="2699792" y="2905199"/>
              <a:ext cx="360040" cy="2880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24 CuadroTexto"/>
            <p:cNvSpPr txBox="1"/>
            <p:nvPr/>
          </p:nvSpPr>
          <p:spPr>
            <a:xfrm>
              <a:off x="2627784" y="2689175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c</a:t>
              </a:r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2843808" y="2833191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d</a:t>
              </a:r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2483768" y="2885454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a</a:t>
              </a:r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2699792" y="3049215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b</a:t>
              </a:r>
            </a:p>
          </p:txBody>
        </p:sp>
        <p:sp>
          <p:nvSpPr>
            <p:cNvPr id="29" name="28 CuadroTexto"/>
            <p:cNvSpPr txBox="1"/>
            <p:nvPr/>
          </p:nvSpPr>
          <p:spPr>
            <a:xfrm>
              <a:off x="2483768" y="3220254"/>
              <a:ext cx="504056" cy="2152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s-AR" sz="1400" dirty="0" smtClean="0"/>
                <a:t>00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01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11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10</a:t>
              </a:r>
              <a:endParaRPr lang="es-AR" sz="1400" dirty="0"/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3131840" y="2802414"/>
              <a:ext cx="2304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600" dirty="0" smtClean="0"/>
                <a:t>00      01      11      10 </a:t>
              </a:r>
              <a:endParaRPr lang="es-AR" sz="1600" dirty="0"/>
            </a:p>
          </p:txBody>
        </p:sp>
        <p:cxnSp>
          <p:nvCxnSpPr>
            <p:cNvPr id="31" name="30 Conector recto"/>
            <p:cNvCxnSpPr/>
            <p:nvPr/>
          </p:nvCxnSpPr>
          <p:spPr bwMode="auto">
            <a:xfrm flipH="1" flipV="1">
              <a:off x="3059832" y="3789040"/>
              <a:ext cx="2376264" cy="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31 Conector recto"/>
            <p:cNvCxnSpPr/>
            <p:nvPr/>
          </p:nvCxnSpPr>
          <p:spPr bwMode="auto">
            <a:xfrm flipH="1">
              <a:off x="3059832" y="3212976"/>
              <a:ext cx="237626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32 CuadroTexto"/>
          <p:cNvSpPr txBox="1"/>
          <p:nvPr/>
        </p:nvSpPr>
        <p:spPr>
          <a:xfrm>
            <a:off x="3347864" y="350100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0</a:t>
            </a:r>
            <a:endParaRPr lang="es-AR" sz="14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3923928" y="350100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1</a:t>
            </a:r>
            <a:endParaRPr lang="es-AR" sz="14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5148064" y="350100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2</a:t>
            </a:r>
            <a:endParaRPr lang="es-AR" sz="14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4499992" y="350939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3</a:t>
            </a:r>
            <a:endParaRPr lang="es-AR" sz="1400" dirty="0"/>
          </a:p>
        </p:txBody>
      </p:sp>
      <p:sp>
        <p:nvSpPr>
          <p:cNvPr id="37" name="36 CuadroTexto"/>
          <p:cNvSpPr txBox="1"/>
          <p:nvPr/>
        </p:nvSpPr>
        <p:spPr>
          <a:xfrm>
            <a:off x="3347864" y="40770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4</a:t>
            </a:r>
            <a:endParaRPr lang="es-AR" sz="1400" dirty="0"/>
          </a:p>
        </p:txBody>
      </p:sp>
      <p:sp>
        <p:nvSpPr>
          <p:cNvPr id="38" name="37 CuadroTexto"/>
          <p:cNvSpPr txBox="1"/>
          <p:nvPr/>
        </p:nvSpPr>
        <p:spPr>
          <a:xfrm>
            <a:off x="3923928" y="40770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5</a:t>
            </a:r>
            <a:endParaRPr lang="es-AR" sz="1400" dirty="0"/>
          </a:p>
        </p:txBody>
      </p:sp>
      <p:sp>
        <p:nvSpPr>
          <p:cNvPr id="39" name="38 CuadroTexto"/>
          <p:cNvSpPr txBox="1"/>
          <p:nvPr/>
        </p:nvSpPr>
        <p:spPr>
          <a:xfrm>
            <a:off x="5148064" y="40770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6</a:t>
            </a:r>
            <a:endParaRPr lang="es-AR" sz="1400" dirty="0"/>
          </a:p>
        </p:txBody>
      </p:sp>
      <p:sp>
        <p:nvSpPr>
          <p:cNvPr id="40" name="39 CuadroTexto"/>
          <p:cNvSpPr txBox="1"/>
          <p:nvPr/>
        </p:nvSpPr>
        <p:spPr>
          <a:xfrm>
            <a:off x="4499992" y="40770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7</a:t>
            </a:r>
            <a:endParaRPr lang="es-AR" sz="14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347864" y="52292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8</a:t>
            </a:r>
            <a:endParaRPr lang="es-AR" sz="14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3923928" y="52292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9</a:t>
            </a:r>
            <a:endParaRPr lang="es-AR" sz="14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5076056" y="528146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10</a:t>
            </a:r>
            <a:endParaRPr lang="es-AR" sz="14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4427984" y="522920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11</a:t>
            </a:r>
            <a:endParaRPr lang="es-AR" sz="14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275856" y="465313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12</a:t>
            </a:r>
            <a:endParaRPr lang="es-AR" sz="1400" dirty="0"/>
          </a:p>
        </p:txBody>
      </p:sp>
      <p:sp>
        <p:nvSpPr>
          <p:cNvPr id="46" name="45 CuadroTexto"/>
          <p:cNvSpPr txBox="1"/>
          <p:nvPr/>
        </p:nvSpPr>
        <p:spPr>
          <a:xfrm>
            <a:off x="3851920" y="465313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13</a:t>
            </a:r>
            <a:endParaRPr lang="es-AR" sz="14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5076056" y="465313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14</a:t>
            </a:r>
            <a:endParaRPr lang="es-AR" sz="1400" dirty="0"/>
          </a:p>
        </p:txBody>
      </p:sp>
      <p:sp>
        <p:nvSpPr>
          <p:cNvPr id="48" name="47 CuadroTexto"/>
          <p:cNvSpPr txBox="1"/>
          <p:nvPr/>
        </p:nvSpPr>
        <p:spPr>
          <a:xfrm>
            <a:off x="4427984" y="465313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15</a:t>
            </a:r>
            <a:endParaRPr lang="es-AR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MAPA DE KARNAUGH: EJEMPLO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11 Conector recto"/>
          <p:cNvCxnSpPr/>
          <p:nvPr/>
        </p:nvCxnSpPr>
        <p:spPr bwMode="auto">
          <a:xfrm>
            <a:off x="467544" y="2420888"/>
            <a:ext cx="280831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12 Conector recto"/>
          <p:cNvCxnSpPr/>
          <p:nvPr/>
        </p:nvCxnSpPr>
        <p:spPr bwMode="auto">
          <a:xfrm>
            <a:off x="2483768" y="2060848"/>
            <a:ext cx="0" cy="331236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13 CuadroTexto"/>
          <p:cNvSpPr txBox="1"/>
          <p:nvPr/>
        </p:nvSpPr>
        <p:spPr>
          <a:xfrm>
            <a:off x="611560" y="198884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a     b     c        f</a:t>
            </a:r>
            <a:endParaRPr lang="es-AR" sz="240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611560" y="239127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0     0     0        0</a:t>
            </a:r>
            <a:endParaRPr lang="es-AR" sz="24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611560" y="275131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0     0     1        0</a:t>
            </a:r>
            <a:endParaRPr lang="es-AR" sz="24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11560" y="4479503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1     1     0        0</a:t>
            </a:r>
            <a:endParaRPr lang="es-AR" sz="24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611560" y="414908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1     0     1        1</a:t>
            </a:r>
            <a:endParaRPr lang="es-AR" sz="24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611560" y="378904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1     0     0        1</a:t>
            </a:r>
            <a:endParaRPr lang="es-AR" sz="24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611560" y="306896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0     1     0        1</a:t>
            </a:r>
            <a:endParaRPr lang="es-AR" sz="24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11560" y="342900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0     1     1        0</a:t>
            </a:r>
            <a:endParaRPr lang="es-AR" sz="24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611560" y="4839543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1     1     1        1</a:t>
            </a:r>
            <a:endParaRPr lang="es-AR" sz="24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3635896" y="1565176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f(</a:t>
            </a:r>
            <a:r>
              <a:rPr lang="es-AR" sz="2000" dirty="0" err="1" smtClean="0"/>
              <a:t>a,b,c</a:t>
            </a:r>
            <a:r>
              <a:rPr lang="es-AR" sz="2000" dirty="0" smtClean="0"/>
              <a:t>)=</a:t>
            </a:r>
            <a:endParaRPr lang="es-AR" sz="20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644008" y="155679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/</a:t>
            </a:r>
            <a:r>
              <a:rPr lang="es-AR" sz="2000" dirty="0" err="1" smtClean="0"/>
              <a:t>a.b.</a:t>
            </a:r>
            <a:r>
              <a:rPr lang="es-AR" sz="2000" dirty="0" smtClean="0"/>
              <a:t>/c</a:t>
            </a:r>
            <a:endParaRPr lang="es-AR" sz="20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5508104" y="1599183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+</a:t>
            </a:r>
            <a:endParaRPr lang="es-AR" sz="20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5724128" y="155679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a./b./c</a:t>
            </a:r>
            <a:endParaRPr lang="es-AR" sz="20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6516216" y="155679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+</a:t>
            </a:r>
            <a:endParaRPr lang="es-AR" sz="20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6732240" y="1556792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a./</a:t>
            </a:r>
            <a:r>
              <a:rPr lang="es-AR" sz="2000" dirty="0" err="1" smtClean="0"/>
              <a:t>b.c</a:t>
            </a:r>
            <a:endParaRPr lang="es-AR" sz="20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7452320" y="155679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+</a:t>
            </a:r>
            <a:endParaRPr lang="es-AR" sz="20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7668344" y="1556792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err="1" smtClean="0"/>
              <a:t>a.b.c</a:t>
            </a:r>
            <a:endParaRPr lang="es-AR" sz="20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779580" y="547716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f(</a:t>
            </a:r>
            <a:r>
              <a:rPr lang="es-AR" sz="2000" dirty="0" err="1" smtClean="0"/>
              <a:t>a,b,c</a:t>
            </a:r>
            <a:r>
              <a:rPr lang="es-AR" sz="2000" dirty="0" smtClean="0"/>
              <a:t>)=</a:t>
            </a:r>
            <a:endParaRPr lang="es-AR" sz="2000" dirty="0"/>
          </a:p>
        </p:txBody>
      </p:sp>
      <p:graphicFrame>
        <p:nvGraphicFramePr>
          <p:cNvPr id="33" name="32 Objeto"/>
          <p:cNvGraphicFramePr>
            <a:graphicFrameLocks noChangeAspect="1"/>
          </p:cNvGraphicFramePr>
          <p:nvPr/>
        </p:nvGraphicFramePr>
        <p:xfrm>
          <a:off x="1907704" y="5445224"/>
          <a:ext cx="1416157" cy="648072"/>
        </p:xfrm>
        <a:graphic>
          <a:graphicData uri="http://schemas.openxmlformats.org/presentationml/2006/ole">
            <p:oleObj spid="_x0000_s5121" name="Ecuación" r:id="rId5" imgW="749160" imgH="342720" progId="Equation.3">
              <p:embed/>
            </p:oleObj>
          </a:graphicData>
        </a:graphic>
      </p:graphicFrame>
      <p:sp>
        <p:nvSpPr>
          <p:cNvPr id="34" name="33 Rectángulo redondeado"/>
          <p:cNvSpPr/>
          <p:nvPr/>
        </p:nvSpPr>
        <p:spPr bwMode="auto">
          <a:xfrm>
            <a:off x="611560" y="3140968"/>
            <a:ext cx="2448272" cy="288032"/>
          </a:xfrm>
          <a:prstGeom prst="roundRect">
            <a:avLst/>
          </a:prstGeom>
          <a:noFill/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35" name="34 Grupo"/>
          <p:cNvGrpSpPr/>
          <p:nvPr/>
        </p:nvGrpSpPr>
        <p:grpSpPr>
          <a:xfrm>
            <a:off x="5004048" y="2833191"/>
            <a:ext cx="1800200" cy="2684041"/>
            <a:chOff x="4499992" y="2833191"/>
            <a:chExt cx="1800200" cy="2684041"/>
          </a:xfrm>
        </p:grpSpPr>
        <p:cxnSp>
          <p:nvCxnSpPr>
            <p:cNvPr id="36" name="35 Conector recto"/>
            <p:cNvCxnSpPr/>
            <p:nvPr/>
          </p:nvCxnSpPr>
          <p:spPr bwMode="auto">
            <a:xfrm>
              <a:off x="5724128" y="3212976"/>
              <a:ext cx="0" cy="23042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36 Conector recto"/>
            <p:cNvCxnSpPr/>
            <p:nvPr/>
          </p:nvCxnSpPr>
          <p:spPr bwMode="auto">
            <a:xfrm flipH="1" flipV="1">
              <a:off x="5148064" y="4345360"/>
              <a:ext cx="1152128" cy="197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37 Conector recto"/>
            <p:cNvCxnSpPr/>
            <p:nvPr/>
          </p:nvCxnSpPr>
          <p:spPr bwMode="auto">
            <a:xfrm flipH="1" flipV="1">
              <a:off x="5148064" y="5497488"/>
              <a:ext cx="1152128" cy="197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38 Conector recto"/>
            <p:cNvCxnSpPr/>
            <p:nvPr/>
          </p:nvCxnSpPr>
          <p:spPr bwMode="auto">
            <a:xfrm flipH="1" flipV="1">
              <a:off x="5148064" y="4921424"/>
              <a:ext cx="1152128" cy="197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39 Conector recto"/>
            <p:cNvCxnSpPr/>
            <p:nvPr/>
          </p:nvCxnSpPr>
          <p:spPr bwMode="auto">
            <a:xfrm>
              <a:off x="5148064" y="3212976"/>
              <a:ext cx="0" cy="22845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40 Conector recto"/>
            <p:cNvCxnSpPr/>
            <p:nvPr/>
          </p:nvCxnSpPr>
          <p:spPr bwMode="auto">
            <a:xfrm>
              <a:off x="6300192" y="3212976"/>
              <a:ext cx="0" cy="23042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41 Conector recto"/>
            <p:cNvCxnSpPr/>
            <p:nvPr/>
          </p:nvCxnSpPr>
          <p:spPr bwMode="auto">
            <a:xfrm>
              <a:off x="4788024" y="2924944"/>
              <a:ext cx="360040" cy="2880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42 CuadroTexto"/>
            <p:cNvSpPr txBox="1"/>
            <p:nvPr/>
          </p:nvSpPr>
          <p:spPr>
            <a:xfrm>
              <a:off x="4860032" y="2833191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c</a:t>
              </a:r>
            </a:p>
          </p:txBody>
        </p:sp>
        <p:sp>
          <p:nvSpPr>
            <p:cNvPr id="44" name="43 CuadroTexto"/>
            <p:cNvSpPr txBox="1"/>
            <p:nvPr/>
          </p:nvSpPr>
          <p:spPr>
            <a:xfrm>
              <a:off x="4499992" y="2885454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a</a:t>
              </a:r>
            </a:p>
          </p:txBody>
        </p:sp>
        <p:sp>
          <p:nvSpPr>
            <p:cNvPr id="45" name="44 CuadroTexto"/>
            <p:cNvSpPr txBox="1"/>
            <p:nvPr/>
          </p:nvSpPr>
          <p:spPr>
            <a:xfrm>
              <a:off x="4716016" y="3068960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b</a:t>
              </a:r>
            </a:p>
          </p:txBody>
        </p:sp>
        <p:sp>
          <p:nvSpPr>
            <p:cNvPr id="46" name="45 CuadroTexto"/>
            <p:cNvSpPr txBox="1"/>
            <p:nvPr/>
          </p:nvSpPr>
          <p:spPr>
            <a:xfrm>
              <a:off x="4572000" y="3220254"/>
              <a:ext cx="504056" cy="2152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s-AR" sz="1400" dirty="0" smtClean="0"/>
                <a:t>00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01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11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10</a:t>
              </a:r>
              <a:endParaRPr lang="es-AR" sz="1400" dirty="0"/>
            </a:p>
          </p:txBody>
        </p:sp>
        <p:sp>
          <p:nvSpPr>
            <p:cNvPr id="47" name="46 CuadroTexto"/>
            <p:cNvSpPr txBox="1"/>
            <p:nvPr/>
          </p:nvSpPr>
          <p:spPr>
            <a:xfrm>
              <a:off x="5364088" y="2874422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1600" dirty="0" smtClean="0"/>
                <a:t>0      1</a:t>
              </a:r>
              <a:endParaRPr lang="es-AR" sz="1600" dirty="0"/>
            </a:p>
          </p:txBody>
        </p:sp>
        <p:cxnSp>
          <p:nvCxnSpPr>
            <p:cNvPr id="48" name="47 Conector recto"/>
            <p:cNvCxnSpPr/>
            <p:nvPr/>
          </p:nvCxnSpPr>
          <p:spPr bwMode="auto">
            <a:xfrm flipH="1">
              <a:off x="5148064" y="3789040"/>
              <a:ext cx="1152128" cy="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48 Conector recto"/>
            <p:cNvCxnSpPr/>
            <p:nvPr/>
          </p:nvCxnSpPr>
          <p:spPr bwMode="auto">
            <a:xfrm flipH="1">
              <a:off x="5148064" y="3212976"/>
              <a:ext cx="115212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52 CuadroTexto"/>
          <p:cNvSpPr txBox="1"/>
          <p:nvPr/>
        </p:nvSpPr>
        <p:spPr>
          <a:xfrm>
            <a:off x="5652120" y="386104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54" name="53 Rectángulo redondeado"/>
          <p:cNvSpPr/>
          <p:nvPr/>
        </p:nvSpPr>
        <p:spPr bwMode="auto">
          <a:xfrm>
            <a:off x="611560" y="3861048"/>
            <a:ext cx="2448272" cy="288032"/>
          </a:xfrm>
          <a:prstGeom prst="roundRect">
            <a:avLst/>
          </a:prstGeom>
          <a:noFill/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5" name="54 Rectángulo redondeado"/>
          <p:cNvSpPr/>
          <p:nvPr/>
        </p:nvSpPr>
        <p:spPr bwMode="auto">
          <a:xfrm>
            <a:off x="611560" y="4221088"/>
            <a:ext cx="2448272" cy="288032"/>
          </a:xfrm>
          <a:prstGeom prst="roundRect">
            <a:avLst/>
          </a:prstGeom>
          <a:noFill/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6" name="55 Rectángulo redondeado"/>
          <p:cNvSpPr/>
          <p:nvPr/>
        </p:nvSpPr>
        <p:spPr bwMode="auto">
          <a:xfrm>
            <a:off x="611560" y="4941168"/>
            <a:ext cx="2448272" cy="288032"/>
          </a:xfrm>
          <a:prstGeom prst="roundRect">
            <a:avLst/>
          </a:prstGeom>
          <a:noFill/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7" name="56 CuadroTexto"/>
          <p:cNvSpPr txBox="1"/>
          <p:nvPr/>
        </p:nvSpPr>
        <p:spPr>
          <a:xfrm>
            <a:off x="5652120" y="500388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58" name="57 CuadroTexto"/>
          <p:cNvSpPr txBox="1"/>
          <p:nvPr/>
        </p:nvSpPr>
        <p:spPr>
          <a:xfrm>
            <a:off x="6228184" y="500388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59" name="58 CuadroTexto"/>
          <p:cNvSpPr txBox="1"/>
          <p:nvPr/>
        </p:nvSpPr>
        <p:spPr>
          <a:xfrm>
            <a:off x="6228184" y="4427820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53" grpId="0"/>
      <p:bldP spid="54" grpId="0" animBg="1"/>
      <p:bldP spid="54" grpId="1" animBg="1"/>
      <p:bldP spid="55" grpId="0" animBg="1"/>
      <p:bldP spid="55" grpId="1" animBg="1"/>
      <p:bldP spid="56" grpId="0" animBg="1"/>
      <p:bldP spid="57" grpId="0"/>
      <p:bldP spid="58" grpId="0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MAPA DE KARNAUGH: REGLAS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170 Grupo"/>
          <p:cNvGrpSpPr/>
          <p:nvPr/>
        </p:nvGrpSpPr>
        <p:grpSpPr>
          <a:xfrm>
            <a:off x="467544" y="2545159"/>
            <a:ext cx="1800200" cy="2684041"/>
            <a:chOff x="4499992" y="2833191"/>
            <a:chExt cx="1800200" cy="2684041"/>
          </a:xfrm>
        </p:grpSpPr>
        <p:cxnSp>
          <p:nvCxnSpPr>
            <p:cNvPr id="13" name="12 Conector recto"/>
            <p:cNvCxnSpPr/>
            <p:nvPr/>
          </p:nvCxnSpPr>
          <p:spPr bwMode="auto">
            <a:xfrm>
              <a:off x="5724128" y="3212976"/>
              <a:ext cx="0" cy="23042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13 Conector recto"/>
            <p:cNvCxnSpPr/>
            <p:nvPr/>
          </p:nvCxnSpPr>
          <p:spPr bwMode="auto">
            <a:xfrm flipH="1" flipV="1">
              <a:off x="5148064" y="4345360"/>
              <a:ext cx="1152128" cy="197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14 Conector recto"/>
            <p:cNvCxnSpPr/>
            <p:nvPr/>
          </p:nvCxnSpPr>
          <p:spPr bwMode="auto">
            <a:xfrm flipH="1" flipV="1">
              <a:off x="5148064" y="5497488"/>
              <a:ext cx="1152128" cy="197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15 Conector recto"/>
            <p:cNvCxnSpPr/>
            <p:nvPr/>
          </p:nvCxnSpPr>
          <p:spPr bwMode="auto">
            <a:xfrm flipH="1" flipV="1">
              <a:off x="5148064" y="4921424"/>
              <a:ext cx="1152128" cy="197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16 Conector recto"/>
            <p:cNvCxnSpPr/>
            <p:nvPr/>
          </p:nvCxnSpPr>
          <p:spPr bwMode="auto">
            <a:xfrm>
              <a:off x="5148064" y="3212976"/>
              <a:ext cx="0" cy="22845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17 Conector recto"/>
            <p:cNvCxnSpPr/>
            <p:nvPr/>
          </p:nvCxnSpPr>
          <p:spPr bwMode="auto">
            <a:xfrm>
              <a:off x="6300192" y="3212976"/>
              <a:ext cx="0" cy="23042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18 Conector recto"/>
            <p:cNvCxnSpPr/>
            <p:nvPr/>
          </p:nvCxnSpPr>
          <p:spPr bwMode="auto">
            <a:xfrm>
              <a:off x="4788024" y="2924944"/>
              <a:ext cx="360040" cy="2880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20 CuadroTexto"/>
            <p:cNvSpPr txBox="1"/>
            <p:nvPr/>
          </p:nvSpPr>
          <p:spPr>
            <a:xfrm>
              <a:off x="4860032" y="2833191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c</a:t>
              </a:r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4499992" y="2885454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a</a:t>
              </a:r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4716016" y="3068960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b</a:t>
              </a:r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4572000" y="3220254"/>
              <a:ext cx="504056" cy="2152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s-AR" sz="1400" dirty="0" smtClean="0"/>
                <a:t>00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01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11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10</a:t>
              </a:r>
              <a:endParaRPr lang="es-AR" sz="1400" dirty="0"/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5364088" y="2874422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1600" dirty="0" smtClean="0"/>
                <a:t>0      1</a:t>
              </a:r>
              <a:endParaRPr lang="es-AR" sz="1600" dirty="0"/>
            </a:p>
          </p:txBody>
        </p:sp>
        <p:cxnSp>
          <p:nvCxnSpPr>
            <p:cNvPr id="26" name="25 Conector recto"/>
            <p:cNvCxnSpPr/>
            <p:nvPr/>
          </p:nvCxnSpPr>
          <p:spPr bwMode="auto">
            <a:xfrm flipH="1">
              <a:off x="5148064" y="3789040"/>
              <a:ext cx="1152128" cy="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26 Conector recto"/>
            <p:cNvCxnSpPr/>
            <p:nvPr/>
          </p:nvCxnSpPr>
          <p:spPr bwMode="auto">
            <a:xfrm flipH="1">
              <a:off x="5148064" y="3212976"/>
              <a:ext cx="115212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27 CuadroTexto"/>
          <p:cNvSpPr txBox="1"/>
          <p:nvPr/>
        </p:nvSpPr>
        <p:spPr>
          <a:xfrm>
            <a:off x="1115616" y="3573016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1115616" y="471585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1691680" y="471585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1691680" y="413978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2483768" y="2363396"/>
            <a:ext cx="6336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400" dirty="0" smtClean="0"/>
              <a:t>1) Se deben agrupar todos los unos del mapa con la menor cantidad de agrupamientos posibles y con la mayor cantidad posibles de unos por agrupamiento.</a:t>
            </a:r>
            <a:endParaRPr lang="es-AR" sz="24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2555776" y="4388911"/>
            <a:ext cx="5976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400" dirty="0" smtClean="0"/>
              <a:t>2) Los agrupamientos de los unos pueden ser hechos de a uno, dos, cuatro, ocho, etc.</a:t>
            </a:r>
            <a:endParaRPr lang="es-AR" sz="2400" dirty="0"/>
          </a:p>
        </p:txBody>
      </p:sp>
      <p:sp>
        <p:nvSpPr>
          <p:cNvPr id="34" name="33 Rectángulo redondeado"/>
          <p:cNvSpPr/>
          <p:nvPr/>
        </p:nvSpPr>
        <p:spPr bwMode="auto">
          <a:xfrm>
            <a:off x="1187624" y="4705399"/>
            <a:ext cx="1008112" cy="432048"/>
          </a:xfrm>
          <a:prstGeom prst="roundRect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34 Rectángulo redondeado"/>
          <p:cNvSpPr/>
          <p:nvPr/>
        </p:nvSpPr>
        <p:spPr bwMode="auto">
          <a:xfrm>
            <a:off x="1763688" y="4201343"/>
            <a:ext cx="432048" cy="936104"/>
          </a:xfrm>
          <a:prstGeom prst="roundRect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6" name="35 Rectángulo redondeado"/>
          <p:cNvSpPr/>
          <p:nvPr/>
        </p:nvSpPr>
        <p:spPr bwMode="auto">
          <a:xfrm>
            <a:off x="1187624" y="3553271"/>
            <a:ext cx="432048" cy="432048"/>
          </a:xfrm>
          <a:prstGeom prst="roundRect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 animBg="1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MAPA DE KARNAUGH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" name="170 Grupo"/>
          <p:cNvGrpSpPr/>
          <p:nvPr/>
        </p:nvGrpSpPr>
        <p:grpSpPr>
          <a:xfrm>
            <a:off x="467544" y="2545159"/>
            <a:ext cx="1800200" cy="2684041"/>
            <a:chOff x="4499992" y="2833191"/>
            <a:chExt cx="1800200" cy="2684041"/>
          </a:xfrm>
        </p:grpSpPr>
        <p:cxnSp>
          <p:nvCxnSpPr>
            <p:cNvPr id="33" name="32 Conector recto"/>
            <p:cNvCxnSpPr/>
            <p:nvPr/>
          </p:nvCxnSpPr>
          <p:spPr bwMode="auto">
            <a:xfrm>
              <a:off x="5724128" y="3212976"/>
              <a:ext cx="0" cy="23042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33 Conector recto"/>
            <p:cNvCxnSpPr/>
            <p:nvPr/>
          </p:nvCxnSpPr>
          <p:spPr bwMode="auto">
            <a:xfrm flipH="1" flipV="1">
              <a:off x="5148064" y="4345360"/>
              <a:ext cx="1152128" cy="197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34 Conector recto"/>
            <p:cNvCxnSpPr/>
            <p:nvPr/>
          </p:nvCxnSpPr>
          <p:spPr bwMode="auto">
            <a:xfrm flipH="1" flipV="1">
              <a:off x="5148064" y="5497488"/>
              <a:ext cx="1152128" cy="197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35 Conector recto"/>
            <p:cNvCxnSpPr/>
            <p:nvPr/>
          </p:nvCxnSpPr>
          <p:spPr bwMode="auto">
            <a:xfrm flipH="1" flipV="1">
              <a:off x="5148064" y="4921424"/>
              <a:ext cx="1152128" cy="197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36 Conector recto"/>
            <p:cNvCxnSpPr/>
            <p:nvPr/>
          </p:nvCxnSpPr>
          <p:spPr bwMode="auto">
            <a:xfrm>
              <a:off x="5148064" y="3212976"/>
              <a:ext cx="0" cy="22845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37 Conector recto"/>
            <p:cNvCxnSpPr/>
            <p:nvPr/>
          </p:nvCxnSpPr>
          <p:spPr bwMode="auto">
            <a:xfrm>
              <a:off x="6300192" y="3212976"/>
              <a:ext cx="0" cy="23042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38 Conector recto"/>
            <p:cNvCxnSpPr/>
            <p:nvPr/>
          </p:nvCxnSpPr>
          <p:spPr bwMode="auto">
            <a:xfrm>
              <a:off x="4788024" y="2924944"/>
              <a:ext cx="360040" cy="2880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39 CuadroTexto"/>
            <p:cNvSpPr txBox="1"/>
            <p:nvPr/>
          </p:nvSpPr>
          <p:spPr>
            <a:xfrm>
              <a:off x="4860032" y="2833191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c</a:t>
              </a:r>
            </a:p>
          </p:txBody>
        </p:sp>
        <p:sp>
          <p:nvSpPr>
            <p:cNvPr id="41" name="40 CuadroTexto"/>
            <p:cNvSpPr txBox="1"/>
            <p:nvPr/>
          </p:nvSpPr>
          <p:spPr>
            <a:xfrm>
              <a:off x="4499992" y="2885454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a</a:t>
              </a:r>
            </a:p>
          </p:txBody>
        </p:sp>
        <p:sp>
          <p:nvSpPr>
            <p:cNvPr id="42" name="41 CuadroTexto"/>
            <p:cNvSpPr txBox="1"/>
            <p:nvPr/>
          </p:nvSpPr>
          <p:spPr>
            <a:xfrm>
              <a:off x="4716016" y="3068960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b</a:t>
              </a:r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4572000" y="3220254"/>
              <a:ext cx="504056" cy="2152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s-AR" sz="1400" dirty="0" smtClean="0"/>
                <a:t>00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01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11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10</a:t>
              </a:r>
              <a:endParaRPr lang="es-AR" sz="1400" dirty="0"/>
            </a:p>
          </p:txBody>
        </p:sp>
        <p:sp>
          <p:nvSpPr>
            <p:cNvPr id="44" name="43 CuadroTexto"/>
            <p:cNvSpPr txBox="1"/>
            <p:nvPr/>
          </p:nvSpPr>
          <p:spPr>
            <a:xfrm>
              <a:off x="5364088" y="2874422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1600" dirty="0" smtClean="0"/>
                <a:t>0      1</a:t>
              </a:r>
              <a:endParaRPr lang="es-AR" sz="1600" dirty="0"/>
            </a:p>
          </p:txBody>
        </p:sp>
        <p:cxnSp>
          <p:nvCxnSpPr>
            <p:cNvPr id="45" name="44 Conector recto"/>
            <p:cNvCxnSpPr/>
            <p:nvPr/>
          </p:nvCxnSpPr>
          <p:spPr bwMode="auto">
            <a:xfrm flipH="1">
              <a:off x="5148064" y="3789040"/>
              <a:ext cx="1152128" cy="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45 Conector recto"/>
            <p:cNvCxnSpPr/>
            <p:nvPr/>
          </p:nvCxnSpPr>
          <p:spPr bwMode="auto">
            <a:xfrm flipH="1">
              <a:off x="5148064" y="3212976"/>
              <a:ext cx="115212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7" name="46 CuadroTexto"/>
          <p:cNvSpPr txBox="1"/>
          <p:nvPr/>
        </p:nvSpPr>
        <p:spPr>
          <a:xfrm>
            <a:off x="1115616" y="3573016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48" name="47 CuadroTexto"/>
          <p:cNvSpPr txBox="1"/>
          <p:nvPr/>
        </p:nvSpPr>
        <p:spPr>
          <a:xfrm>
            <a:off x="1115616" y="471585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49" name="48 CuadroTexto"/>
          <p:cNvSpPr txBox="1"/>
          <p:nvPr/>
        </p:nvSpPr>
        <p:spPr>
          <a:xfrm>
            <a:off x="1691680" y="471585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1691680" y="413978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51" name="50 Rectángulo redondeado"/>
          <p:cNvSpPr/>
          <p:nvPr/>
        </p:nvSpPr>
        <p:spPr bwMode="auto">
          <a:xfrm>
            <a:off x="1187624" y="4705399"/>
            <a:ext cx="1008112" cy="432048"/>
          </a:xfrm>
          <a:prstGeom prst="roundRect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2" name="51 Rectángulo redondeado"/>
          <p:cNvSpPr/>
          <p:nvPr/>
        </p:nvSpPr>
        <p:spPr bwMode="auto">
          <a:xfrm>
            <a:off x="1763688" y="4201343"/>
            <a:ext cx="432048" cy="936104"/>
          </a:xfrm>
          <a:prstGeom prst="roundRect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3" name="52 Rectángulo redondeado"/>
          <p:cNvSpPr/>
          <p:nvPr/>
        </p:nvSpPr>
        <p:spPr bwMode="auto">
          <a:xfrm>
            <a:off x="1187624" y="3553271"/>
            <a:ext cx="432048" cy="432048"/>
          </a:xfrm>
          <a:prstGeom prst="roundRect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4" name="53 CuadroTexto"/>
          <p:cNvSpPr txBox="1"/>
          <p:nvPr/>
        </p:nvSpPr>
        <p:spPr>
          <a:xfrm>
            <a:off x="3491880" y="1484784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FF0000"/>
                </a:solidFill>
              </a:rPr>
              <a:t>¿Cómo se extrae la función?</a:t>
            </a:r>
            <a:endParaRPr lang="es-AR" sz="2400" dirty="0">
              <a:solidFill>
                <a:srgbClr val="FF0000"/>
              </a:solidFill>
            </a:endParaRPr>
          </a:p>
        </p:txBody>
      </p:sp>
      <p:sp>
        <p:nvSpPr>
          <p:cNvPr id="55" name="54 CuadroTexto"/>
          <p:cNvSpPr txBox="1"/>
          <p:nvPr/>
        </p:nvSpPr>
        <p:spPr>
          <a:xfrm>
            <a:off x="2843808" y="1844824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Habrá tantos términos en la función como agrupamientos haya en el mapa.</a:t>
            </a:r>
            <a:endParaRPr lang="es-AR" sz="2400" dirty="0"/>
          </a:p>
        </p:txBody>
      </p:sp>
      <p:sp>
        <p:nvSpPr>
          <p:cNvPr id="56" name="55 CuadroTexto"/>
          <p:cNvSpPr txBox="1"/>
          <p:nvPr/>
        </p:nvSpPr>
        <p:spPr>
          <a:xfrm>
            <a:off x="3491880" y="278092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f(</a:t>
            </a:r>
            <a:r>
              <a:rPr lang="es-AR" sz="2000" dirty="0" err="1" smtClean="0"/>
              <a:t>a,b,c</a:t>
            </a:r>
            <a:r>
              <a:rPr lang="es-AR" sz="2000" dirty="0" smtClean="0"/>
              <a:t>)=</a:t>
            </a:r>
            <a:endParaRPr lang="es-AR" sz="2000" dirty="0"/>
          </a:p>
        </p:txBody>
      </p:sp>
      <p:sp>
        <p:nvSpPr>
          <p:cNvPr id="57" name="56 CuadroTexto"/>
          <p:cNvSpPr txBox="1"/>
          <p:nvPr/>
        </p:nvSpPr>
        <p:spPr>
          <a:xfrm>
            <a:off x="5436096" y="2780928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+</a:t>
            </a:r>
            <a:endParaRPr lang="es-AR" sz="2000" dirty="0"/>
          </a:p>
        </p:txBody>
      </p:sp>
      <p:sp>
        <p:nvSpPr>
          <p:cNvPr id="58" name="57 CuadroTexto"/>
          <p:cNvSpPr txBox="1"/>
          <p:nvPr/>
        </p:nvSpPr>
        <p:spPr>
          <a:xfrm>
            <a:off x="6516216" y="2780928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+</a:t>
            </a:r>
            <a:endParaRPr lang="es-AR" sz="2000" dirty="0"/>
          </a:p>
        </p:txBody>
      </p:sp>
      <p:sp>
        <p:nvSpPr>
          <p:cNvPr id="59" name="58 CuadroTexto"/>
          <p:cNvSpPr txBox="1"/>
          <p:nvPr/>
        </p:nvSpPr>
        <p:spPr>
          <a:xfrm>
            <a:off x="2996208" y="3356992"/>
            <a:ext cx="568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La variables adoptarán la forma directa o negada de acuerdo a si en el mapa valen uno o cero.</a:t>
            </a:r>
            <a:endParaRPr lang="es-AR" sz="2400" dirty="0"/>
          </a:p>
        </p:txBody>
      </p:sp>
      <p:sp>
        <p:nvSpPr>
          <p:cNvPr id="61" name="60 Abrir llave"/>
          <p:cNvSpPr/>
          <p:nvPr/>
        </p:nvSpPr>
        <p:spPr bwMode="auto">
          <a:xfrm rot="16200000">
            <a:off x="4932040" y="2744925"/>
            <a:ext cx="180020" cy="828092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2" name="61 Abrir llave"/>
          <p:cNvSpPr/>
          <p:nvPr/>
        </p:nvSpPr>
        <p:spPr bwMode="auto">
          <a:xfrm rot="16200000">
            <a:off x="7164288" y="2708920"/>
            <a:ext cx="180020" cy="828092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3" name="62 Abrir llave"/>
          <p:cNvSpPr/>
          <p:nvPr/>
        </p:nvSpPr>
        <p:spPr bwMode="auto">
          <a:xfrm rot="16200000">
            <a:off x="6084168" y="2744924"/>
            <a:ext cx="180020" cy="828092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4" name="63 CuadroTexto"/>
          <p:cNvSpPr txBox="1"/>
          <p:nvPr/>
        </p:nvSpPr>
        <p:spPr>
          <a:xfrm>
            <a:off x="3203848" y="4718756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f(</a:t>
            </a:r>
            <a:r>
              <a:rPr lang="es-AR" sz="2000" dirty="0" err="1" smtClean="0"/>
              <a:t>a,b,c</a:t>
            </a:r>
            <a:r>
              <a:rPr lang="es-AR" sz="2000" dirty="0" smtClean="0"/>
              <a:t>)=</a:t>
            </a:r>
            <a:endParaRPr lang="es-AR" sz="2000" dirty="0"/>
          </a:p>
        </p:txBody>
      </p:sp>
      <p:sp>
        <p:nvSpPr>
          <p:cNvPr id="65" name="64 CuadroTexto"/>
          <p:cNvSpPr txBox="1"/>
          <p:nvPr/>
        </p:nvSpPr>
        <p:spPr>
          <a:xfrm>
            <a:off x="5148064" y="4718756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+</a:t>
            </a:r>
            <a:endParaRPr lang="es-AR" sz="2000" dirty="0"/>
          </a:p>
        </p:txBody>
      </p:sp>
      <p:sp>
        <p:nvSpPr>
          <p:cNvPr id="66" name="65 CuadroTexto"/>
          <p:cNvSpPr txBox="1"/>
          <p:nvPr/>
        </p:nvSpPr>
        <p:spPr>
          <a:xfrm>
            <a:off x="6228184" y="4718756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+</a:t>
            </a:r>
            <a:endParaRPr lang="es-AR" sz="2000" dirty="0"/>
          </a:p>
        </p:txBody>
      </p:sp>
      <p:cxnSp>
        <p:nvCxnSpPr>
          <p:cNvPr id="67" name="66 Conector recto de flecha"/>
          <p:cNvCxnSpPr>
            <a:stCxn id="53" idx="3"/>
          </p:cNvCxnSpPr>
          <p:nvPr/>
        </p:nvCxnSpPr>
        <p:spPr bwMode="auto">
          <a:xfrm>
            <a:off x="1619672" y="3769295"/>
            <a:ext cx="2952328" cy="88384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66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67 CuadroTexto"/>
          <p:cNvSpPr txBox="1"/>
          <p:nvPr/>
        </p:nvSpPr>
        <p:spPr>
          <a:xfrm>
            <a:off x="4283968" y="465313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400" dirty="0" smtClean="0"/>
              <a:t>/</a:t>
            </a:r>
            <a:r>
              <a:rPr lang="es-AR" sz="2400" dirty="0" err="1" smtClean="0"/>
              <a:t>a.b.</a:t>
            </a:r>
            <a:r>
              <a:rPr lang="es-AR" sz="2400" dirty="0" smtClean="0"/>
              <a:t>/c</a:t>
            </a:r>
            <a:endParaRPr lang="es-AR" sz="2400" dirty="0"/>
          </a:p>
        </p:txBody>
      </p:sp>
      <p:cxnSp>
        <p:nvCxnSpPr>
          <p:cNvPr id="69" name="68 Conector recto"/>
          <p:cNvCxnSpPr/>
          <p:nvPr/>
        </p:nvCxnSpPr>
        <p:spPr bwMode="auto">
          <a:xfrm>
            <a:off x="1475656" y="5157192"/>
            <a:ext cx="216024" cy="3600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69 Conector recto"/>
          <p:cNvCxnSpPr/>
          <p:nvPr/>
        </p:nvCxnSpPr>
        <p:spPr bwMode="auto">
          <a:xfrm>
            <a:off x="1691680" y="5517232"/>
            <a:ext cx="352839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70 Conector recto de flecha"/>
          <p:cNvCxnSpPr/>
          <p:nvPr/>
        </p:nvCxnSpPr>
        <p:spPr bwMode="auto">
          <a:xfrm flipV="1">
            <a:off x="5220072" y="5085184"/>
            <a:ext cx="504056" cy="4320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66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71 CuadroTexto"/>
          <p:cNvSpPr txBox="1"/>
          <p:nvPr/>
        </p:nvSpPr>
        <p:spPr>
          <a:xfrm>
            <a:off x="5508104" y="4653136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400" dirty="0" smtClean="0"/>
              <a:t>a./b</a:t>
            </a:r>
            <a:endParaRPr lang="es-AR" sz="2400" dirty="0"/>
          </a:p>
        </p:txBody>
      </p:sp>
      <p:sp>
        <p:nvSpPr>
          <p:cNvPr id="73" name="72 CuadroTexto"/>
          <p:cNvSpPr txBox="1"/>
          <p:nvPr/>
        </p:nvSpPr>
        <p:spPr>
          <a:xfrm>
            <a:off x="6588224" y="4653136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400" dirty="0" err="1" smtClean="0"/>
              <a:t>a.c</a:t>
            </a:r>
            <a:endParaRPr lang="es-AR" sz="2400" dirty="0"/>
          </a:p>
        </p:txBody>
      </p:sp>
      <p:cxnSp>
        <p:nvCxnSpPr>
          <p:cNvPr id="74" name="73 Conector recto de flecha"/>
          <p:cNvCxnSpPr/>
          <p:nvPr/>
        </p:nvCxnSpPr>
        <p:spPr bwMode="auto">
          <a:xfrm>
            <a:off x="2195736" y="4221088"/>
            <a:ext cx="4536504" cy="5040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66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74 Elipse"/>
          <p:cNvSpPr/>
          <p:nvPr/>
        </p:nvSpPr>
        <p:spPr bwMode="auto">
          <a:xfrm>
            <a:off x="1259632" y="2564904"/>
            <a:ext cx="864096" cy="432048"/>
          </a:xfrm>
          <a:prstGeom prst="ellipse">
            <a:avLst/>
          </a:prstGeom>
          <a:noFill/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6" name="75 Elipse"/>
          <p:cNvSpPr/>
          <p:nvPr/>
        </p:nvSpPr>
        <p:spPr bwMode="auto">
          <a:xfrm>
            <a:off x="539552" y="3068960"/>
            <a:ext cx="504056" cy="2016224"/>
          </a:xfrm>
          <a:prstGeom prst="ellipse">
            <a:avLst/>
          </a:prstGeom>
          <a:noFill/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7" name="76 CuadroTexto"/>
          <p:cNvSpPr txBox="1"/>
          <p:nvPr/>
        </p:nvSpPr>
        <p:spPr>
          <a:xfrm>
            <a:off x="683568" y="5693186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Las variables que cambian dentro del agrupamiento desaparecen</a:t>
            </a:r>
            <a:endParaRPr lang="es-A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3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5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9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58" grpId="0"/>
      <p:bldP spid="59" grpId="0"/>
      <p:bldP spid="61" grpId="0" animBg="1"/>
      <p:bldP spid="62" grpId="0" animBg="1"/>
      <p:bldP spid="63" grpId="0" animBg="1"/>
      <p:bldP spid="64" grpId="0"/>
      <p:bldP spid="65" grpId="0"/>
      <p:bldP spid="66" grpId="0"/>
      <p:bldP spid="68" grpId="0"/>
      <p:bldP spid="72" grpId="0"/>
      <p:bldP spid="73" grpId="0"/>
      <p:bldP spid="75" grpId="0" animBg="1"/>
      <p:bldP spid="75" grpId="1" animBg="1"/>
      <p:bldP spid="75" grpId="2" animBg="1"/>
      <p:bldP spid="76" grpId="0" animBg="1"/>
      <p:bldP spid="76" grpId="1" animBg="1"/>
      <p:bldP spid="76" grpId="2" animBg="1"/>
      <p:bldP spid="77" grpId="0"/>
      <p:bldP spid="7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IMPLEMENTACIÓN DE LA FUNCIÓN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" name="170 Grupo"/>
          <p:cNvGrpSpPr/>
          <p:nvPr/>
        </p:nvGrpSpPr>
        <p:grpSpPr>
          <a:xfrm>
            <a:off x="467544" y="2545159"/>
            <a:ext cx="1800200" cy="2684041"/>
            <a:chOff x="4499992" y="2833191"/>
            <a:chExt cx="1800200" cy="2684041"/>
          </a:xfrm>
        </p:grpSpPr>
        <p:cxnSp>
          <p:nvCxnSpPr>
            <p:cNvPr id="33" name="32 Conector recto"/>
            <p:cNvCxnSpPr/>
            <p:nvPr/>
          </p:nvCxnSpPr>
          <p:spPr bwMode="auto">
            <a:xfrm>
              <a:off x="5724128" y="3212976"/>
              <a:ext cx="0" cy="23042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33 Conector recto"/>
            <p:cNvCxnSpPr/>
            <p:nvPr/>
          </p:nvCxnSpPr>
          <p:spPr bwMode="auto">
            <a:xfrm flipH="1" flipV="1">
              <a:off x="5148064" y="4345360"/>
              <a:ext cx="1152128" cy="197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34 Conector recto"/>
            <p:cNvCxnSpPr/>
            <p:nvPr/>
          </p:nvCxnSpPr>
          <p:spPr bwMode="auto">
            <a:xfrm flipH="1" flipV="1">
              <a:off x="5148064" y="5497488"/>
              <a:ext cx="1152128" cy="197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35 Conector recto"/>
            <p:cNvCxnSpPr/>
            <p:nvPr/>
          </p:nvCxnSpPr>
          <p:spPr bwMode="auto">
            <a:xfrm flipH="1" flipV="1">
              <a:off x="5148064" y="4921424"/>
              <a:ext cx="1152128" cy="197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36 Conector recto"/>
            <p:cNvCxnSpPr/>
            <p:nvPr/>
          </p:nvCxnSpPr>
          <p:spPr bwMode="auto">
            <a:xfrm>
              <a:off x="5148064" y="3212976"/>
              <a:ext cx="0" cy="22845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37 Conector recto"/>
            <p:cNvCxnSpPr/>
            <p:nvPr/>
          </p:nvCxnSpPr>
          <p:spPr bwMode="auto">
            <a:xfrm>
              <a:off x="6300192" y="3212976"/>
              <a:ext cx="0" cy="23042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38 Conector recto"/>
            <p:cNvCxnSpPr/>
            <p:nvPr/>
          </p:nvCxnSpPr>
          <p:spPr bwMode="auto">
            <a:xfrm>
              <a:off x="4788024" y="2924944"/>
              <a:ext cx="360040" cy="2880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39 CuadroTexto"/>
            <p:cNvSpPr txBox="1"/>
            <p:nvPr/>
          </p:nvSpPr>
          <p:spPr>
            <a:xfrm>
              <a:off x="4860032" y="2833191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c</a:t>
              </a:r>
            </a:p>
          </p:txBody>
        </p:sp>
        <p:sp>
          <p:nvSpPr>
            <p:cNvPr id="41" name="40 CuadroTexto"/>
            <p:cNvSpPr txBox="1"/>
            <p:nvPr/>
          </p:nvSpPr>
          <p:spPr>
            <a:xfrm>
              <a:off x="4499992" y="2885454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a</a:t>
              </a:r>
            </a:p>
          </p:txBody>
        </p:sp>
        <p:sp>
          <p:nvSpPr>
            <p:cNvPr id="42" name="41 CuadroTexto"/>
            <p:cNvSpPr txBox="1"/>
            <p:nvPr/>
          </p:nvSpPr>
          <p:spPr>
            <a:xfrm>
              <a:off x="4716016" y="3068960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b</a:t>
              </a:r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4572000" y="3220254"/>
              <a:ext cx="504056" cy="2152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s-AR" sz="1400" dirty="0" smtClean="0"/>
                <a:t>00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01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11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10</a:t>
              </a:r>
              <a:endParaRPr lang="es-AR" sz="1400" dirty="0"/>
            </a:p>
          </p:txBody>
        </p:sp>
        <p:sp>
          <p:nvSpPr>
            <p:cNvPr id="44" name="43 CuadroTexto"/>
            <p:cNvSpPr txBox="1"/>
            <p:nvPr/>
          </p:nvSpPr>
          <p:spPr>
            <a:xfrm>
              <a:off x="5364088" y="2874422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1600" dirty="0" smtClean="0"/>
                <a:t>0      1</a:t>
              </a:r>
              <a:endParaRPr lang="es-AR" sz="1600" dirty="0"/>
            </a:p>
          </p:txBody>
        </p:sp>
        <p:cxnSp>
          <p:nvCxnSpPr>
            <p:cNvPr id="45" name="44 Conector recto"/>
            <p:cNvCxnSpPr/>
            <p:nvPr/>
          </p:nvCxnSpPr>
          <p:spPr bwMode="auto">
            <a:xfrm flipH="1">
              <a:off x="5148064" y="3789040"/>
              <a:ext cx="1152128" cy="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45 Conector recto"/>
            <p:cNvCxnSpPr/>
            <p:nvPr/>
          </p:nvCxnSpPr>
          <p:spPr bwMode="auto">
            <a:xfrm flipH="1">
              <a:off x="5148064" y="3212976"/>
              <a:ext cx="115212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7" name="46 CuadroTexto"/>
          <p:cNvSpPr txBox="1"/>
          <p:nvPr/>
        </p:nvSpPr>
        <p:spPr>
          <a:xfrm>
            <a:off x="1115616" y="3573016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71" name="70 CuadroTexto"/>
          <p:cNvSpPr txBox="1"/>
          <p:nvPr/>
        </p:nvSpPr>
        <p:spPr>
          <a:xfrm>
            <a:off x="1115616" y="471585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72" name="71 CuadroTexto"/>
          <p:cNvSpPr txBox="1"/>
          <p:nvPr/>
        </p:nvSpPr>
        <p:spPr>
          <a:xfrm>
            <a:off x="1691680" y="471585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73" name="72 CuadroTexto"/>
          <p:cNvSpPr txBox="1"/>
          <p:nvPr/>
        </p:nvSpPr>
        <p:spPr>
          <a:xfrm>
            <a:off x="1691680" y="413978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74" name="73 Rectángulo redondeado"/>
          <p:cNvSpPr/>
          <p:nvPr/>
        </p:nvSpPr>
        <p:spPr bwMode="auto">
          <a:xfrm>
            <a:off x="1187624" y="4705399"/>
            <a:ext cx="1008112" cy="432048"/>
          </a:xfrm>
          <a:prstGeom prst="roundRect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5" name="74 Rectángulo redondeado"/>
          <p:cNvSpPr/>
          <p:nvPr/>
        </p:nvSpPr>
        <p:spPr bwMode="auto">
          <a:xfrm>
            <a:off x="1763688" y="4201343"/>
            <a:ext cx="432048" cy="936104"/>
          </a:xfrm>
          <a:prstGeom prst="roundRect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6" name="75 Rectángulo redondeado"/>
          <p:cNvSpPr/>
          <p:nvPr/>
        </p:nvSpPr>
        <p:spPr bwMode="auto">
          <a:xfrm>
            <a:off x="1187624" y="3553271"/>
            <a:ext cx="432048" cy="432048"/>
          </a:xfrm>
          <a:prstGeom prst="roundRect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7" name="76 CuadroTexto"/>
          <p:cNvSpPr txBox="1"/>
          <p:nvPr/>
        </p:nvSpPr>
        <p:spPr>
          <a:xfrm>
            <a:off x="467544" y="537321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dirty="0" smtClean="0"/>
              <a:t>f(</a:t>
            </a:r>
            <a:r>
              <a:rPr lang="es-AR" dirty="0" err="1" smtClean="0"/>
              <a:t>a,b,c</a:t>
            </a:r>
            <a:r>
              <a:rPr lang="es-AR" dirty="0" smtClean="0"/>
              <a:t>)=/</a:t>
            </a:r>
            <a:r>
              <a:rPr lang="es-AR" dirty="0" err="1" smtClean="0"/>
              <a:t>a.b.</a:t>
            </a:r>
            <a:r>
              <a:rPr lang="es-AR" dirty="0" smtClean="0"/>
              <a:t>/c + a./b + </a:t>
            </a:r>
            <a:r>
              <a:rPr lang="es-AR" dirty="0" err="1" smtClean="0"/>
              <a:t>a.c</a:t>
            </a:r>
            <a:endParaRPr lang="es-AR" dirty="0"/>
          </a:p>
        </p:txBody>
      </p:sp>
      <p:sp>
        <p:nvSpPr>
          <p:cNvPr id="78" name="77 Retraso"/>
          <p:cNvSpPr/>
          <p:nvPr/>
        </p:nvSpPr>
        <p:spPr bwMode="auto">
          <a:xfrm>
            <a:off x="6516216" y="3140968"/>
            <a:ext cx="360040" cy="432048"/>
          </a:xfrm>
          <a:prstGeom prst="flowChartDela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9" name="78 Retraso"/>
          <p:cNvSpPr/>
          <p:nvPr/>
        </p:nvSpPr>
        <p:spPr bwMode="auto">
          <a:xfrm>
            <a:off x="6516216" y="3861048"/>
            <a:ext cx="360040" cy="432048"/>
          </a:xfrm>
          <a:prstGeom prst="flowChartDela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0" name="79 Retraso"/>
          <p:cNvSpPr/>
          <p:nvPr/>
        </p:nvSpPr>
        <p:spPr bwMode="auto">
          <a:xfrm>
            <a:off x="6516216" y="4509120"/>
            <a:ext cx="360040" cy="432048"/>
          </a:xfrm>
          <a:prstGeom prst="flowChartDela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1" name="80 Retraso"/>
          <p:cNvSpPr/>
          <p:nvPr/>
        </p:nvSpPr>
        <p:spPr bwMode="auto">
          <a:xfrm>
            <a:off x="6516216" y="5157192"/>
            <a:ext cx="360040" cy="432048"/>
          </a:xfrm>
          <a:prstGeom prst="flowChartDela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82" name="81 Conector recto"/>
          <p:cNvCxnSpPr>
            <a:stCxn id="78" idx="3"/>
          </p:cNvCxnSpPr>
          <p:nvPr/>
        </p:nvCxnSpPr>
        <p:spPr bwMode="auto">
          <a:xfrm>
            <a:off x="6876256" y="3356992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82 Luna"/>
          <p:cNvSpPr/>
          <p:nvPr/>
        </p:nvSpPr>
        <p:spPr bwMode="auto">
          <a:xfrm flipH="1">
            <a:off x="7524328" y="4077072"/>
            <a:ext cx="648072" cy="576064"/>
          </a:xfrm>
          <a:prstGeom prst="mo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84" name="83 Conector recto"/>
          <p:cNvCxnSpPr/>
          <p:nvPr/>
        </p:nvCxnSpPr>
        <p:spPr bwMode="auto">
          <a:xfrm flipH="1">
            <a:off x="8172400" y="4365104"/>
            <a:ext cx="2880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84 Conector recto"/>
          <p:cNvCxnSpPr/>
          <p:nvPr/>
        </p:nvCxnSpPr>
        <p:spPr bwMode="auto">
          <a:xfrm>
            <a:off x="7308304" y="3356992"/>
            <a:ext cx="0" cy="792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85 Conector recto"/>
          <p:cNvCxnSpPr>
            <a:stCxn id="79" idx="3"/>
          </p:cNvCxnSpPr>
          <p:nvPr/>
        </p:nvCxnSpPr>
        <p:spPr bwMode="auto">
          <a:xfrm>
            <a:off x="6876256" y="4077072"/>
            <a:ext cx="2160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86 Conector recto"/>
          <p:cNvCxnSpPr/>
          <p:nvPr/>
        </p:nvCxnSpPr>
        <p:spPr bwMode="auto">
          <a:xfrm>
            <a:off x="7092280" y="4077072"/>
            <a:ext cx="0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87 Conector recto"/>
          <p:cNvCxnSpPr/>
          <p:nvPr/>
        </p:nvCxnSpPr>
        <p:spPr bwMode="auto">
          <a:xfrm>
            <a:off x="6876256" y="4725144"/>
            <a:ext cx="2160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88 Conector recto"/>
          <p:cNvCxnSpPr/>
          <p:nvPr/>
        </p:nvCxnSpPr>
        <p:spPr bwMode="auto">
          <a:xfrm>
            <a:off x="7092280" y="4437112"/>
            <a:ext cx="0" cy="2880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89 Conector recto"/>
          <p:cNvCxnSpPr/>
          <p:nvPr/>
        </p:nvCxnSpPr>
        <p:spPr bwMode="auto">
          <a:xfrm>
            <a:off x="7308304" y="4149080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90 Conector recto"/>
          <p:cNvCxnSpPr/>
          <p:nvPr/>
        </p:nvCxnSpPr>
        <p:spPr bwMode="auto">
          <a:xfrm>
            <a:off x="7092280" y="4293096"/>
            <a:ext cx="7200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91 Conector recto"/>
          <p:cNvCxnSpPr/>
          <p:nvPr/>
        </p:nvCxnSpPr>
        <p:spPr bwMode="auto">
          <a:xfrm>
            <a:off x="7092280" y="4437112"/>
            <a:ext cx="7200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92 Conector recto"/>
          <p:cNvCxnSpPr/>
          <p:nvPr/>
        </p:nvCxnSpPr>
        <p:spPr bwMode="auto">
          <a:xfrm>
            <a:off x="6876256" y="5373216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93 Conector recto"/>
          <p:cNvCxnSpPr/>
          <p:nvPr/>
        </p:nvCxnSpPr>
        <p:spPr bwMode="auto">
          <a:xfrm>
            <a:off x="7308304" y="4581128"/>
            <a:ext cx="0" cy="792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94 Conector recto"/>
          <p:cNvCxnSpPr/>
          <p:nvPr/>
        </p:nvCxnSpPr>
        <p:spPr bwMode="auto">
          <a:xfrm>
            <a:off x="7308304" y="4581128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6" name="95 Grupo"/>
          <p:cNvGrpSpPr/>
          <p:nvPr/>
        </p:nvGrpSpPr>
        <p:grpSpPr>
          <a:xfrm rot="5400000">
            <a:off x="3815916" y="2600908"/>
            <a:ext cx="504056" cy="432048"/>
            <a:chOff x="5004048" y="3933056"/>
            <a:chExt cx="504056" cy="432048"/>
          </a:xfrm>
        </p:grpSpPr>
        <p:sp>
          <p:nvSpPr>
            <p:cNvPr id="97" name="96 Extracto"/>
            <p:cNvSpPr/>
            <p:nvPr/>
          </p:nvSpPr>
          <p:spPr bwMode="auto">
            <a:xfrm rot="5400000">
              <a:off x="4968044" y="3969060"/>
              <a:ext cx="432048" cy="360040"/>
            </a:xfrm>
            <a:prstGeom prst="flowChartExtra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8" name="97 Elipse"/>
            <p:cNvSpPr/>
            <p:nvPr/>
          </p:nvSpPr>
          <p:spPr bwMode="auto">
            <a:xfrm>
              <a:off x="5364088" y="4077072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cxnSp>
        <p:nvCxnSpPr>
          <p:cNvPr id="99" name="98 Conector recto"/>
          <p:cNvCxnSpPr/>
          <p:nvPr/>
        </p:nvCxnSpPr>
        <p:spPr bwMode="auto">
          <a:xfrm>
            <a:off x="3635896" y="2204864"/>
            <a:ext cx="0" cy="33843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99 Conector recto"/>
          <p:cNvCxnSpPr/>
          <p:nvPr/>
        </p:nvCxnSpPr>
        <p:spPr bwMode="auto">
          <a:xfrm>
            <a:off x="3635896" y="2348880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100 Conector recto"/>
          <p:cNvCxnSpPr>
            <a:endCxn id="97" idx="2"/>
          </p:cNvCxnSpPr>
          <p:nvPr/>
        </p:nvCxnSpPr>
        <p:spPr bwMode="auto">
          <a:xfrm>
            <a:off x="4067944" y="2348880"/>
            <a:ext cx="0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101 Conector recto"/>
          <p:cNvCxnSpPr>
            <a:stCxn id="98" idx="6"/>
          </p:cNvCxnSpPr>
          <p:nvPr/>
        </p:nvCxnSpPr>
        <p:spPr bwMode="auto">
          <a:xfrm>
            <a:off x="4067944" y="3068960"/>
            <a:ext cx="0" cy="25202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3" name="102 Grupo"/>
          <p:cNvGrpSpPr/>
          <p:nvPr/>
        </p:nvGrpSpPr>
        <p:grpSpPr>
          <a:xfrm rot="5400000">
            <a:off x="4680012" y="2600908"/>
            <a:ext cx="504056" cy="432048"/>
            <a:chOff x="5004048" y="3933056"/>
            <a:chExt cx="504056" cy="432048"/>
          </a:xfrm>
        </p:grpSpPr>
        <p:sp>
          <p:nvSpPr>
            <p:cNvPr id="104" name="103 Extracto"/>
            <p:cNvSpPr/>
            <p:nvPr/>
          </p:nvSpPr>
          <p:spPr bwMode="auto">
            <a:xfrm rot="5400000">
              <a:off x="4968044" y="3969060"/>
              <a:ext cx="432048" cy="360040"/>
            </a:xfrm>
            <a:prstGeom prst="flowChartExtra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5" name="104 Elipse"/>
            <p:cNvSpPr/>
            <p:nvPr/>
          </p:nvSpPr>
          <p:spPr bwMode="auto">
            <a:xfrm>
              <a:off x="5364088" y="4077072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cxnSp>
        <p:nvCxnSpPr>
          <p:cNvPr id="106" name="105 Conector recto"/>
          <p:cNvCxnSpPr/>
          <p:nvPr/>
        </p:nvCxnSpPr>
        <p:spPr bwMode="auto">
          <a:xfrm>
            <a:off x="4499992" y="2204864"/>
            <a:ext cx="0" cy="33843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106 Conector recto"/>
          <p:cNvCxnSpPr/>
          <p:nvPr/>
        </p:nvCxnSpPr>
        <p:spPr bwMode="auto">
          <a:xfrm>
            <a:off x="4499992" y="2348880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107 Conector recto"/>
          <p:cNvCxnSpPr>
            <a:endCxn id="104" idx="2"/>
          </p:cNvCxnSpPr>
          <p:nvPr/>
        </p:nvCxnSpPr>
        <p:spPr bwMode="auto">
          <a:xfrm>
            <a:off x="4932040" y="2348880"/>
            <a:ext cx="0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108 Conector recto"/>
          <p:cNvCxnSpPr>
            <a:stCxn id="105" idx="6"/>
          </p:cNvCxnSpPr>
          <p:nvPr/>
        </p:nvCxnSpPr>
        <p:spPr bwMode="auto">
          <a:xfrm>
            <a:off x="4932040" y="3068960"/>
            <a:ext cx="0" cy="25202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10" name="109 Grupo"/>
          <p:cNvGrpSpPr/>
          <p:nvPr/>
        </p:nvGrpSpPr>
        <p:grpSpPr>
          <a:xfrm rot="5400000">
            <a:off x="5544108" y="2600908"/>
            <a:ext cx="504056" cy="432048"/>
            <a:chOff x="5004048" y="3933056"/>
            <a:chExt cx="504056" cy="432048"/>
          </a:xfrm>
        </p:grpSpPr>
        <p:sp>
          <p:nvSpPr>
            <p:cNvPr id="111" name="110 Extracto"/>
            <p:cNvSpPr/>
            <p:nvPr/>
          </p:nvSpPr>
          <p:spPr bwMode="auto">
            <a:xfrm rot="5400000">
              <a:off x="4968044" y="3969060"/>
              <a:ext cx="432048" cy="360040"/>
            </a:xfrm>
            <a:prstGeom prst="flowChartExtra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2" name="111 Elipse"/>
            <p:cNvSpPr/>
            <p:nvPr/>
          </p:nvSpPr>
          <p:spPr bwMode="auto">
            <a:xfrm>
              <a:off x="5364088" y="4077072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cxnSp>
        <p:nvCxnSpPr>
          <p:cNvPr id="113" name="112 Conector recto"/>
          <p:cNvCxnSpPr/>
          <p:nvPr/>
        </p:nvCxnSpPr>
        <p:spPr bwMode="auto">
          <a:xfrm>
            <a:off x="5364088" y="2204864"/>
            <a:ext cx="0" cy="345638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113 Conector recto"/>
          <p:cNvCxnSpPr/>
          <p:nvPr/>
        </p:nvCxnSpPr>
        <p:spPr bwMode="auto">
          <a:xfrm>
            <a:off x="5364088" y="2348880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114 Conector recto"/>
          <p:cNvCxnSpPr>
            <a:endCxn id="111" idx="2"/>
          </p:cNvCxnSpPr>
          <p:nvPr/>
        </p:nvCxnSpPr>
        <p:spPr bwMode="auto">
          <a:xfrm>
            <a:off x="5796136" y="2348880"/>
            <a:ext cx="0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115 Conector recto"/>
          <p:cNvCxnSpPr>
            <a:stCxn id="112" idx="6"/>
          </p:cNvCxnSpPr>
          <p:nvPr/>
        </p:nvCxnSpPr>
        <p:spPr bwMode="auto">
          <a:xfrm>
            <a:off x="5796136" y="3068960"/>
            <a:ext cx="0" cy="25922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116 CuadroTexto"/>
          <p:cNvSpPr txBox="1"/>
          <p:nvPr/>
        </p:nvSpPr>
        <p:spPr>
          <a:xfrm>
            <a:off x="3491880" y="5661248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a    /a   b    /b    c    /c</a:t>
            </a:r>
            <a:endParaRPr lang="es-AR" sz="2000" dirty="0"/>
          </a:p>
        </p:txBody>
      </p:sp>
      <p:cxnSp>
        <p:nvCxnSpPr>
          <p:cNvPr id="118" name="117 Conector recto"/>
          <p:cNvCxnSpPr/>
          <p:nvPr/>
        </p:nvCxnSpPr>
        <p:spPr bwMode="auto">
          <a:xfrm>
            <a:off x="4067944" y="3212976"/>
            <a:ext cx="24482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118 Conector recto"/>
          <p:cNvCxnSpPr>
            <a:endCxn id="78" idx="1"/>
          </p:cNvCxnSpPr>
          <p:nvPr/>
        </p:nvCxnSpPr>
        <p:spPr bwMode="auto">
          <a:xfrm>
            <a:off x="4499992" y="3356992"/>
            <a:ext cx="20162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0" name="119 Elipse"/>
          <p:cNvSpPr/>
          <p:nvPr/>
        </p:nvSpPr>
        <p:spPr bwMode="auto">
          <a:xfrm>
            <a:off x="4427984" y="3284984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1" name="120 Elipse"/>
          <p:cNvSpPr/>
          <p:nvPr/>
        </p:nvSpPr>
        <p:spPr bwMode="auto">
          <a:xfrm>
            <a:off x="3995936" y="3140968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2" name="121 Elipse"/>
          <p:cNvSpPr/>
          <p:nvPr/>
        </p:nvSpPr>
        <p:spPr bwMode="auto">
          <a:xfrm>
            <a:off x="5724128" y="3437384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3" name="122 Elipse"/>
          <p:cNvSpPr/>
          <p:nvPr/>
        </p:nvSpPr>
        <p:spPr bwMode="auto">
          <a:xfrm>
            <a:off x="4860032" y="4005064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4" name="123 Elipse"/>
          <p:cNvSpPr/>
          <p:nvPr/>
        </p:nvSpPr>
        <p:spPr bwMode="auto">
          <a:xfrm>
            <a:off x="5724128" y="4149080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25" name="124 Conector recto"/>
          <p:cNvCxnSpPr/>
          <p:nvPr/>
        </p:nvCxnSpPr>
        <p:spPr bwMode="auto">
          <a:xfrm>
            <a:off x="4932040" y="4077072"/>
            <a:ext cx="15841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125 Conector recto"/>
          <p:cNvCxnSpPr/>
          <p:nvPr/>
        </p:nvCxnSpPr>
        <p:spPr bwMode="auto">
          <a:xfrm>
            <a:off x="5796136" y="4221088"/>
            <a:ext cx="7200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126 Conector recto"/>
          <p:cNvCxnSpPr/>
          <p:nvPr/>
        </p:nvCxnSpPr>
        <p:spPr bwMode="auto">
          <a:xfrm>
            <a:off x="3635896" y="5229200"/>
            <a:ext cx="28803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127 Elipse"/>
          <p:cNvSpPr/>
          <p:nvPr/>
        </p:nvSpPr>
        <p:spPr bwMode="auto">
          <a:xfrm>
            <a:off x="3563888" y="3861048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29" name="128 Conector recto"/>
          <p:cNvCxnSpPr/>
          <p:nvPr/>
        </p:nvCxnSpPr>
        <p:spPr bwMode="auto">
          <a:xfrm>
            <a:off x="3635896" y="4581128"/>
            <a:ext cx="28803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129 Conector recto"/>
          <p:cNvCxnSpPr/>
          <p:nvPr/>
        </p:nvCxnSpPr>
        <p:spPr bwMode="auto">
          <a:xfrm>
            <a:off x="4932040" y="4725144"/>
            <a:ext cx="15841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130 Conector recto"/>
          <p:cNvCxnSpPr/>
          <p:nvPr/>
        </p:nvCxnSpPr>
        <p:spPr bwMode="auto">
          <a:xfrm>
            <a:off x="5364088" y="4869160"/>
            <a:ext cx="11521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131 Elipse"/>
          <p:cNvSpPr/>
          <p:nvPr/>
        </p:nvSpPr>
        <p:spPr bwMode="auto">
          <a:xfrm>
            <a:off x="3563888" y="4509120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3" name="132 Elipse"/>
          <p:cNvSpPr/>
          <p:nvPr/>
        </p:nvSpPr>
        <p:spPr bwMode="auto">
          <a:xfrm>
            <a:off x="4860032" y="4653136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4" name="133 Elipse"/>
          <p:cNvSpPr/>
          <p:nvPr/>
        </p:nvSpPr>
        <p:spPr bwMode="auto">
          <a:xfrm>
            <a:off x="5292080" y="4797152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35" name="134 Conector recto"/>
          <p:cNvCxnSpPr/>
          <p:nvPr/>
        </p:nvCxnSpPr>
        <p:spPr bwMode="auto">
          <a:xfrm>
            <a:off x="4499992" y="5373216"/>
            <a:ext cx="20162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135 Conector recto"/>
          <p:cNvCxnSpPr/>
          <p:nvPr/>
        </p:nvCxnSpPr>
        <p:spPr bwMode="auto">
          <a:xfrm>
            <a:off x="5364088" y="5517232"/>
            <a:ext cx="11521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136 Elipse"/>
          <p:cNvSpPr/>
          <p:nvPr/>
        </p:nvSpPr>
        <p:spPr bwMode="auto">
          <a:xfrm>
            <a:off x="3563888" y="5157192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8" name="137 Elipse"/>
          <p:cNvSpPr/>
          <p:nvPr/>
        </p:nvSpPr>
        <p:spPr bwMode="auto">
          <a:xfrm>
            <a:off x="4427984" y="5301208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9" name="138 Elipse"/>
          <p:cNvSpPr/>
          <p:nvPr/>
        </p:nvSpPr>
        <p:spPr bwMode="auto">
          <a:xfrm>
            <a:off x="5292080" y="5445224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0" name="139 CuadroTexto"/>
          <p:cNvSpPr txBox="1"/>
          <p:nvPr/>
        </p:nvSpPr>
        <p:spPr>
          <a:xfrm>
            <a:off x="8172400" y="399577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f</a:t>
            </a:r>
            <a:endParaRPr lang="es-AR" dirty="0"/>
          </a:p>
        </p:txBody>
      </p:sp>
      <p:cxnSp>
        <p:nvCxnSpPr>
          <p:cNvPr id="141" name="140 Conector recto"/>
          <p:cNvCxnSpPr/>
          <p:nvPr/>
        </p:nvCxnSpPr>
        <p:spPr bwMode="auto">
          <a:xfrm>
            <a:off x="3635896" y="3933056"/>
            <a:ext cx="28803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141 Conector recto"/>
          <p:cNvCxnSpPr/>
          <p:nvPr/>
        </p:nvCxnSpPr>
        <p:spPr bwMode="auto">
          <a:xfrm>
            <a:off x="5796136" y="3501008"/>
            <a:ext cx="71169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3" name="142 CuadroTexto"/>
          <p:cNvSpPr txBox="1"/>
          <p:nvPr/>
        </p:nvSpPr>
        <p:spPr>
          <a:xfrm>
            <a:off x="3491880" y="1565176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f(</a:t>
            </a:r>
            <a:r>
              <a:rPr lang="es-AR" sz="2000" dirty="0" err="1" smtClean="0"/>
              <a:t>a,b,c</a:t>
            </a:r>
            <a:r>
              <a:rPr lang="es-AR" sz="2000" dirty="0" smtClean="0"/>
              <a:t>)=</a:t>
            </a:r>
            <a:endParaRPr lang="es-AR" sz="2000" dirty="0"/>
          </a:p>
        </p:txBody>
      </p:sp>
      <p:sp>
        <p:nvSpPr>
          <p:cNvPr id="144" name="143 CuadroTexto"/>
          <p:cNvSpPr txBox="1"/>
          <p:nvPr/>
        </p:nvSpPr>
        <p:spPr>
          <a:xfrm>
            <a:off x="4499992" y="155679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/</a:t>
            </a:r>
            <a:r>
              <a:rPr lang="es-AR" sz="2000" dirty="0" err="1" smtClean="0"/>
              <a:t>a.b.</a:t>
            </a:r>
            <a:r>
              <a:rPr lang="es-AR" sz="2000" dirty="0" smtClean="0"/>
              <a:t>/c</a:t>
            </a:r>
            <a:endParaRPr lang="es-AR" sz="2000" dirty="0"/>
          </a:p>
        </p:txBody>
      </p:sp>
      <p:sp>
        <p:nvSpPr>
          <p:cNvPr id="145" name="144 CuadroTexto"/>
          <p:cNvSpPr txBox="1"/>
          <p:nvPr/>
        </p:nvSpPr>
        <p:spPr>
          <a:xfrm>
            <a:off x="5364088" y="1599183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+</a:t>
            </a:r>
            <a:endParaRPr lang="es-AR" sz="2000" dirty="0"/>
          </a:p>
        </p:txBody>
      </p:sp>
      <p:sp>
        <p:nvSpPr>
          <p:cNvPr id="146" name="145 CuadroTexto"/>
          <p:cNvSpPr txBox="1"/>
          <p:nvPr/>
        </p:nvSpPr>
        <p:spPr>
          <a:xfrm>
            <a:off x="5580112" y="155679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a./b./c</a:t>
            </a:r>
            <a:endParaRPr lang="es-AR" sz="2000" dirty="0"/>
          </a:p>
        </p:txBody>
      </p:sp>
      <p:sp>
        <p:nvSpPr>
          <p:cNvPr id="147" name="146 CuadroTexto"/>
          <p:cNvSpPr txBox="1"/>
          <p:nvPr/>
        </p:nvSpPr>
        <p:spPr>
          <a:xfrm>
            <a:off x="6372200" y="155679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+</a:t>
            </a:r>
            <a:endParaRPr lang="es-AR" sz="2000" dirty="0"/>
          </a:p>
        </p:txBody>
      </p:sp>
      <p:sp>
        <p:nvSpPr>
          <p:cNvPr id="148" name="147 CuadroTexto"/>
          <p:cNvSpPr txBox="1"/>
          <p:nvPr/>
        </p:nvSpPr>
        <p:spPr>
          <a:xfrm>
            <a:off x="6588224" y="1556792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a./</a:t>
            </a:r>
            <a:r>
              <a:rPr lang="es-AR" sz="2000" dirty="0" err="1" smtClean="0"/>
              <a:t>b.c</a:t>
            </a:r>
            <a:endParaRPr lang="es-AR" sz="2000" dirty="0"/>
          </a:p>
        </p:txBody>
      </p:sp>
      <p:sp>
        <p:nvSpPr>
          <p:cNvPr id="149" name="148 CuadroTexto"/>
          <p:cNvSpPr txBox="1"/>
          <p:nvPr/>
        </p:nvSpPr>
        <p:spPr>
          <a:xfrm>
            <a:off x="7308304" y="155679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+</a:t>
            </a:r>
            <a:endParaRPr lang="es-AR" sz="2000" dirty="0"/>
          </a:p>
        </p:txBody>
      </p:sp>
      <p:sp>
        <p:nvSpPr>
          <p:cNvPr id="150" name="149 CuadroTexto"/>
          <p:cNvSpPr txBox="1"/>
          <p:nvPr/>
        </p:nvSpPr>
        <p:spPr>
          <a:xfrm>
            <a:off x="7524328" y="1556792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err="1" smtClean="0"/>
              <a:t>a.b.c</a:t>
            </a:r>
            <a:endParaRPr lang="es-A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4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4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9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9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3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9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7"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3"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1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7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3"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9"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5"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1"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7"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3"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9"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5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81" grpId="0" animBg="1"/>
      <p:bldP spid="81" grpId="1" animBg="1"/>
      <p:bldP spid="83" grpId="0" animBg="1"/>
      <p:bldP spid="117" grpId="0"/>
      <p:bldP spid="120" grpId="0" animBg="1"/>
      <p:bldP spid="121" grpId="0" animBg="1"/>
      <p:bldP spid="122" grpId="0" animBg="1"/>
      <p:bldP spid="123" grpId="0" animBg="1"/>
      <p:bldP spid="124" grpId="0" animBg="1"/>
      <p:bldP spid="124" grpId="1" animBg="1"/>
      <p:bldP spid="128" grpId="0" animBg="1"/>
      <p:bldP spid="132" grpId="0" animBg="1"/>
      <p:bldP spid="133" grpId="0" animBg="1"/>
      <p:bldP spid="133" grpId="1" animBg="1"/>
      <p:bldP spid="134" grpId="0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UC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UCC</Template>
  <TotalTime>2682</TotalTime>
  <Words>1023</Words>
  <Application>Microsoft Office PowerPoint</Application>
  <PresentationFormat>Presentación en pantalla (4:3)</PresentationFormat>
  <Paragraphs>377</Paragraphs>
  <Slides>14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UCC</vt:lpstr>
      <vt:lpstr>Ecuación</vt:lpstr>
      <vt:lpstr>Microsoft Editor de ecuaciones 3.0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</vt:vector>
  </TitlesOfParts>
  <Company>RevolucionUnattended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</dc:creator>
  <cp:lastModifiedBy>usuario</cp:lastModifiedBy>
  <cp:revision>369</cp:revision>
  <dcterms:created xsi:type="dcterms:W3CDTF">2015-08-11T02:22:31Z</dcterms:created>
  <dcterms:modified xsi:type="dcterms:W3CDTF">2018-05-05T13:44:27Z</dcterms:modified>
</cp:coreProperties>
</file>