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FFF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36303-8D6F-4CF9-A7BF-DBA46A2FFC5D}" type="datetimeFigureOut">
              <a:rPr lang="es-AR"/>
              <a:pPr>
                <a:defRPr/>
              </a:pPr>
              <a:t>2/5/2023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C2B02-AD21-475F-8054-96C87B3F2151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30D86-6316-4019-82E5-4600938A0610}" type="datetimeFigureOut">
              <a:rPr lang="es-AR"/>
              <a:pPr>
                <a:defRPr/>
              </a:pPr>
              <a:t>2/5/2023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44352-3829-43B0-A7D5-F66A7E62D3B1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CF8E9-280C-42D9-BB4C-5983F9FF6F50}" type="datetimeFigureOut">
              <a:rPr lang="es-AR"/>
              <a:pPr>
                <a:defRPr/>
              </a:pPr>
              <a:t>2/5/2023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04820-D51E-413E-AFE7-F60CEE0FA9A3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BBEF0-E2BC-4FA5-AA6C-C6C94F5602BC}" type="datetimeFigureOut">
              <a:rPr lang="es-AR"/>
              <a:pPr>
                <a:defRPr/>
              </a:pPr>
              <a:t>2/5/2023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FD6A5-DECF-4135-BF90-C748D5B0200A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FC39C-A6DD-4AF6-A26A-FBCEC9FD5BB0}" type="datetimeFigureOut">
              <a:rPr lang="es-AR"/>
              <a:pPr>
                <a:defRPr/>
              </a:pPr>
              <a:t>2/5/2023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5DBFD-5377-4082-8FE4-4D729A3F0056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60A3D-68FA-445B-A63D-3C1AB79FE52E}" type="datetimeFigureOut">
              <a:rPr lang="es-AR"/>
              <a:pPr>
                <a:defRPr/>
              </a:pPr>
              <a:t>2/5/2023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9A413-8D17-4F76-97FB-D073ABFDC77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8057E-58DD-411D-9F63-85015BFC0CC8}" type="datetimeFigureOut">
              <a:rPr lang="es-AR"/>
              <a:pPr>
                <a:defRPr/>
              </a:pPr>
              <a:t>2/5/2023</a:t>
            </a:fld>
            <a:endParaRPr lang="es-AR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9A7BA-DCA6-41CC-8B14-79DF7BDE637B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FF590-AF85-48A7-B448-F0BECBF7C70E}" type="datetimeFigureOut">
              <a:rPr lang="es-AR"/>
              <a:pPr>
                <a:defRPr/>
              </a:pPr>
              <a:t>2/5/2023</a:t>
            </a:fld>
            <a:endParaRPr lang="es-AR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0ED78-EE55-4F2D-A72F-ECD1237ADF08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E637D-4E8B-44A1-9892-805334FB3B20}" type="datetimeFigureOut">
              <a:rPr lang="es-AR"/>
              <a:pPr>
                <a:defRPr/>
              </a:pPr>
              <a:t>2/5/2023</a:t>
            </a:fld>
            <a:endParaRPr lang="es-AR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85EEC-8506-437D-BF5C-F8BB48C378D9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3A12F-8971-4078-A71A-9EDFFFB5379A}" type="datetimeFigureOut">
              <a:rPr lang="es-AR"/>
              <a:pPr>
                <a:defRPr/>
              </a:pPr>
              <a:t>2/5/2023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14F42-C266-40EB-A1D2-BF4F28FF1A2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D5612-E5F5-4FEE-B6AF-54F3D0F3EB04}" type="datetimeFigureOut">
              <a:rPr lang="es-AR"/>
              <a:pPr>
                <a:defRPr/>
              </a:pPr>
              <a:t>2/5/2023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175E9-D35A-4C1D-9A41-D8771EDC9292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AR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44A9A8-C424-487A-8E45-5F7FB71B8188}" type="datetimeFigureOut">
              <a:rPr lang="es-AR"/>
              <a:pPr>
                <a:defRPr/>
              </a:pPr>
              <a:t>2/5/2023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973B51B-9198-4E3F-8B15-817C7408C111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jpe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51" name="Line 3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685800" y="35814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52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3167063"/>
            <a:ext cx="2738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Técnicas Digitales I </a:t>
            </a:r>
            <a:endParaRPr lang="en-GB" sz="2400" i="1">
              <a:latin typeface="Times New Roman" pitchFamily="18" charset="0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89663" y="3595688"/>
            <a:ext cx="2127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Luis Eduardo Toledo</a:t>
            </a:r>
            <a:endParaRPr lang="en-GB">
              <a:latin typeface="Times New Roman" pitchFamily="18" charset="0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IMPLEMENTACIÓN </a:t>
            </a: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NAND-NOR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2055" name="Picture 3" descr="D:\Luis\Facultad\UTN\240px-UTN_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FUNCIÓN </a:t>
            </a:r>
            <a:r>
              <a:rPr lang="en-GB" sz="2400" kern="0" dirty="0" smtClean="0">
                <a:solidFill>
                  <a:srgbClr val="FFC000"/>
                </a:solidFill>
                <a:latin typeface="Arial Black"/>
                <a:ea typeface="+mj-ea"/>
                <a:cs typeface="Arial"/>
              </a:rPr>
              <a:t>XOR</a:t>
            </a: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 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8530" y="1556792"/>
            <a:ext cx="25336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10 Grupo"/>
          <p:cNvGrpSpPr/>
          <p:nvPr/>
        </p:nvGrpSpPr>
        <p:grpSpPr>
          <a:xfrm>
            <a:off x="467544" y="1376772"/>
            <a:ext cx="1944216" cy="1944216"/>
            <a:chOff x="467544" y="1988840"/>
            <a:chExt cx="1944216" cy="1944216"/>
          </a:xfrm>
        </p:grpSpPr>
        <p:cxnSp>
          <p:nvCxnSpPr>
            <p:cNvPr id="12" name="11 Conector recto"/>
            <p:cNvCxnSpPr/>
            <p:nvPr/>
          </p:nvCxnSpPr>
          <p:spPr bwMode="auto">
            <a:xfrm>
              <a:off x="467544" y="2420888"/>
              <a:ext cx="187220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12 Conector recto"/>
            <p:cNvCxnSpPr/>
            <p:nvPr/>
          </p:nvCxnSpPr>
          <p:spPr bwMode="auto">
            <a:xfrm>
              <a:off x="1763688" y="2060848"/>
              <a:ext cx="0" cy="187220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13 CuadroTexto"/>
            <p:cNvSpPr txBox="1"/>
            <p:nvPr/>
          </p:nvSpPr>
          <p:spPr>
            <a:xfrm>
              <a:off x="683568" y="1988840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x     y      f        </a:t>
              </a:r>
              <a:endParaRPr lang="es-AR" sz="2400" dirty="0"/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683568" y="2391271"/>
              <a:ext cx="1584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0     0     0</a:t>
              </a:r>
              <a:endParaRPr lang="es-AR" sz="2400" dirty="0"/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683568" y="2751311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0     1     1</a:t>
              </a:r>
              <a:endParaRPr lang="es-AR" sz="2400" dirty="0"/>
            </a:p>
          </p:txBody>
        </p:sp>
        <p:sp>
          <p:nvSpPr>
            <p:cNvPr id="17" name="16 CuadroTexto"/>
            <p:cNvSpPr txBox="1"/>
            <p:nvPr/>
          </p:nvSpPr>
          <p:spPr>
            <a:xfrm>
              <a:off x="683568" y="3068960"/>
              <a:ext cx="1584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1     0     1</a:t>
              </a:r>
              <a:endParaRPr lang="es-AR" sz="2400" dirty="0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683568" y="3429000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1     1     0</a:t>
              </a:r>
              <a:endParaRPr lang="es-AR" sz="2400" dirty="0"/>
            </a:p>
          </p:txBody>
        </p:sp>
      </p:grpSp>
      <p:sp>
        <p:nvSpPr>
          <p:cNvPr id="21" name="20 CuadroTexto"/>
          <p:cNvSpPr txBox="1"/>
          <p:nvPr/>
        </p:nvSpPr>
        <p:spPr>
          <a:xfrm>
            <a:off x="2591780" y="2201959"/>
            <a:ext cx="64802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La OR exclusiva es igual a 1 si únicamente </a:t>
            </a:r>
            <a:r>
              <a:rPr lang="es-AR" sz="2000" i="1" dirty="0" smtClean="0">
                <a:solidFill>
                  <a:srgbClr val="FF0000"/>
                </a:solidFill>
              </a:rPr>
              <a:t>x</a:t>
            </a:r>
            <a:r>
              <a:rPr lang="es-AR" sz="2000" dirty="0" smtClean="0"/>
              <a:t> es igual a 1 o si únicamente </a:t>
            </a:r>
            <a:r>
              <a:rPr lang="es-AR" sz="2000" i="1" dirty="0" smtClean="0">
                <a:solidFill>
                  <a:srgbClr val="FF0000"/>
                </a:solidFill>
              </a:rPr>
              <a:t>y</a:t>
            </a:r>
            <a:r>
              <a:rPr lang="es-AR" sz="2000" dirty="0" smtClean="0"/>
              <a:t> es igual a 1 (es decir, </a:t>
            </a:r>
            <a:r>
              <a:rPr lang="es-AR" sz="2000" i="1" dirty="0" smtClean="0">
                <a:solidFill>
                  <a:srgbClr val="FF0000"/>
                </a:solidFill>
              </a:rPr>
              <a:t>x</a:t>
            </a:r>
            <a:r>
              <a:rPr lang="es-AR" sz="2000" dirty="0" smtClean="0"/>
              <a:t> e </a:t>
            </a:r>
            <a:r>
              <a:rPr lang="es-AR" sz="2000" i="1" dirty="0" smtClean="0">
                <a:solidFill>
                  <a:srgbClr val="FF0000"/>
                </a:solidFill>
              </a:rPr>
              <a:t>y</a:t>
            </a:r>
            <a:r>
              <a:rPr lang="es-AR" sz="2000" dirty="0" smtClean="0"/>
              <a:t> difieren en su valor)</a:t>
            </a:r>
            <a:r>
              <a:rPr lang="es-AR" sz="2400" dirty="0" smtClean="0"/>
              <a:t>.</a:t>
            </a:r>
            <a:endParaRPr lang="es-AR" sz="2400" dirty="0"/>
          </a:p>
        </p:txBody>
      </p:sp>
      <p:sp>
        <p:nvSpPr>
          <p:cNvPr id="22" name="21 Rectángulo"/>
          <p:cNvSpPr/>
          <p:nvPr/>
        </p:nvSpPr>
        <p:spPr>
          <a:xfrm>
            <a:off x="2447764" y="3801234"/>
            <a:ext cx="66607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 smtClean="0"/>
              <a:t>La NOR exclusiva, también conocida como </a:t>
            </a:r>
            <a:r>
              <a:rPr lang="es-AR" sz="2000" i="1" dirty="0" smtClean="0">
                <a:solidFill>
                  <a:srgbClr val="FF0000"/>
                </a:solidFill>
              </a:rPr>
              <a:t>equivalencia</a:t>
            </a:r>
            <a:r>
              <a:rPr lang="es-AR" sz="2000" dirty="0" smtClean="0"/>
              <a:t>, realiza la siguiente operación Booleana:</a:t>
            </a:r>
            <a:endParaRPr lang="es-AR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74529" y="4905164"/>
            <a:ext cx="2733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23 Rectángulo"/>
          <p:cNvSpPr/>
          <p:nvPr/>
        </p:nvSpPr>
        <p:spPr>
          <a:xfrm>
            <a:off x="2807804" y="5733256"/>
            <a:ext cx="4860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La NOR exclusiva es igual a 1 si tanto </a:t>
            </a:r>
            <a:r>
              <a:rPr lang="es-AR" i="1" dirty="0" smtClean="0">
                <a:solidFill>
                  <a:srgbClr val="FF0000"/>
                </a:solidFill>
              </a:rPr>
              <a:t>x</a:t>
            </a:r>
            <a:r>
              <a:rPr lang="es-AR" i="1" dirty="0" smtClean="0"/>
              <a:t> </a:t>
            </a:r>
            <a:r>
              <a:rPr lang="es-AR" dirty="0" smtClean="0"/>
              <a:t>como</a:t>
            </a:r>
            <a:r>
              <a:rPr lang="es-AR" i="1" dirty="0" smtClean="0"/>
              <a:t> </a:t>
            </a:r>
            <a:r>
              <a:rPr lang="es-AR" i="1" dirty="0" smtClean="0">
                <a:solidFill>
                  <a:srgbClr val="FF0000"/>
                </a:solidFill>
              </a:rPr>
              <a:t>y</a:t>
            </a:r>
            <a:r>
              <a:rPr lang="es-AR" i="1" dirty="0" smtClean="0"/>
              <a:t> </a:t>
            </a:r>
            <a:r>
              <a:rPr lang="es-AR" dirty="0" smtClean="0"/>
              <a:t>son iguales a 1 o si ambas son iguales a 0.</a:t>
            </a:r>
            <a:endParaRPr lang="es-AR" dirty="0"/>
          </a:p>
        </p:txBody>
      </p:sp>
      <p:grpSp>
        <p:nvGrpSpPr>
          <p:cNvPr id="25" name="24 Grupo"/>
          <p:cNvGrpSpPr/>
          <p:nvPr/>
        </p:nvGrpSpPr>
        <p:grpSpPr>
          <a:xfrm>
            <a:off x="467544" y="4617132"/>
            <a:ext cx="1944216" cy="1944216"/>
            <a:chOff x="467544" y="1988840"/>
            <a:chExt cx="1944216" cy="1944216"/>
          </a:xfrm>
        </p:grpSpPr>
        <p:cxnSp>
          <p:nvCxnSpPr>
            <p:cNvPr id="26" name="25 Conector recto"/>
            <p:cNvCxnSpPr/>
            <p:nvPr/>
          </p:nvCxnSpPr>
          <p:spPr bwMode="auto">
            <a:xfrm>
              <a:off x="467544" y="2420888"/>
              <a:ext cx="187220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26 Conector recto"/>
            <p:cNvCxnSpPr/>
            <p:nvPr/>
          </p:nvCxnSpPr>
          <p:spPr bwMode="auto">
            <a:xfrm>
              <a:off x="1763688" y="2060848"/>
              <a:ext cx="0" cy="187220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27 CuadroTexto"/>
            <p:cNvSpPr txBox="1"/>
            <p:nvPr/>
          </p:nvSpPr>
          <p:spPr>
            <a:xfrm>
              <a:off x="683568" y="1988840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x     y      f        </a:t>
              </a:r>
              <a:endParaRPr lang="es-AR" sz="2400" dirty="0"/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683568" y="2391271"/>
              <a:ext cx="1584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0     0     1</a:t>
              </a:r>
              <a:endParaRPr lang="es-AR" sz="2400" dirty="0"/>
            </a:p>
          </p:txBody>
        </p:sp>
        <p:sp>
          <p:nvSpPr>
            <p:cNvPr id="30" name="29 CuadroTexto"/>
            <p:cNvSpPr txBox="1"/>
            <p:nvPr/>
          </p:nvSpPr>
          <p:spPr>
            <a:xfrm>
              <a:off x="683568" y="2751311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0     1     0</a:t>
              </a:r>
              <a:endParaRPr lang="es-AR" sz="2400" dirty="0"/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683568" y="3068960"/>
              <a:ext cx="1584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1     0     0</a:t>
              </a:r>
              <a:endParaRPr lang="es-AR" sz="2400" dirty="0"/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683568" y="3429000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1     1     1</a:t>
              </a:r>
              <a:endParaRPr lang="es-A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839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FUNCIÓN </a:t>
            </a:r>
            <a:r>
              <a:rPr lang="en-GB" sz="2400" kern="0" dirty="0" smtClean="0">
                <a:solidFill>
                  <a:srgbClr val="FFC000"/>
                </a:solidFill>
                <a:latin typeface="Arial Black"/>
                <a:cs typeface="Arial"/>
              </a:rPr>
              <a:t>XOR</a:t>
            </a: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 </a:t>
            </a:r>
            <a:endParaRPr lang="en-GB" sz="2400" kern="0" dirty="0">
              <a:solidFill>
                <a:srgbClr val="000000"/>
              </a:solidFill>
              <a:latin typeface="Arial Black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Rectángulo"/>
          <p:cNvSpPr/>
          <p:nvPr/>
        </p:nvSpPr>
        <p:spPr>
          <a:xfrm>
            <a:off x="647564" y="1268760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Las siguientes identidades se aplican a la operación OR exclusiva: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7604" y="1736812"/>
            <a:ext cx="1524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7604" y="2492896"/>
            <a:ext cx="1457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13 Grupo"/>
          <p:cNvGrpSpPr/>
          <p:nvPr/>
        </p:nvGrpSpPr>
        <p:grpSpPr>
          <a:xfrm>
            <a:off x="5328084" y="2276872"/>
            <a:ext cx="1944216" cy="1944216"/>
            <a:chOff x="467544" y="1988840"/>
            <a:chExt cx="1944216" cy="1944216"/>
          </a:xfrm>
        </p:grpSpPr>
        <p:cxnSp>
          <p:nvCxnSpPr>
            <p:cNvPr id="15" name="14 Conector recto"/>
            <p:cNvCxnSpPr/>
            <p:nvPr/>
          </p:nvCxnSpPr>
          <p:spPr bwMode="auto">
            <a:xfrm>
              <a:off x="467544" y="2420888"/>
              <a:ext cx="187220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15 Conector recto"/>
            <p:cNvCxnSpPr/>
            <p:nvPr/>
          </p:nvCxnSpPr>
          <p:spPr bwMode="auto">
            <a:xfrm>
              <a:off x="1763688" y="2060848"/>
              <a:ext cx="0" cy="187220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16 CuadroTexto"/>
            <p:cNvSpPr txBox="1"/>
            <p:nvPr/>
          </p:nvSpPr>
          <p:spPr>
            <a:xfrm>
              <a:off x="683568" y="1988840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x     y      f        </a:t>
              </a:r>
              <a:endParaRPr lang="es-AR" sz="2400" dirty="0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683568" y="2391271"/>
              <a:ext cx="1584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0     0     0</a:t>
              </a:r>
              <a:endParaRPr lang="es-AR" sz="2400" dirty="0"/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683568" y="2751311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0     1     1</a:t>
              </a:r>
              <a:endParaRPr lang="es-AR" sz="2400" dirty="0"/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683568" y="3068960"/>
              <a:ext cx="1584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1     0     1</a:t>
              </a:r>
              <a:endParaRPr lang="es-AR" sz="2400" dirty="0"/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683568" y="3429000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s-AR" sz="2400" dirty="0" smtClean="0"/>
                <a:t>1     1     0</a:t>
              </a:r>
              <a:endParaRPr lang="es-AR" sz="2400" dirty="0"/>
            </a:p>
          </p:txBody>
        </p:sp>
      </p:grpSp>
      <p:sp>
        <p:nvSpPr>
          <p:cNvPr id="23" name="22 Rectángulo redondeado"/>
          <p:cNvSpPr/>
          <p:nvPr/>
        </p:nvSpPr>
        <p:spPr bwMode="auto">
          <a:xfrm rot="5400000">
            <a:off x="5850142" y="2402886"/>
            <a:ext cx="324036" cy="1008112"/>
          </a:xfrm>
          <a:prstGeom prst="round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23 Rectángulo redondeado"/>
          <p:cNvSpPr/>
          <p:nvPr/>
        </p:nvSpPr>
        <p:spPr bwMode="auto">
          <a:xfrm rot="5400000">
            <a:off x="5850142" y="3086962"/>
            <a:ext cx="324036" cy="1008112"/>
          </a:xfrm>
          <a:prstGeom prst="round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24 Rectángulo redondeado"/>
          <p:cNvSpPr/>
          <p:nvPr/>
        </p:nvSpPr>
        <p:spPr bwMode="auto">
          <a:xfrm rot="5400000">
            <a:off x="5850142" y="3447002"/>
            <a:ext cx="324036" cy="1008112"/>
          </a:xfrm>
          <a:prstGeom prst="round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25 Rectángulo redondeado"/>
          <p:cNvSpPr/>
          <p:nvPr/>
        </p:nvSpPr>
        <p:spPr bwMode="auto">
          <a:xfrm rot="5400000">
            <a:off x="5850142" y="2762926"/>
            <a:ext cx="324036" cy="1008112"/>
          </a:xfrm>
          <a:prstGeom prst="roundRect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56531" y="3248980"/>
            <a:ext cx="14192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83010" y="3933056"/>
            <a:ext cx="14287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07604" y="4653136"/>
            <a:ext cx="33242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28 CuadroTexto"/>
          <p:cNvSpPr txBox="1"/>
          <p:nvPr/>
        </p:nvSpPr>
        <p:spPr>
          <a:xfrm>
            <a:off x="611560" y="5091571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La OR exclusiva es conmutativa y asociativa</a:t>
            </a:r>
            <a:r>
              <a:rPr lang="es-AR" sz="2400" dirty="0" smtClean="0"/>
              <a:t>.</a:t>
            </a:r>
            <a:endParaRPr lang="es-AR" sz="2400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35596" y="5595900"/>
            <a:ext cx="21431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27584" y="6181489"/>
            <a:ext cx="5267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953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5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5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5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6" grpId="0" animBg="1"/>
      <p:bldP spid="26" grpId="1" animBg="1"/>
      <p:bldP spid="26" grpId="2" animBg="1"/>
      <p:bldP spid="26" grpId="3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IMPLEMENTACIÓN DE LA FUNCIÓN </a:t>
            </a:r>
            <a:r>
              <a:rPr lang="en-GB" sz="2400" kern="0" dirty="0" smtClean="0">
                <a:solidFill>
                  <a:srgbClr val="FFC000"/>
                </a:solidFill>
                <a:latin typeface="Arial Black"/>
                <a:cs typeface="Arial"/>
              </a:rPr>
              <a:t>XOR</a:t>
            </a: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 </a:t>
            </a:r>
            <a:endParaRPr lang="en-GB" sz="2400" kern="0" dirty="0">
              <a:solidFill>
                <a:srgbClr val="000000"/>
              </a:solidFill>
              <a:latin typeface="Arial Black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5596" y="1081686"/>
            <a:ext cx="6480720" cy="569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896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FUNCIÓN IMPAR 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CuadroTexto"/>
          <p:cNvSpPr txBox="1"/>
          <p:nvPr/>
        </p:nvSpPr>
        <p:spPr>
          <a:xfrm>
            <a:off x="1007604" y="1376772"/>
            <a:ext cx="6912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La operación OR exclusiva con tres o mas variables puede convertirse en un función Booleana común reemplazando el símbolo    con su equivalente expresión Booleana.</a:t>
            </a:r>
            <a:endParaRPr lang="es-AR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9612" y="2744924"/>
            <a:ext cx="61055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4 CuadroTexto"/>
          <p:cNvSpPr txBox="1"/>
          <p:nvPr/>
        </p:nvSpPr>
        <p:spPr>
          <a:xfrm>
            <a:off x="1007604" y="4077072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En el caso de tres o mas variables el requerimiento es que un número impar de variables sea igual a 1. </a:t>
            </a:r>
            <a:endParaRPr lang="es-AR" sz="24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007604" y="5157192"/>
            <a:ext cx="6192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En general, una OR exclusiva de n variables es una función impar definida como la suma lógica de los 2</a:t>
            </a:r>
            <a:r>
              <a:rPr lang="es-AR" sz="2800" baseline="30000" dirty="0" smtClean="0"/>
              <a:t>n</a:t>
            </a:r>
            <a:r>
              <a:rPr lang="es-AR" sz="2000" dirty="0" smtClean="0"/>
              <a:t>/2 </a:t>
            </a:r>
            <a:r>
              <a:rPr lang="es-AR" sz="2000" dirty="0" err="1" smtClean="0"/>
              <a:t>minitérminos</a:t>
            </a:r>
            <a:r>
              <a:rPr lang="es-AR" sz="2000" dirty="0" smtClean="0"/>
              <a:t> cuyo valor numérico binario tenga un número impar de 1s. </a:t>
            </a:r>
            <a:endParaRPr lang="es-AR" sz="2400" dirty="0"/>
          </a:p>
        </p:txBody>
      </p:sp>
      <p:sp>
        <p:nvSpPr>
          <p:cNvPr id="13" name="12 O"/>
          <p:cNvSpPr/>
          <p:nvPr/>
        </p:nvSpPr>
        <p:spPr>
          <a:xfrm>
            <a:off x="2303748" y="2096852"/>
            <a:ext cx="180020" cy="180020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376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7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LA FUNCIÓN </a:t>
            </a:r>
            <a:r>
              <a:rPr lang="en-GB" sz="2400" kern="0" dirty="0" smtClean="0">
                <a:solidFill>
                  <a:srgbClr val="FFC000"/>
                </a:solidFill>
                <a:latin typeface="Arial Black"/>
                <a:ea typeface="+mj-ea"/>
                <a:cs typeface="Arial"/>
              </a:rPr>
              <a:t>XOR</a:t>
            </a: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 Y EL MAPA DE KARNAUGH 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25" y="1160748"/>
            <a:ext cx="882015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3648" y="4990616"/>
            <a:ext cx="616585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608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LA FUNCIÓN </a:t>
            </a:r>
            <a:r>
              <a:rPr lang="en-GB" sz="2400" kern="0" dirty="0" smtClean="0">
                <a:solidFill>
                  <a:srgbClr val="FFC000"/>
                </a:solidFill>
                <a:latin typeface="Arial Black"/>
                <a:cs typeface="Arial"/>
              </a:rPr>
              <a:t>XOR</a:t>
            </a: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 Y EL MAPA DE KARNAUGH</a:t>
            </a: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 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718" y="1268760"/>
            <a:ext cx="8419995" cy="406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49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GENERACIÓN Y COMPROBACIÓN DE PARIDAD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500" y="1366838"/>
            <a:ext cx="515302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82083" y="3127226"/>
            <a:ext cx="416242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768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GENERACIÓN Y COMPROBACIÓN DE PARIDAD 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3508" y="1223567"/>
            <a:ext cx="4331022" cy="5013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24858" y="2998254"/>
            <a:ext cx="481965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612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OPERACIONES LÓGICAS CON COMPUERTAS </a:t>
            </a:r>
            <a:r>
              <a:rPr lang="en-GB" sz="2400" kern="0" dirty="0" smtClean="0">
                <a:solidFill>
                  <a:srgbClr val="FFC000"/>
                </a:solidFill>
                <a:latin typeface="Arial Black"/>
                <a:ea typeface="+mj-ea"/>
                <a:cs typeface="Arial"/>
              </a:rPr>
              <a:t>NAND</a:t>
            </a: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 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47788" y="1647825"/>
            <a:ext cx="644842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DOS SÍMBOLOS LÓGICOS PARA LA COMPUERTA NAND 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50" y="2671763"/>
            <a:ext cx="83439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TRES FORMAS PARA IMPLEMENTAR LA FUNCIÓN F= A.B+C.D 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1725" y="1727200"/>
            <a:ext cx="6940550" cy="3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EJEMPLO DE IMPLEMENTACIÓN DE UNA FUNCIÓN USANDO NAND 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1304764"/>
            <a:ext cx="34575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2008150"/>
            <a:ext cx="6616700" cy="412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OTRO EJEMPLO DE IMPLEMENTACIÓN DE UNA FUNCIÓN USANDO NAND 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4600" y="1340768"/>
            <a:ext cx="36576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1898290"/>
            <a:ext cx="62928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OPERACIONES LÓGICAS CON COMPUERTAS </a:t>
            </a:r>
            <a:r>
              <a:rPr lang="en-GB" sz="2400" kern="0" dirty="0" smtClean="0">
                <a:solidFill>
                  <a:srgbClr val="FFC000"/>
                </a:solidFill>
                <a:latin typeface="Arial Black"/>
                <a:ea typeface="+mj-ea"/>
                <a:cs typeface="Arial"/>
              </a:rPr>
              <a:t>NOR</a:t>
            </a: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 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9650" y="1681163"/>
            <a:ext cx="712470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DOS SÍMBOLOS GRÁFICOS PARA REPRESENTAR LA COMPUERTA </a:t>
            </a:r>
            <a:r>
              <a:rPr lang="en-GB" sz="2400" kern="0" dirty="0" smtClean="0">
                <a:solidFill>
                  <a:srgbClr val="FFC000"/>
                </a:solidFill>
                <a:latin typeface="Arial Black"/>
                <a:ea typeface="+mj-ea"/>
                <a:cs typeface="Arial"/>
              </a:rPr>
              <a:t>NOR</a:t>
            </a: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 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3" y="2738438"/>
            <a:ext cx="89820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EJEMPLOS DE IMPLEMENTACIÓN DE FUNCIONES USANDO COMPUERTAS </a:t>
            </a:r>
            <a:r>
              <a:rPr lang="en-GB" sz="2400" kern="0" dirty="0" smtClean="0">
                <a:solidFill>
                  <a:srgbClr val="FFC000"/>
                </a:solidFill>
                <a:latin typeface="Arial Black"/>
                <a:ea typeface="+mj-ea"/>
                <a:cs typeface="Arial"/>
              </a:rPr>
              <a:t>NOR</a:t>
            </a: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 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1124744"/>
            <a:ext cx="24193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70684" y="1124744"/>
            <a:ext cx="52578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504" y="3537012"/>
            <a:ext cx="2886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1176" y="3929397"/>
            <a:ext cx="73152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UC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UCC</Template>
  <TotalTime>2754</TotalTime>
  <Words>321</Words>
  <Application>Microsoft Office PowerPoint</Application>
  <PresentationFormat>Presentación en pantalla (4:3)</PresentationFormat>
  <Paragraphs>42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Times New Roman</vt:lpstr>
      <vt:lpstr>UCC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RevolucionUnattended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Luis</cp:lastModifiedBy>
  <cp:revision>366</cp:revision>
  <dcterms:created xsi:type="dcterms:W3CDTF">2015-08-11T02:22:31Z</dcterms:created>
  <dcterms:modified xsi:type="dcterms:W3CDTF">2023-05-02T15:45:27Z</dcterms:modified>
</cp:coreProperties>
</file>