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2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6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7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8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20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23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2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2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27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28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29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30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1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32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33.xml" ContentType="application/vnd.openxmlformats-officedocument.presentationml.notesSlide+xml"/>
  <Override PartName="/ppt/tags/tag104.xml" ContentType="application/vnd.openxmlformats-officedocument.presentationml.tags+xml"/>
  <Override PartName="/ppt/notesSlides/notesSlide34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35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36.xml" ContentType="application/vnd.openxmlformats-officedocument.presentationml.notesSlide+xml"/>
  <Override PartName="/ppt/tags/tag109.xml" ContentType="application/vnd.openxmlformats-officedocument.presentationml.tags+xml"/>
  <Override PartName="/ppt/notesSlides/notesSlide37.xml" ContentType="application/vnd.openxmlformats-officedocument.presentationml.notesSlide+xml"/>
  <Override PartName="/ppt/tags/tag110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0" r:id="rId2"/>
    <p:sldMasterId id="2147483702" r:id="rId3"/>
  </p:sldMasterIdLst>
  <p:notesMasterIdLst>
    <p:notesMasterId r:id="rId48"/>
  </p:notesMasterIdLst>
  <p:sldIdLst>
    <p:sldId id="366" r:id="rId4"/>
    <p:sldId id="367" r:id="rId5"/>
    <p:sldId id="368" r:id="rId6"/>
    <p:sldId id="361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69" r:id="rId16"/>
    <p:sldId id="370" r:id="rId17"/>
    <p:sldId id="371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59" r:id="rId30"/>
    <p:sldId id="339" r:id="rId31"/>
    <p:sldId id="360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35" autoAdjust="0"/>
    <p:restoredTop sz="78046" autoAdjust="0"/>
  </p:normalViewPr>
  <p:slideViewPr>
    <p:cSldViewPr>
      <p:cViewPr varScale="1">
        <p:scale>
          <a:sx n="90" d="100"/>
          <a:sy n="90" d="100"/>
        </p:scale>
        <p:origin x="216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27F025-E72C-4192-93BB-D9213FE1D62E}" type="datetimeFigureOut">
              <a:rPr lang="en-US"/>
              <a:pPr>
                <a:defRPr/>
              </a:pPr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E5522D-026C-47C9-81D4-B73022AE803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4589A3B2-CB36-4DC5-8191-2A514D6194D5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EC097E8-B14D-468D-B4F7-BE3A5243746A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38B2EC8F-DF75-4E4A-9B7F-EA69CAA797AA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81E25A5-9A55-4CFA-9CFD-9C10BEB87379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85603695-1D23-496F-BEC9-8B0F999D04B6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6CB10E46-16DA-4A42-934C-189BDDDC0A4E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9842F9D6-D163-4BB8-8813-84D478FC63A3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C93EEBB8-F93F-4B7A-B196-DDB277041AA2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C3EB299-4061-4DCA-A323-B0020CC95D84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C07111D1-92A7-4EFC-9E4F-F928FC8262AB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60717868-0E6C-4B86-917A-BAC9BBB631C4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9CC36EB-07FD-4FA6-AF5C-BD83002F656E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EBA6511F-B45D-4D86-B538-EEB377C1E0FD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99296DD6-6767-4306-B2CB-C459ECB51C12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BC384B4F-B392-4215-BA31-84E52D5BD4CC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96F8CB31-8975-4DAC-B1C2-6FE748638718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108BE485-6D16-4241-A991-A89F44D65B60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C60511F0-2D3C-4B60-A2FF-1658279E6AB1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06E51B7-9099-44B5-8F19-B85510CFF38C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98DA8471-A426-4D7E-8D6E-BDF75CAFE930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C7DA1A67-EE4B-4ADF-850F-AA6241D1A70B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A025473-2328-4EF9-B61D-54E0BD58BA43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9CDC3B8-CDA2-40A4-B893-41E5247E65A3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4EC0A4B6-F5C9-402E-BEBA-4B1B32E1DFB9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DC95D03A-421F-42BF-B8E5-601F660BAFD1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4BDFB43-2987-40DF-8B20-7F9E5D913B02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D3FB544-4B98-4FDE-A837-CE54D8FEF68E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41FFE10B-E17C-4FDF-ADD0-C6CE5A46E8D8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6F582599-29F6-45AE-8653-1C8308E53AB0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CB3D4CCF-07A1-4188-B753-3623D29657F0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0BA8D44-4A3F-48D6-850A-CDB17CD2FAC8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79F3E8D6-3FFE-42D1-A0D6-F92264366CC0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C01F77B6-BF52-4C7E-83D1-8303A5C9E570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51C5A1D9-9B0A-46D9-B79B-67100E69698B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E176DC75-22F3-450F-B047-6834A5042E91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FAA3870A-AA30-4FF3-9FE9-74DDB041F3C5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0E3661BA-9AA8-42D1-987B-23C9537FBE37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966788" fontAlgn="base">
              <a:spcBef>
                <a:spcPct val="0"/>
              </a:spcBef>
              <a:spcAft>
                <a:spcPct val="0"/>
              </a:spcAft>
            </a:pPr>
            <a:fld id="{FDD400A8-6A1F-4F51-AA7E-21411CD288A1}" type="slidenum">
              <a:rPr lang="en-US" smtClean="0">
                <a:latin typeface="Times New Roman" pitchFamily="18" charset="0"/>
                <a:cs typeface="Arial" charset="0"/>
              </a:rPr>
              <a:pPr defTabSz="96678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>
              <a:latin typeface="Times New Roman" pitchFamily="18" charset="0"/>
              <a:cs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i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cs typeface="+mn-cs"/>
              </a:rPr>
              <a:t>From ZERO To ONE</a:t>
            </a:r>
          </a:p>
        </p:txBody>
      </p:sp>
      <p:sp>
        <p:nvSpPr>
          <p:cNvPr id="3" name="Rectangle 12"/>
          <p:cNvSpPr/>
          <p:nvPr userDrawn="1"/>
        </p:nvSpPr>
        <p:spPr>
          <a:xfrm>
            <a:off x="914400" y="0"/>
            <a:ext cx="8229600" cy="91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8"/>
          <p:cNvSpPr txBox="1"/>
          <p:nvPr userDrawn="1"/>
        </p:nvSpPr>
        <p:spPr>
          <a:xfrm>
            <a:off x="5638800" y="6477000"/>
            <a:ext cx="19050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Chapter 1 &lt;</a:t>
            </a:r>
            <a:fld id="{91402665-2498-417D-901A-A65314E86159}" type="slidenum"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&gt;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6BF46-7921-42EC-A1D3-02ED7DF1C564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03322-23D8-447A-9573-5B76E929E049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AEF41-2E1F-4F6A-A518-C4F5A218DA38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53A2-FFA0-41B5-8AC8-6D7D27157839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ED15F-E5B8-4C1D-B0FF-6C7CF7F390A5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3DB39-E737-4B0F-B4A7-7587EFB7EAA7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A4ED0-52AE-4482-8469-7F83C4E465E5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96A86-9892-4D77-9598-EB3D70ACB01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0655B-BC66-4426-B4E1-D31DABF6D4E2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8FA85-4B65-41CE-AEC0-B11B63BA9CA6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0DEFD-5384-47F7-A2DC-15463A29A868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AA76C-1DEF-4B22-9399-6DE2615F6450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2D6D-C9D3-4C6D-872D-366027578883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A6CF8-BF32-4F0D-B569-AD93191C040B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9F139-65AE-496A-8E05-F88663103D09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A820-1E46-4DCA-8C25-1FD8B0D564EF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D3EA9-F83E-4F09-B4E4-CF89C6F62500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7CDFD-B6A5-42BB-95ED-A9ACAF6AC2F6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F3A9A-928A-4893-845C-B7667DFF45E1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1B7AA-245E-4370-B717-32FD77B55CCB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 rot="16200000">
            <a:off x="-2703052" y="2935748"/>
            <a:ext cx="6006773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b="1" i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+mn-lt"/>
                <a:cs typeface="+mn-cs"/>
              </a:rPr>
              <a:t>From ZERO To ONE</a:t>
            </a:r>
          </a:p>
        </p:txBody>
      </p:sp>
      <p:sp>
        <p:nvSpPr>
          <p:cNvPr id="3" name="Rectangle 9"/>
          <p:cNvSpPr/>
          <p:nvPr userDrawn="1"/>
        </p:nvSpPr>
        <p:spPr>
          <a:xfrm>
            <a:off x="914400" y="0"/>
            <a:ext cx="8229600" cy="919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5"/>
          <p:cNvSpPr txBox="1"/>
          <p:nvPr userDrawn="1"/>
        </p:nvSpPr>
        <p:spPr>
          <a:xfrm>
            <a:off x="5638800" y="6473825"/>
            <a:ext cx="1981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Chapter 1 &lt;</a:t>
            </a:r>
            <a:fld id="{024B1FF1-AE1D-4337-BB70-C219E7DB108C}" type="slidenum">
              <a:rPr lang="en-US" sz="140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&gt;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3345A-C327-420C-8E9A-505B58074276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460B1-2A8F-4DF0-BBE2-B0F9CCDFBE29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6BF46-7921-42EC-A1D3-02ED7DF1C564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03322-23D8-447A-9573-5B76E929E049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9AEF41-2E1F-4F6A-A518-C4F5A218DA38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553A2-FFA0-41B5-8AC8-6D7D27157839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ED15F-E5B8-4C1D-B0FF-6C7CF7F390A5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3DB39-E737-4B0F-B4A7-7587EFB7EAA7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A4ED0-52AE-4482-8469-7F83C4E465E5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96A86-9892-4D77-9598-EB3D70ACB01C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0655B-BC66-4426-B4E1-D31DABF6D4E2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8FA85-4B65-41CE-AEC0-B11B63BA9CA6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0DEFD-5384-47F7-A2DC-15463A29A868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AA76C-1DEF-4B22-9399-6DE2615F6450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12D6D-C9D3-4C6D-872D-366027578883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A6CF8-BF32-4F0D-B569-AD93191C040B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9F139-65AE-496A-8E05-F88663103D09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A820-1E46-4DCA-8C25-1FD8B0D564EF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D3EA9-F83E-4F09-B4E4-CF89C6F62500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7CDFD-B6A5-42BB-95ED-A9ACAF6AC2F6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2B2175FE-2E0F-433D-9D33-45C829D83D7E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F3A9A-928A-4893-845C-B7667DFF45E1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1B7AA-245E-4370-B717-32FD77B55CCB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168294-90EC-4250-969C-EE03AF5CDC1A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CE3D5FF8-453D-47A4-84C9-0F3C4D5CABD2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C20D12C5-8939-4356-A11C-48FD5592DB8C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40181FF2-A2B1-4BC5-B34A-0F40A98D869D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2012  Elsevier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6DB7D078-0800-4FF0-A2FB-519A68F3A289}" type="slidenum">
              <a:rPr lang="en-US"/>
              <a:pPr>
                <a:defRPr/>
              </a:pPr>
              <a:t>‹Nº›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3345A-C327-420C-8E9A-505B58074276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460B1-2A8F-4DF0-BBE2-B0F9CCDFBE29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8EA50E2-96DE-4202-8048-ACC969B7EB4A}" type="datetimeFigureOut">
              <a:rPr lang="en-US"/>
              <a:pPr>
                <a:defRPr/>
              </a:pPr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8D5A8FA-0441-4D7B-B213-45A0FB4A2B3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566D8F-5925-4B21-BAB6-A7FE4BDF4566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27F443-5331-4EF6-A416-F2432DB43B09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s-AR" smtClean="0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 smtClean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566D8F-5925-4B21-BAB6-A7FE4BDF4566}" type="datetimeFigureOut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15/5/2024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F27F443-5331-4EF6-A416-F2432DB43B09}" type="slidenum">
              <a:rPr lang="es-AR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7.wmf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oleObject" Target="../embeddings/oleObject5.bin"/><Relationship Id="rId2" Type="http://schemas.openxmlformats.org/officeDocument/2006/relationships/tags" Target="../tags/tag16.xml"/><Relationship Id="rId1" Type="http://schemas.openxmlformats.org/officeDocument/2006/relationships/vmlDrawing" Target="../drawings/vmlDrawing3.vml"/><Relationship Id="rId6" Type="http://schemas.openxmlformats.org/officeDocument/2006/relationships/tags" Target="../tags/tag20.xml"/><Relationship Id="rId11" Type="http://schemas.openxmlformats.org/officeDocument/2006/relationships/image" Target="../media/image6.wmf"/><Relationship Id="rId5" Type="http://schemas.openxmlformats.org/officeDocument/2006/relationships/tags" Target="../tags/tag19.xml"/><Relationship Id="rId10" Type="http://schemas.openxmlformats.org/officeDocument/2006/relationships/oleObject" Target="../embeddings/oleObject4.bin"/><Relationship Id="rId4" Type="http://schemas.openxmlformats.org/officeDocument/2006/relationships/tags" Target="../tags/tag18.xml"/><Relationship Id="rId9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8.w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oleObject" Target="../embeddings/oleObject6.bin"/><Relationship Id="rId2" Type="http://schemas.openxmlformats.org/officeDocument/2006/relationships/tags" Target="../tags/tag22.xml"/><Relationship Id="rId1" Type="http://schemas.openxmlformats.org/officeDocument/2006/relationships/vmlDrawing" Target="../drawings/vmlDrawing4.vml"/><Relationship Id="rId6" Type="http://schemas.openxmlformats.org/officeDocument/2006/relationships/tags" Target="../tags/tag26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2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wmf"/><Relationship Id="rId2" Type="http://schemas.openxmlformats.org/officeDocument/2006/relationships/tags" Target="../tags/tag30.xml"/><Relationship Id="rId1" Type="http://schemas.openxmlformats.org/officeDocument/2006/relationships/vmlDrawing" Target="../drawings/vmlDrawing5.vml"/><Relationship Id="rId6" Type="http://schemas.openxmlformats.org/officeDocument/2006/relationships/tags" Target="../tags/tag34.xml"/><Relationship Id="rId11" Type="http://schemas.openxmlformats.org/officeDocument/2006/relationships/oleObject" Target="../embeddings/oleObject8.bin"/><Relationship Id="rId5" Type="http://schemas.openxmlformats.org/officeDocument/2006/relationships/tags" Target="../tags/tag33.xml"/><Relationship Id="rId10" Type="http://schemas.openxmlformats.org/officeDocument/2006/relationships/image" Target="../media/image9.wmf"/><Relationship Id="rId4" Type="http://schemas.openxmlformats.org/officeDocument/2006/relationships/tags" Target="../tags/tag32.xml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jpe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tags" Target="../tags/tag39.xml"/><Relationship Id="rId7" Type="http://schemas.openxmlformats.org/officeDocument/2006/relationships/oleObject" Target="../embeddings/oleObject10.bin"/><Relationship Id="rId2" Type="http://schemas.openxmlformats.org/officeDocument/2006/relationships/tags" Target="../tags/tag38.xml"/><Relationship Id="rId1" Type="http://schemas.openxmlformats.org/officeDocument/2006/relationships/vmlDrawing" Target="../drawings/vmlDrawing6.v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45.xml"/><Relationship Id="rId7" Type="http://schemas.openxmlformats.org/officeDocument/2006/relationships/oleObject" Target="../embeddings/oleObject11.bin"/><Relationship Id="rId2" Type="http://schemas.openxmlformats.org/officeDocument/2006/relationships/tags" Target="../tags/tag44.xml"/><Relationship Id="rId1" Type="http://schemas.openxmlformats.org/officeDocument/2006/relationships/vmlDrawing" Target="../drawings/vmlDrawing7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51.xml"/><Relationship Id="rId7" Type="http://schemas.openxmlformats.org/officeDocument/2006/relationships/oleObject" Target="../embeddings/oleObject12.bin"/><Relationship Id="rId2" Type="http://schemas.openxmlformats.org/officeDocument/2006/relationships/tags" Target="../tags/tag50.xml"/><Relationship Id="rId1" Type="http://schemas.openxmlformats.org/officeDocument/2006/relationships/vmlDrawing" Target="../drawings/vmlDrawing8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tags" Target="../tags/tag54.xml"/><Relationship Id="rId7" Type="http://schemas.openxmlformats.org/officeDocument/2006/relationships/oleObject" Target="../embeddings/oleObject13.bin"/><Relationship Id="rId2" Type="http://schemas.openxmlformats.org/officeDocument/2006/relationships/tags" Target="../tags/tag53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tags" Target="../tags/tag57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56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9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7" Type="http://schemas.openxmlformats.org/officeDocument/2006/relationships/image" Target="../media/image28.emf"/><Relationship Id="rId2" Type="http://schemas.openxmlformats.org/officeDocument/2006/relationships/tags" Target="../tags/tag60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5.bin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29.wmf"/><Relationship Id="rId2" Type="http://schemas.openxmlformats.org/officeDocument/2006/relationships/tags" Target="../tags/tag6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6.bin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tags" Target="../tags/tag65.xml"/><Relationship Id="rId7" Type="http://schemas.openxmlformats.org/officeDocument/2006/relationships/oleObject" Target="../embeddings/oleObject17.bin"/><Relationship Id="rId2" Type="http://schemas.openxmlformats.org/officeDocument/2006/relationships/tags" Target="../tags/tag64.xml"/><Relationship Id="rId1" Type="http://schemas.openxmlformats.org/officeDocument/2006/relationships/vmlDrawing" Target="../drawings/vmlDrawing13.v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tags" Target="../tags/tag68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67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wmf"/><Relationship Id="rId5" Type="http://schemas.openxmlformats.org/officeDocument/2006/relationships/tags" Target="../tags/tag70.xml"/><Relationship Id="rId10" Type="http://schemas.openxmlformats.org/officeDocument/2006/relationships/oleObject" Target="../embeddings/oleObject19.bin"/><Relationship Id="rId4" Type="http://schemas.openxmlformats.org/officeDocument/2006/relationships/tags" Target="../tags/tag69.xml"/><Relationship Id="rId9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72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71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2.wmf"/><Relationship Id="rId5" Type="http://schemas.openxmlformats.org/officeDocument/2006/relationships/tags" Target="../tags/tag74.xml"/><Relationship Id="rId10" Type="http://schemas.openxmlformats.org/officeDocument/2006/relationships/oleObject" Target="../embeddings/oleObject21.bin"/><Relationship Id="rId4" Type="http://schemas.openxmlformats.org/officeDocument/2006/relationships/tags" Target="../tags/tag73.xml"/><Relationship Id="rId9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76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75.xml"/><Relationship Id="rId1" Type="http://schemas.openxmlformats.org/officeDocument/2006/relationships/vmlDrawing" Target="../drawings/vmlDrawing16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wmf"/><Relationship Id="rId5" Type="http://schemas.openxmlformats.org/officeDocument/2006/relationships/tags" Target="../tags/tag78.xml"/><Relationship Id="rId10" Type="http://schemas.openxmlformats.org/officeDocument/2006/relationships/oleObject" Target="../embeddings/oleObject23.bin"/><Relationship Id="rId4" Type="http://schemas.openxmlformats.org/officeDocument/2006/relationships/tags" Target="../tags/tag77.xml"/><Relationship Id="rId9" Type="http://schemas.openxmlformats.org/officeDocument/2006/relationships/image" Target="../media/image3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tags" Target="../tags/tag80.xml"/><Relationship Id="rId7" Type="http://schemas.openxmlformats.org/officeDocument/2006/relationships/notesSlide" Target="../notesSlides/notesSlide23.xml"/><Relationship Id="rId2" Type="http://schemas.openxmlformats.org/officeDocument/2006/relationships/tags" Target="../tags/tag79.xml"/><Relationship Id="rId1" Type="http://schemas.openxmlformats.org/officeDocument/2006/relationships/vmlDrawing" Target="../drawings/vmlDrawing17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wmf"/><Relationship Id="rId5" Type="http://schemas.openxmlformats.org/officeDocument/2006/relationships/tags" Target="../tags/tag82.xml"/><Relationship Id="rId10" Type="http://schemas.openxmlformats.org/officeDocument/2006/relationships/oleObject" Target="../embeddings/oleObject25.bin"/><Relationship Id="rId4" Type="http://schemas.openxmlformats.org/officeDocument/2006/relationships/tags" Target="../tags/tag81.xml"/><Relationship Id="rId9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6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7" Type="http://schemas.openxmlformats.org/officeDocument/2006/relationships/image" Target="../media/image30.wmf"/><Relationship Id="rId2" Type="http://schemas.openxmlformats.org/officeDocument/2006/relationships/tags" Target="../tags/tag83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6.bin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4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image" Target="../media/image35.wmf"/><Relationship Id="rId2" Type="http://schemas.openxmlformats.org/officeDocument/2006/relationships/tags" Target="../tags/tag8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7.bin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36.wmf"/><Relationship Id="rId2" Type="http://schemas.openxmlformats.org/officeDocument/2006/relationships/tags" Target="../tags/tag9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8.bin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7" Type="http://schemas.openxmlformats.org/officeDocument/2006/relationships/image" Target="../media/image37.wmf"/><Relationship Id="rId2" Type="http://schemas.openxmlformats.org/officeDocument/2006/relationships/tags" Target="../tags/tag93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9.bin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38.wmf"/><Relationship Id="rId2" Type="http://schemas.openxmlformats.org/officeDocument/2006/relationships/tags" Target="../tags/tag9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30.bin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39.wmf"/><Relationship Id="rId2" Type="http://schemas.openxmlformats.org/officeDocument/2006/relationships/tags" Target="../tags/tag9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31.bin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4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5.wmf"/><Relationship Id="rId2" Type="http://schemas.openxmlformats.org/officeDocument/2006/relationships/tags" Target="../tags/tag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.wmf"/><Relationship Id="rId5" Type="http://schemas.openxmlformats.org/officeDocument/2006/relationships/tags" Target="../tags/tag15.xml"/><Relationship Id="rId10" Type="http://schemas.openxmlformats.org/officeDocument/2006/relationships/oleObject" Target="../embeddings/oleObject3.bin"/><Relationship Id="rId4" Type="http://schemas.openxmlformats.org/officeDocument/2006/relationships/tags" Target="../tags/tag14.xml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</p:grpSp>
      <p:sp>
        <p:nvSpPr>
          <p:cNvPr id="2051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AR">
              <a:solidFill>
                <a:prstClr val="black"/>
              </a:solidFill>
            </a:endParaRPr>
          </a:p>
        </p:txBody>
      </p:sp>
      <p:sp>
        <p:nvSpPr>
          <p:cNvPr id="205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167063"/>
            <a:ext cx="27384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prstClr val="black"/>
                </a:solidFill>
                <a:latin typeface="Times New Roman" pitchFamily="18" charset="0"/>
              </a:rPr>
              <a:t>Técnicas Digitales I </a:t>
            </a:r>
            <a:endParaRPr lang="en-GB" sz="2400" i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05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663" y="3595688"/>
            <a:ext cx="212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Times New Roman" pitchFamily="18" charset="0"/>
              </a:rPr>
              <a:t>Luis Eduardo Toledo</a:t>
            </a:r>
            <a:endParaRPr lang="en-GB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smtClean="0">
                <a:solidFill>
                  <a:srgbClr val="000000"/>
                </a:solidFill>
                <a:latin typeface="Arial Black"/>
                <a:cs typeface="Arial"/>
              </a:rPr>
              <a:t>TECNOLOGÍA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pic>
        <p:nvPicPr>
          <p:cNvPr id="2055" name="Picture 3" descr="D:\Luis\Facultad\UTN\240px-UTN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52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895600" y="865188"/>
          <a:ext cx="4191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VISIO" r:id="rId10" imgW="1978401" imgH="517498" progId="">
                  <p:embed/>
                </p:oleObj>
              </mc:Choice>
              <mc:Fallback>
                <p:oleObj name="VISIO" r:id="rId10" imgW="1978401" imgH="517498" progId="">
                  <p:embed/>
                  <p:pic>
                    <p:nvPicPr>
                      <p:cNvPr id="0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65188"/>
                        <a:ext cx="41910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990600" y="1839913"/>
          <a:ext cx="8534400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VISIO" r:id="rId12" imgW="4030077" imgH="1686831" progId="">
                  <p:embed/>
                </p:oleObj>
              </mc:Choice>
              <mc:Fallback>
                <p:oleObj name="VISIO" r:id="rId12" imgW="4030077" imgH="1686831" progId="">
                  <p:embed/>
                  <p:pic>
                    <p:nvPicPr>
                      <p:cNvPr id="0" name="Object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39913"/>
                        <a:ext cx="8534400" cy="357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1269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AR" sz="3200">
              <a:latin typeface="Times New Roman" pitchFamily="18" charset="0"/>
            </a:endParaRPr>
          </a:p>
        </p:txBody>
      </p:sp>
      <p:sp>
        <p:nvSpPr>
          <p:cNvPr id="11270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352800" y="5334000"/>
            <a:ext cx="3276600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>
                <a:solidFill>
                  <a:schemeClr val="accent2"/>
                </a:solidFill>
              </a:rPr>
              <a:t>NM</a:t>
            </a:r>
            <a:r>
              <a:rPr lang="en-US" sz="2800" i="1" baseline="-25000">
                <a:solidFill>
                  <a:schemeClr val="accent2"/>
                </a:solidFill>
              </a:rPr>
              <a:t>H</a:t>
            </a:r>
            <a:r>
              <a:rPr lang="en-US" sz="2800">
                <a:solidFill>
                  <a:schemeClr val="accent2"/>
                </a:solidFill>
              </a:rPr>
              <a:t> = </a:t>
            </a:r>
            <a:r>
              <a:rPr lang="en-US" sz="2800" i="1">
                <a:solidFill>
                  <a:schemeClr val="accent2"/>
                </a:solidFill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</a:rPr>
              <a:t>OH</a:t>
            </a:r>
            <a:r>
              <a:rPr lang="en-US" sz="2800">
                <a:solidFill>
                  <a:schemeClr val="accent2"/>
                </a:solidFill>
              </a:rPr>
              <a:t> – </a:t>
            </a:r>
            <a:r>
              <a:rPr lang="en-US" sz="2800" i="1">
                <a:solidFill>
                  <a:schemeClr val="accent2"/>
                </a:solidFill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</a:rPr>
              <a:t>IH</a:t>
            </a:r>
          </a:p>
          <a:p>
            <a:pPr>
              <a:spcBef>
                <a:spcPct val="50000"/>
              </a:spcBef>
            </a:pPr>
            <a:r>
              <a:rPr lang="en-US" sz="2800" i="1">
                <a:solidFill>
                  <a:schemeClr val="accent2"/>
                </a:solidFill>
              </a:rPr>
              <a:t>NM</a:t>
            </a:r>
            <a:r>
              <a:rPr lang="en-US" sz="2800" i="1" baseline="-25000">
                <a:solidFill>
                  <a:schemeClr val="accent2"/>
                </a:solidFill>
              </a:rPr>
              <a:t>L</a:t>
            </a:r>
            <a:r>
              <a:rPr lang="en-US" sz="2800">
                <a:solidFill>
                  <a:schemeClr val="accent2"/>
                </a:solidFill>
              </a:rPr>
              <a:t> =  </a:t>
            </a:r>
            <a:r>
              <a:rPr lang="en-US" sz="2800" i="1">
                <a:solidFill>
                  <a:schemeClr val="accent2"/>
                </a:solidFill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</a:rPr>
              <a:t>IL</a:t>
            </a:r>
            <a:r>
              <a:rPr lang="en-US" sz="2800">
                <a:solidFill>
                  <a:schemeClr val="accent2"/>
                </a:solidFill>
              </a:rPr>
              <a:t>  – </a:t>
            </a:r>
            <a:r>
              <a:rPr lang="en-US" sz="2800" i="1">
                <a:solidFill>
                  <a:schemeClr val="accent2"/>
                </a:solidFill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</a:rPr>
              <a:t>OL</a:t>
            </a:r>
          </a:p>
        </p:txBody>
      </p:sp>
      <p:sp>
        <p:nvSpPr>
          <p:cNvPr id="11271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76600" y="5334000"/>
            <a:ext cx="3048000" cy="1219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Noise Margins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533400" y="1676400"/>
          <a:ext cx="85344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12" imgW="5458922" imgH="2437891" progId="">
                  <p:embed/>
                </p:oleObj>
              </mc:Choice>
              <mc:Fallback>
                <p:oleObj name="VISIO" r:id="rId12" imgW="5458922" imgH="2437891" progId="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85344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AR" sz="3200">
              <a:latin typeface="Times New Roman" pitchFamily="18" charset="0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6800" y="11430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Ideal Buffer:                         Real Buffer:</a:t>
            </a:r>
          </a:p>
        </p:txBody>
      </p:sp>
      <p:sp>
        <p:nvSpPr>
          <p:cNvPr id="12294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400" y="5576888"/>
            <a:ext cx="373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>
                <a:solidFill>
                  <a:schemeClr val="accent2"/>
                </a:solidFill>
              </a:rPr>
              <a:t>NM</a:t>
            </a:r>
            <a:r>
              <a:rPr lang="en-US" sz="2800" i="1" baseline="-25000">
                <a:solidFill>
                  <a:schemeClr val="accent2"/>
                </a:solidFill>
              </a:rPr>
              <a:t>H</a:t>
            </a:r>
            <a:r>
              <a:rPr lang="en-US" sz="2800">
                <a:solidFill>
                  <a:schemeClr val="accent2"/>
                </a:solidFill>
              </a:rPr>
              <a:t> = </a:t>
            </a:r>
            <a:r>
              <a:rPr lang="en-US" sz="2800" i="1">
                <a:solidFill>
                  <a:schemeClr val="accent2"/>
                </a:solidFill>
              </a:rPr>
              <a:t>NM</a:t>
            </a:r>
            <a:r>
              <a:rPr lang="en-US" sz="2800" i="1" baseline="-25000">
                <a:solidFill>
                  <a:schemeClr val="accent2"/>
                </a:solidFill>
              </a:rPr>
              <a:t>L</a:t>
            </a:r>
            <a:r>
              <a:rPr lang="en-US" sz="2800">
                <a:solidFill>
                  <a:schemeClr val="accent2"/>
                </a:solidFill>
              </a:rPr>
              <a:t> = </a:t>
            </a:r>
            <a:r>
              <a:rPr lang="en-US" sz="2800" i="1">
                <a:solidFill>
                  <a:schemeClr val="accent2"/>
                </a:solidFill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</a:rPr>
              <a:t>DD</a:t>
            </a:r>
            <a:r>
              <a:rPr lang="en-US" sz="2800">
                <a:solidFill>
                  <a:schemeClr val="accent2"/>
                </a:solidFill>
              </a:rPr>
              <a:t>/2</a:t>
            </a:r>
            <a:endParaRPr lang="en-US" sz="2800" i="1" baseline="-25000">
              <a:solidFill>
                <a:schemeClr val="accent2"/>
              </a:solidFill>
            </a:endParaRPr>
          </a:p>
        </p:txBody>
      </p:sp>
      <p:sp>
        <p:nvSpPr>
          <p:cNvPr id="12295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38200" y="5562600"/>
            <a:ext cx="3581400" cy="6096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Calibri" pitchFamily="34" charset="0"/>
            </a:endParaRPr>
          </a:p>
        </p:txBody>
      </p:sp>
      <p:sp>
        <p:nvSpPr>
          <p:cNvPr id="12296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00600" y="5562600"/>
            <a:ext cx="373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>
                <a:solidFill>
                  <a:schemeClr val="accent2"/>
                </a:solidFill>
              </a:rPr>
              <a:t>NM</a:t>
            </a:r>
            <a:r>
              <a:rPr lang="en-US" sz="2800" i="1" baseline="-25000">
                <a:solidFill>
                  <a:schemeClr val="accent2"/>
                </a:solidFill>
              </a:rPr>
              <a:t>H </a:t>
            </a:r>
            <a:r>
              <a:rPr lang="en-US" sz="2800">
                <a:solidFill>
                  <a:schemeClr val="accent2"/>
                </a:solidFill>
              </a:rPr>
              <a:t>, </a:t>
            </a:r>
            <a:r>
              <a:rPr lang="en-US" sz="2800" i="1">
                <a:solidFill>
                  <a:schemeClr val="accent2"/>
                </a:solidFill>
              </a:rPr>
              <a:t>NM</a:t>
            </a:r>
            <a:r>
              <a:rPr lang="en-US" sz="2800" i="1" baseline="-25000">
                <a:solidFill>
                  <a:schemeClr val="accent2"/>
                </a:solidFill>
              </a:rPr>
              <a:t>L</a:t>
            </a:r>
            <a:r>
              <a:rPr lang="en-US" sz="2800">
                <a:solidFill>
                  <a:schemeClr val="accent2"/>
                </a:solidFill>
              </a:rPr>
              <a:t> &lt; </a:t>
            </a:r>
            <a:r>
              <a:rPr lang="en-US" sz="2800" i="1">
                <a:solidFill>
                  <a:schemeClr val="accent2"/>
                </a:solidFill>
              </a:rPr>
              <a:t>V</a:t>
            </a:r>
            <a:r>
              <a:rPr lang="en-US" sz="2800" i="1" baseline="-25000">
                <a:solidFill>
                  <a:schemeClr val="accent2"/>
                </a:solidFill>
              </a:rPr>
              <a:t>DD</a:t>
            </a:r>
            <a:r>
              <a:rPr lang="en-US" sz="2800">
                <a:solidFill>
                  <a:schemeClr val="accent2"/>
                </a:solidFill>
              </a:rPr>
              <a:t>/2</a:t>
            </a:r>
            <a:endParaRPr lang="en-US" sz="2800" i="1" baseline="-25000">
              <a:solidFill>
                <a:schemeClr val="accent2"/>
              </a:solidFill>
            </a:endParaRPr>
          </a:p>
        </p:txBody>
      </p:sp>
      <p:sp>
        <p:nvSpPr>
          <p:cNvPr id="12297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00600" y="5548313"/>
            <a:ext cx="3352800" cy="6096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DC Transfer Characteristics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66" name="Object 77"/>
          <p:cNvGraphicFramePr>
            <a:graphicFrameLocks noGrp="1" noChangeAspect="1"/>
          </p:cNvGraphicFramePr>
          <p:nvPr>
            <p:ph sz="quarter" idx="4294967295"/>
            <p:custDataLst>
              <p:tags r:id="rId2"/>
            </p:custDataLst>
          </p:nvPr>
        </p:nvGraphicFramePr>
        <p:xfrm>
          <a:off x="4038600" y="2286000"/>
          <a:ext cx="4953000" cy="314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VISIO" r:id="rId9" imgW="2654955" imgH="1685782" progId="">
                  <p:embed/>
                </p:oleObj>
              </mc:Choice>
              <mc:Fallback>
                <p:oleObj name="VISIO" r:id="rId9" imgW="2654955" imgH="1685782" progId="">
                  <p:embed/>
                  <p:pic>
                    <p:nvPicPr>
                      <p:cNvPr id="0" name="Object 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86000"/>
                        <a:ext cx="4953000" cy="314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8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3352800" y="1203325"/>
          <a:ext cx="20574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VISIO" r:id="rId11" imgW="772431" imgH="262566" progId="">
                  <p:embed/>
                </p:oleObj>
              </mc:Choice>
              <mc:Fallback>
                <p:oleObj name="VISIO" r:id="rId11" imgW="772431" imgH="262566" progId="">
                  <p:embed/>
                  <p:pic>
                    <p:nvPicPr>
                      <p:cNvPr id="0" name="Object 7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03325"/>
                        <a:ext cx="20574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79"/>
          <p:cNvGraphicFramePr>
            <a:graphicFrameLocks noGrp="1" noChangeAspect="1"/>
          </p:cNvGraphicFramePr>
          <p:nvPr>
            <p:ph sz="half" idx="4294967295"/>
            <p:custDataLst>
              <p:tags r:id="rId4"/>
            </p:custDataLst>
          </p:nvPr>
        </p:nvGraphicFramePr>
        <p:xfrm>
          <a:off x="762000" y="2379663"/>
          <a:ext cx="36576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VISIO" r:id="rId13" imgW="2601231" imgH="2294396" progId="">
                  <p:embed/>
                </p:oleObj>
              </mc:Choice>
              <mc:Fallback>
                <p:oleObj name="VISIO" r:id="rId13" imgW="2601231" imgH="2294396" progId="">
                  <p:embed/>
                  <p:pic>
                    <p:nvPicPr>
                      <p:cNvPr id="0" name="Object 7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79663"/>
                        <a:ext cx="36576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AR" sz="3200"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DC Transfer Characteristics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cs typeface="Arial"/>
              </a:rPr>
              <a:t>DEFINICIÓN DE RETARDO DE PROPAGACIÓN</a:t>
            </a:r>
          </a:p>
        </p:txBody>
      </p:sp>
      <p:pic>
        <p:nvPicPr>
          <p:cNvPr id="3076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9500" y="1304925"/>
            <a:ext cx="516255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488" y="3086100"/>
            <a:ext cx="1847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RETARDO DE PROPAGACIÓN DE UN CIRCUITO RC DE PRIMER ORDEN</a:t>
            </a:r>
          </a:p>
        </p:txBody>
      </p:sp>
      <p:pic>
        <p:nvPicPr>
          <p:cNvPr id="4100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3405188"/>
            <a:ext cx="27622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900113" y="1965325"/>
            <a:ext cx="63007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AR" sz="2000" dirty="0">
                <a:solidFill>
                  <a:srgbClr val="FF0000"/>
                </a:solidFill>
              </a:rPr>
              <a:t>LOS CIRCUITOS DIGITALES SE PUEDEN MODELAR COMO SIMPLES CIRCUITOS RC</a:t>
            </a:r>
          </a:p>
        </p:txBody>
      </p:sp>
      <p:sp>
        <p:nvSpPr>
          <p:cNvPr id="4103" name="12 CuadroTexto"/>
          <p:cNvSpPr txBox="1">
            <a:spLocks noChangeArrowheads="1"/>
          </p:cNvSpPr>
          <p:nvPr/>
        </p:nvSpPr>
        <p:spPr bwMode="auto">
          <a:xfrm>
            <a:off x="3671888" y="3729038"/>
            <a:ext cx="4752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dirty="0"/>
              <a:t>CUANDO SE APLICA UN ESCALON A </a:t>
            </a:r>
            <a:r>
              <a:rPr lang="es-AR" b="1" i="1" dirty="0" err="1">
                <a:solidFill>
                  <a:srgbClr val="FF0000"/>
                </a:solidFill>
              </a:rPr>
              <a:t>V</a:t>
            </a:r>
            <a:r>
              <a:rPr lang="es-AR" sz="1400" b="1" i="1" dirty="0" err="1">
                <a:solidFill>
                  <a:srgbClr val="FF0000"/>
                </a:solidFill>
              </a:rPr>
              <a:t>in</a:t>
            </a:r>
            <a:r>
              <a:rPr lang="es-AR" dirty="0"/>
              <a:t>  (DE </a:t>
            </a:r>
            <a:r>
              <a:rPr lang="es-AR" b="1" i="1" dirty="0">
                <a:solidFill>
                  <a:srgbClr val="FF0000"/>
                </a:solidFill>
              </a:rPr>
              <a:t>0</a:t>
            </a:r>
            <a:r>
              <a:rPr lang="es-AR" dirty="0"/>
              <a:t> A </a:t>
            </a:r>
            <a:r>
              <a:rPr lang="es-AR" b="1" i="1" dirty="0">
                <a:solidFill>
                  <a:srgbClr val="FF0000"/>
                </a:solidFill>
              </a:rPr>
              <a:t>V</a:t>
            </a:r>
            <a:r>
              <a:rPr lang="es-AR" dirty="0"/>
              <a:t>), LA RESPUESTA TRANSITORIA ES:</a:t>
            </a:r>
          </a:p>
        </p:txBody>
      </p:sp>
      <p:pic>
        <p:nvPicPr>
          <p:cNvPr id="4104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175" y="4940300"/>
            <a:ext cx="22955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88238" y="5062538"/>
            <a:ext cx="5905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RETARDO DE PROPAGACIÓN DE UN CIRCUITO RC DE PRIMER ORDEN</a:t>
            </a:r>
          </a:p>
        </p:txBody>
      </p:sp>
      <p:pic>
        <p:nvPicPr>
          <p:cNvPr id="5124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938" y="5108575"/>
            <a:ext cx="46291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388" y="5657850"/>
            <a:ext cx="33909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388" y="6200775"/>
            <a:ext cx="34194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2250" y="5986463"/>
            <a:ext cx="2819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20838" y="1089025"/>
            <a:ext cx="55435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7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6970713" y="1447800"/>
          <a:ext cx="2173287" cy="381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r:id="rId7" imgW="1699200" imgH="2980800" progId="">
                  <p:embed/>
                </p:oleObj>
              </mc:Choice>
              <mc:Fallback>
                <p:oleObj r:id="rId7" imgW="1699200" imgH="2980800" progId="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1447800"/>
                        <a:ext cx="2173287" cy="381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Rectangle 3"/>
          <p:cNvSpPr>
            <a:spLocks noGrp="1" noChangeArrowheads="1"/>
          </p:cNvSpPr>
          <p:nvPr>
            <p:ph type="body" sz="half" idx="4294967295"/>
            <p:custDataLst>
              <p:tags r:id="rId3"/>
            </p:custDataLst>
          </p:nvPr>
        </p:nvSpPr>
        <p:spPr>
          <a:xfrm>
            <a:off x="914400" y="1219200"/>
            <a:ext cx="6210300" cy="49530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1970’s and 1980’s, V</a:t>
            </a:r>
            <a:r>
              <a:rPr lang="en-US" baseline="-25000" dirty="0" smtClean="0"/>
              <a:t>DD</a:t>
            </a:r>
            <a:r>
              <a:rPr lang="en-US" dirty="0" smtClean="0"/>
              <a:t> = 5 V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r>
              <a:rPr lang="en-US" dirty="0" smtClean="0"/>
              <a:t> has dropped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Avoid frying tiny transistors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Save power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3.3 V, 2.5 V, 1.8 V, 1.5 V, 1.2 V, 1.0 V, …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Be careful connecting chips with different supply voltages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Chips operate because they contain magic smoke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Proof: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>
                <a:solidFill>
                  <a:schemeClr val="accent2"/>
                </a:solidFill>
              </a:rPr>
              <a:t>if the magic smoke is let out, the chip stops working</a:t>
            </a:r>
          </a:p>
        </p:txBody>
      </p:sp>
      <p:sp>
        <p:nvSpPr>
          <p:cNvPr id="14340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5334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V</a:t>
            </a:r>
            <a:r>
              <a:rPr lang="en-US" sz="4400" baseline="-25000" dirty="0">
                <a:solidFill>
                  <a:schemeClr val="bg1"/>
                </a:solidFill>
                <a:latin typeface="+mj-lt"/>
                <a:cs typeface="+mn-cs"/>
              </a:rPr>
              <a:t>DD</a:t>
            </a: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 Scaling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0041" name="Group 57"/>
          <p:cNvGraphicFramePr>
            <a:graphicFrameLocks noGrp="1"/>
          </p:cNvGraphicFramePr>
          <p:nvPr>
            <p:ph idx="4294967295"/>
            <p:custDataLst>
              <p:tags r:id="rId1"/>
            </p:custDataLst>
          </p:nvPr>
        </p:nvGraphicFramePr>
        <p:xfrm>
          <a:off x="990600" y="1524000"/>
          <a:ext cx="7772400" cy="3200402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Logic Family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V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TTL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 (4.75 - 5.25)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CMOS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 (4.5 - 6)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LVTTL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3.3 (3 - 3.6)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LVCMOS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3.3 (3 - 3.6)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7151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AR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Logic Family Examples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209800" y="3906838"/>
          <a:ext cx="4419600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VISIO" r:id="rId7" imgW="1616610" imgH="772431" progId="">
                  <p:embed/>
                </p:oleObj>
              </mc:Choice>
              <mc:Fallback>
                <p:oleObj name="VISIO" r:id="rId7" imgW="1616610" imgH="772431" progId="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06838"/>
                        <a:ext cx="4419600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800">
                <a:latin typeface="Times New Roman" pitchFamily="18" charset="0"/>
              </a:rPr>
              <a:t>Logic gates built from transistors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800">
                <a:latin typeface="Times New Roman" pitchFamily="18" charset="0"/>
              </a:rPr>
              <a:t>3-ported voltage-controlled switch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>
                <a:latin typeface="Times New Roman" pitchFamily="18" charset="0"/>
              </a:rPr>
              <a:t>2 ports connected depending on voltage of 3rd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800">
                <a:latin typeface="Times New Roman" pitchFamily="18" charset="0"/>
              </a:rPr>
              <a:t>d and s are connected (ON) when g is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Transistors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8131" name="Rectangle 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371600"/>
            <a:ext cx="480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Nicknamed “Mayor of Silicon Valley”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Cofounded Fairchild Semiconductor in 1957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Cofounded Intel in 1968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Co-invented the integrated circuit</a:t>
            </a:r>
          </a:p>
        </p:txBody>
      </p:sp>
      <p:pic>
        <p:nvPicPr>
          <p:cNvPr id="48132" name="Picture 9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5038" y="1447800"/>
            <a:ext cx="2519362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Robert </a:t>
            </a:r>
            <a:r>
              <a:rPr lang="en-US" sz="4400" dirty="0" err="1">
                <a:solidFill>
                  <a:schemeClr val="bg1"/>
                </a:solidFill>
                <a:latin typeface="+mj-lt"/>
                <a:cs typeface="+mn-cs"/>
              </a:rPr>
              <a:t>Noyce</a:t>
            </a: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, 1927-1990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CIRCUITO INTEGRADO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pic>
        <p:nvPicPr>
          <p:cNvPr id="2055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f01-m07-9780128000564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4600"/>
            <a:ext cx="8229600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990600" y="3508375"/>
          <a:ext cx="7967663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VISIO" r:id="rId7" imgW="4053840" imgH="1467612" progId="">
                  <p:embed/>
                </p:oleObj>
              </mc:Choice>
              <mc:Fallback>
                <p:oleObj name="VISIO" r:id="rId7" imgW="4053840" imgH="1467612" progId="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08375"/>
                        <a:ext cx="7967663" cy="289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6388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Transistors built from silicon, a semiconductor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Pure silicon is a poor conductor (no free charges)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latin typeface="Times New Roman" pitchFamily="18" charset="0"/>
              </a:rPr>
              <a:t>Doped silicon is a good conductor (free charges)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n-type (free </a:t>
            </a: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egative charges, electrons)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p-type (free </a:t>
            </a:r>
            <a:r>
              <a:rPr lang="en-US" sz="2400" i="1">
                <a:latin typeface="Times New Roman" pitchFamily="18" charset="0"/>
              </a:rPr>
              <a:t>p</a:t>
            </a:r>
            <a:r>
              <a:rPr lang="en-US" sz="2400">
                <a:latin typeface="Times New Roman" pitchFamily="18" charset="0"/>
              </a:rPr>
              <a:t>ositive charges, holes)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Silicon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3657600" y="2895600"/>
          <a:ext cx="6477000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VISIO" r:id="rId7" imgW="3813048" imgH="1929384" progId="">
                  <p:embed/>
                </p:oleObj>
              </mc:Choice>
              <mc:Fallback>
                <p:oleObj name="VISIO" r:id="rId7" imgW="3813048" imgH="1929384" progId="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95600"/>
                        <a:ext cx="6477000" cy="327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7412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2192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>
                <a:latin typeface="Times New Roman" pitchFamily="18" charset="0"/>
              </a:rPr>
              <a:t>Metal oxide silicon (MOS) transistors: 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Polysilicon (used to be </a:t>
            </a:r>
            <a:r>
              <a:rPr lang="en-US" sz="2400" b="1">
                <a:latin typeface="Times New Roman" pitchFamily="18" charset="0"/>
              </a:rPr>
              <a:t>metal</a:t>
            </a:r>
            <a:r>
              <a:rPr lang="en-US" sz="2400">
                <a:latin typeface="Times New Roman" pitchFamily="18" charset="0"/>
              </a:rPr>
              <a:t>) gate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b="1">
                <a:latin typeface="Times New Roman" pitchFamily="18" charset="0"/>
              </a:rPr>
              <a:t>Oxide</a:t>
            </a:r>
            <a:r>
              <a:rPr lang="en-US" sz="2400">
                <a:latin typeface="Times New Roman" pitchFamily="18" charset="0"/>
              </a:rPr>
              <a:t> (silicon dioxide) insulator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Times New Roman" pitchFamily="18" charset="0"/>
              </a:rPr>
              <a:t>Doped </a:t>
            </a:r>
            <a:r>
              <a:rPr lang="en-US" sz="2400" b="1">
                <a:latin typeface="Times New Roman" pitchFamily="18" charset="0"/>
              </a:rPr>
              <a:t>silicon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MOS Transistors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914400" y="3054350"/>
          <a:ext cx="777240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VISIO" r:id="rId8" imgW="3921692" imgH="1457850" progId="">
                  <p:embed/>
                </p:oleObj>
              </mc:Choice>
              <mc:Fallback>
                <p:oleObj name="VISIO" r:id="rId8" imgW="3921692" imgH="1457850" progId="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54350"/>
                        <a:ext cx="7772400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843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1066800"/>
            <a:ext cx="35814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Gate = 0</a:t>
            </a:r>
            <a:r>
              <a:rPr lang="en-US" sz="2800"/>
              <a:t>  </a:t>
            </a:r>
          </a:p>
          <a:p>
            <a:pPr>
              <a:spcBef>
                <a:spcPct val="50000"/>
              </a:spcBef>
            </a:pPr>
            <a:r>
              <a:rPr lang="en-US" sz="2800"/>
              <a:t>OFF (no connection between source and drain)</a:t>
            </a:r>
          </a:p>
        </p:txBody>
      </p:sp>
      <p:sp>
        <p:nvSpPr>
          <p:cNvPr id="18437" name="Text Box 7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0" y="1066800"/>
            <a:ext cx="4038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chemeClr val="accent2"/>
                </a:solidFill>
              </a:rPr>
              <a:t>Gate = 1</a:t>
            </a:r>
            <a:r>
              <a:rPr lang="en-US" sz="2800"/>
              <a:t> </a:t>
            </a:r>
          </a:p>
          <a:p>
            <a:pPr>
              <a:spcBef>
                <a:spcPct val="50000"/>
              </a:spcBef>
            </a:pPr>
            <a:r>
              <a:rPr lang="en-US" sz="2800"/>
              <a:t>ON  (channel between source and drain)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Transistors: </a:t>
            </a:r>
            <a:r>
              <a:rPr lang="en-US" sz="4400" dirty="0" err="1">
                <a:solidFill>
                  <a:schemeClr val="bg1"/>
                </a:solidFill>
                <a:latin typeface="+mj-lt"/>
                <a:cs typeface="+mn-cs"/>
              </a:rPr>
              <a:t>nMOS</a:t>
            </a:r>
            <a:endParaRPr lang="en-US" sz="4400" dirty="0">
              <a:solidFill>
                <a:schemeClr val="bg1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6172200" cy="4953000"/>
          </a:xfrm>
        </p:spPr>
        <p:txBody>
          <a:bodyPr/>
          <a:lstStyle/>
          <a:p>
            <a:pPr eaLnBrk="1" hangingPunct="1"/>
            <a:r>
              <a:rPr lang="en-US" sz="2400" smtClean="0"/>
              <a:t>pMOS transistor is opposite</a:t>
            </a:r>
          </a:p>
          <a:p>
            <a:pPr lvl="1" eaLnBrk="1" hangingPunct="1"/>
            <a:r>
              <a:rPr lang="en-US" sz="2000" smtClean="0"/>
              <a:t>ON when Gate = 0</a:t>
            </a:r>
          </a:p>
          <a:p>
            <a:pPr lvl="1" eaLnBrk="1" hangingPunct="1"/>
            <a:r>
              <a:rPr lang="en-US" sz="2000" smtClean="0"/>
              <a:t>OFF when Gate = 1</a:t>
            </a:r>
          </a:p>
        </p:txBody>
      </p:sp>
      <p:graphicFrame>
        <p:nvGraphicFramePr>
          <p:cNvPr id="19458" name="Object 2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2133600" y="2743200"/>
          <a:ext cx="4191000" cy="356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VISIO" r:id="rId6" imgW="2006640" imgH="1708560" progId="">
                  <p:embed/>
                </p:oleObj>
              </mc:Choice>
              <mc:Fallback>
                <p:oleObj name="VISIO" r:id="rId6" imgW="2006640" imgH="1708560" progId="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43200"/>
                        <a:ext cx="4191000" cy="356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Transistors: </a:t>
            </a:r>
            <a:r>
              <a:rPr lang="en-US" sz="4400" dirty="0" err="1">
                <a:solidFill>
                  <a:schemeClr val="bg1"/>
                </a:solidFill>
                <a:latin typeface="+mj-lt"/>
                <a:cs typeface="+mn-cs"/>
              </a:rPr>
              <a:t>pMOS</a:t>
            </a:r>
            <a:endParaRPr lang="en-US" sz="4400" dirty="0">
              <a:solidFill>
                <a:schemeClr val="bg1"/>
              </a:solidFill>
              <a:latin typeface="+mj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7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990600" y="1524000"/>
          <a:ext cx="77724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VISIO" r:id="rId6" imgW="3170632" imgH="1444111" progId="">
                  <p:embed/>
                </p:oleObj>
              </mc:Choice>
              <mc:Fallback>
                <p:oleObj name="VISIO" r:id="rId6" imgW="3170632" imgH="1444111" progId="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7772400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Transistor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5"/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>
          <a:xfrm>
            <a:off x="1143000" y="1219200"/>
            <a:ext cx="8001000" cy="4953000"/>
          </a:xfrm>
        </p:spPr>
        <p:txBody>
          <a:bodyPr/>
          <a:lstStyle/>
          <a:p>
            <a:pPr eaLnBrk="1" hangingPunct="1"/>
            <a:r>
              <a:rPr lang="en-US" b="1" smtClean="0"/>
              <a:t>nMOS: </a:t>
            </a:r>
            <a:r>
              <a:rPr lang="en-US" smtClean="0"/>
              <a:t>pass good 0’s, so connect source to GND</a:t>
            </a:r>
          </a:p>
          <a:p>
            <a:pPr eaLnBrk="1" hangingPunct="1"/>
            <a:r>
              <a:rPr lang="en-US" b="1" smtClean="0"/>
              <a:t>pMOS: </a:t>
            </a:r>
            <a:r>
              <a:rPr lang="en-US" smtClean="0"/>
              <a:t>pass good 1’s, so connect source to </a:t>
            </a:r>
            <a:r>
              <a:rPr lang="en-US" i="1" smtClean="0"/>
              <a:t>V</a:t>
            </a:r>
            <a:r>
              <a:rPr lang="en-US" i="1" baseline="-25000" smtClean="0"/>
              <a:t>DD</a:t>
            </a:r>
          </a:p>
        </p:txBody>
      </p:sp>
      <p:graphicFrame>
        <p:nvGraphicFramePr>
          <p:cNvPr id="21506" name="Object 2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2541588" y="2971800"/>
          <a:ext cx="4060825" cy="348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VISIO" r:id="rId7" imgW="1572768" imgH="1347216" progId="">
                  <p:embed/>
                </p:oleObj>
              </mc:Choice>
              <mc:Fallback>
                <p:oleObj name="VISIO" r:id="rId7" imgW="1572768" imgH="1347216" progId="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971800"/>
                        <a:ext cx="4060825" cy="348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Transistor Function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52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4800600" y="1295400"/>
          <a:ext cx="2151063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VISIO" r:id="rId8" imgW="771144" imgH="1010412" progId="">
                  <p:embed/>
                </p:oleObj>
              </mc:Choice>
              <mc:Fallback>
                <p:oleObj name="VISIO" r:id="rId8" imgW="771144" imgH="1010412" progId="">
                  <p:embed/>
                  <p:pic>
                    <p:nvPicPr>
                      <p:cNvPr id="0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95400"/>
                        <a:ext cx="2151063" cy="283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3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895475" y="1219200"/>
          <a:ext cx="2143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VISIO" r:id="rId10" imgW="886968" imgH="1226820" progId="">
                  <p:embed/>
                </p:oleObj>
              </mc:Choice>
              <mc:Fallback>
                <p:oleObj name="VISIO" r:id="rId10" imgW="886968" imgH="1226820" progId="">
                  <p:embed/>
                  <p:pic>
                    <p:nvPicPr>
                      <p:cNvPr id="0" name="Object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219200"/>
                        <a:ext cx="2143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30" name="Group 34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2667000" y="4343400"/>
          <a:ext cx="3810000" cy="158115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5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CMOS Gates: NOT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3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4800600" y="1295400"/>
          <a:ext cx="2151063" cy="283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VISIO" r:id="rId8" imgW="771144" imgH="1010412" progId="">
                  <p:embed/>
                </p:oleObj>
              </mc:Choice>
              <mc:Fallback>
                <p:oleObj name="VISIO" r:id="rId8" imgW="771144" imgH="1010412" progId="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95400"/>
                        <a:ext cx="2151063" cy="283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1895475" y="1219200"/>
          <a:ext cx="21431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VISIO" r:id="rId10" imgW="886968" imgH="1226820" progId="">
                  <p:embed/>
                </p:oleObj>
              </mc:Choice>
              <mc:Fallback>
                <p:oleObj name="VISIO" r:id="rId10" imgW="886968" imgH="1226820" progId="">
                  <p:embed/>
                  <p:pic>
                    <p:nvPicPr>
                      <p:cNvPr id="0" name="Object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1219200"/>
                        <a:ext cx="21431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330" name="Group 34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2667000" y="4343400"/>
          <a:ext cx="3810000" cy="1581150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78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CMOS Gates: NOT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5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4419600" y="1370013"/>
          <a:ext cx="2895600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VISIO" r:id="rId8" imgW="944880" imgH="745236" progId="">
                  <p:embed/>
                </p:oleObj>
              </mc:Choice>
              <mc:Fallback>
                <p:oleObj name="VISIO" r:id="rId8" imgW="944880" imgH="745236" progId="">
                  <p:embed/>
                  <p:pic>
                    <p:nvPicPr>
                      <p:cNvPr id="0" name="Object 5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0013"/>
                        <a:ext cx="2895600" cy="228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2147888" y="914400"/>
          <a:ext cx="196691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VISIO" r:id="rId10" imgW="896112" imgH="1455420" progId="">
                  <p:embed/>
                </p:oleObj>
              </mc:Choice>
              <mc:Fallback>
                <p:oleObj name="VISIO" r:id="rId10" imgW="896112" imgH="1455420" progId="">
                  <p:embed/>
                  <p:pic>
                    <p:nvPicPr>
                      <p:cNvPr id="0" name="Object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914400"/>
                        <a:ext cx="1966912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0" name="Group 6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2362200" y="4114800"/>
          <a:ext cx="4800600" cy="228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30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CMOS Gates: NAND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0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4419600" y="1370013"/>
          <a:ext cx="2895600" cy="228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VISIO" r:id="rId8" imgW="944880" imgH="745236" progId="">
                  <p:embed/>
                </p:oleObj>
              </mc:Choice>
              <mc:Fallback>
                <p:oleObj name="VISIO" r:id="rId8" imgW="944880" imgH="745236" progId="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0013"/>
                        <a:ext cx="2895600" cy="228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1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</p:nvPr>
        </p:nvGraphicFramePr>
        <p:xfrm>
          <a:off x="2147888" y="914400"/>
          <a:ext cx="1966912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VISIO" r:id="rId10" imgW="896112" imgH="1455420" progId="">
                  <p:embed/>
                </p:oleObj>
              </mc:Choice>
              <mc:Fallback>
                <p:oleObj name="VISIO" r:id="rId10" imgW="896112" imgH="1455420" progId="">
                  <p:embed/>
                  <p:pic>
                    <p:nvPicPr>
                      <p:cNvPr id="0" name="Object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914400"/>
                        <a:ext cx="1966912" cy="320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9430" name="Group 6"/>
          <p:cNvGraphicFramePr>
            <a:graphicFrameLocks noGrp="1"/>
          </p:cNvGraphicFramePr>
          <p:nvPr>
            <p:ph sz="quarter" idx="4294967295"/>
            <p:custDataLst>
              <p:tags r:id="rId4"/>
            </p:custDataLst>
          </p:nvPr>
        </p:nvGraphicFramePr>
        <p:xfrm>
          <a:off x="2362200" y="4114800"/>
          <a:ext cx="4800600" cy="22860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54" name="Rectangle 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CMOS Gates: NAND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9 Grupo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AR">
                <a:solidFill>
                  <a:prstClr val="white"/>
                </a:solidFill>
              </a:endParaRPr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2400" kern="0" dirty="0" smtClean="0">
                <a:solidFill>
                  <a:srgbClr val="000000"/>
                </a:solidFill>
                <a:latin typeface="Arial Black"/>
                <a:cs typeface="Arial"/>
              </a:rPr>
              <a:t>OBLEA DE SILICIO</a:t>
            </a:r>
            <a:endParaRPr lang="en-GB" sz="2400" kern="0" dirty="0">
              <a:solidFill>
                <a:srgbClr val="000000"/>
              </a:solidFill>
              <a:latin typeface="Arial Black"/>
              <a:cs typeface="Arial"/>
            </a:endParaRPr>
          </a:p>
        </p:txBody>
      </p:sp>
      <p:pic>
        <p:nvPicPr>
          <p:cNvPr id="2055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f01-m06-9780128000564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71600"/>
            <a:ext cx="3914775" cy="4754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1905000" y="1295400"/>
          <a:ext cx="5380038" cy="441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VISIO" r:id="rId6" imgW="1572768" imgH="1347216" progId="">
                  <p:embed/>
                </p:oleObj>
              </mc:Choice>
              <mc:Fallback>
                <p:oleObj name="VISIO" r:id="rId6" imgW="1572768" imgH="1347216" progId="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5380038" cy="441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CMOS Gate Structure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4915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latin typeface="Times New Roman" pitchFamily="18" charset="0"/>
              </a:rPr>
              <a:t>How do you build a three-input NOR gate?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NOR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046288" y="1447800"/>
          <a:ext cx="50514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VISIO" r:id="rId6" imgW="1256729" imgH="949394" progId="">
                  <p:embed/>
                </p:oleObj>
              </mc:Choice>
              <mc:Fallback>
                <p:oleObj name="VISIO" r:id="rId6" imgW="1256729" imgH="949394" progId="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1447800"/>
                        <a:ext cx="5051425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NOR3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0179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latin typeface="Times New Roman" pitchFamily="18" charset="0"/>
              </a:rPr>
              <a:t>How do you build a two-input AND gate?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Other CMOS Gates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6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</p:nvPr>
        </p:nvGraphicFramePr>
        <p:xfrm>
          <a:off x="2206625" y="1905000"/>
          <a:ext cx="4729163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VISIO" r:id="rId6" imgW="1228868" imgH="370950" progId="">
                  <p:embed/>
                </p:oleObj>
              </mc:Choice>
              <mc:Fallback>
                <p:oleObj name="VISIO" r:id="rId6" imgW="1228868" imgH="370950" progId="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1905000"/>
                        <a:ext cx="4729163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AND2 Gate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772400" cy="4953000"/>
          </a:xfrm>
        </p:spPr>
        <p:txBody>
          <a:bodyPr/>
          <a:lstStyle/>
          <a:p>
            <a:pPr eaLnBrk="1" hangingPunct="1"/>
            <a:r>
              <a:rPr lang="en-US" smtClean="0"/>
              <a:t>nMOS pass 1’s poorly</a:t>
            </a:r>
          </a:p>
          <a:p>
            <a:pPr eaLnBrk="1" hangingPunct="1"/>
            <a:r>
              <a:rPr lang="en-US" smtClean="0"/>
              <a:t>pMOS pass 0’s poorly</a:t>
            </a:r>
          </a:p>
          <a:p>
            <a:pPr eaLnBrk="1" hangingPunct="1"/>
            <a:r>
              <a:rPr lang="en-US" smtClean="0"/>
              <a:t>Transmission gate is a better switch</a:t>
            </a:r>
          </a:p>
          <a:p>
            <a:pPr lvl="1" eaLnBrk="1" hangingPunct="1"/>
            <a:r>
              <a:rPr lang="en-US" smtClean="0"/>
              <a:t>passes both 0 and 1 well</a:t>
            </a:r>
          </a:p>
          <a:p>
            <a:pPr eaLnBrk="1" hangingPunct="1"/>
            <a:r>
              <a:rPr lang="en-US" smtClean="0"/>
              <a:t>When </a:t>
            </a:r>
            <a:r>
              <a:rPr lang="en-US" i="1" smtClean="0"/>
              <a:t>EN</a:t>
            </a:r>
            <a:r>
              <a:rPr lang="en-US" smtClean="0"/>
              <a:t> = 1, the switch is ON:</a:t>
            </a:r>
          </a:p>
          <a:p>
            <a:pPr lvl="1" eaLnBrk="1" hangingPunct="1"/>
            <a:r>
              <a:rPr lang="en-US" i="1" smtClean="0"/>
              <a:t>EN</a:t>
            </a:r>
            <a:r>
              <a:rPr lang="en-US" smtClean="0"/>
              <a:t> = 0 and </a:t>
            </a:r>
            <a:r>
              <a:rPr lang="en-US" i="1" smtClean="0"/>
              <a:t>A</a:t>
            </a:r>
            <a:r>
              <a:rPr lang="en-US" smtClean="0"/>
              <a:t> is connected to </a:t>
            </a:r>
            <a:r>
              <a:rPr lang="en-US" i="1" smtClean="0"/>
              <a:t>B</a:t>
            </a:r>
          </a:p>
          <a:p>
            <a:pPr eaLnBrk="1" hangingPunct="1"/>
            <a:r>
              <a:rPr lang="en-US" smtClean="0"/>
              <a:t>When </a:t>
            </a:r>
            <a:r>
              <a:rPr lang="en-US" i="1" smtClean="0"/>
              <a:t>EN</a:t>
            </a:r>
            <a:r>
              <a:rPr lang="en-US" smtClean="0"/>
              <a:t> = 0, the switch is OFF:</a:t>
            </a:r>
          </a:p>
          <a:p>
            <a:pPr lvl="1" eaLnBrk="1" hangingPunct="1"/>
            <a:r>
              <a:rPr lang="en-US" i="1" smtClean="0"/>
              <a:t>A</a:t>
            </a:r>
            <a:r>
              <a:rPr lang="en-US" smtClean="0"/>
              <a:t> is not connected to </a:t>
            </a:r>
            <a:r>
              <a:rPr lang="en-US" i="1" smtClean="0"/>
              <a:t>B</a:t>
            </a:r>
          </a:p>
        </p:txBody>
      </p:sp>
      <p:graphicFrame>
        <p:nvGraphicFramePr>
          <p:cNvPr id="29698" name="Object 2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7138988" y="1295400"/>
          <a:ext cx="200501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VISIO" r:id="rId6" imgW="543450" imgH="743427" progId="">
                  <p:embed/>
                </p:oleObj>
              </mc:Choice>
              <mc:Fallback>
                <p:oleObj name="VISIO" r:id="rId6" imgW="543450" imgH="743427" progId="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8988" y="1295400"/>
                        <a:ext cx="200501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Transmission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20000" cy="4953000"/>
          </a:xfrm>
        </p:spPr>
        <p:txBody>
          <a:bodyPr/>
          <a:lstStyle/>
          <a:p>
            <a:pPr eaLnBrk="1" hangingPunct="1"/>
            <a:r>
              <a:rPr lang="en-US" smtClean="0"/>
              <a:t>Replace pull-up network with </a:t>
            </a:r>
            <a:r>
              <a:rPr lang="en-US" i="1" smtClean="0"/>
              <a:t>weak</a:t>
            </a:r>
            <a:r>
              <a:rPr lang="en-US" smtClean="0"/>
              <a:t> pMOS transistor that is always on</a:t>
            </a:r>
          </a:p>
          <a:p>
            <a:pPr eaLnBrk="1" hangingPunct="1"/>
            <a:r>
              <a:rPr lang="en-US" smtClean="0"/>
              <a:t>pMOS transistor: pulls output HIGH </a:t>
            </a:r>
            <a:r>
              <a:rPr lang="en-US" i="1" smtClean="0"/>
              <a:t>only</a:t>
            </a:r>
            <a:r>
              <a:rPr lang="en-US" smtClean="0"/>
              <a:t> when nMOS network not pulling it LOW </a:t>
            </a:r>
          </a:p>
        </p:txBody>
      </p:sp>
      <p:graphicFrame>
        <p:nvGraphicFramePr>
          <p:cNvPr id="30722" name="Object 2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1981200" y="3429000"/>
          <a:ext cx="4067175" cy="298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VISIO" r:id="rId6" imgW="1428845" imgH="1047209" progId="">
                  <p:embed/>
                </p:oleObj>
              </mc:Choice>
              <mc:Fallback>
                <p:oleObj name="VISIO" r:id="rId6" imgW="1428845" imgH="1047209" progId="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29000"/>
                        <a:ext cx="4067175" cy="298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Pseudo-</a:t>
            </a:r>
            <a:r>
              <a:rPr lang="en-US" sz="4400" dirty="0" err="1">
                <a:solidFill>
                  <a:schemeClr val="bg1"/>
                </a:solidFill>
                <a:latin typeface="+mj-lt"/>
                <a:cs typeface="+mn-cs"/>
              </a:rPr>
              <a:t>nMOS</a:t>
            </a: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 Gates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620000" cy="495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Pseudo-nMOS </a:t>
            </a:r>
            <a:r>
              <a:rPr lang="en-US" b="1" smtClean="0"/>
              <a:t>NOR4</a:t>
            </a:r>
            <a:r>
              <a:rPr lang="en-US" smtClean="0"/>
              <a:t> </a:t>
            </a:r>
          </a:p>
        </p:txBody>
      </p:sp>
      <p:graphicFrame>
        <p:nvGraphicFramePr>
          <p:cNvPr id="31746" name="Object 26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1676400" y="2209800"/>
          <a:ext cx="6248400" cy="283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VISIO" r:id="rId6" imgW="1428845" imgH="647255" progId="">
                  <p:embed/>
                </p:oleObj>
              </mc:Choice>
              <mc:Fallback>
                <p:oleObj name="VISIO" r:id="rId6" imgW="1428845" imgH="647255" progId="">
                  <p:embed/>
                  <p:pic>
                    <p:nvPicPr>
                      <p:cNvPr id="0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09800"/>
                        <a:ext cx="6248400" cy="283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Pseudo-</a:t>
            </a:r>
            <a:r>
              <a:rPr lang="en-US" sz="4400" dirty="0" err="1">
                <a:solidFill>
                  <a:schemeClr val="bg1"/>
                </a:solidFill>
                <a:latin typeface="+mj-lt"/>
                <a:cs typeface="+mn-cs"/>
              </a:rPr>
              <a:t>nMOS</a:t>
            </a: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51203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3962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>
                <a:latin typeface="Times New Roman" pitchFamily="18" charset="0"/>
              </a:rPr>
              <a:t>Cofounded Intel in 1968 with Robert Noyce.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 b="1">
                <a:latin typeface="Times New Roman" pitchFamily="18" charset="0"/>
              </a:rPr>
              <a:t>Moore’s Law:</a:t>
            </a:r>
            <a:r>
              <a:rPr lang="en-US" sz="3000">
                <a:latin typeface="Times New Roman" pitchFamily="18" charset="0"/>
              </a:rPr>
              <a:t> number of transistors on a computer chip doubles every year (observed in 1965)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000">
                <a:latin typeface="Times New Roman" pitchFamily="18" charset="0"/>
              </a:rPr>
              <a:t>Since 1975, transistor counts have doubled every two years.</a:t>
            </a:r>
          </a:p>
        </p:txBody>
      </p:sp>
      <p:pic>
        <p:nvPicPr>
          <p:cNvPr id="51204" name="Picture 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10200" y="1676400"/>
            <a:ext cx="301625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Gordon Moore, 1929-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838200" y="1570038"/>
            <a:ext cx="8229600" cy="4525962"/>
          </a:xfrm>
        </p:spPr>
        <p:txBody>
          <a:bodyPr/>
          <a:lstStyle/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endParaRPr lang="en-US" sz="2200" smtClean="0"/>
          </a:p>
          <a:p>
            <a:pPr eaLnBrk="1" hangingPunct="1"/>
            <a:r>
              <a:rPr lang="en-US" sz="2200" i="1" smtClean="0"/>
              <a:t>“If the automobile had followed the same development cycle as the computer, a Rolls-Royce would today cost $100, get one million miles to the gallon, and explode once a year . . .” </a:t>
            </a:r>
          </a:p>
          <a:p>
            <a:pPr eaLnBrk="1" hangingPunct="1">
              <a:buFontTx/>
              <a:buNone/>
            </a:pPr>
            <a:r>
              <a:rPr lang="en-US" sz="2200" i="1" smtClean="0"/>
              <a:t>					– Robert Cringley</a:t>
            </a:r>
            <a:endParaRPr lang="en-US" sz="2200" smtClean="0"/>
          </a:p>
        </p:txBody>
      </p:sp>
      <p:pic>
        <p:nvPicPr>
          <p:cNvPr id="52227" name="Picture 7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5263" y="1066800"/>
            <a:ext cx="653573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Moore’s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Discrete voltages represent 1 and 0</a:t>
            </a:r>
          </a:p>
          <a:p>
            <a:pPr eaLnBrk="1" hangingPunct="1"/>
            <a:r>
              <a:rPr lang="en-US" smtClean="0"/>
              <a:t>For example: </a:t>
            </a:r>
          </a:p>
          <a:p>
            <a:pPr lvl="1" eaLnBrk="1" hangingPunct="1"/>
            <a:r>
              <a:rPr lang="en-US" smtClean="0"/>
              <a:t>0 = </a:t>
            </a:r>
            <a:r>
              <a:rPr lang="en-US" i="1" smtClean="0"/>
              <a:t>ground</a:t>
            </a:r>
            <a:r>
              <a:rPr lang="en-US" smtClean="0"/>
              <a:t> (GND) or 0 volts</a:t>
            </a:r>
          </a:p>
          <a:p>
            <a:pPr lvl="1" eaLnBrk="1" hangingPunct="1"/>
            <a:r>
              <a:rPr lang="en-US" smtClean="0"/>
              <a:t>1 = </a:t>
            </a:r>
            <a:r>
              <a:rPr lang="en-US" i="1" smtClean="0"/>
              <a:t>V</a:t>
            </a:r>
            <a:r>
              <a:rPr lang="en-US" i="1" baseline="-25000" smtClean="0"/>
              <a:t>DD</a:t>
            </a:r>
            <a:r>
              <a:rPr lang="en-US" smtClean="0"/>
              <a:t> or 5 volts</a:t>
            </a:r>
          </a:p>
          <a:p>
            <a:pPr eaLnBrk="1" hangingPunct="1"/>
            <a:r>
              <a:rPr lang="en-US" smtClean="0"/>
              <a:t>What about 4.99 volts?  Is that a 0 or a 1?</a:t>
            </a:r>
          </a:p>
          <a:p>
            <a:pPr eaLnBrk="1" hangingPunct="1"/>
            <a:r>
              <a:rPr lang="en-US" smtClean="0"/>
              <a:t>What about 3.2 volts?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Logic Levels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smtClean="0"/>
              <a:t>Power = Energy consumed per unit time</a:t>
            </a:r>
          </a:p>
          <a:p>
            <a:pPr lvl="1" eaLnBrk="1" hangingPunct="1"/>
            <a:r>
              <a:rPr lang="en-US" smtClean="0"/>
              <a:t>Dynamic power consumption</a:t>
            </a:r>
          </a:p>
          <a:p>
            <a:pPr lvl="1" eaLnBrk="1" hangingPunct="1"/>
            <a:r>
              <a:rPr lang="en-US" smtClean="0"/>
              <a:t>Static power consumption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Power Consumption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90600" y="1219200"/>
            <a:ext cx="7772400" cy="5257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Power to charge transistor gate capacitances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Energy required to charge a capacitance, </a:t>
            </a:r>
            <a:r>
              <a:rPr lang="en-US" i="1" dirty="0" smtClean="0"/>
              <a:t>C</a:t>
            </a:r>
            <a:r>
              <a:rPr lang="en-US" dirty="0" smtClean="0"/>
              <a:t>, to </a:t>
            </a:r>
            <a:r>
              <a:rPr lang="en-US" i="1" dirty="0" smtClean="0"/>
              <a:t>V</a:t>
            </a:r>
            <a:r>
              <a:rPr lang="en-US" i="1" baseline="-25000" dirty="0" smtClean="0"/>
              <a:t>DD</a:t>
            </a:r>
            <a:r>
              <a:rPr lang="en-US" dirty="0" smtClean="0"/>
              <a:t>  is </a:t>
            </a:r>
            <a:r>
              <a:rPr lang="en-US" i="1" dirty="0" smtClean="0"/>
              <a:t>CV</a:t>
            </a:r>
            <a:r>
              <a:rPr lang="en-US" i="1" baseline="-25000" dirty="0" smtClean="0"/>
              <a:t>DD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Circuit running at frequency </a:t>
            </a:r>
            <a:r>
              <a:rPr lang="en-US" i="1" dirty="0" smtClean="0"/>
              <a:t>f</a:t>
            </a:r>
            <a:r>
              <a:rPr lang="en-US" dirty="0" smtClean="0"/>
              <a:t>: transistors switch (from 1 to 0 or vice versa) at that frequency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Capacitor is charged </a:t>
            </a:r>
            <a:r>
              <a:rPr lang="en-US" i="1" dirty="0" smtClean="0"/>
              <a:t>f</a:t>
            </a:r>
            <a:r>
              <a:rPr lang="en-US" dirty="0" smtClean="0"/>
              <a:t>/2 times per second (discharging from 1 to 0 is free)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Dynamic power consumption: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2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b="1" i="1" dirty="0" smtClean="0">
                <a:solidFill>
                  <a:schemeClr val="accent2"/>
                </a:solidFill>
              </a:rPr>
              <a:t>                       </a:t>
            </a:r>
            <a:r>
              <a:rPr lang="en-US" b="1" i="1" dirty="0" err="1" smtClean="0">
                <a:solidFill>
                  <a:schemeClr val="accent2"/>
                </a:solidFill>
              </a:rPr>
              <a:t>P</a:t>
            </a:r>
            <a:r>
              <a:rPr lang="en-US" b="1" i="1" baseline="-25000" dirty="0" err="1" smtClean="0">
                <a:solidFill>
                  <a:schemeClr val="accent2"/>
                </a:solidFill>
              </a:rPr>
              <a:t>dynamic</a:t>
            </a:r>
            <a:r>
              <a:rPr lang="en-US" b="1" dirty="0" smtClean="0">
                <a:solidFill>
                  <a:schemeClr val="accent2"/>
                </a:solidFill>
              </a:rPr>
              <a:t> = ½</a:t>
            </a:r>
            <a:r>
              <a:rPr lang="en-US" b="1" i="1" dirty="0" smtClean="0">
                <a:solidFill>
                  <a:schemeClr val="accent2"/>
                </a:solidFill>
              </a:rPr>
              <a:t>CV</a:t>
            </a:r>
            <a:r>
              <a:rPr lang="en-US" b="1" i="1" baseline="-25000" dirty="0" smtClean="0">
                <a:solidFill>
                  <a:schemeClr val="accent2"/>
                </a:solidFill>
              </a:rPr>
              <a:t>DD</a:t>
            </a:r>
            <a:r>
              <a:rPr lang="en-US" b="1" baseline="30000" dirty="0" smtClean="0">
                <a:solidFill>
                  <a:schemeClr val="accent2"/>
                </a:solidFill>
              </a:rPr>
              <a:t>2</a:t>
            </a:r>
            <a:r>
              <a:rPr lang="en-US" b="1" i="1" dirty="0" smtClean="0">
                <a:solidFill>
                  <a:schemeClr val="accent2"/>
                </a:solidFill>
              </a:rPr>
              <a:t>f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2400" b="1" dirty="0" smtClean="0"/>
          </a:p>
        </p:txBody>
      </p:sp>
      <p:sp>
        <p:nvSpPr>
          <p:cNvPr id="5427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0" y="5791200"/>
            <a:ext cx="3276600" cy="6096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Dynamic Power Consumption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smtClean="0"/>
              <a:t>Power consumed when no gates are switching</a:t>
            </a:r>
          </a:p>
          <a:p>
            <a:pPr eaLnBrk="1" hangingPunct="1"/>
            <a:r>
              <a:rPr lang="en-US" smtClean="0"/>
              <a:t>Caused by the </a:t>
            </a:r>
            <a:r>
              <a:rPr lang="en-US" i="1" smtClean="0"/>
              <a:t>quiescent supply current</a:t>
            </a:r>
            <a:r>
              <a:rPr lang="en-US" smtClean="0"/>
              <a:t>, </a:t>
            </a:r>
            <a:r>
              <a:rPr lang="en-US" i="1" smtClean="0"/>
              <a:t>I</a:t>
            </a:r>
            <a:r>
              <a:rPr lang="en-US" i="1" baseline="-25000" smtClean="0"/>
              <a:t>DD</a:t>
            </a:r>
            <a:r>
              <a:rPr lang="en-US" smtClean="0"/>
              <a:t> (also called the </a:t>
            </a:r>
            <a:r>
              <a:rPr lang="en-US" i="1" smtClean="0"/>
              <a:t>leakage current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Static power consumption:</a:t>
            </a:r>
          </a:p>
          <a:p>
            <a:pPr eaLnBrk="1" hangingPunct="1"/>
            <a:endParaRPr lang="en-US" sz="1200" smtClean="0"/>
          </a:p>
          <a:p>
            <a:pPr eaLnBrk="1" hangingPunct="1">
              <a:buFontTx/>
              <a:buNone/>
            </a:pPr>
            <a:r>
              <a:rPr lang="en-US" i="1" smtClean="0">
                <a:solidFill>
                  <a:schemeClr val="accent1"/>
                </a:solidFill>
              </a:rPr>
              <a:t>                           </a:t>
            </a:r>
            <a:r>
              <a:rPr lang="en-US" b="1" i="1" smtClean="0">
                <a:solidFill>
                  <a:schemeClr val="accent1"/>
                </a:solidFill>
              </a:rPr>
              <a:t>P</a:t>
            </a:r>
            <a:r>
              <a:rPr lang="en-US" b="1" i="1" baseline="-25000" smtClean="0">
                <a:solidFill>
                  <a:schemeClr val="accent1"/>
                </a:solidFill>
              </a:rPr>
              <a:t>static</a:t>
            </a:r>
            <a:r>
              <a:rPr lang="en-US" b="1" smtClean="0">
                <a:solidFill>
                  <a:schemeClr val="accent1"/>
                </a:solidFill>
              </a:rPr>
              <a:t> = </a:t>
            </a:r>
            <a:r>
              <a:rPr lang="en-US" b="1" i="1" smtClean="0">
                <a:solidFill>
                  <a:schemeClr val="accent1"/>
                </a:solidFill>
              </a:rPr>
              <a:t>I</a:t>
            </a:r>
            <a:r>
              <a:rPr lang="en-US" b="1" i="1" baseline="-25000" smtClean="0">
                <a:solidFill>
                  <a:schemeClr val="accent1"/>
                </a:solidFill>
              </a:rPr>
              <a:t>DD</a:t>
            </a:r>
            <a:r>
              <a:rPr lang="en-US" b="1" i="1" smtClean="0">
                <a:solidFill>
                  <a:schemeClr val="accent1"/>
                </a:solidFill>
              </a:rPr>
              <a:t>V</a:t>
            </a:r>
            <a:r>
              <a:rPr lang="en-US" b="1" i="1" baseline="-25000" smtClean="0">
                <a:solidFill>
                  <a:schemeClr val="accent1"/>
                </a:solidFill>
              </a:rPr>
              <a:t>DD</a:t>
            </a:r>
            <a:endParaRPr lang="en-US" b="1" i="1" smtClean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endParaRPr lang="en-US" sz="2400" b="1" smtClean="0">
              <a:solidFill>
                <a:schemeClr val="accent2"/>
              </a:solidFill>
            </a:endParaRPr>
          </a:p>
        </p:txBody>
      </p:sp>
      <p:sp>
        <p:nvSpPr>
          <p:cNvPr id="55299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8000" y="4191000"/>
            <a:ext cx="30480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AR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Static Power Consumption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772400" cy="5257800"/>
          </a:xfrm>
        </p:spPr>
        <p:txBody>
          <a:bodyPr/>
          <a:lstStyle/>
          <a:p>
            <a:pPr eaLnBrk="1" hangingPunct="1"/>
            <a:r>
              <a:rPr lang="en-US" smtClean="0"/>
              <a:t>Estimate the power consumption of a wireless handheld computer</a:t>
            </a:r>
          </a:p>
          <a:p>
            <a:pPr lvl="1" eaLnBrk="1" hangingPunct="1"/>
            <a:r>
              <a:rPr lang="en-US" i="1" smtClean="0"/>
              <a:t>V</a:t>
            </a:r>
            <a:r>
              <a:rPr lang="en-US" i="1" baseline="-25000" smtClean="0"/>
              <a:t>DD</a:t>
            </a:r>
            <a:r>
              <a:rPr lang="en-US" smtClean="0"/>
              <a:t> = 1.2 V</a:t>
            </a:r>
          </a:p>
          <a:p>
            <a:pPr lvl="1" eaLnBrk="1" hangingPunct="1"/>
            <a:r>
              <a:rPr lang="en-US" i="1" smtClean="0"/>
              <a:t>C</a:t>
            </a:r>
            <a:r>
              <a:rPr lang="en-US" smtClean="0"/>
              <a:t> = 20 nF</a:t>
            </a:r>
          </a:p>
          <a:p>
            <a:pPr lvl="1" eaLnBrk="1" hangingPunct="1"/>
            <a:r>
              <a:rPr lang="en-US" i="1" smtClean="0"/>
              <a:t>f </a:t>
            </a:r>
            <a:r>
              <a:rPr lang="en-US" smtClean="0"/>
              <a:t>= 1 GHz</a:t>
            </a:r>
          </a:p>
          <a:p>
            <a:pPr lvl="1" eaLnBrk="1" hangingPunct="1"/>
            <a:r>
              <a:rPr lang="en-US" i="1" smtClean="0"/>
              <a:t>I</a:t>
            </a:r>
            <a:r>
              <a:rPr lang="en-US" i="1" baseline="-25000" smtClean="0"/>
              <a:t>DD</a:t>
            </a:r>
            <a:r>
              <a:rPr lang="en-US" smtClean="0"/>
              <a:t> = 20 mA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Power Consumption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914400" y="1219200"/>
            <a:ext cx="7772400" cy="5257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Estimate the power consumption of a wireless handheld computer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/>
              <a:t>V</a:t>
            </a:r>
            <a:r>
              <a:rPr lang="en-US" i="1" baseline="-25000" dirty="0" smtClean="0"/>
              <a:t>DD</a:t>
            </a:r>
            <a:r>
              <a:rPr lang="en-US" dirty="0" smtClean="0"/>
              <a:t> = 1.2 V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/>
              <a:t>C</a:t>
            </a:r>
            <a:r>
              <a:rPr lang="en-US" dirty="0" smtClean="0"/>
              <a:t> = 20 </a:t>
            </a:r>
            <a:r>
              <a:rPr lang="en-US" dirty="0" err="1" smtClean="0"/>
              <a:t>nF</a:t>
            </a:r>
            <a:endParaRPr lang="en-US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/>
              <a:t>f </a:t>
            </a:r>
            <a:r>
              <a:rPr lang="en-US" dirty="0" smtClean="0"/>
              <a:t>= 1 GHz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/>
              <a:t>I</a:t>
            </a:r>
            <a:r>
              <a:rPr lang="en-US" i="1" baseline="-25000" dirty="0" smtClean="0"/>
              <a:t>DD</a:t>
            </a:r>
            <a:r>
              <a:rPr lang="en-US" dirty="0" smtClean="0"/>
              <a:t> = 20 mA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z="1200" dirty="0" smtClean="0"/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i="1" dirty="0" smtClean="0">
                <a:solidFill>
                  <a:schemeClr val="accent1"/>
                </a:solidFill>
              </a:rPr>
              <a:t>P</a:t>
            </a:r>
            <a:r>
              <a:rPr lang="en-US" dirty="0" smtClean="0">
                <a:solidFill>
                  <a:schemeClr val="accent1"/>
                </a:solidFill>
              </a:rPr>
              <a:t> = ½</a:t>
            </a:r>
            <a:r>
              <a:rPr lang="en-US" i="1" dirty="0" smtClean="0">
                <a:solidFill>
                  <a:schemeClr val="accent1"/>
                </a:solidFill>
              </a:rPr>
              <a:t>CV</a:t>
            </a:r>
            <a:r>
              <a:rPr lang="en-US" i="1" baseline="-25000" dirty="0" smtClean="0">
                <a:solidFill>
                  <a:schemeClr val="accent1"/>
                </a:solidFill>
              </a:rPr>
              <a:t>DD</a:t>
            </a:r>
            <a:r>
              <a:rPr lang="en-US" baseline="30000" dirty="0" smtClean="0">
                <a:solidFill>
                  <a:schemeClr val="accent1"/>
                </a:solidFill>
              </a:rPr>
              <a:t>2</a:t>
            </a:r>
            <a:r>
              <a:rPr lang="en-US" i="1" dirty="0" smtClean="0">
                <a:solidFill>
                  <a:schemeClr val="accent1"/>
                </a:solidFill>
              </a:rPr>
              <a:t>f</a:t>
            </a:r>
            <a:r>
              <a:rPr lang="en-US" dirty="0" smtClean="0">
                <a:solidFill>
                  <a:schemeClr val="accent1"/>
                </a:solidFill>
              </a:rPr>
              <a:t>  + I</a:t>
            </a:r>
            <a:r>
              <a:rPr lang="en-US" i="1" baseline="-25000" dirty="0" smtClean="0">
                <a:solidFill>
                  <a:schemeClr val="accent1"/>
                </a:solidFill>
              </a:rPr>
              <a:t>DD</a:t>
            </a:r>
            <a:r>
              <a:rPr lang="en-US" i="1" dirty="0" smtClean="0">
                <a:solidFill>
                  <a:schemeClr val="accent1"/>
                </a:solidFill>
              </a:rPr>
              <a:t>V</a:t>
            </a:r>
            <a:r>
              <a:rPr lang="en-US" i="1" baseline="-25000" dirty="0" smtClean="0">
                <a:solidFill>
                  <a:schemeClr val="accent1"/>
                </a:solidFill>
              </a:rPr>
              <a:t>DD</a:t>
            </a:r>
            <a:endParaRPr lang="en-US" i="1" dirty="0" smtClean="0">
              <a:solidFill>
                <a:schemeClr val="accent1"/>
              </a:solidFill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 smtClean="0"/>
              <a:t>    </a:t>
            </a:r>
            <a:r>
              <a:rPr lang="en-US" dirty="0" smtClean="0"/>
              <a:t>=</a:t>
            </a:r>
            <a:r>
              <a:rPr lang="en-US" sz="2400" dirty="0" smtClean="0"/>
              <a:t> </a:t>
            </a:r>
            <a:r>
              <a:rPr lang="en-US" dirty="0" smtClean="0"/>
              <a:t>½(20 </a:t>
            </a:r>
            <a:r>
              <a:rPr lang="en-US" dirty="0" err="1" smtClean="0"/>
              <a:t>nF</a:t>
            </a:r>
            <a:r>
              <a:rPr lang="en-US" dirty="0" smtClean="0"/>
              <a:t>)(1.2 V)</a:t>
            </a:r>
            <a:r>
              <a:rPr lang="en-US" baseline="30000" dirty="0" smtClean="0"/>
              <a:t>2</a:t>
            </a:r>
            <a:r>
              <a:rPr lang="en-US" dirty="0" smtClean="0"/>
              <a:t>(1 GHz)  +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   (20 mA)(1.2 V)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chemeClr val="accent1"/>
                </a:solidFill>
              </a:rPr>
              <a:t>= (14.4 + 0.024) W ≈ 14.4 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Power Consumption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 eaLnBrk="1" hangingPunct="1"/>
            <a:r>
              <a:rPr lang="en-US" i="1" smtClean="0"/>
              <a:t>Range</a:t>
            </a:r>
            <a:r>
              <a:rPr lang="en-US" smtClean="0"/>
              <a:t> of voltages for 1 and 0</a:t>
            </a:r>
          </a:p>
          <a:p>
            <a:pPr eaLnBrk="1" hangingPunct="1"/>
            <a:r>
              <a:rPr lang="en-US" smtClean="0"/>
              <a:t>Different ranges for inputs and outputs to allow for </a:t>
            </a:r>
            <a:r>
              <a:rPr lang="en-US" i="1" smtClean="0"/>
              <a:t>noise</a:t>
            </a:r>
            <a:endParaRPr lang="en-US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Logic Levels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What is Noise?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sz="half" idx="4294967295"/>
            <p:custDataLst>
              <p:tags r:id="rId2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 eaLnBrk="1" hangingPunct="1"/>
            <a:r>
              <a:rPr lang="en-US" b="1" smtClean="0"/>
              <a:t>Anything that degrades the signal</a:t>
            </a:r>
          </a:p>
          <a:p>
            <a:pPr lvl="1" eaLnBrk="1" hangingPunct="1"/>
            <a:r>
              <a:rPr lang="en-US" smtClean="0"/>
              <a:t>E.g., resistance, power supply noise, coupling to neighboring wires, etc.</a:t>
            </a:r>
          </a:p>
          <a:p>
            <a:pPr eaLnBrk="1" hangingPunct="1"/>
            <a:r>
              <a:rPr lang="en-US" b="1" smtClean="0"/>
              <a:t>Example:</a:t>
            </a:r>
            <a:r>
              <a:rPr lang="en-US" smtClean="0"/>
              <a:t> a gate (driver) outputs 5 V but, because of resistance in a long wire, receiver gets 4.5 V</a:t>
            </a:r>
          </a:p>
        </p:txBody>
      </p:sp>
      <p:graphicFrame>
        <p:nvGraphicFramePr>
          <p:cNvPr id="9218" name="Object 27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1828800" y="4572000"/>
          <a:ext cx="5029200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VISIO" r:id="rId6" imgW="1978401" imgH="705263" progId="">
                  <p:embed/>
                </p:oleObj>
              </mc:Choice>
              <mc:Fallback>
                <p:oleObj name="VISIO" r:id="rId6" imgW="1978401" imgH="705263" progId="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5029200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What is Noise?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sz="half" idx="4294967295"/>
            <p:custDataLst>
              <p:tags r:id="rId1"/>
            </p:custDataLst>
          </p:nvPr>
        </p:nvSpPr>
        <p:spPr>
          <a:xfrm>
            <a:off x="914400" y="1219200"/>
            <a:ext cx="7467600" cy="4953000"/>
          </a:xfrm>
        </p:spPr>
        <p:txBody>
          <a:bodyPr/>
          <a:lstStyle/>
          <a:p>
            <a:pPr eaLnBrk="1" hangingPunct="1"/>
            <a:r>
              <a:rPr lang="en-US" smtClean="0"/>
              <a:t>With logically valid inputs, every circuit element must produce logically valid outputs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 limited ranges of voltages to represent discrete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The Static Discipline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52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2971800" y="865188"/>
          <a:ext cx="41910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VISIO" r:id="rId8" imgW="1978401" imgH="517498" progId="">
                  <p:embed/>
                </p:oleObj>
              </mc:Choice>
              <mc:Fallback>
                <p:oleObj name="VISIO" r:id="rId8" imgW="1978401" imgH="517498" progId="">
                  <p:embed/>
                  <p:pic>
                    <p:nvPicPr>
                      <p:cNvPr id="0" name="Object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65188"/>
                        <a:ext cx="41910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53"/>
          <p:cNvGraphicFramePr>
            <a:graphicFrameLocks noGrp="1" noChangeAspect="1"/>
          </p:cNvGraphicFramePr>
          <p:nvPr>
            <p:ph sz="half" idx="4294967295"/>
            <p:custDataLst>
              <p:tags r:id="rId3"/>
            </p:custDataLst>
          </p:nvPr>
        </p:nvGraphicFramePr>
        <p:xfrm>
          <a:off x="1066800" y="1839913"/>
          <a:ext cx="8534400" cy="357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VISIO" r:id="rId10" imgW="4030077" imgH="1686831" progId="">
                  <p:embed/>
                </p:oleObj>
              </mc:Choice>
              <mc:Fallback>
                <p:oleObj name="VISIO" r:id="rId10" imgW="4030077" imgH="1686831" progId="">
                  <p:embed/>
                  <p:pic>
                    <p:nvPicPr>
                      <p:cNvPr id="0" name="Object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839913"/>
                        <a:ext cx="8534400" cy="357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AR" sz="3200"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68263"/>
            <a:ext cx="7924800" cy="769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dirty="0">
                <a:solidFill>
                  <a:schemeClr val="bg1"/>
                </a:solidFill>
                <a:latin typeface="+mj-lt"/>
                <a:cs typeface="+mn-cs"/>
              </a:rPr>
              <a:t>Logic Levels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1088</Words>
  <Application>Microsoft Office PowerPoint</Application>
  <PresentationFormat>Presentación en pantalla (4:3)</PresentationFormat>
  <Paragraphs>317</Paragraphs>
  <Slides>44</Slides>
  <Notes>38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2" baseType="lpstr">
      <vt:lpstr>Arial</vt:lpstr>
      <vt:lpstr>Arial Black</vt:lpstr>
      <vt:lpstr>Calibri</vt:lpstr>
      <vt:lpstr>Times New Roman</vt:lpstr>
      <vt:lpstr>Office Theme</vt:lpstr>
      <vt:lpstr>UCC</vt:lpstr>
      <vt:lpstr>1_UCC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Luis</cp:lastModifiedBy>
  <cp:revision>50</cp:revision>
  <dcterms:created xsi:type="dcterms:W3CDTF">2012-08-07T04:56:47Z</dcterms:created>
  <dcterms:modified xsi:type="dcterms:W3CDTF">2024-05-15T14:25:04Z</dcterms:modified>
</cp:coreProperties>
</file>