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353" r:id="rId2"/>
    <p:sldId id="394" r:id="rId3"/>
    <p:sldId id="354" r:id="rId4"/>
    <p:sldId id="355" r:id="rId5"/>
    <p:sldId id="398" r:id="rId6"/>
    <p:sldId id="399" r:id="rId7"/>
    <p:sldId id="356" r:id="rId8"/>
    <p:sldId id="396" r:id="rId9"/>
    <p:sldId id="357" r:id="rId10"/>
    <p:sldId id="397" r:id="rId11"/>
    <p:sldId id="395" r:id="rId12"/>
    <p:sldId id="358" r:id="rId13"/>
    <p:sldId id="359" r:id="rId14"/>
    <p:sldId id="401" r:id="rId15"/>
    <p:sldId id="360" r:id="rId16"/>
    <p:sldId id="361" r:id="rId17"/>
    <p:sldId id="362" r:id="rId18"/>
    <p:sldId id="363" r:id="rId19"/>
    <p:sldId id="364" r:id="rId20"/>
    <p:sldId id="316" r:id="rId21"/>
    <p:sldId id="317" r:id="rId22"/>
    <p:sldId id="318" r:id="rId23"/>
    <p:sldId id="321" r:id="rId24"/>
    <p:sldId id="319" r:id="rId25"/>
    <p:sldId id="402" r:id="rId26"/>
    <p:sldId id="403" r:id="rId27"/>
    <p:sldId id="404" r:id="rId28"/>
    <p:sldId id="408" r:id="rId29"/>
    <p:sldId id="409" r:id="rId30"/>
    <p:sldId id="410" r:id="rId31"/>
    <p:sldId id="411" r:id="rId32"/>
    <p:sldId id="405" r:id="rId33"/>
    <p:sldId id="400" r:id="rId34"/>
    <p:sldId id="407" r:id="rId35"/>
    <p:sldId id="406" r:id="rId36"/>
    <p:sldId id="412" r:id="rId37"/>
    <p:sldId id="414" r:id="rId38"/>
    <p:sldId id="413" r:id="rId39"/>
    <p:sldId id="416" r:id="rId40"/>
  </p:sldIdLst>
  <p:sldSz cx="9144000" cy="6858000" type="screen4x3"/>
  <p:notesSz cx="7315200" cy="96012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704">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3F5F"/>
    <a:srgbClr val="43516D"/>
    <a:srgbClr val="264D74"/>
    <a:srgbClr val="336699"/>
    <a:srgbClr val="6DAFE5"/>
    <a:srgbClr val="9900CC"/>
    <a:srgbClr val="4D4D4D"/>
    <a:srgbClr val="2929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964" autoAdjust="0"/>
    <p:restoredTop sz="94625" autoAdjust="0"/>
  </p:normalViewPr>
  <p:slideViewPr>
    <p:cSldViewPr>
      <p:cViewPr varScale="1">
        <p:scale>
          <a:sx n="74" d="100"/>
          <a:sy n="74" d="100"/>
        </p:scale>
        <p:origin x="990" y="72"/>
      </p:cViewPr>
      <p:guideLst>
        <p:guide orient="horz" pos="2704"/>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lang="es-AR" sz="240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endParaRPr lang="es-AR" sz="240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endParaRPr lang="es-AR" sz="240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endParaRPr lang="es-AR" sz="240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endParaRPr lang="es-AR" sz="240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endParaRPr lang="es-AR" sz="240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endParaRPr lang="es-AR" sz="240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endParaRPr lang="es-AR" sz="240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endParaRPr lang="es-AR" sz="240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endParaRPr lang="es-AR" sz="240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endParaRPr lang="es-AR" sz="240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endParaRPr lang="es-AR" sz="2400">
                  <a:latin typeface="Times New Roman" pitchFamily="18" charset="0"/>
                </a:endParaRPr>
              </a:p>
            </p:txBody>
          </p:sp>
        </p:grpSp>
      </p:grpSp>
      <p:sp>
        <p:nvSpPr>
          <p:cNvPr id="6350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s-ES"/>
              <a:t>Haga clic para cambiar el estilo de título	</a:t>
            </a:r>
          </a:p>
        </p:txBody>
      </p:sp>
      <p:sp>
        <p:nvSpPr>
          <p:cNvPr id="6350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s-ES"/>
              <a:t>Haga clic para modificar el estilo de subtítulo del patrón</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fld id="{21300F86-2BFD-4409-B348-420EC7649B89}" type="datetimeFigureOut">
              <a:rPr lang="es-ES"/>
              <a:pPr>
                <a:defRPr/>
              </a:pPr>
              <a:t>26/09/2018</a:t>
            </a:fld>
            <a:endParaRPr lang="es-ES"/>
          </a:p>
        </p:txBody>
      </p:sp>
      <p:sp>
        <p:nvSpPr>
          <p:cNvPr id="19" name="Rectangle 17"/>
          <p:cNvSpPr>
            <a:spLocks noGrp="1" noChangeArrowheads="1"/>
          </p:cNvSpPr>
          <p:nvPr>
            <p:ph type="ftr" sz="quarter" idx="11"/>
          </p:nvPr>
        </p:nvSpPr>
        <p:spPr/>
        <p:txBody>
          <a:bodyPr/>
          <a:lstStyle>
            <a:lvl1pPr>
              <a:defRPr/>
            </a:lvl1pPr>
          </a:lstStyle>
          <a:p>
            <a:pPr>
              <a:defRPr/>
            </a:pPr>
            <a:endParaRPr lang="es-ES"/>
          </a:p>
        </p:txBody>
      </p:sp>
      <p:sp>
        <p:nvSpPr>
          <p:cNvPr id="20" name="Rectangle 18"/>
          <p:cNvSpPr>
            <a:spLocks noGrp="1" noChangeArrowheads="1"/>
          </p:cNvSpPr>
          <p:nvPr>
            <p:ph type="sldNum" sz="quarter" idx="12"/>
          </p:nvPr>
        </p:nvSpPr>
        <p:spPr/>
        <p:txBody>
          <a:bodyPr/>
          <a:lstStyle>
            <a:lvl1pPr>
              <a:defRPr/>
            </a:lvl1pPr>
          </a:lstStyle>
          <a:p>
            <a:pPr>
              <a:defRPr/>
            </a:pPr>
            <a:fld id="{FF0FC8AC-019F-4A0B-ACB2-C01DE045D042}" type="slidenum">
              <a:rPr lang="es-ES"/>
              <a:pPr>
                <a:defRPr/>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Rectangle 2"/>
          <p:cNvSpPr>
            <a:spLocks noGrp="1" noChangeArrowheads="1"/>
          </p:cNvSpPr>
          <p:nvPr>
            <p:ph type="ftr" sz="quarter" idx="10"/>
          </p:nvPr>
        </p:nvSpPr>
        <p:spPr>
          <a:ln/>
        </p:spPr>
        <p:txBody>
          <a:bodyPr/>
          <a:lstStyle>
            <a:lvl1pPr>
              <a:defRPr/>
            </a:lvl1pPr>
          </a:lstStyle>
          <a:p>
            <a:pPr>
              <a:defRPr/>
            </a:pPr>
            <a:endParaRPr lang="es-ES"/>
          </a:p>
        </p:txBody>
      </p:sp>
      <p:sp>
        <p:nvSpPr>
          <p:cNvPr id="5" name="Rectangle 3"/>
          <p:cNvSpPr>
            <a:spLocks noGrp="1" noChangeArrowheads="1"/>
          </p:cNvSpPr>
          <p:nvPr>
            <p:ph type="sldNum" sz="quarter" idx="11"/>
          </p:nvPr>
        </p:nvSpPr>
        <p:spPr>
          <a:ln/>
        </p:spPr>
        <p:txBody>
          <a:bodyPr/>
          <a:lstStyle>
            <a:lvl1pPr>
              <a:defRPr/>
            </a:lvl1pPr>
          </a:lstStyle>
          <a:p>
            <a:pPr>
              <a:defRPr/>
            </a:pPr>
            <a:fld id="{F16F95DD-6FE6-43E3-9428-818F9858B442}" type="slidenum">
              <a:rPr lang="es-ES"/>
              <a:pPr>
                <a:defRPr/>
              </a:pPr>
              <a:t>‹Nº›</a:t>
            </a:fld>
            <a:endParaRPr lang="es-ES"/>
          </a:p>
        </p:txBody>
      </p:sp>
      <p:sp>
        <p:nvSpPr>
          <p:cNvPr id="6" name="Rectangle 16"/>
          <p:cNvSpPr>
            <a:spLocks noGrp="1" noChangeArrowheads="1"/>
          </p:cNvSpPr>
          <p:nvPr>
            <p:ph type="dt" sz="half" idx="12"/>
          </p:nvPr>
        </p:nvSpPr>
        <p:spPr>
          <a:ln/>
        </p:spPr>
        <p:txBody>
          <a:bodyPr/>
          <a:lstStyle>
            <a:lvl1pPr>
              <a:defRPr/>
            </a:lvl1pPr>
          </a:lstStyle>
          <a:p>
            <a:pPr>
              <a:defRPr/>
            </a:pPr>
            <a:fld id="{C6F4F447-1FFA-4490-A425-EB917D16246B}" type="datetimeFigureOut">
              <a:rPr lang="es-ES"/>
              <a:pPr>
                <a:defRPr/>
              </a:pPr>
              <a:t>26/09/2018</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s-AR"/>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Rectangle 2"/>
          <p:cNvSpPr>
            <a:spLocks noGrp="1" noChangeArrowheads="1"/>
          </p:cNvSpPr>
          <p:nvPr>
            <p:ph type="ftr" sz="quarter" idx="10"/>
          </p:nvPr>
        </p:nvSpPr>
        <p:spPr>
          <a:ln/>
        </p:spPr>
        <p:txBody>
          <a:bodyPr/>
          <a:lstStyle>
            <a:lvl1pPr>
              <a:defRPr/>
            </a:lvl1pPr>
          </a:lstStyle>
          <a:p>
            <a:pPr>
              <a:defRPr/>
            </a:pPr>
            <a:endParaRPr lang="es-ES"/>
          </a:p>
        </p:txBody>
      </p:sp>
      <p:sp>
        <p:nvSpPr>
          <p:cNvPr id="5" name="Rectangle 3"/>
          <p:cNvSpPr>
            <a:spLocks noGrp="1" noChangeArrowheads="1"/>
          </p:cNvSpPr>
          <p:nvPr>
            <p:ph type="sldNum" sz="quarter" idx="11"/>
          </p:nvPr>
        </p:nvSpPr>
        <p:spPr>
          <a:ln/>
        </p:spPr>
        <p:txBody>
          <a:bodyPr/>
          <a:lstStyle>
            <a:lvl1pPr>
              <a:defRPr/>
            </a:lvl1pPr>
          </a:lstStyle>
          <a:p>
            <a:pPr>
              <a:defRPr/>
            </a:pPr>
            <a:fld id="{DD41ABE8-DEDF-4B29-8912-85FE6B178CE5}" type="slidenum">
              <a:rPr lang="es-ES"/>
              <a:pPr>
                <a:defRPr/>
              </a:pPr>
              <a:t>‹Nº›</a:t>
            </a:fld>
            <a:endParaRPr lang="es-ES"/>
          </a:p>
        </p:txBody>
      </p:sp>
      <p:sp>
        <p:nvSpPr>
          <p:cNvPr id="6" name="Rectangle 16"/>
          <p:cNvSpPr>
            <a:spLocks noGrp="1" noChangeArrowheads="1"/>
          </p:cNvSpPr>
          <p:nvPr>
            <p:ph type="dt" sz="half" idx="12"/>
          </p:nvPr>
        </p:nvSpPr>
        <p:spPr>
          <a:ln/>
        </p:spPr>
        <p:txBody>
          <a:bodyPr/>
          <a:lstStyle>
            <a:lvl1pPr>
              <a:defRPr/>
            </a:lvl1pPr>
          </a:lstStyle>
          <a:p>
            <a:pPr>
              <a:defRPr/>
            </a:pPr>
            <a:fld id="{464E3681-3E22-4596-B57C-31B74F4F9CB5}" type="datetimeFigureOut">
              <a:rPr lang="es-ES"/>
              <a:pPr>
                <a:defRPr/>
              </a:pPr>
              <a:t>26/09/2018</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Rectangle 2"/>
          <p:cNvSpPr>
            <a:spLocks noGrp="1" noChangeArrowheads="1"/>
          </p:cNvSpPr>
          <p:nvPr>
            <p:ph type="ftr" sz="quarter" idx="10"/>
          </p:nvPr>
        </p:nvSpPr>
        <p:spPr>
          <a:ln/>
        </p:spPr>
        <p:txBody>
          <a:bodyPr/>
          <a:lstStyle>
            <a:lvl1pPr>
              <a:defRPr/>
            </a:lvl1pPr>
          </a:lstStyle>
          <a:p>
            <a:pPr>
              <a:defRPr/>
            </a:pPr>
            <a:endParaRPr lang="es-ES"/>
          </a:p>
        </p:txBody>
      </p:sp>
      <p:sp>
        <p:nvSpPr>
          <p:cNvPr id="5" name="Rectangle 3"/>
          <p:cNvSpPr>
            <a:spLocks noGrp="1" noChangeArrowheads="1"/>
          </p:cNvSpPr>
          <p:nvPr>
            <p:ph type="sldNum" sz="quarter" idx="11"/>
          </p:nvPr>
        </p:nvSpPr>
        <p:spPr>
          <a:ln/>
        </p:spPr>
        <p:txBody>
          <a:bodyPr/>
          <a:lstStyle>
            <a:lvl1pPr>
              <a:defRPr/>
            </a:lvl1pPr>
          </a:lstStyle>
          <a:p>
            <a:pPr>
              <a:defRPr/>
            </a:pPr>
            <a:fld id="{FEAB850C-A37C-4BAC-A44D-4C6FBFEE7B5D}" type="slidenum">
              <a:rPr lang="es-ES"/>
              <a:pPr>
                <a:defRPr/>
              </a:pPr>
              <a:t>‹Nº›</a:t>
            </a:fld>
            <a:endParaRPr lang="es-ES"/>
          </a:p>
        </p:txBody>
      </p:sp>
      <p:sp>
        <p:nvSpPr>
          <p:cNvPr id="6" name="Rectangle 16"/>
          <p:cNvSpPr>
            <a:spLocks noGrp="1" noChangeArrowheads="1"/>
          </p:cNvSpPr>
          <p:nvPr>
            <p:ph type="dt" sz="half" idx="12"/>
          </p:nvPr>
        </p:nvSpPr>
        <p:spPr>
          <a:ln/>
        </p:spPr>
        <p:txBody>
          <a:bodyPr/>
          <a:lstStyle>
            <a:lvl1pPr>
              <a:defRPr/>
            </a:lvl1pPr>
          </a:lstStyle>
          <a:p>
            <a:pPr>
              <a:defRPr/>
            </a:pPr>
            <a:fld id="{C47FD4F1-CA24-45BE-8BA7-64CD06052EF7}" type="datetimeFigureOut">
              <a:rPr lang="es-ES"/>
              <a:pPr>
                <a:defRPr/>
              </a:pPr>
              <a:t>26/09/2018</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s-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endParaRPr lang="es-ES"/>
          </a:p>
        </p:txBody>
      </p:sp>
      <p:sp>
        <p:nvSpPr>
          <p:cNvPr id="5" name="Rectangle 3"/>
          <p:cNvSpPr>
            <a:spLocks noGrp="1" noChangeArrowheads="1"/>
          </p:cNvSpPr>
          <p:nvPr>
            <p:ph type="sldNum" sz="quarter" idx="11"/>
          </p:nvPr>
        </p:nvSpPr>
        <p:spPr>
          <a:ln/>
        </p:spPr>
        <p:txBody>
          <a:bodyPr/>
          <a:lstStyle>
            <a:lvl1pPr>
              <a:defRPr/>
            </a:lvl1pPr>
          </a:lstStyle>
          <a:p>
            <a:pPr>
              <a:defRPr/>
            </a:pPr>
            <a:fld id="{0C73BEBD-8C82-4E05-BDDA-D314E3E2E2C5}" type="slidenum">
              <a:rPr lang="es-ES"/>
              <a:pPr>
                <a:defRPr/>
              </a:pPr>
              <a:t>‹Nº›</a:t>
            </a:fld>
            <a:endParaRPr lang="es-ES"/>
          </a:p>
        </p:txBody>
      </p:sp>
      <p:sp>
        <p:nvSpPr>
          <p:cNvPr id="6" name="Rectangle 16"/>
          <p:cNvSpPr>
            <a:spLocks noGrp="1" noChangeArrowheads="1"/>
          </p:cNvSpPr>
          <p:nvPr>
            <p:ph type="dt" sz="half" idx="12"/>
          </p:nvPr>
        </p:nvSpPr>
        <p:spPr>
          <a:ln/>
        </p:spPr>
        <p:txBody>
          <a:bodyPr/>
          <a:lstStyle>
            <a:lvl1pPr>
              <a:defRPr/>
            </a:lvl1pPr>
          </a:lstStyle>
          <a:p>
            <a:pPr>
              <a:defRPr/>
            </a:pPr>
            <a:fld id="{F072DB4E-C1F3-49D3-8FDC-7DE721310F86}" type="datetimeFigureOut">
              <a:rPr lang="es-ES"/>
              <a:pPr>
                <a:defRPr/>
              </a:pPr>
              <a:t>26/09/2018</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5" name="Rectangle 2"/>
          <p:cNvSpPr>
            <a:spLocks noGrp="1" noChangeArrowheads="1"/>
          </p:cNvSpPr>
          <p:nvPr>
            <p:ph type="ftr" sz="quarter" idx="10"/>
          </p:nvPr>
        </p:nvSpPr>
        <p:spPr>
          <a:ln/>
        </p:spPr>
        <p:txBody>
          <a:bodyPr/>
          <a:lstStyle>
            <a:lvl1pPr>
              <a:defRPr/>
            </a:lvl1pPr>
          </a:lstStyle>
          <a:p>
            <a:pPr>
              <a:defRPr/>
            </a:pPr>
            <a:endParaRPr lang="es-ES"/>
          </a:p>
        </p:txBody>
      </p:sp>
      <p:sp>
        <p:nvSpPr>
          <p:cNvPr id="6" name="Rectangle 3"/>
          <p:cNvSpPr>
            <a:spLocks noGrp="1" noChangeArrowheads="1"/>
          </p:cNvSpPr>
          <p:nvPr>
            <p:ph type="sldNum" sz="quarter" idx="11"/>
          </p:nvPr>
        </p:nvSpPr>
        <p:spPr>
          <a:ln/>
        </p:spPr>
        <p:txBody>
          <a:bodyPr/>
          <a:lstStyle>
            <a:lvl1pPr>
              <a:defRPr/>
            </a:lvl1pPr>
          </a:lstStyle>
          <a:p>
            <a:pPr>
              <a:defRPr/>
            </a:pPr>
            <a:fld id="{DDC1E684-A348-4AF8-B8D9-26315C137534}" type="slidenum">
              <a:rPr lang="es-ES"/>
              <a:pPr>
                <a:defRPr/>
              </a:pPr>
              <a:t>‹Nº›</a:t>
            </a:fld>
            <a:endParaRPr lang="es-ES"/>
          </a:p>
        </p:txBody>
      </p:sp>
      <p:sp>
        <p:nvSpPr>
          <p:cNvPr id="7" name="Rectangle 16"/>
          <p:cNvSpPr>
            <a:spLocks noGrp="1" noChangeArrowheads="1"/>
          </p:cNvSpPr>
          <p:nvPr>
            <p:ph type="dt" sz="half" idx="12"/>
          </p:nvPr>
        </p:nvSpPr>
        <p:spPr>
          <a:ln/>
        </p:spPr>
        <p:txBody>
          <a:bodyPr/>
          <a:lstStyle>
            <a:lvl1pPr>
              <a:defRPr/>
            </a:lvl1pPr>
          </a:lstStyle>
          <a:p>
            <a:pPr>
              <a:defRPr/>
            </a:pPr>
            <a:fld id="{243B2D21-01FE-48FC-8F95-49FFC2F25617}" type="datetimeFigureOut">
              <a:rPr lang="es-ES"/>
              <a:pPr>
                <a:defRPr/>
              </a:pPr>
              <a:t>26/09/2018</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s-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7" name="Rectangle 2"/>
          <p:cNvSpPr>
            <a:spLocks noGrp="1" noChangeArrowheads="1"/>
          </p:cNvSpPr>
          <p:nvPr>
            <p:ph type="ftr" sz="quarter" idx="10"/>
          </p:nvPr>
        </p:nvSpPr>
        <p:spPr>
          <a:ln/>
        </p:spPr>
        <p:txBody>
          <a:bodyPr/>
          <a:lstStyle>
            <a:lvl1pPr>
              <a:defRPr/>
            </a:lvl1pPr>
          </a:lstStyle>
          <a:p>
            <a:pPr>
              <a:defRPr/>
            </a:pPr>
            <a:endParaRPr lang="es-ES"/>
          </a:p>
        </p:txBody>
      </p:sp>
      <p:sp>
        <p:nvSpPr>
          <p:cNvPr id="8" name="Rectangle 3"/>
          <p:cNvSpPr>
            <a:spLocks noGrp="1" noChangeArrowheads="1"/>
          </p:cNvSpPr>
          <p:nvPr>
            <p:ph type="sldNum" sz="quarter" idx="11"/>
          </p:nvPr>
        </p:nvSpPr>
        <p:spPr>
          <a:ln/>
        </p:spPr>
        <p:txBody>
          <a:bodyPr/>
          <a:lstStyle>
            <a:lvl1pPr>
              <a:defRPr/>
            </a:lvl1pPr>
          </a:lstStyle>
          <a:p>
            <a:pPr>
              <a:defRPr/>
            </a:pPr>
            <a:fld id="{66C1CD76-1C45-46A1-ACA9-76A40E079098}" type="slidenum">
              <a:rPr lang="es-ES"/>
              <a:pPr>
                <a:defRPr/>
              </a:pPr>
              <a:t>‹Nº›</a:t>
            </a:fld>
            <a:endParaRPr lang="es-ES"/>
          </a:p>
        </p:txBody>
      </p:sp>
      <p:sp>
        <p:nvSpPr>
          <p:cNvPr id="9" name="Rectangle 16"/>
          <p:cNvSpPr>
            <a:spLocks noGrp="1" noChangeArrowheads="1"/>
          </p:cNvSpPr>
          <p:nvPr>
            <p:ph type="dt" sz="half" idx="12"/>
          </p:nvPr>
        </p:nvSpPr>
        <p:spPr>
          <a:ln/>
        </p:spPr>
        <p:txBody>
          <a:bodyPr/>
          <a:lstStyle>
            <a:lvl1pPr>
              <a:defRPr/>
            </a:lvl1pPr>
          </a:lstStyle>
          <a:p>
            <a:pPr>
              <a:defRPr/>
            </a:pPr>
            <a:fld id="{7B4CAC99-C961-4752-8CD3-4EB5E7AAF501}" type="datetimeFigureOut">
              <a:rPr lang="es-ES"/>
              <a:pPr>
                <a:defRPr/>
              </a:pPr>
              <a:t>26/09/2018</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Rectangle 2"/>
          <p:cNvSpPr>
            <a:spLocks noGrp="1" noChangeArrowheads="1"/>
          </p:cNvSpPr>
          <p:nvPr>
            <p:ph type="ftr" sz="quarter" idx="10"/>
          </p:nvPr>
        </p:nvSpPr>
        <p:spPr>
          <a:ln/>
        </p:spPr>
        <p:txBody>
          <a:bodyPr/>
          <a:lstStyle>
            <a:lvl1pPr>
              <a:defRPr/>
            </a:lvl1pPr>
          </a:lstStyle>
          <a:p>
            <a:pPr>
              <a:defRPr/>
            </a:pPr>
            <a:endParaRPr lang="es-ES"/>
          </a:p>
        </p:txBody>
      </p:sp>
      <p:sp>
        <p:nvSpPr>
          <p:cNvPr id="4" name="Rectangle 3"/>
          <p:cNvSpPr>
            <a:spLocks noGrp="1" noChangeArrowheads="1"/>
          </p:cNvSpPr>
          <p:nvPr>
            <p:ph type="sldNum" sz="quarter" idx="11"/>
          </p:nvPr>
        </p:nvSpPr>
        <p:spPr>
          <a:ln/>
        </p:spPr>
        <p:txBody>
          <a:bodyPr/>
          <a:lstStyle>
            <a:lvl1pPr>
              <a:defRPr/>
            </a:lvl1pPr>
          </a:lstStyle>
          <a:p>
            <a:pPr>
              <a:defRPr/>
            </a:pPr>
            <a:fld id="{4556994F-D630-4351-A5A0-037CC0B1A686}" type="slidenum">
              <a:rPr lang="es-ES"/>
              <a:pPr>
                <a:defRPr/>
              </a:pPr>
              <a:t>‹Nº›</a:t>
            </a:fld>
            <a:endParaRPr lang="es-ES"/>
          </a:p>
        </p:txBody>
      </p:sp>
      <p:sp>
        <p:nvSpPr>
          <p:cNvPr id="5" name="Rectangle 16"/>
          <p:cNvSpPr>
            <a:spLocks noGrp="1" noChangeArrowheads="1"/>
          </p:cNvSpPr>
          <p:nvPr>
            <p:ph type="dt" sz="half" idx="12"/>
          </p:nvPr>
        </p:nvSpPr>
        <p:spPr>
          <a:ln/>
        </p:spPr>
        <p:txBody>
          <a:bodyPr/>
          <a:lstStyle>
            <a:lvl1pPr>
              <a:defRPr/>
            </a:lvl1pPr>
          </a:lstStyle>
          <a:p>
            <a:pPr>
              <a:defRPr/>
            </a:pPr>
            <a:fld id="{17B17320-7B10-4DCA-B7B6-50B496AB17AD}" type="datetimeFigureOut">
              <a:rPr lang="es-ES"/>
              <a:pPr>
                <a:defRPr/>
              </a:pPr>
              <a:t>26/09/2018</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s-ES"/>
          </a:p>
        </p:txBody>
      </p:sp>
      <p:sp>
        <p:nvSpPr>
          <p:cNvPr id="3" name="Rectangle 3"/>
          <p:cNvSpPr>
            <a:spLocks noGrp="1" noChangeArrowheads="1"/>
          </p:cNvSpPr>
          <p:nvPr>
            <p:ph type="sldNum" sz="quarter" idx="11"/>
          </p:nvPr>
        </p:nvSpPr>
        <p:spPr>
          <a:ln/>
        </p:spPr>
        <p:txBody>
          <a:bodyPr/>
          <a:lstStyle>
            <a:lvl1pPr>
              <a:defRPr/>
            </a:lvl1pPr>
          </a:lstStyle>
          <a:p>
            <a:pPr>
              <a:defRPr/>
            </a:pPr>
            <a:fld id="{B839F435-FE1F-4A26-BD2E-2F00BAB83AD9}" type="slidenum">
              <a:rPr lang="es-ES"/>
              <a:pPr>
                <a:defRPr/>
              </a:pPr>
              <a:t>‹Nº›</a:t>
            </a:fld>
            <a:endParaRPr lang="es-ES"/>
          </a:p>
        </p:txBody>
      </p:sp>
      <p:sp>
        <p:nvSpPr>
          <p:cNvPr id="4" name="Rectangle 16"/>
          <p:cNvSpPr>
            <a:spLocks noGrp="1" noChangeArrowheads="1"/>
          </p:cNvSpPr>
          <p:nvPr>
            <p:ph type="dt" sz="half" idx="12"/>
          </p:nvPr>
        </p:nvSpPr>
        <p:spPr>
          <a:ln/>
        </p:spPr>
        <p:txBody>
          <a:bodyPr/>
          <a:lstStyle>
            <a:lvl1pPr>
              <a:defRPr/>
            </a:lvl1pPr>
          </a:lstStyle>
          <a:p>
            <a:pPr>
              <a:defRPr/>
            </a:pPr>
            <a:fld id="{4C8A0066-2383-40CD-B2C6-2D4DEED9BC84}" type="datetimeFigureOut">
              <a:rPr lang="es-ES"/>
              <a:pPr>
                <a:defRPr/>
              </a:pPr>
              <a:t>26/09/2018</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s-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s-ES"/>
          </a:p>
        </p:txBody>
      </p:sp>
      <p:sp>
        <p:nvSpPr>
          <p:cNvPr id="6" name="Rectangle 3"/>
          <p:cNvSpPr>
            <a:spLocks noGrp="1" noChangeArrowheads="1"/>
          </p:cNvSpPr>
          <p:nvPr>
            <p:ph type="sldNum" sz="quarter" idx="11"/>
          </p:nvPr>
        </p:nvSpPr>
        <p:spPr>
          <a:ln/>
        </p:spPr>
        <p:txBody>
          <a:bodyPr/>
          <a:lstStyle>
            <a:lvl1pPr>
              <a:defRPr/>
            </a:lvl1pPr>
          </a:lstStyle>
          <a:p>
            <a:pPr>
              <a:defRPr/>
            </a:pPr>
            <a:fld id="{CB67A98F-955E-4A7A-8365-AF8AF130DA9D}" type="slidenum">
              <a:rPr lang="es-ES"/>
              <a:pPr>
                <a:defRPr/>
              </a:pPr>
              <a:t>‹Nº›</a:t>
            </a:fld>
            <a:endParaRPr lang="es-ES"/>
          </a:p>
        </p:txBody>
      </p:sp>
      <p:sp>
        <p:nvSpPr>
          <p:cNvPr id="7" name="Rectangle 16"/>
          <p:cNvSpPr>
            <a:spLocks noGrp="1" noChangeArrowheads="1"/>
          </p:cNvSpPr>
          <p:nvPr>
            <p:ph type="dt" sz="half" idx="12"/>
          </p:nvPr>
        </p:nvSpPr>
        <p:spPr>
          <a:ln/>
        </p:spPr>
        <p:txBody>
          <a:bodyPr/>
          <a:lstStyle>
            <a:lvl1pPr>
              <a:defRPr/>
            </a:lvl1pPr>
          </a:lstStyle>
          <a:p>
            <a:pPr>
              <a:defRPr/>
            </a:pPr>
            <a:fld id="{6542E01D-DAB1-4246-B03E-77D1E391BF68}" type="datetimeFigureOut">
              <a:rPr lang="es-ES"/>
              <a:pPr>
                <a:defRPr/>
              </a:pPr>
              <a:t>26/09/2018</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s-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s-ES"/>
          </a:p>
        </p:txBody>
      </p:sp>
      <p:sp>
        <p:nvSpPr>
          <p:cNvPr id="6" name="Rectangle 3"/>
          <p:cNvSpPr>
            <a:spLocks noGrp="1" noChangeArrowheads="1"/>
          </p:cNvSpPr>
          <p:nvPr>
            <p:ph type="sldNum" sz="quarter" idx="11"/>
          </p:nvPr>
        </p:nvSpPr>
        <p:spPr>
          <a:ln/>
        </p:spPr>
        <p:txBody>
          <a:bodyPr/>
          <a:lstStyle>
            <a:lvl1pPr>
              <a:defRPr/>
            </a:lvl1pPr>
          </a:lstStyle>
          <a:p>
            <a:pPr>
              <a:defRPr/>
            </a:pPr>
            <a:fld id="{EFBBD61B-EB43-4DA0-9813-AEC68B628EFC}" type="slidenum">
              <a:rPr lang="es-ES"/>
              <a:pPr>
                <a:defRPr/>
              </a:pPr>
              <a:t>‹Nº›</a:t>
            </a:fld>
            <a:endParaRPr lang="es-ES"/>
          </a:p>
        </p:txBody>
      </p:sp>
      <p:sp>
        <p:nvSpPr>
          <p:cNvPr id="7" name="Rectangle 16"/>
          <p:cNvSpPr>
            <a:spLocks noGrp="1" noChangeArrowheads="1"/>
          </p:cNvSpPr>
          <p:nvPr>
            <p:ph type="dt" sz="half" idx="12"/>
          </p:nvPr>
        </p:nvSpPr>
        <p:spPr>
          <a:ln/>
        </p:spPr>
        <p:txBody>
          <a:bodyPr/>
          <a:lstStyle>
            <a:lvl1pPr>
              <a:defRPr/>
            </a:lvl1pPr>
          </a:lstStyle>
          <a:p>
            <a:pPr>
              <a:defRPr/>
            </a:pPr>
            <a:fld id="{8E1E59AD-5009-4B42-9918-547146C0C50D}" type="datetimeFigureOut">
              <a:rPr lang="es-ES"/>
              <a:pPr>
                <a:defRPr/>
              </a:pPr>
              <a:t>26/09/2018</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vl1pPr>
          </a:lstStyle>
          <a:p>
            <a:pPr>
              <a:defRPr/>
            </a:pPr>
            <a:endParaRPr lang="es-ES"/>
          </a:p>
        </p:txBody>
      </p:sp>
      <p:sp>
        <p:nvSpPr>
          <p:cNvPr id="62467"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Black" pitchFamily="34" charset="0"/>
              </a:defRPr>
            </a:lvl1pPr>
          </a:lstStyle>
          <a:p>
            <a:pPr>
              <a:defRPr/>
            </a:pPr>
            <a:fld id="{17B12779-E5FF-4519-9B24-9E3A41C6C4DA}" type="slidenum">
              <a:rPr lang="es-ES"/>
              <a:pPr>
                <a:defRPr/>
              </a:pPr>
              <a:t>‹Nº›</a:t>
            </a:fld>
            <a:endParaRPr lang="es-ES"/>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lang="es-AR" sz="2400">
                <a:latin typeface="Times New Roman"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endParaRPr lang="es-AR" sz="2400">
                <a:latin typeface="Times New Roman"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endParaRPr lang="es-AR">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endParaRPr lang="es-AR">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endParaRPr lang="es-AR">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endParaRPr lang="es-AR">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endParaRPr lang="es-AR" sz="2400">
                <a:latin typeface="Times New Roman"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endParaRPr lang="es-AR">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endParaRPr lang="es-AR">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62480"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fld id="{47D30E09-3FFA-42CB-B794-21E50914F141}" type="datetimeFigureOut">
              <a:rPr lang="es-ES"/>
              <a:pPr>
                <a:defRPr/>
              </a:pPr>
              <a:t>26/09/2018</a:t>
            </a:fld>
            <a:endParaRPr lang="es-ES"/>
          </a:p>
        </p:txBody>
      </p:sp>
    </p:spTree>
  </p:cSld>
  <p:clrMap bg1="lt1" tx1="dk1" bg2="lt2" tx2="dk2" accent1="accent1" accent2="accent2" accent3="accent3" accent4="accent4" accent5="accent5" accent6="accent6" hlink="hlink" folHlink="folHlink"/>
  <p:sldLayoutIdLst>
    <p:sldLayoutId id="2147483772"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8" descr="Presentacion4"/>
          <p:cNvPicPr>
            <a:picLocks noChangeAspect="1" noChangeArrowheads="1"/>
          </p:cNvPicPr>
          <p:nvPr/>
        </p:nvPicPr>
        <p:blipFill>
          <a:blip r:embed="rId2"/>
          <a:srcRect/>
          <a:stretch>
            <a:fillRect/>
          </a:stretch>
        </p:blipFill>
        <p:spPr bwMode="auto">
          <a:xfrm>
            <a:off x="0" y="0"/>
            <a:ext cx="9144000" cy="5805488"/>
          </a:xfrm>
          <a:prstGeom prst="rect">
            <a:avLst/>
          </a:prstGeom>
          <a:noFill/>
          <a:ln w="9525">
            <a:noFill/>
            <a:miter lim="800000"/>
            <a:headEnd/>
            <a:tailEnd/>
          </a:ln>
        </p:spPr>
      </p:pic>
      <p:sp>
        <p:nvSpPr>
          <p:cNvPr id="3075" name="Text Box 7"/>
          <p:cNvSpPr txBox="1">
            <a:spLocks noChangeArrowheads="1"/>
          </p:cNvSpPr>
          <p:nvPr/>
        </p:nvSpPr>
        <p:spPr bwMode="auto">
          <a:xfrm>
            <a:off x="539750" y="2514600"/>
            <a:ext cx="8064500" cy="1754326"/>
          </a:xfrm>
          <a:prstGeom prst="rect">
            <a:avLst/>
          </a:prstGeom>
          <a:noFill/>
          <a:ln w="9525">
            <a:noFill/>
            <a:miter lim="800000"/>
            <a:headEnd/>
            <a:tailEnd/>
          </a:ln>
        </p:spPr>
        <p:txBody>
          <a:bodyPr>
            <a:spAutoFit/>
          </a:bodyPr>
          <a:lstStyle/>
          <a:p>
            <a:pPr algn="ctr">
              <a:spcBef>
                <a:spcPct val="50000"/>
              </a:spcBef>
            </a:pPr>
            <a:r>
              <a:rPr lang="es-AR" sz="5400" smtClean="0">
                <a:solidFill>
                  <a:srgbClr val="DDDDDD"/>
                </a:solidFill>
                <a:latin typeface="Verdana" pitchFamily="34" charset="0"/>
              </a:rPr>
              <a:t>Introducción al VERILOG</a:t>
            </a:r>
            <a:endParaRPr lang="es-AR" sz="5400" dirty="0">
              <a:solidFill>
                <a:srgbClr val="DDDDDD"/>
              </a:solidFill>
              <a:latin typeface="Verdana" pitchFamily="34" charset="0"/>
            </a:endParaRPr>
          </a:p>
        </p:txBody>
      </p:sp>
      <p:pic>
        <p:nvPicPr>
          <p:cNvPr id="5" name="Picture 3" descr="D:\Luis\Facultad\UTN\240px-UTN_logo.jpg"/>
          <p:cNvPicPr>
            <a:picLocks noChangeAspect="1" noChangeArrowheads="1"/>
          </p:cNvPicPr>
          <p:nvPr/>
        </p:nvPicPr>
        <p:blipFill>
          <a:blip r:embed="rId3" cstate="print"/>
          <a:srcRect/>
          <a:stretch>
            <a:fillRect/>
          </a:stretch>
        </p:blipFill>
        <p:spPr bwMode="auto">
          <a:xfrm>
            <a:off x="7884368" y="5843588"/>
            <a:ext cx="1116012" cy="1014412"/>
          </a:xfrm>
          <a:prstGeom prst="rect">
            <a:avLst/>
          </a:prstGeom>
          <a:noFill/>
          <a:ln w="9525">
            <a:noFill/>
            <a:miter lim="800000"/>
            <a:headEnd/>
            <a:tailEnd/>
          </a:ln>
        </p:spPr>
      </p:pic>
      <p:sp>
        <p:nvSpPr>
          <p:cNvPr id="2" name="CuadroTexto 1"/>
          <p:cNvSpPr txBox="1"/>
          <p:nvPr/>
        </p:nvSpPr>
        <p:spPr>
          <a:xfrm>
            <a:off x="107504" y="6093296"/>
            <a:ext cx="5832648" cy="646331"/>
          </a:xfrm>
          <a:prstGeom prst="rect">
            <a:avLst/>
          </a:prstGeom>
          <a:noFill/>
        </p:spPr>
        <p:txBody>
          <a:bodyPr wrap="square" rtlCol="0">
            <a:spAutoFit/>
          </a:bodyPr>
          <a:lstStyle/>
          <a:p>
            <a:r>
              <a:rPr lang="es-AR" dirty="0" smtClean="0"/>
              <a:t>Ing. Marcelo Casasnovas </a:t>
            </a:r>
          </a:p>
          <a:p>
            <a:r>
              <a:rPr lang="es-AR" dirty="0" smtClean="0"/>
              <a:t>Técnicas Digitales I Año 2018    Centro CUDAR</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190" name="Group 2"/>
          <p:cNvGrpSpPr>
            <a:grpSpLocks/>
          </p:cNvGrpSpPr>
          <p:nvPr/>
        </p:nvGrpSpPr>
        <p:grpSpPr bwMode="auto">
          <a:xfrm>
            <a:off x="0" y="0"/>
            <a:ext cx="9144000" cy="404813"/>
            <a:chOff x="0" y="0"/>
            <a:chExt cx="5760" cy="255"/>
          </a:xfrm>
        </p:grpSpPr>
        <p:sp>
          <p:nvSpPr>
            <p:cNvPr id="7193" name="Rectangle 32"/>
            <p:cNvSpPr>
              <a:spLocks noChangeArrowheads="1"/>
            </p:cNvSpPr>
            <p:nvPr/>
          </p:nvSpPr>
          <p:spPr bwMode="auto">
            <a:xfrm>
              <a:off x="0" y="0"/>
              <a:ext cx="5760" cy="255"/>
            </a:xfrm>
            <a:prstGeom prst="rect">
              <a:avLst/>
            </a:prstGeom>
            <a:gradFill rotWithShape="1">
              <a:gsLst>
                <a:gs pos="0">
                  <a:srgbClr val="EAEAEA"/>
                </a:gs>
                <a:gs pos="100000">
                  <a:srgbClr val="43516D"/>
                </a:gs>
              </a:gsLst>
              <a:lin ang="0" scaled="1"/>
            </a:gradFill>
            <a:ln w="9525" algn="ctr">
              <a:noFill/>
              <a:miter lim="800000"/>
              <a:headEnd/>
              <a:tailEnd/>
            </a:ln>
          </p:spPr>
          <p:txBody>
            <a:bodyPr wrap="none" anchor="ctr"/>
            <a:lstStyle/>
            <a:p>
              <a:endParaRPr lang="es-AR"/>
            </a:p>
          </p:txBody>
        </p:sp>
        <p:sp>
          <p:nvSpPr>
            <p:cNvPr id="7194" name="Text Box 81"/>
            <p:cNvSpPr txBox="1">
              <a:spLocks noChangeArrowheads="1"/>
            </p:cNvSpPr>
            <p:nvPr/>
          </p:nvSpPr>
          <p:spPr bwMode="auto">
            <a:xfrm>
              <a:off x="48" y="19"/>
              <a:ext cx="5712" cy="212"/>
            </a:xfrm>
            <a:prstGeom prst="rect">
              <a:avLst/>
            </a:prstGeom>
            <a:gradFill rotWithShape="1">
              <a:gsLst>
                <a:gs pos="0">
                  <a:srgbClr val="EAEAEA"/>
                </a:gs>
                <a:gs pos="100000">
                  <a:srgbClr val="43516D"/>
                </a:gs>
              </a:gsLst>
              <a:lin ang="0" scaled="1"/>
            </a:gradFill>
            <a:ln w="9525">
              <a:noFill/>
              <a:miter lim="800000"/>
              <a:headEnd/>
              <a:tailEnd/>
            </a:ln>
          </p:spPr>
          <p:txBody>
            <a:bodyPr>
              <a:spAutoFit/>
            </a:bodyPr>
            <a:lstStyle/>
            <a:p>
              <a:pPr algn="r">
                <a:spcBef>
                  <a:spcPct val="50000"/>
                </a:spcBef>
              </a:pPr>
              <a:r>
                <a:rPr lang="es-AR" sz="1600" dirty="0">
                  <a:solidFill>
                    <a:srgbClr val="EAEAEA"/>
                  </a:solidFill>
                  <a:latin typeface="Verdana" pitchFamily="34" charset="0"/>
                </a:rPr>
                <a:t>VERILOG</a:t>
              </a:r>
              <a:endParaRPr lang="es-ES" sz="1600" dirty="0">
                <a:solidFill>
                  <a:srgbClr val="EAEAEA"/>
                </a:solidFill>
                <a:latin typeface="Verdana" pitchFamily="34" charset="0"/>
              </a:endParaRPr>
            </a:p>
          </p:txBody>
        </p:sp>
      </p:grpSp>
      <p:sp>
        <p:nvSpPr>
          <p:cNvPr id="2" name="Rectángulo 1"/>
          <p:cNvSpPr/>
          <p:nvPr/>
        </p:nvSpPr>
        <p:spPr>
          <a:xfrm>
            <a:off x="1187624" y="2204864"/>
            <a:ext cx="4572000" cy="1754326"/>
          </a:xfrm>
          <a:prstGeom prst="rect">
            <a:avLst/>
          </a:prstGeom>
        </p:spPr>
        <p:txBody>
          <a:bodyPr>
            <a:spAutoFit/>
          </a:bodyPr>
          <a:lstStyle/>
          <a:p>
            <a:r>
              <a:rPr lang="en-US" dirty="0">
                <a:latin typeface="Courier10PitchBT-Roman"/>
              </a:rPr>
              <a:t>module </a:t>
            </a:r>
            <a:r>
              <a:rPr lang="en-US" dirty="0" err="1" smtClean="0">
                <a:latin typeface="Courier10PitchBT-Roman"/>
              </a:rPr>
              <a:t>function_logica</a:t>
            </a:r>
            <a:r>
              <a:rPr lang="en-US" dirty="0" smtClean="0">
                <a:latin typeface="Courier10PitchBT-Roman"/>
              </a:rPr>
              <a:t>(input </a:t>
            </a:r>
            <a:r>
              <a:rPr lang="en-US" dirty="0">
                <a:latin typeface="Courier10PitchBT-Roman"/>
              </a:rPr>
              <a:t>logic a, b, c,</a:t>
            </a:r>
          </a:p>
          <a:p>
            <a:r>
              <a:rPr lang="en-US" dirty="0">
                <a:latin typeface="Courier10PitchBT-Roman"/>
              </a:rPr>
              <a:t>output logic y);</a:t>
            </a:r>
          </a:p>
          <a:p>
            <a:r>
              <a:rPr lang="fr-FR" dirty="0" err="1">
                <a:latin typeface="Courier10PitchBT-Roman"/>
              </a:rPr>
              <a:t>assign</a:t>
            </a:r>
            <a:r>
              <a:rPr lang="fr-FR" dirty="0">
                <a:latin typeface="Courier10PitchBT-Roman"/>
              </a:rPr>
              <a:t> y = ~a &amp; ~b &amp; ~c |</a:t>
            </a:r>
          </a:p>
          <a:p>
            <a:r>
              <a:rPr lang="en-US" dirty="0">
                <a:latin typeface="Courier10PitchBT-Roman"/>
              </a:rPr>
              <a:t>a &amp; ~b &amp; ~c |</a:t>
            </a:r>
          </a:p>
          <a:p>
            <a:r>
              <a:rPr lang="en-US" dirty="0">
                <a:latin typeface="Courier10PitchBT-Roman"/>
              </a:rPr>
              <a:t>a &amp; ~b &amp; c;</a:t>
            </a:r>
          </a:p>
          <a:p>
            <a:r>
              <a:rPr lang="en-US" dirty="0">
                <a:latin typeface="Courier10PitchBT-Roman"/>
              </a:rPr>
              <a:t>endmodule</a:t>
            </a:r>
            <a:endParaRPr lang="en-US" dirty="0"/>
          </a:p>
        </p:txBody>
      </p:sp>
      <p:sp>
        <p:nvSpPr>
          <p:cNvPr id="31" name="Text Box 24"/>
          <p:cNvSpPr txBox="1">
            <a:spLocks noChangeArrowheads="1"/>
          </p:cNvSpPr>
          <p:nvPr/>
        </p:nvSpPr>
        <p:spPr bwMode="auto">
          <a:xfrm>
            <a:off x="611188" y="765175"/>
            <a:ext cx="8065268" cy="830997"/>
          </a:xfrm>
          <a:prstGeom prst="rect">
            <a:avLst/>
          </a:prstGeom>
          <a:noFill/>
          <a:ln w="9525" algn="ctr">
            <a:noFill/>
            <a:miter lim="800000"/>
            <a:headEnd/>
            <a:tailEnd/>
          </a:ln>
        </p:spPr>
        <p:txBody>
          <a:bodyPr wrap="square">
            <a:spAutoFit/>
          </a:bodyPr>
          <a:lstStyle/>
          <a:p>
            <a:r>
              <a:rPr lang="es-AR" sz="2400" b="1" dirty="0" smtClean="0">
                <a:solidFill>
                  <a:srgbClr val="43516D"/>
                </a:solidFill>
              </a:rPr>
              <a:t> Módulo: un bloque de hardware con entradas/salidas   se llama MODULO</a:t>
            </a:r>
            <a:endParaRPr lang="es-ES" sz="2400" b="1" dirty="0">
              <a:solidFill>
                <a:srgbClr val="43516D"/>
              </a:solidFill>
            </a:endParaRPr>
          </a:p>
        </p:txBody>
      </p:sp>
      <p:sp>
        <p:nvSpPr>
          <p:cNvPr id="32" name="Text Box 24"/>
          <p:cNvSpPr txBox="1">
            <a:spLocks noChangeArrowheads="1"/>
          </p:cNvSpPr>
          <p:nvPr/>
        </p:nvSpPr>
        <p:spPr bwMode="auto">
          <a:xfrm>
            <a:off x="611188" y="4581644"/>
            <a:ext cx="8065268" cy="338554"/>
          </a:xfrm>
          <a:prstGeom prst="rect">
            <a:avLst/>
          </a:prstGeom>
          <a:noFill/>
          <a:ln w="9525" algn="ctr">
            <a:noFill/>
            <a:miter lim="800000"/>
            <a:headEnd/>
            <a:tailEnd/>
          </a:ln>
        </p:spPr>
        <p:txBody>
          <a:bodyPr wrap="square">
            <a:spAutoFit/>
          </a:bodyPr>
          <a:lstStyle/>
          <a:p>
            <a:r>
              <a:rPr lang="es-AR" sz="1600" b="1" dirty="0" smtClean="0">
                <a:solidFill>
                  <a:srgbClr val="43516D"/>
                </a:solidFill>
              </a:rPr>
              <a:t> Un modulo comienza con el listado de puertos de entradas y salidas</a:t>
            </a:r>
            <a:endParaRPr lang="es-ES" sz="1600" b="1" dirty="0">
              <a:solidFill>
                <a:srgbClr val="43516D"/>
              </a:solidFill>
            </a:endParaRPr>
          </a:p>
        </p:txBody>
      </p:sp>
      <p:grpSp>
        <p:nvGrpSpPr>
          <p:cNvPr id="19" name="Group 10"/>
          <p:cNvGrpSpPr>
            <a:grpSpLocks/>
          </p:cNvGrpSpPr>
          <p:nvPr/>
        </p:nvGrpSpPr>
        <p:grpSpPr bwMode="auto">
          <a:xfrm>
            <a:off x="0" y="6432633"/>
            <a:ext cx="9144000" cy="425360"/>
            <a:chOff x="0" y="4184"/>
            <a:chExt cx="5760" cy="136"/>
          </a:xfrm>
        </p:grpSpPr>
        <p:sp>
          <p:nvSpPr>
            <p:cNvPr id="20" name="Rectangle 8"/>
            <p:cNvSpPr>
              <a:spLocks noChangeArrowheads="1"/>
            </p:cNvSpPr>
            <p:nvPr/>
          </p:nvSpPr>
          <p:spPr bwMode="auto">
            <a:xfrm>
              <a:off x="0" y="4184"/>
              <a:ext cx="5760" cy="136"/>
            </a:xfrm>
            <a:prstGeom prst="rect">
              <a:avLst/>
            </a:prstGeom>
            <a:solidFill>
              <a:srgbClr val="43516C"/>
            </a:solidFill>
            <a:ln w="9525" algn="ctr">
              <a:noFill/>
              <a:miter lim="800000"/>
              <a:headEnd/>
              <a:tailEnd/>
            </a:ln>
            <a:effectLst/>
          </p:spPr>
          <p:txBody>
            <a:bodyPr wrap="none" anchor="ctr"/>
            <a:lstStyle/>
            <a:p>
              <a:endParaRPr lang="es-AR"/>
            </a:p>
          </p:txBody>
        </p:sp>
        <p:sp>
          <p:nvSpPr>
            <p:cNvPr id="21" name="Text Box 98"/>
            <p:cNvSpPr txBox="1">
              <a:spLocks noChangeArrowheads="1"/>
            </p:cNvSpPr>
            <p:nvPr/>
          </p:nvSpPr>
          <p:spPr bwMode="auto">
            <a:xfrm>
              <a:off x="48" y="4184"/>
              <a:ext cx="5654" cy="57"/>
            </a:xfrm>
            <a:prstGeom prst="rect">
              <a:avLst/>
            </a:prstGeom>
            <a:solidFill>
              <a:srgbClr val="43516C"/>
            </a:solidFill>
            <a:ln w="9525">
              <a:noFill/>
              <a:miter lim="800000"/>
              <a:headEnd/>
              <a:tailEnd/>
            </a:ln>
          </p:spPr>
          <p:txBody>
            <a:bodyPr wrap="square">
              <a:spAutoFit/>
            </a:bodyPr>
            <a:lstStyle/>
            <a:p>
              <a:pPr>
                <a:lnSpc>
                  <a:spcPct val="70000"/>
                </a:lnSpc>
                <a:spcBef>
                  <a:spcPct val="50000"/>
                </a:spcBef>
              </a:pPr>
              <a:r>
                <a:rPr lang="es-AR" sz="800" dirty="0">
                  <a:solidFill>
                    <a:srgbClr val="DDDDDD"/>
                  </a:solidFill>
                  <a:latin typeface="Verdana" pitchFamily="34" charset="0"/>
                </a:rPr>
                <a:t>Ing. Marcelo Casasnovas Técnicas Digitales I Año </a:t>
              </a:r>
              <a:r>
                <a:rPr lang="es-AR" sz="800" dirty="0" smtClean="0">
                  <a:solidFill>
                    <a:srgbClr val="DDDDDD"/>
                  </a:solidFill>
                  <a:latin typeface="Verdana" pitchFamily="34" charset="0"/>
                </a:rPr>
                <a:t>2018                                                                                                                                           Centro CUDAR                                                       </a:t>
              </a:r>
              <a:endParaRPr lang="es-ES" sz="800" dirty="0">
                <a:solidFill>
                  <a:srgbClr val="DDDDDD"/>
                </a:solidFill>
                <a:latin typeface="Verdana" pitchFamily="34" charset="0"/>
              </a:endParaRPr>
            </a:p>
          </p:txBody>
        </p:sp>
      </p:grpSp>
    </p:spTree>
    <p:extLst>
      <p:ext uri="{BB962C8B-B14F-4D97-AF65-F5344CB8AC3E}">
        <p14:creationId xmlns:p14="http://schemas.microsoft.com/office/powerpoint/2010/main" val="35086483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190" name="Group 2"/>
          <p:cNvGrpSpPr>
            <a:grpSpLocks/>
          </p:cNvGrpSpPr>
          <p:nvPr/>
        </p:nvGrpSpPr>
        <p:grpSpPr bwMode="auto">
          <a:xfrm>
            <a:off x="0" y="0"/>
            <a:ext cx="9144000" cy="404813"/>
            <a:chOff x="0" y="0"/>
            <a:chExt cx="5760" cy="255"/>
          </a:xfrm>
        </p:grpSpPr>
        <p:sp>
          <p:nvSpPr>
            <p:cNvPr id="7193" name="Rectangle 32"/>
            <p:cNvSpPr>
              <a:spLocks noChangeArrowheads="1"/>
            </p:cNvSpPr>
            <p:nvPr/>
          </p:nvSpPr>
          <p:spPr bwMode="auto">
            <a:xfrm>
              <a:off x="0" y="0"/>
              <a:ext cx="5760" cy="255"/>
            </a:xfrm>
            <a:prstGeom prst="rect">
              <a:avLst/>
            </a:prstGeom>
            <a:gradFill rotWithShape="1">
              <a:gsLst>
                <a:gs pos="0">
                  <a:srgbClr val="EAEAEA"/>
                </a:gs>
                <a:gs pos="100000">
                  <a:srgbClr val="43516D"/>
                </a:gs>
              </a:gsLst>
              <a:lin ang="0" scaled="1"/>
            </a:gradFill>
            <a:ln w="9525" algn="ctr">
              <a:noFill/>
              <a:miter lim="800000"/>
              <a:headEnd/>
              <a:tailEnd/>
            </a:ln>
          </p:spPr>
          <p:txBody>
            <a:bodyPr wrap="none" anchor="ctr"/>
            <a:lstStyle/>
            <a:p>
              <a:endParaRPr lang="es-AR"/>
            </a:p>
          </p:txBody>
        </p:sp>
        <p:sp>
          <p:nvSpPr>
            <p:cNvPr id="7194" name="Text Box 81"/>
            <p:cNvSpPr txBox="1">
              <a:spLocks noChangeArrowheads="1"/>
            </p:cNvSpPr>
            <p:nvPr/>
          </p:nvSpPr>
          <p:spPr bwMode="auto">
            <a:xfrm>
              <a:off x="48" y="19"/>
              <a:ext cx="5712" cy="212"/>
            </a:xfrm>
            <a:prstGeom prst="rect">
              <a:avLst/>
            </a:prstGeom>
            <a:gradFill rotWithShape="1">
              <a:gsLst>
                <a:gs pos="0">
                  <a:srgbClr val="EAEAEA"/>
                </a:gs>
                <a:gs pos="100000">
                  <a:srgbClr val="43516D"/>
                </a:gs>
              </a:gsLst>
              <a:lin ang="0" scaled="1"/>
            </a:gradFill>
            <a:ln w="9525">
              <a:noFill/>
              <a:miter lim="800000"/>
              <a:headEnd/>
              <a:tailEnd/>
            </a:ln>
          </p:spPr>
          <p:txBody>
            <a:bodyPr>
              <a:spAutoFit/>
            </a:bodyPr>
            <a:lstStyle/>
            <a:p>
              <a:pPr algn="r">
                <a:spcBef>
                  <a:spcPct val="50000"/>
                </a:spcBef>
              </a:pPr>
              <a:r>
                <a:rPr lang="es-AR" sz="1600" dirty="0">
                  <a:solidFill>
                    <a:srgbClr val="EAEAEA"/>
                  </a:solidFill>
                  <a:latin typeface="Verdana" pitchFamily="34" charset="0"/>
                </a:rPr>
                <a:t>VERILOG</a:t>
              </a:r>
              <a:endParaRPr lang="es-ES" sz="1600" dirty="0">
                <a:solidFill>
                  <a:srgbClr val="EAEAEA"/>
                </a:solidFill>
                <a:latin typeface="Verdana" pitchFamily="34" charset="0"/>
              </a:endParaRPr>
            </a:p>
          </p:txBody>
        </p:sp>
      </p:grpSp>
      <p:sp>
        <p:nvSpPr>
          <p:cNvPr id="2" name="Rectángulo 1"/>
          <p:cNvSpPr/>
          <p:nvPr/>
        </p:nvSpPr>
        <p:spPr>
          <a:xfrm>
            <a:off x="591311" y="1749210"/>
            <a:ext cx="2952700" cy="1200329"/>
          </a:xfrm>
          <a:prstGeom prst="rect">
            <a:avLst/>
          </a:prstGeom>
        </p:spPr>
        <p:txBody>
          <a:bodyPr wrap="square">
            <a:spAutoFit/>
          </a:bodyPr>
          <a:lstStyle/>
          <a:p>
            <a:pPr marL="285750" indent="-285750">
              <a:buFont typeface="Arial" panose="020B0604020202020204" pitchFamily="34" charset="0"/>
              <a:buChar char="•"/>
            </a:pPr>
            <a:r>
              <a:rPr lang="en-US" dirty="0" smtClean="0">
                <a:latin typeface="Courier10PitchBT-Roman"/>
              </a:rPr>
              <a:t>LISTA DE PUERTOS</a:t>
            </a:r>
          </a:p>
          <a:p>
            <a:endParaRPr lang="en-US" dirty="0">
              <a:latin typeface="Courier10PitchBT-Roman"/>
            </a:endParaRPr>
          </a:p>
          <a:p>
            <a:pPr marL="285750" indent="-285750">
              <a:buFont typeface="Arial" panose="020B0604020202020204" pitchFamily="34" charset="0"/>
              <a:buChar char="•"/>
            </a:pPr>
            <a:r>
              <a:rPr lang="en-US" dirty="0" smtClean="0">
                <a:latin typeface="Courier10PitchBT-Roman"/>
              </a:rPr>
              <a:t>DECLARACIÓN DE PUERTOS</a:t>
            </a:r>
            <a:endParaRPr lang="en-US" dirty="0"/>
          </a:p>
        </p:txBody>
      </p:sp>
      <p:sp>
        <p:nvSpPr>
          <p:cNvPr id="31" name="Text Box 24"/>
          <p:cNvSpPr txBox="1">
            <a:spLocks noChangeArrowheads="1"/>
          </p:cNvSpPr>
          <p:nvPr/>
        </p:nvSpPr>
        <p:spPr bwMode="auto">
          <a:xfrm>
            <a:off x="611188" y="765175"/>
            <a:ext cx="8065268" cy="461665"/>
          </a:xfrm>
          <a:prstGeom prst="rect">
            <a:avLst/>
          </a:prstGeom>
          <a:noFill/>
          <a:ln w="9525" algn="ctr">
            <a:noFill/>
            <a:miter lim="800000"/>
            <a:headEnd/>
            <a:tailEnd/>
          </a:ln>
        </p:spPr>
        <p:txBody>
          <a:bodyPr wrap="square">
            <a:spAutoFit/>
          </a:bodyPr>
          <a:lstStyle/>
          <a:p>
            <a:r>
              <a:rPr lang="es-AR" sz="2400" b="1" dirty="0" smtClean="0">
                <a:solidFill>
                  <a:srgbClr val="43516D"/>
                </a:solidFill>
              </a:rPr>
              <a:t> Interface del Módulo</a:t>
            </a:r>
            <a:endParaRPr lang="es-ES" sz="2400" b="1" dirty="0">
              <a:solidFill>
                <a:srgbClr val="43516D"/>
              </a:solidFill>
            </a:endParaRPr>
          </a:p>
        </p:txBody>
      </p:sp>
      <p:pic>
        <p:nvPicPr>
          <p:cNvPr id="1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4663" y="1226840"/>
            <a:ext cx="4133850" cy="4276725"/>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0"/>
          <p:cNvGrpSpPr>
            <a:grpSpLocks/>
          </p:cNvGrpSpPr>
          <p:nvPr/>
        </p:nvGrpSpPr>
        <p:grpSpPr bwMode="auto">
          <a:xfrm>
            <a:off x="0" y="6432633"/>
            <a:ext cx="9144000" cy="425360"/>
            <a:chOff x="0" y="4184"/>
            <a:chExt cx="5760" cy="136"/>
          </a:xfrm>
        </p:grpSpPr>
        <p:sp>
          <p:nvSpPr>
            <p:cNvPr id="19" name="Rectangle 8"/>
            <p:cNvSpPr>
              <a:spLocks noChangeArrowheads="1"/>
            </p:cNvSpPr>
            <p:nvPr/>
          </p:nvSpPr>
          <p:spPr bwMode="auto">
            <a:xfrm>
              <a:off x="0" y="4184"/>
              <a:ext cx="5760" cy="136"/>
            </a:xfrm>
            <a:prstGeom prst="rect">
              <a:avLst/>
            </a:prstGeom>
            <a:solidFill>
              <a:srgbClr val="43516C"/>
            </a:solidFill>
            <a:ln w="9525" algn="ctr">
              <a:noFill/>
              <a:miter lim="800000"/>
              <a:headEnd/>
              <a:tailEnd/>
            </a:ln>
            <a:effectLst/>
          </p:spPr>
          <p:txBody>
            <a:bodyPr wrap="none" anchor="ctr"/>
            <a:lstStyle/>
            <a:p>
              <a:endParaRPr lang="es-AR"/>
            </a:p>
          </p:txBody>
        </p:sp>
        <p:sp>
          <p:nvSpPr>
            <p:cNvPr id="20" name="Text Box 98"/>
            <p:cNvSpPr txBox="1">
              <a:spLocks noChangeArrowheads="1"/>
            </p:cNvSpPr>
            <p:nvPr/>
          </p:nvSpPr>
          <p:spPr bwMode="auto">
            <a:xfrm>
              <a:off x="48" y="4184"/>
              <a:ext cx="5654" cy="57"/>
            </a:xfrm>
            <a:prstGeom prst="rect">
              <a:avLst/>
            </a:prstGeom>
            <a:solidFill>
              <a:srgbClr val="43516C"/>
            </a:solidFill>
            <a:ln w="9525">
              <a:noFill/>
              <a:miter lim="800000"/>
              <a:headEnd/>
              <a:tailEnd/>
            </a:ln>
          </p:spPr>
          <p:txBody>
            <a:bodyPr wrap="square">
              <a:spAutoFit/>
            </a:bodyPr>
            <a:lstStyle/>
            <a:p>
              <a:pPr>
                <a:lnSpc>
                  <a:spcPct val="70000"/>
                </a:lnSpc>
                <a:spcBef>
                  <a:spcPct val="50000"/>
                </a:spcBef>
              </a:pPr>
              <a:r>
                <a:rPr lang="es-AR" sz="800" dirty="0">
                  <a:solidFill>
                    <a:srgbClr val="DDDDDD"/>
                  </a:solidFill>
                  <a:latin typeface="Verdana" pitchFamily="34" charset="0"/>
                </a:rPr>
                <a:t>Ing. Marcelo Casasnovas Técnicas Digitales I Año </a:t>
              </a:r>
              <a:r>
                <a:rPr lang="es-AR" sz="800" dirty="0" smtClean="0">
                  <a:solidFill>
                    <a:srgbClr val="DDDDDD"/>
                  </a:solidFill>
                  <a:latin typeface="Verdana" pitchFamily="34" charset="0"/>
                </a:rPr>
                <a:t>2018                                                                                                                                           Centro CUDAR                                                       </a:t>
              </a:r>
              <a:endParaRPr lang="es-ES" sz="800" dirty="0">
                <a:solidFill>
                  <a:srgbClr val="DDDDDD"/>
                </a:solidFill>
                <a:latin typeface="Verdana" pitchFamily="34" charset="0"/>
              </a:endParaRPr>
            </a:p>
          </p:txBody>
        </p:sp>
      </p:grpSp>
    </p:spTree>
    <p:extLst>
      <p:ext uri="{BB962C8B-B14F-4D97-AF65-F5344CB8AC3E}">
        <p14:creationId xmlns:p14="http://schemas.microsoft.com/office/powerpoint/2010/main" val="8112582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198" name="Group 2"/>
          <p:cNvGrpSpPr>
            <a:grpSpLocks/>
          </p:cNvGrpSpPr>
          <p:nvPr/>
        </p:nvGrpSpPr>
        <p:grpSpPr bwMode="auto">
          <a:xfrm>
            <a:off x="0" y="0"/>
            <a:ext cx="9144000" cy="404813"/>
            <a:chOff x="0" y="0"/>
            <a:chExt cx="5760" cy="255"/>
          </a:xfrm>
        </p:grpSpPr>
        <p:sp>
          <p:nvSpPr>
            <p:cNvPr id="8199" name="Rectangle 16"/>
            <p:cNvSpPr>
              <a:spLocks noChangeArrowheads="1"/>
            </p:cNvSpPr>
            <p:nvPr/>
          </p:nvSpPr>
          <p:spPr bwMode="auto">
            <a:xfrm>
              <a:off x="0" y="0"/>
              <a:ext cx="5760" cy="255"/>
            </a:xfrm>
            <a:prstGeom prst="rect">
              <a:avLst/>
            </a:prstGeom>
            <a:gradFill rotWithShape="1">
              <a:gsLst>
                <a:gs pos="0">
                  <a:srgbClr val="EAEAEA"/>
                </a:gs>
                <a:gs pos="100000">
                  <a:srgbClr val="43516D"/>
                </a:gs>
              </a:gsLst>
              <a:lin ang="0" scaled="1"/>
            </a:gradFill>
            <a:ln w="9525" algn="ctr">
              <a:noFill/>
              <a:miter lim="800000"/>
              <a:headEnd/>
              <a:tailEnd/>
            </a:ln>
          </p:spPr>
          <p:txBody>
            <a:bodyPr wrap="none" anchor="ctr"/>
            <a:lstStyle/>
            <a:p>
              <a:endParaRPr lang="es-AR"/>
            </a:p>
          </p:txBody>
        </p:sp>
        <p:sp>
          <p:nvSpPr>
            <p:cNvPr id="8200" name="Text Box 81"/>
            <p:cNvSpPr txBox="1">
              <a:spLocks noChangeArrowheads="1"/>
            </p:cNvSpPr>
            <p:nvPr/>
          </p:nvSpPr>
          <p:spPr bwMode="auto">
            <a:xfrm>
              <a:off x="48" y="19"/>
              <a:ext cx="5712" cy="212"/>
            </a:xfrm>
            <a:prstGeom prst="rect">
              <a:avLst/>
            </a:prstGeom>
            <a:gradFill rotWithShape="1">
              <a:gsLst>
                <a:gs pos="0">
                  <a:srgbClr val="EAEAEA"/>
                </a:gs>
                <a:gs pos="100000">
                  <a:srgbClr val="43516D"/>
                </a:gs>
              </a:gsLst>
              <a:lin ang="0" scaled="1"/>
            </a:gradFill>
            <a:ln w="9525">
              <a:noFill/>
              <a:miter lim="800000"/>
              <a:headEnd/>
              <a:tailEnd/>
            </a:ln>
          </p:spPr>
          <p:txBody>
            <a:bodyPr>
              <a:spAutoFit/>
            </a:bodyPr>
            <a:lstStyle/>
            <a:p>
              <a:pPr algn="r">
                <a:spcBef>
                  <a:spcPct val="50000"/>
                </a:spcBef>
              </a:pPr>
              <a:r>
                <a:rPr lang="es-AR" sz="1600" dirty="0">
                  <a:solidFill>
                    <a:srgbClr val="EAEAEA"/>
                  </a:solidFill>
                  <a:latin typeface="Verdana" pitchFamily="34" charset="0"/>
                </a:rPr>
                <a:t>VERILOG</a:t>
              </a:r>
              <a:endParaRPr lang="es-ES" sz="1600" dirty="0">
                <a:solidFill>
                  <a:srgbClr val="EAEAEA"/>
                </a:solidFill>
                <a:latin typeface="Verdana" pitchFamily="34" charset="0"/>
              </a:endParaRPr>
            </a:p>
          </p:txBody>
        </p:sp>
      </p:grpSp>
      <p:pic>
        <p:nvPicPr>
          <p:cNvPr id="2" name="Imagen 1"/>
          <p:cNvPicPr>
            <a:picLocks noChangeAspect="1"/>
          </p:cNvPicPr>
          <p:nvPr/>
        </p:nvPicPr>
        <p:blipFill>
          <a:blip r:embed="rId2"/>
          <a:stretch>
            <a:fillRect/>
          </a:stretch>
        </p:blipFill>
        <p:spPr>
          <a:xfrm>
            <a:off x="2304443" y="2163070"/>
            <a:ext cx="3960440" cy="3448314"/>
          </a:xfrm>
          <a:prstGeom prst="rect">
            <a:avLst/>
          </a:prstGeom>
        </p:spPr>
      </p:pic>
      <p:sp>
        <p:nvSpPr>
          <p:cNvPr id="12" name="Text Box 24"/>
          <p:cNvSpPr txBox="1">
            <a:spLocks noChangeArrowheads="1"/>
          </p:cNvSpPr>
          <p:nvPr/>
        </p:nvSpPr>
        <p:spPr bwMode="auto">
          <a:xfrm>
            <a:off x="611188" y="765175"/>
            <a:ext cx="8065268" cy="461665"/>
          </a:xfrm>
          <a:prstGeom prst="rect">
            <a:avLst/>
          </a:prstGeom>
          <a:noFill/>
          <a:ln w="9525" algn="ctr">
            <a:noFill/>
            <a:miter lim="800000"/>
            <a:headEnd/>
            <a:tailEnd/>
          </a:ln>
        </p:spPr>
        <p:txBody>
          <a:bodyPr wrap="square">
            <a:spAutoFit/>
          </a:bodyPr>
          <a:lstStyle/>
          <a:p>
            <a:r>
              <a:rPr lang="es-AR" sz="2400" b="1" dirty="0" smtClean="0">
                <a:solidFill>
                  <a:srgbClr val="43516D"/>
                </a:solidFill>
              </a:rPr>
              <a:t> </a:t>
            </a:r>
            <a:r>
              <a:rPr lang="es-AR" sz="2400" b="1" dirty="0">
                <a:solidFill>
                  <a:srgbClr val="43516D"/>
                </a:solidFill>
              </a:rPr>
              <a:t>Operadores y precedencia </a:t>
            </a:r>
            <a:r>
              <a:rPr lang="es-AR" sz="2400" b="1" dirty="0" smtClean="0">
                <a:solidFill>
                  <a:srgbClr val="43516D"/>
                </a:solidFill>
              </a:rPr>
              <a:t>en Verilog</a:t>
            </a:r>
            <a:endParaRPr lang="es-ES" sz="2400" b="1" dirty="0">
              <a:solidFill>
                <a:srgbClr val="43516D"/>
              </a:solidFill>
            </a:endParaRPr>
          </a:p>
        </p:txBody>
      </p:sp>
      <p:sp>
        <p:nvSpPr>
          <p:cNvPr id="3" name="Rectángulo 2"/>
          <p:cNvSpPr/>
          <p:nvPr/>
        </p:nvSpPr>
        <p:spPr>
          <a:xfrm>
            <a:off x="827584" y="1397429"/>
            <a:ext cx="5339923" cy="369332"/>
          </a:xfrm>
          <a:prstGeom prst="rect">
            <a:avLst/>
          </a:prstGeom>
        </p:spPr>
        <p:txBody>
          <a:bodyPr wrap="none">
            <a:spAutoFit/>
          </a:bodyPr>
          <a:lstStyle/>
          <a:p>
            <a:r>
              <a:rPr lang="es-AR" dirty="0" smtClean="0"/>
              <a:t>Similar a cualquier otro lenguaje de programación </a:t>
            </a:r>
            <a:endParaRPr lang="en-US" dirty="0"/>
          </a:p>
        </p:txBody>
      </p:sp>
      <p:grpSp>
        <p:nvGrpSpPr>
          <p:cNvPr id="15" name="Group 10"/>
          <p:cNvGrpSpPr>
            <a:grpSpLocks/>
          </p:cNvGrpSpPr>
          <p:nvPr/>
        </p:nvGrpSpPr>
        <p:grpSpPr bwMode="auto">
          <a:xfrm>
            <a:off x="0" y="6432633"/>
            <a:ext cx="9144000" cy="425360"/>
            <a:chOff x="0" y="4184"/>
            <a:chExt cx="5760" cy="136"/>
          </a:xfrm>
        </p:grpSpPr>
        <p:sp>
          <p:nvSpPr>
            <p:cNvPr id="16" name="Rectangle 8"/>
            <p:cNvSpPr>
              <a:spLocks noChangeArrowheads="1"/>
            </p:cNvSpPr>
            <p:nvPr/>
          </p:nvSpPr>
          <p:spPr bwMode="auto">
            <a:xfrm>
              <a:off x="0" y="4184"/>
              <a:ext cx="5760" cy="136"/>
            </a:xfrm>
            <a:prstGeom prst="rect">
              <a:avLst/>
            </a:prstGeom>
            <a:solidFill>
              <a:srgbClr val="43516C"/>
            </a:solidFill>
            <a:ln w="9525" algn="ctr">
              <a:noFill/>
              <a:miter lim="800000"/>
              <a:headEnd/>
              <a:tailEnd/>
            </a:ln>
            <a:effectLst/>
          </p:spPr>
          <p:txBody>
            <a:bodyPr wrap="none" anchor="ctr"/>
            <a:lstStyle/>
            <a:p>
              <a:endParaRPr lang="es-AR"/>
            </a:p>
          </p:txBody>
        </p:sp>
        <p:sp>
          <p:nvSpPr>
            <p:cNvPr id="17" name="Text Box 98"/>
            <p:cNvSpPr txBox="1">
              <a:spLocks noChangeArrowheads="1"/>
            </p:cNvSpPr>
            <p:nvPr/>
          </p:nvSpPr>
          <p:spPr bwMode="auto">
            <a:xfrm>
              <a:off x="48" y="4184"/>
              <a:ext cx="5654" cy="57"/>
            </a:xfrm>
            <a:prstGeom prst="rect">
              <a:avLst/>
            </a:prstGeom>
            <a:solidFill>
              <a:srgbClr val="43516C"/>
            </a:solidFill>
            <a:ln w="9525">
              <a:noFill/>
              <a:miter lim="800000"/>
              <a:headEnd/>
              <a:tailEnd/>
            </a:ln>
          </p:spPr>
          <p:txBody>
            <a:bodyPr wrap="square">
              <a:spAutoFit/>
            </a:bodyPr>
            <a:lstStyle/>
            <a:p>
              <a:pPr>
                <a:lnSpc>
                  <a:spcPct val="70000"/>
                </a:lnSpc>
                <a:spcBef>
                  <a:spcPct val="50000"/>
                </a:spcBef>
              </a:pPr>
              <a:r>
                <a:rPr lang="es-AR" sz="800" dirty="0">
                  <a:solidFill>
                    <a:srgbClr val="DDDDDD"/>
                  </a:solidFill>
                  <a:latin typeface="Verdana" pitchFamily="34" charset="0"/>
                </a:rPr>
                <a:t>Ing. Marcelo Casasnovas Técnicas Digitales I Año </a:t>
              </a:r>
              <a:r>
                <a:rPr lang="es-AR" sz="800" dirty="0" smtClean="0">
                  <a:solidFill>
                    <a:srgbClr val="DDDDDD"/>
                  </a:solidFill>
                  <a:latin typeface="Verdana" pitchFamily="34" charset="0"/>
                </a:rPr>
                <a:t>2018                                                                                                                                           Centro CUDAR                                                       </a:t>
              </a:r>
              <a:endParaRPr lang="es-ES" sz="800" dirty="0">
                <a:solidFill>
                  <a:srgbClr val="DDDDDD"/>
                </a:solidFill>
                <a:latin typeface="Verdana" pitchFamily="34" charset="0"/>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9220" name="Group 2"/>
          <p:cNvGrpSpPr>
            <a:grpSpLocks/>
          </p:cNvGrpSpPr>
          <p:nvPr/>
        </p:nvGrpSpPr>
        <p:grpSpPr bwMode="auto">
          <a:xfrm>
            <a:off x="0" y="0"/>
            <a:ext cx="9144000" cy="404813"/>
            <a:chOff x="0" y="0"/>
            <a:chExt cx="5760" cy="255"/>
          </a:xfrm>
        </p:grpSpPr>
        <p:sp>
          <p:nvSpPr>
            <p:cNvPr id="9223" name="Rectangle 14"/>
            <p:cNvSpPr>
              <a:spLocks noChangeArrowheads="1"/>
            </p:cNvSpPr>
            <p:nvPr/>
          </p:nvSpPr>
          <p:spPr bwMode="auto">
            <a:xfrm>
              <a:off x="0" y="0"/>
              <a:ext cx="5760" cy="255"/>
            </a:xfrm>
            <a:prstGeom prst="rect">
              <a:avLst/>
            </a:prstGeom>
            <a:gradFill rotWithShape="1">
              <a:gsLst>
                <a:gs pos="0">
                  <a:srgbClr val="EAEAEA"/>
                </a:gs>
                <a:gs pos="100000">
                  <a:srgbClr val="43516D"/>
                </a:gs>
              </a:gsLst>
              <a:lin ang="0" scaled="1"/>
            </a:gradFill>
            <a:ln w="9525" algn="ctr">
              <a:noFill/>
              <a:miter lim="800000"/>
              <a:headEnd/>
              <a:tailEnd/>
            </a:ln>
          </p:spPr>
          <p:txBody>
            <a:bodyPr wrap="none" anchor="ctr"/>
            <a:lstStyle/>
            <a:p>
              <a:endParaRPr lang="es-AR"/>
            </a:p>
          </p:txBody>
        </p:sp>
        <p:sp>
          <p:nvSpPr>
            <p:cNvPr id="9224" name="Text Box 81"/>
            <p:cNvSpPr txBox="1">
              <a:spLocks noChangeArrowheads="1"/>
            </p:cNvSpPr>
            <p:nvPr/>
          </p:nvSpPr>
          <p:spPr bwMode="auto">
            <a:xfrm>
              <a:off x="48" y="19"/>
              <a:ext cx="5712" cy="212"/>
            </a:xfrm>
            <a:prstGeom prst="rect">
              <a:avLst/>
            </a:prstGeom>
            <a:gradFill rotWithShape="1">
              <a:gsLst>
                <a:gs pos="0">
                  <a:srgbClr val="EAEAEA"/>
                </a:gs>
                <a:gs pos="100000">
                  <a:srgbClr val="43516D"/>
                </a:gs>
              </a:gsLst>
              <a:lin ang="0" scaled="1"/>
            </a:gradFill>
            <a:ln w="9525">
              <a:noFill/>
              <a:miter lim="800000"/>
              <a:headEnd/>
              <a:tailEnd/>
            </a:ln>
          </p:spPr>
          <p:txBody>
            <a:bodyPr>
              <a:spAutoFit/>
            </a:bodyPr>
            <a:lstStyle/>
            <a:p>
              <a:pPr algn="r">
                <a:spcBef>
                  <a:spcPct val="50000"/>
                </a:spcBef>
              </a:pPr>
              <a:r>
                <a:rPr lang="es-AR" sz="1600" dirty="0">
                  <a:solidFill>
                    <a:srgbClr val="EAEAEA"/>
                  </a:solidFill>
                  <a:latin typeface="Verdana" pitchFamily="34" charset="0"/>
                </a:rPr>
                <a:t>VERILOG</a:t>
              </a:r>
              <a:endParaRPr lang="es-ES" sz="1600" dirty="0">
                <a:solidFill>
                  <a:srgbClr val="EAEAEA"/>
                </a:solidFill>
                <a:latin typeface="Verdana" pitchFamily="34" charset="0"/>
              </a:endParaRPr>
            </a:p>
          </p:txBody>
        </p:sp>
      </p:grpSp>
      <p:sp>
        <p:nvSpPr>
          <p:cNvPr id="9221" name="Text Box 24"/>
          <p:cNvSpPr txBox="1">
            <a:spLocks noChangeArrowheads="1"/>
          </p:cNvSpPr>
          <p:nvPr/>
        </p:nvSpPr>
        <p:spPr bwMode="auto">
          <a:xfrm>
            <a:off x="323528" y="526381"/>
            <a:ext cx="1604927" cy="461665"/>
          </a:xfrm>
          <a:prstGeom prst="rect">
            <a:avLst/>
          </a:prstGeom>
          <a:noFill/>
          <a:ln w="9525" algn="ctr">
            <a:noFill/>
            <a:miter lim="800000"/>
            <a:headEnd/>
            <a:tailEnd/>
          </a:ln>
        </p:spPr>
        <p:txBody>
          <a:bodyPr wrap="none">
            <a:spAutoFit/>
          </a:bodyPr>
          <a:lstStyle/>
          <a:p>
            <a:r>
              <a:rPr lang="es-AR" sz="2400" b="1" dirty="0">
                <a:solidFill>
                  <a:srgbClr val="43516D"/>
                </a:solidFill>
              </a:rPr>
              <a:t> </a:t>
            </a:r>
            <a:r>
              <a:rPr lang="es-AR" sz="2400" b="1" dirty="0" smtClean="0">
                <a:solidFill>
                  <a:srgbClr val="43516D"/>
                </a:solidFill>
              </a:rPr>
              <a:t>Números</a:t>
            </a:r>
            <a:endParaRPr lang="es-ES" sz="2400" b="1" dirty="0">
              <a:solidFill>
                <a:srgbClr val="43516D"/>
              </a:solidFill>
            </a:endParaRPr>
          </a:p>
        </p:txBody>
      </p:sp>
      <p:pic>
        <p:nvPicPr>
          <p:cNvPr id="2" name="Imagen 1"/>
          <p:cNvPicPr>
            <a:picLocks noChangeAspect="1"/>
          </p:cNvPicPr>
          <p:nvPr/>
        </p:nvPicPr>
        <p:blipFill>
          <a:blip r:embed="rId2"/>
          <a:stretch>
            <a:fillRect/>
          </a:stretch>
        </p:blipFill>
        <p:spPr>
          <a:xfrm>
            <a:off x="2420488" y="1075184"/>
            <a:ext cx="4303024" cy="2448272"/>
          </a:xfrm>
          <a:prstGeom prst="rect">
            <a:avLst/>
          </a:prstGeom>
        </p:spPr>
      </p:pic>
      <p:pic>
        <p:nvPicPr>
          <p:cNvPr id="3" name="Imagen 2"/>
          <p:cNvPicPr>
            <a:picLocks noChangeAspect="1"/>
          </p:cNvPicPr>
          <p:nvPr/>
        </p:nvPicPr>
        <p:blipFill>
          <a:blip r:embed="rId3"/>
          <a:stretch>
            <a:fillRect/>
          </a:stretch>
        </p:blipFill>
        <p:spPr>
          <a:xfrm>
            <a:off x="1259632" y="3645024"/>
            <a:ext cx="6819456" cy="2353263"/>
          </a:xfrm>
          <a:prstGeom prst="rect">
            <a:avLst/>
          </a:prstGeom>
        </p:spPr>
      </p:pic>
      <p:grpSp>
        <p:nvGrpSpPr>
          <p:cNvPr id="14" name="Group 10"/>
          <p:cNvGrpSpPr>
            <a:grpSpLocks/>
          </p:cNvGrpSpPr>
          <p:nvPr/>
        </p:nvGrpSpPr>
        <p:grpSpPr bwMode="auto">
          <a:xfrm>
            <a:off x="0" y="6432633"/>
            <a:ext cx="9144000" cy="425360"/>
            <a:chOff x="0" y="4184"/>
            <a:chExt cx="5760" cy="136"/>
          </a:xfrm>
        </p:grpSpPr>
        <p:sp>
          <p:nvSpPr>
            <p:cNvPr id="15" name="Rectangle 8"/>
            <p:cNvSpPr>
              <a:spLocks noChangeArrowheads="1"/>
            </p:cNvSpPr>
            <p:nvPr/>
          </p:nvSpPr>
          <p:spPr bwMode="auto">
            <a:xfrm>
              <a:off x="0" y="4184"/>
              <a:ext cx="5760" cy="136"/>
            </a:xfrm>
            <a:prstGeom prst="rect">
              <a:avLst/>
            </a:prstGeom>
            <a:solidFill>
              <a:srgbClr val="43516C"/>
            </a:solidFill>
            <a:ln w="9525" algn="ctr">
              <a:noFill/>
              <a:miter lim="800000"/>
              <a:headEnd/>
              <a:tailEnd/>
            </a:ln>
            <a:effectLst/>
          </p:spPr>
          <p:txBody>
            <a:bodyPr wrap="none" anchor="ctr"/>
            <a:lstStyle/>
            <a:p>
              <a:endParaRPr lang="es-AR"/>
            </a:p>
          </p:txBody>
        </p:sp>
        <p:sp>
          <p:nvSpPr>
            <p:cNvPr id="16" name="Text Box 98"/>
            <p:cNvSpPr txBox="1">
              <a:spLocks noChangeArrowheads="1"/>
            </p:cNvSpPr>
            <p:nvPr/>
          </p:nvSpPr>
          <p:spPr bwMode="auto">
            <a:xfrm>
              <a:off x="48" y="4184"/>
              <a:ext cx="5654" cy="57"/>
            </a:xfrm>
            <a:prstGeom prst="rect">
              <a:avLst/>
            </a:prstGeom>
            <a:solidFill>
              <a:srgbClr val="43516C"/>
            </a:solidFill>
            <a:ln w="9525">
              <a:noFill/>
              <a:miter lim="800000"/>
              <a:headEnd/>
              <a:tailEnd/>
            </a:ln>
          </p:spPr>
          <p:txBody>
            <a:bodyPr wrap="square">
              <a:spAutoFit/>
            </a:bodyPr>
            <a:lstStyle/>
            <a:p>
              <a:pPr>
                <a:lnSpc>
                  <a:spcPct val="70000"/>
                </a:lnSpc>
                <a:spcBef>
                  <a:spcPct val="50000"/>
                </a:spcBef>
              </a:pPr>
              <a:r>
                <a:rPr lang="es-AR" sz="800" dirty="0">
                  <a:solidFill>
                    <a:srgbClr val="DDDDDD"/>
                  </a:solidFill>
                  <a:latin typeface="Verdana" pitchFamily="34" charset="0"/>
                </a:rPr>
                <a:t>Ing. Marcelo Casasnovas Técnicas Digitales I Año </a:t>
              </a:r>
              <a:r>
                <a:rPr lang="es-AR" sz="800" dirty="0" smtClean="0">
                  <a:solidFill>
                    <a:srgbClr val="DDDDDD"/>
                  </a:solidFill>
                  <a:latin typeface="Verdana" pitchFamily="34" charset="0"/>
                </a:rPr>
                <a:t>2018                                                                                                                                           Centro CUDAR                                                       </a:t>
              </a:r>
              <a:endParaRPr lang="es-ES" sz="800" dirty="0">
                <a:solidFill>
                  <a:srgbClr val="DDDDDD"/>
                </a:solidFill>
                <a:latin typeface="Verdana" pitchFamily="34" charset="0"/>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9220" name="Group 2"/>
          <p:cNvGrpSpPr>
            <a:grpSpLocks/>
          </p:cNvGrpSpPr>
          <p:nvPr/>
        </p:nvGrpSpPr>
        <p:grpSpPr bwMode="auto">
          <a:xfrm>
            <a:off x="0" y="0"/>
            <a:ext cx="9144000" cy="404813"/>
            <a:chOff x="0" y="0"/>
            <a:chExt cx="5760" cy="255"/>
          </a:xfrm>
        </p:grpSpPr>
        <p:sp>
          <p:nvSpPr>
            <p:cNvPr id="9223" name="Rectangle 14"/>
            <p:cNvSpPr>
              <a:spLocks noChangeArrowheads="1"/>
            </p:cNvSpPr>
            <p:nvPr/>
          </p:nvSpPr>
          <p:spPr bwMode="auto">
            <a:xfrm>
              <a:off x="0" y="0"/>
              <a:ext cx="5760" cy="255"/>
            </a:xfrm>
            <a:prstGeom prst="rect">
              <a:avLst/>
            </a:prstGeom>
            <a:gradFill rotWithShape="1">
              <a:gsLst>
                <a:gs pos="0">
                  <a:srgbClr val="EAEAEA"/>
                </a:gs>
                <a:gs pos="100000">
                  <a:srgbClr val="43516D"/>
                </a:gs>
              </a:gsLst>
              <a:lin ang="0" scaled="1"/>
            </a:gradFill>
            <a:ln w="9525" algn="ctr">
              <a:noFill/>
              <a:miter lim="800000"/>
              <a:headEnd/>
              <a:tailEnd/>
            </a:ln>
          </p:spPr>
          <p:txBody>
            <a:bodyPr wrap="none" anchor="ctr"/>
            <a:lstStyle/>
            <a:p>
              <a:endParaRPr lang="es-AR"/>
            </a:p>
          </p:txBody>
        </p:sp>
        <p:sp>
          <p:nvSpPr>
            <p:cNvPr id="9224" name="Text Box 81"/>
            <p:cNvSpPr txBox="1">
              <a:spLocks noChangeArrowheads="1"/>
            </p:cNvSpPr>
            <p:nvPr/>
          </p:nvSpPr>
          <p:spPr bwMode="auto">
            <a:xfrm>
              <a:off x="48" y="19"/>
              <a:ext cx="5712" cy="212"/>
            </a:xfrm>
            <a:prstGeom prst="rect">
              <a:avLst/>
            </a:prstGeom>
            <a:gradFill rotWithShape="1">
              <a:gsLst>
                <a:gs pos="0">
                  <a:srgbClr val="EAEAEA"/>
                </a:gs>
                <a:gs pos="100000">
                  <a:srgbClr val="43516D"/>
                </a:gs>
              </a:gsLst>
              <a:lin ang="0" scaled="1"/>
            </a:gradFill>
            <a:ln w="9525">
              <a:noFill/>
              <a:miter lim="800000"/>
              <a:headEnd/>
              <a:tailEnd/>
            </a:ln>
          </p:spPr>
          <p:txBody>
            <a:bodyPr>
              <a:spAutoFit/>
            </a:bodyPr>
            <a:lstStyle/>
            <a:p>
              <a:pPr algn="r">
                <a:spcBef>
                  <a:spcPct val="50000"/>
                </a:spcBef>
              </a:pPr>
              <a:r>
                <a:rPr lang="es-AR" sz="1600" dirty="0">
                  <a:solidFill>
                    <a:srgbClr val="EAEAEA"/>
                  </a:solidFill>
                  <a:latin typeface="Verdana" pitchFamily="34" charset="0"/>
                </a:rPr>
                <a:t>VERILOG</a:t>
              </a:r>
              <a:endParaRPr lang="es-ES" sz="1600" dirty="0">
                <a:solidFill>
                  <a:srgbClr val="EAEAEA"/>
                </a:solidFill>
                <a:latin typeface="Verdana" pitchFamily="34" charset="0"/>
              </a:endParaRPr>
            </a:p>
          </p:txBody>
        </p:sp>
      </p:grpSp>
      <p:sp>
        <p:nvSpPr>
          <p:cNvPr id="9221" name="Text Box 24"/>
          <p:cNvSpPr txBox="1">
            <a:spLocks noChangeArrowheads="1"/>
          </p:cNvSpPr>
          <p:nvPr/>
        </p:nvSpPr>
        <p:spPr bwMode="auto">
          <a:xfrm>
            <a:off x="323528" y="557400"/>
            <a:ext cx="1997663" cy="461665"/>
          </a:xfrm>
          <a:prstGeom prst="rect">
            <a:avLst/>
          </a:prstGeom>
          <a:noFill/>
          <a:ln w="9525" algn="ctr">
            <a:noFill/>
            <a:miter lim="800000"/>
            <a:headEnd/>
            <a:tailEnd/>
          </a:ln>
        </p:spPr>
        <p:txBody>
          <a:bodyPr wrap="none">
            <a:spAutoFit/>
          </a:bodyPr>
          <a:lstStyle/>
          <a:p>
            <a:r>
              <a:rPr lang="es-AR" sz="2400" b="1" dirty="0">
                <a:solidFill>
                  <a:srgbClr val="43516D"/>
                </a:solidFill>
              </a:rPr>
              <a:t> </a:t>
            </a:r>
            <a:r>
              <a:rPr lang="es-AR" sz="2400" b="1" dirty="0" smtClean="0">
                <a:solidFill>
                  <a:srgbClr val="43516D"/>
                </a:solidFill>
              </a:rPr>
              <a:t>Operadores</a:t>
            </a:r>
            <a:endParaRPr lang="es-ES" sz="2400" b="1" dirty="0">
              <a:solidFill>
                <a:srgbClr val="43516D"/>
              </a:solidFill>
            </a:endParaRPr>
          </a:p>
        </p:txBody>
      </p:sp>
      <p:grpSp>
        <p:nvGrpSpPr>
          <p:cNvPr id="14" name="Group 10"/>
          <p:cNvGrpSpPr>
            <a:grpSpLocks/>
          </p:cNvGrpSpPr>
          <p:nvPr/>
        </p:nvGrpSpPr>
        <p:grpSpPr bwMode="auto">
          <a:xfrm>
            <a:off x="0" y="6432633"/>
            <a:ext cx="9144000" cy="425360"/>
            <a:chOff x="0" y="4184"/>
            <a:chExt cx="5760" cy="136"/>
          </a:xfrm>
        </p:grpSpPr>
        <p:sp>
          <p:nvSpPr>
            <p:cNvPr id="15" name="Rectangle 8"/>
            <p:cNvSpPr>
              <a:spLocks noChangeArrowheads="1"/>
            </p:cNvSpPr>
            <p:nvPr/>
          </p:nvSpPr>
          <p:spPr bwMode="auto">
            <a:xfrm>
              <a:off x="0" y="4184"/>
              <a:ext cx="5760" cy="136"/>
            </a:xfrm>
            <a:prstGeom prst="rect">
              <a:avLst/>
            </a:prstGeom>
            <a:solidFill>
              <a:srgbClr val="43516C"/>
            </a:solidFill>
            <a:ln w="9525" algn="ctr">
              <a:noFill/>
              <a:miter lim="800000"/>
              <a:headEnd/>
              <a:tailEnd/>
            </a:ln>
            <a:effectLst/>
          </p:spPr>
          <p:txBody>
            <a:bodyPr wrap="none" anchor="ctr"/>
            <a:lstStyle/>
            <a:p>
              <a:endParaRPr lang="es-AR"/>
            </a:p>
          </p:txBody>
        </p:sp>
        <p:sp>
          <p:nvSpPr>
            <p:cNvPr id="16" name="Text Box 98"/>
            <p:cNvSpPr txBox="1">
              <a:spLocks noChangeArrowheads="1"/>
            </p:cNvSpPr>
            <p:nvPr/>
          </p:nvSpPr>
          <p:spPr bwMode="auto">
            <a:xfrm>
              <a:off x="48" y="4184"/>
              <a:ext cx="5654" cy="57"/>
            </a:xfrm>
            <a:prstGeom prst="rect">
              <a:avLst/>
            </a:prstGeom>
            <a:solidFill>
              <a:srgbClr val="43516C"/>
            </a:solidFill>
            <a:ln w="9525">
              <a:noFill/>
              <a:miter lim="800000"/>
              <a:headEnd/>
              <a:tailEnd/>
            </a:ln>
          </p:spPr>
          <p:txBody>
            <a:bodyPr wrap="square">
              <a:spAutoFit/>
            </a:bodyPr>
            <a:lstStyle/>
            <a:p>
              <a:pPr>
                <a:lnSpc>
                  <a:spcPct val="70000"/>
                </a:lnSpc>
                <a:spcBef>
                  <a:spcPct val="50000"/>
                </a:spcBef>
              </a:pPr>
              <a:r>
                <a:rPr lang="es-AR" sz="800" dirty="0">
                  <a:solidFill>
                    <a:srgbClr val="DDDDDD"/>
                  </a:solidFill>
                  <a:latin typeface="Verdana" pitchFamily="34" charset="0"/>
                </a:rPr>
                <a:t>Ing. Marcelo Casasnovas Técnicas Digitales I Año </a:t>
              </a:r>
              <a:r>
                <a:rPr lang="es-AR" sz="800" dirty="0" smtClean="0">
                  <a:solidFill>
                    <a:srgbClr val="DDDDDD"/>
                  </a:solidFill>
                  <a:latin typeface="Verdana" pitchFamily="34" charset="0"/>
                </a:rPr>
                <a:t>2018                                                                                                                                           Centro CUDAR                                                       </a:t>
              </a:r>
              <a:endParaRPr lang="es-ES" sz="800" dirty="0">
                <a:solidFill>
                  <a:srgbClr val="DDDDDD"/>
                </a:solidFill>
                <a:latin typeface="Verdana" pitchFamily="34" charset="0"/>
              </a:endParaRPr>
            </a:p>
          </p:txBody>
        </p:sp>
      </p:grpSp>
      <p:pic>
        <p:nvPicPr>
          <p:cNvPr id="4" name="Imagen 3"/>
          <p:cNvPicPr>
            <a:picLocks noChangeAspect="1"/>
          </p:cNvPicPr>
          <p:nvPr/>
        </p:nvPicPr>
        <p:blipFill>
          <a:blip r:embed="rId2"/>
          <a:stretch>
            <a:fillRect/>
          </a:stretch>
        </p:blipFill>
        <p:spPr>
          <a:xfrm>
            <a:off x="2115989" y="1171653"/>
            <a:ext cx="4988222" cy="2247069"/>
          </a:xfrm>
          <a:prstGeom prst="rect">
            <a:avLst/>
          </a:prstGeom>
        </p:spPr>
      </p:pic>
      <p:pic>
        <p:nvPicPr>
          <p:cNvPr id="5" name="Imagen 4"/>
          <p:cNvPicPr>
            <a:picLocks noChangeAspect="1"/>
          </p:cNvPicPr>
          <p:nvPr/>
        </p:nvPicPr>
        <p:blipFill>
          <a:blip r:embed="rId3"/>
          <a:stretch>
            <a:fillRect/>
          </a:stretch>
        </p:blipFill>
        <p:spPr>
          <a:xfrm>
            <a:off x="1148100" y="3456822"/>
            <a:ext cx="6924000" cy="2975811"/>
          </a:xfrm>
          <a:prstGeom prst="rect">
            <a:avLst/>
          </a:prstGeom>
        </p:spPr>
      </p:pic>
    </p:spTree>
    <p:extLst>
      <p:ext uri="{BB962C8B-B14F-4D97-AF65-F5344CB8AC3E}">
        <p14:creationId xmlns:p14="http://schemas.microsoft.com/office/powerpoint/2010/main" val="23477903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Text Box 22"/>
          <p:cNvSpPr txBox="1">
            <a:spLocks noChangeArrowheads="1"/>
          </p:cNvSpPr>
          <p:nvPr/>
        </p:nvSpPr>
        <p:spPr bwMode="auto">
          <a:xfrm>
            <a:off x="904388" y="1262675"/>
            <a:ext cx="7127875" cy="3170099"/>
          </a:xfrm>
          <a:prstGeom prst="rect">
            <a:avLst/>
          </a:prstGeom>
          <a:noFill/>
          <a:ln w="9525" algn="ctr">
            <a:noFill/>
            <a:miter lim="800000"/>
            <a:headEnd/>
            <a:tailEnd/>
          </a:ln>
        </p:spPr>
        <p:txBody>
          <a:bodyPr>
            <a:spAutoFit/>
          </a:bodyPr>
          <a:lstStyle/>
          <a:p>
            <a:pPr marL="179388" lvl="1" algn="just">
              <a:lnSpc>
                <a:spcPct val="130000"/>
              </a:lnSpc>
              <a:spcBef>
                <a:spcPct val="20000"/>
              </a:spcBef>
            </a:pPr>
            <a:r>
              <a:rPr lang="es-ES" sz="2000" dirty="0"/>
              <a:t>Existen en Verilog dos tipos de datos principalmente: </a:t>
            </a:r>
            <a:endParaRPr lang="es-ES" sz="2000" dirty="0" smtClean="0"/>
          </a:p>
          <a:p>
            <a:endParaRPr lang="en-US" dirty="0"/>
          </a:p>
          <a:p>
            <a:pPr marL="285750" indent="-285750">
              <a:buFont typeface="Arial" panose="020B0604020202020204" pitchFamily="34" charset="0"/>
              <a:buChar char="•"/>
            </a:pPr>
            <a:r>
              <a:rPr lang="es-ES" b="1" dirty="0"/>
              <a:t>Nets</a:t>
            </a:r>
            <a:r>
              <a:rPr lang="es-ES" dirty="0"/>
              <a:t>. Representan conexiones estructurales entre componentes. </a:t>
            </a:r>
            <a:r>
              <a:rPr lang="es-ES" dirty="0" smtClean="0"/>
              <a:t>    No </a:t>
            </a:r>
            <a:r>
              <a:rPr lang="es-ES" dirty="0"/>
              <a:t>tienen capacidad de almacenamiento de información. </a:t>
            </a:r>
            <a:r>
              <a:rPr lang="es-ES" dirty="0" smtClean="0"/>
              <a:t>De </a:t>
            </a:r>
            <a:r>
              <a:rPr lang="es-ES" dirty="0"/>
              <a:t>los diferentes tipos de nets sólo utilizaremos el tipo </a:t>
            </a:r>
            <a:r>
              <a:rPr lang="es-ES" b="1" dirty="0" err="1"/>
              <a:t>wire</a:t>
            </a:r>
            <a:r>
              <a:rPr lang="es-ES" dirty="0"/>
              <a:t>. </a:t>
            </a:r>
          </a:p>
          <a:p>
            <a:pPr marL="285750" indent="-285750">
              <a:buFont typeface="Arial" panose="020B0604020202020204" pitchFamily="34" charset="0"/>
              <a:buChar char="•"/>
            </a:pPr>
            <a:r>
              <a:rPr lang="es-ES" b="1" dirty="0" err="1"/>
              <a:t>Registers</a:t>
            </a:r>
            <a:r>
              <a:rPr lang="es-ES" dirty="0"/>
              <a:t>. Representan variables con capacidad de almacenar información. </a:t>
            </a:r>
            <a:r>
              <a:rPr lang="es-ES" dirty="0" smtClean="0"/>
              <a:t>De </a:t>
            </a:r>
            <a:r>
              <a:rPr lang="es-ES" dirty="0"/>
              <a:t>los diferentes tipos de </a:t>
            </a:r>
            <a:r>
              <a:rPr lang="es-ES" dirty="0" err="1" smtClean="0"/>
              <a:t>registeros</a:t>
            </a:r>
            <a:r>
              <a:rPr lang="es-ES" dirty="0" smtClean="0"/>
              <a:t> </a:t>
            </a:r>
            <a:r>
              <a:rPr lang="es-ES" dirty="0"/>
              <a:t>sólo utilizaremos el tipo </a:t>
            </a:r>
            <a:r>
              <a:rPr lang="es-ES" b="1" dirty="0" err="1"/>
              <a:t>reg</a:t>
            </a:r>
            <a:r>
              <a:rPr lang="es-ES" dirty="0"/>
              <a:t> y el tipo </a:t>
            </a:r>
            <a:r>
              <a:rPr lang="es-ES" b="1" dirty="0" err="1" smtClean="0"/>
              <a:t>integer</a:t>
            </a:r>
            <a:r>
              <a:rPr lang="es-ES" dirty="0"/>
              <a:t>.</a:t>
            </a:r>
          </a:p>
          <a:p>
            <a:pPr marL="285750" indent="-285750">
              <a:buFont typeface="Arial" panose="020B0604020202020204" pitchFamily="34" charset="0"/>
              <a:buChar char="•"/>
            </a:pPr>
            <a:endParaRPr lang="es-ES" dirty="0"/>
          </a:p>
          <a:p>
            <a:pPr marL="179388" lvl="1" algn="just">
              <a:lnSpc>
                <a:spcPct val="130000"/>
              </a:lnSpc>
              <a:spcBef>
                <a:spcPct val="20000"/>
              </a:spcBef>
            </a:pPr>
            <a:endParaRPr lang="es-ES" sz="2000" dirty="0"/>
          </a:p>
        </p:txBody>
      </p:sp>
      <p:sp>
        <p:nvSpPr>
          <p:cNvPr id="10245" name="Text Box 24"/>
          <p:cNvSpPr txBox="1">
            <a:spLocks noChangeArrowheads="1"/>
          </p:cNvSpPr>
          <p:nvPr/>
        </p:nvSpPr>
        <p:spPr bwMode="auto">
          <a:xfrm>
            <a:off x="611188" y="765175"/>
            <a:ext cx="2383217" cy="461665"/>
          </a:xfrm>
          <a:prstGeom prst="rect">
            <a:avLst/>
          </a:prstGeom>
          <a:noFill/>
          <a:ln w="9525" algn="ctr">
            <a:noFill/>
            <a:miter lim="800000"/>
            <a:headEnd/>
            <a:tailEnd/>
          </a:ln>
        </p:spPr>
        <p:txBody>
          <a:bodyPr wrap="none">
            <a:spAutoFit/>
          </a:bodyPr>
          <a:lstStyle/>
          <a:p>
            <a:r>
              <a:rPr lang="es-AR" sz="2400" b="1" dirty="0" smtClean="0">
                <a:solidFill>
                  <a:srgbClr val="43516D"/>
                </a:solidFill>
              </a:rPr>
              <a:t>Tipos de Datos</a:t>
            </a:r>
            <a:endParaRPr lang="es-ES" sz="2400" b="1" dirty="0">
              <a:solidFill>
                <a:srgbClr val="43516D"/>
              </a:solidFill>
            </a:endParaRPr>
          </a:p>
        </p:txBody>
      </p:sp>
      <p:grpSp>
        <p:nvGrpSpPr>
          <p:cNvPr id="10246" name="Group 2"/>
          <p:cNvGrpSpPr>
            <a:grpSpLocks/>
          </p:cNvGrpSpPr>
          <p:nvPr/>
        </p:nvGrpSpPr>
        <p:grpSpPr bwMode="auto">
          <a:xfrm>
            <a:off x="0" y="0"/>
            <a:ext cx="9144000" cy="404813"/>
            <a:chOff x="0" y="0"/>
            <a:chExt cx="5760" cy="255"/>
          </a:xfrm>
        </p:grpSpPr>
        <p:sp>
          <p:nvSpPr>
            <p:cNvPr id="10247" name="Rectangle 18"/>
            <p:cNvSpPr>
              <a:spLocks noChangeArrowheads="1"/>
            </p:cNvSpPr>
            <p:nvPr/>
          </p:nvSpPr>
          <p:spPr bwMode="auto">
            <a:xfrm>
              <a:off x="0" y="0"/>
              <a:ext cx="5760" cy="255"/>
            </a:xfrm>
            <a:prstGeom prst="rect">
              <a:avLst/>
            </a:prstGeom>
            <a:gradFill rotWithShape="1">
              <a:gsLst>
                <a:gs pos="0">
                  <a:srgbClr val="EAEAEA"/>
                </a:gs>
                <a:gs pos="100000">
                  <a:srgbClr val="43516D"/>
                </a:gs>
              </a:gsLst>
              <a:lin ang="0" scaled="1"/>
            </a:gradFill>
            <a:ln w="9525" algn="ctr">
              <a:noFill/>
              <a:miter lim="800000"/>
              <a:headEnd/>
              <a:tailEnd/>
            </a:ln>
          </p:spPr>
          <p:txBody>
            <a:bodyPr wrap="none" anchor="ctr"/>
            <a:lstStyle/>
            <a:p>
              <a:endParaRPr lang="es-AR"/>
            </a:p>
          </p:txBody>
        </p:sp>
        <p:sp>
          <p:nvSpPr>
            <p:cNvPr id="10248" name="Text Box 81"/>
            <p:cNvSpPr txBox="1">
              <a:spLocks noChangeArrowheads="1"/>
            </p:cNvSpPr>
            <p:nvPr/>
          </p:nvSpPr>
          <p:spPr bwMode="auto">
            <a:xfrm>
              <a:off x="48" y="19"/>
              <a:ext cx="5712" cy="212"/>
            </a:xfrm>
            <a:prstGeom prst="rect">
              <a:avLst/>
            </a:prstGeom>
            <a:gradFill rotWithShape="1">
              <a:gsLst>
                <a:gs pos="0">
                  <a:srgbClr val="EAEAEA"/>
                </a:gs>
                <a:gs pos="100000">
                  <a:srgbClr val="43516D"/>
                </a:gs>
              </a:gsLst>
              <a:lin ang="0" scaled="1"/>
            </a:gradFill>
            <a:ln w="9525">
              <a:noFill/>
              <a:miter lim="800000"/>
              <a:headEnd/>
              <a:tailEnd/>
            </a:ln>
          </p:spPr>
          <p:txBody>
            <a:bodyPr>
              <a:spAutoFit/>
            </a:bodyPr>
            <a:lstStyle/>
            <a:p>
              <a:pPr algn="r">
                <a:spcBef>
                  <a:spcPct val="50000"/>
                </a:spcBef>
              </a:pPr>
              <a:r>
                <a:rPr lang="es-AR" sz="1600" dirty="0" smtClean="0">
                  <a:solidFill>
                    <a:srgbClr val="EAEAEA"/>
                  </a:solidFill>
                  <a:latin typeface="Verdana" pitchFamily="34" charset="0"/>
                </a:rPr>
                <a:t>VERILOG</a:t>
              </a:r>
              <a:endParaRPr lang="es-ES" sz="1600" dirty="0">
                <a:solidFill>
                  <a:srgbClr val="EAEAEA"/>
                </a:solidFill>
                <a:latin typeface="Verdana" pitchFamily="34" charset="0"/>
              </a:endParaRPr>
            </a:p>
          </p:txBody>
        </p:sp>
      </p:grpSp>
      <p:pic>
        <p:nvPicPr>
          <p:cNvPr id="2" name="Imagen 1"/>
          <p:cNvPicPr>
            <a:picLocks noChangeAspect="1"/>
          </p:cNvPicPr>
          <p:nvPr/>
        </p:nvPicPr>
        <p:blipFill>
          <a:blip r:embed="rId2"/>
          <a:stretch>
            <a:fillRect/>
          </a:stretch>
        </p:blipFill>
        <p:spPr>
          <a:xfrm>
            <a:off x="1250463" y="3861048"/>
            <a:ext cx="6781800" cy="2228850"/>
          </a:xfrm>
          <a:prstGeom prst="rect">
            <a:avLst/>
          </a:prstGeom>
        </p:spPr>
      </p:pic>
      <p:grpSp>
        <p:nvGrpSpPr>
          <p:cNvPr id="14" name="Group 10"/>
          <p:cNvGrpSpPr>
            <a:grpSpLocks/>
          </p:cNvGrpSpPr>
          <p:nvPr/>
        </p:nvGrpSpPr>
        <p:grpSpPr bwMode="auto">
          <a:xfrm>
            <a:off x="0" y="6432633"/>
            <a:ext cx="9144000" cy="425360"/>
            <a:chOff x="0" y="4184"/>
            <a:chExt cx="5760" cy="136"/>
          </a:xfrm>
        </p:grpSpPr>
        <p:sp>
          <p:nvSpPr>
            <p:cNvPr id="15" name="Rectangle 8"/>
            <p:cNvSpPr>
              <a:spLocks noChangeArrowheads="1"/>
            </p:cNvSpPr>
            <p:nvPr/>
          </p:nvSpPr>
          <p:spPr bwMode="auto">
            <a:xfrm>
              <a:off x="0" y="4184"/>
              <a:ext cx="5760" cy="136"/>
            </a:xfrm>
            <a:prstGeom prst="rect">
              <a:avLst/>
            </a:prstGeom>
            <a:solidFill>
              <a:srgbClr val="43516C"/>
            </a:solidFill>
            <a:ln w="9525" algn="ctr">
              <a:noFill/>
              <a:miter lim="800000"/>
              <a:headEnd/>
              <a:tailEnd/>
            </a:ln>
            <a:effectLst/>
          </p:spPr>
          <p:txBody>
            <a:bodyPr wrap="none" anchor="ctr"/>
            <a:lstStyle/>
            <a:p>
              <a:endParaRPr lang="es-AR"/>
            </a:p>
          </p:txBody>
        </p:sp>
        <p:sp>
          <p:nvSpPr>
            <p:cNvPr id="16" name="Text Box 98"/>
            <p:cNvSpPr txBox="1">
              <a:spLocks noChangeArrowheads="1"/>
            </p:cNvSpPr>
            <p:nvPr/>
          </p:nvSpPr>
          <p:spPr bwMode="auto">
            <a:xfrm>
              <a:off x="48" y="4184"/>
              <a:ext cx="5654" cy="57"/>
            </a:xfrm>
            <a:prstGeom prst="rect">
              <a:avLst/>
            </a:prstGeom>
            <a:solidFill>
              <a:srgbClr val="43516C"/>
            </a:solidFill>
            <a:ln w="9525">
              <a:noFill/>
              <a:miter lim="800000"/>
              <a:headEnd/>
              <a:tailEnd/>
            </a:ln>
          </p:spPr>
          <p:txBody>
            <a:bodyPr wrap="square">
              <a:spAutoFit/>
            </a:bodyPr>
            <a:lstStyle/>
            <a:p>
              <a:pPr>
                <a:lnSpc>
                  <a:spcPct val="70000"/>
                </a:lnSpc>
                <a:spcBef>
                  <a:spcPct val="50000"/>
                </a:spcBef>
              </a:pPr>
              <a:r>
                <a:rPr lang="es-AR" sz="800" dirty="0">
                  <a:solidFill>
                    <a:srgbClr val="DDDDDD"/>
                  </a:solidFill>
                  <a:latin typeface="Verdana" pitchFamily="34" charset="0"/>
                </a:rPr>
                <a:t>Ing. Marcelo Casasnovas Técnicas Digitales I Año </a:t>
              </a:r>
              <a:r>
                <a:rPr lang="es-AR" sz="800" dirty="0" smtClean="0">
                  <a:solidFill>
                    <a:srgbClr val="DDDDDD"/>
                  </a:solidFill>
                  <a:latin typeface="Verdana" pitchFamily="34" charset="0"/>
                </a:rPr>
                <a:t>2018                                                                                                                                           Centro CUDAR                                                       </a:t>
              </a:r>
              <a:endParaRPr lang="es-ES" sz="800" dirty="0">
                <a:solidFill>
                  <a:srgbClr val="DDDDDD"/>
                </a:solidFill>
                <a:latin typeface="Verdana" pitchFamily="34" charset="0"/>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Text Box 22"/>
          <p:cNvSpPr txBox="1">
            <a:spLocks noChangeArrowheads="1"/>
          </p:cNvSpPr>
          <p:nvPr/>
        </p:nvSpPr>
        <p:spPr bwMode="auto">
          <a:xfrm>
            <a:off x="1008062" y="1412776"/>
            <a:ext cx="7127875" cy="2308324"/>
          </a:xfrm>
          <a:prstGeom prst="rect">
            <a:avLst/>
          </a:prstGeom>
          <a:noFill/>
          <a:ln w="9525" algn="ctr">
            <a:noFill/>
            <a:miter lim="800000"/>
            <a:headEnd/>
            <a:tailEnd/>
          </a:ln>
        </p:spPr>
        <p:txBody>
          <a:bodyPr>
            <a:spAutoFit/>
          </a:bodyPr>
          <a:lstStyle/>
          <a:p>
            <a:r>
              <a:rPr lang="es-ES" dirty="0"/>
              <a:t>Las señales de interfaz y los nodos internos se declaran de la siguiente forma: </a:t>
            </a:r>
          </a:p>
          <a:p>
            <a:pPr marL="285750" indent="-285750">
              <a:buFont typeface="Arial" panose="020B0604020202020204" pitchFamily="34" charset="0"/>
              <a:buChar char="•"/>
            </a:pPr>
            <a:r>
              <a:rPr lang="es-ES" b="1" dirty="0"/>
              <a:t>Inputs</a:t>
            </a:r>
            <a:r>
              <a:rPr lang="es-ES" dirty="0"/>
              <a:t>. El tipo de las señales de entrada NO SE DEFINEN, por defecto se toman como </a:t>
            </a:r>
            <a:r>
              <a:rPr lang="es-ES" b="1" dirty="0" err="1"/>
              <a:t>wire</a:t>
            </a:r>
            <a:r>
              <a:rPr lang="es-ES" dirty="0"/>
              <a:t>. </a:t>
            </a:r>
          </a:p>
          <a:p>
            <a:pPr marL="285750" indent="-285750">
              <a:buFont typeface="Arial" panose="020B0604020202020204" pitchFamily="34" charset="0"/>
              <a:buChar char="•"/>
            </a:pPr>
            <a:r>
              <a:rPr lang="es-ES" b="1" dirty="0"/>
              <a:t>Outputs</a:t>
            </a:r>
            <a:r>
              <a:rPr lang="es-ES" dirty="0"/>
              <a:t>. Las salidas pueden ser tipo </a:t>
            </a:r>
            <a:r>
              <a:rPr lang="es-ES" b="1" dirty="0" err="1"/>
              <a:t>wire</a:t>
            </a:r>
            <a:r>
              <a:rPr lang="es-ES" dirty="0"/>
              <a:t> o </a:t>
            </a:r>
            <a:r>
              <a:rPr lang="es-ES" b="1" dirty="0" err="1"/>
              <a:t>reg</a:t>
            </a:r>
            <a:r>
              <a:rPr lang="es-ES" dirty="0"/>
              <a:t>, dependiendo si tienen capacidad de almacenamiento de información. </a:t>
            </a:r>
            <a:r>
              <a:rPr lang="es-ES" dirty="0" smtClean="0"/>
              <a:t>En </a:t>
            </a:r>
            <a:r>
              <a:rPr lang="es-ES" dirty="0"/>
              <a:t>Verilog, un nodo tipo </a:t>
            </a:r>
            <a:r>
              <a:rPr lang="es-ES" b="1" dirty="0" err="1"/>
              <a:t>wire</a:t>
            </a:r>
            <a:r>
              <a:rPr lang="es-ES" dirty="0"/>
              <a:t> puede </a:t>
            </a:r>
            <a:r>
              <a:rPr lang="es-ES" dirty="0" smtClean="0"/>
              <a:t>afectar </a:t>
            </a:r>
            <a:r>
              <a:rPr lang="es-ES" dirty="0"/>
              <a:t>a una salida. </a:t>
            </a:r>
          </a:p>
          <a:p>
            <a:pPr marL="285750" indent="-285750">
              <a:buFont typeface="Arial" panose="020B0604020202020204" pitchFamily="34" charset="0"/>
              <a:buChar char="•"/>
            </a:pPr>
            <a:r>
              <a:rPr lang="es-ES" b="1" dirty="0"/>
              <a:t>Nodos internos</a:t>
            </a:r>
            <a:r>
              <a:rPr lang="es-ES" dirty="0"/>
              <a:t>. Siguen la misma filosofía que las salidas. </a:t>
            </a:r>
          </a:p>
        </p:txBody>
      </p:sp>
      <p:sp>
        <p:nvSpPr>
          <p:cNvPr id="11269" name="Text Box 24"/>
          <p:cNvSpPr txBox="1">
            <a:spLocks noChangeArrowheads="1"/>
          </p:cNvSpPr>
          <p:nvPr/>
        </p:nvSpPr>
        <p:spPr bwMode="auto">
          <a:xfrm>
            <a:off x="611188" y="765175"/>
            <a:ext cx="2383217" cy="461665"/>
          </a:xfrm>
          <a:prstGeom prst="rect">
            <a:avLst/>
          </a:prstGeom>
          <a:noFill/>
          <a:ln w="9525" algn="ctr">
            <a:noFill/>
            <a:miter lim="800000"/>
            <a:headEnd/>
            <a:tailEnd/>
          </a:ln>
        </p:spPr>
        <p:txBody>
          <a:bodyPr wrap="none">
            <a:spAutoFit/>
          </a:bodyPr>
          <a:lstStyle/>
          <a:p>
            <a:r>
              <a:rPr lang="es-AR" sz="2400" b="1" dirty="0">
                <a:solidFill>
                  <a:srgbClr val="43516D"/>
                </a:solidFill>
              </a:rPr>
              <a:t>Tipos de Datos</a:t>
            </a:r>
            <a:endParaRPr lang="es-ES" sz="2400" b="1" dirty="0">
              <a:solidFill>
                <a:srgbClr val="43516D"/>
              </a:solidFill>
            </a:endParaRPr>
          </a:p>
        </p:txBody>
      </p:sp>
      <p:grpSp>
        <p:nvGrpSpPr>
          <p:cNvPr id="11270" name="Group 2"/>
          <p:cNvGrpSpPr>
            <a:grpSpLocks/>
          </p:cNvGrpSpPr>
          <p:nvPr/>
        </p:nvGrpSpPr>
        <p:grpSpPr bwMode="auto">
          <a:xfrm>
            <a:off x="0" y="0"/>
            <a:ext cx="9144000" cy="404813"/>
            <a:chOff x="0" y="0"/>
            <a:chExt cx="5760" cy="255"/>
          </a:xfrm>
        </p:grpSpPr>
        <p:sp>
          <p:nvSpPr>
            <p:cNvPr id="11271" name="Rectangle 15"/>
            <p:cNvSpPr>
              <a:spLocks noChangeArrowheads="1"/>
            </p:cNvSpPr>
            <p:nvPr/>
          </p:nvSpPr>
          <p:spPr bwMode="auto">
            <a:xfrm>
              <a:off x="0" y="0"/>
              <a:ext cx="5760" cy="255"/>
            </a:xfrm>
            <a:prstGeom prst="rect">
              <a:avLst/>
            </a:prstGeom>
            <a:gradFill rotWithShape="1">
              <a:gsLst>
                <a:gs pos="0">
                  <a:srgbClr val="EAEAEA"/>
                </a:gs>
                <a:gs pos="100000">
                  <a:srgbClr val="43516D"/>
                </a:gs>
              </a:gsLst>
              <a:lin ang="0" scaled="1"/>
            </a:gradFill>
            <a:ln w="9525" algn="ctr">
              <a:noFill/>
              <a:miter lim="800000"/>
              <a:headEnd/>
              <a:tailEnd/>
            </a:ln>
          </p:spPr>
          <p:txBody>
            <a:bodyPr wrap="none" anchor="ctr"/>
            <a:lstStyle/>
            <a:p>
              <a:endParaRPr lang="es-AR"/>
            </a:p>
          </p:txBody>
        </p:sp>
        <p:sp>
          <p:nvSpPr>
            <p:cNvPr id="11272" name="Text Box 81"/>
            <p:cNvSpPr txBox="1">
              <a:spLocks noChangeArrowheads="1"/>
            </p:cNvSpPr>
            <p:nvPr/>
          </p:nvSpPr>
          <p:spPr bwMode="auto">
            <a:xfrm>
              <a:off x="48" y="19"/>
              <a:ext cx="5712" cy="212"/>
            </a:xfrm>
            <a:prstGeom prst="rect">
              <a:avLst/>
            </a:prstGeom>
            <a:gradFill rotWithShape="1">
              <a:gsLst>
                <a:gs pos="0">
                  <a:srgbClr val="EAEAEA"/>
                </a:gs>
                <a:gs pos="100000">
                  <a:srgbClr val="43516D"/>
                </a:gs>
              </a:gsLst>
              <a:lin ang="0" scaled="1"/>
            </a:gradFill>
            <a:ln w="9525">
              <a:noFill/>
              <a:miter lim="800000"/>
              <a:headEnd/>
              <a:tailEnd/>
            </a:ln>
          </p:spPr>
          <p:txBody>
            <a:bodyPr>
              <a:spAutoFit/>
            </a:bodyPr>
            <a:lstStyle/>
            <a:p>
              <a:pPr algn="r">
                <a:spcBef>
                  <a:spcPct val="50000"/>
                </a:spcBef>
              </a:pPr>
              <a:r>
                <a:rPr lang="es-AR" sz="1600" dirty="0">
                  <a:solidFill>
                    <a:srgbClr val="EAEAEA"/>
                  </a:solidFill>
                  <a:latin typeface="Verdana" pitchFamily="34" charset="0"/>
                </a:rPr>
                <a:t>VERILOG</a:t>
              </a:r>
              <a:endParaRPr lang="es-ES" sz="1600" dirty="0">
                <a:solidFill>
                  <a:srgbClr val="EAEAEA"/>
                </a:solidFill>
                <a:latin typeface="Verdana" pitchFamily="34" charset="0"/>
              </a:endParaRPr>
            </a:p>
          </p:txBody>
        </p:sp>
      </p:grpSp>
      <p:pic>
        <p:nvPicPr>
          <p:cNvPr id="2" name="Imagen 1"/>
          <p:cNvPicPr>
            <a:picLocks noChangeAspect="1"/>
          </p:cNvPicPr>
          <p:nvPr/>
        </p:nvPicPr>
        <p:blipFill>
          <a:blip r:embed="rId2"/>
          <a:stretch>
            <a:fillRect/>
          </a:stretch>
        </p:blipFill>
        <p:spPr>
          <a:xfrm>
            <a:off x="1233487" y="3907036"/>
            <a:ext cx="6753225" cy="2209800"/>
          </a:xfrm>
          <a:prstGeom prst="rect">
            <a:avLst/>
          </a:prstGeom>
        </p:spPr>
      </p:pic>
      <p:grpSp>
        <p:nvGrpSpPr>
          <p:cNvPr id="14" name="Group 10"/>
          <p:cNvGrpSpPr>
            <a:grpSpLocks/>
          </p:cNvGrpSpPr>
          <p:nvPr/>
        </p:nvGrpSpPr>
        <p:grpSpPr bwMode="auto">
          <a:xfrm>
            <a:off x="0" y="6432633"/>
            <a:ext cx="9144000" cy="425360"/>
            <a:chOff x="0" y="4184"/>
            <a:chExt cx="5760" cy="136"/>
          </a:xfrm>
        </p:grpSpPr>
        <p:sp>
          <p:nvSpPr>
            <p:cNvPr id="15" name="Rectangle 8"/>
            <p:cNvSpPr>
              <a:spLocks noChangeArrowheads="1"/>
            </p:cNvSpPr>
            <p:nvPr/>
          </p:nvSpPr>
          <p:spPr bwMode="auto">
            <a:xfrm>
              <a:off x="0" y="4184"/>
              <a:ext cx="5760" cy="136"/>
            </a:xfrm>
            <a:prstGeom prst="rect">
              <a:avLst/>
            </a:prstGeom>
            <a:solidFill>
              <a:srgbClr val="43516C"/>
            </a:solidFill>
            <a:ln w="9525" algn="ctr">
              <a:noFill/>
              <a:miter lim="800000"/>
              <a:headEnd/>
              <a:tailEnd/>
            </a:ln>
            <a:effectLst/>
          </p:spPr>
          <p:txBody>
            <a:bodyPr wrap="none" anchor="ctr"/>
            <a:lstStyle/>
            <a:p>
              <a:endParaRPr lang="es-AR"/>
            </a:p>
          </p:txBody>
        </p:sp>
        <p:sp>
          <p:nvSpPr>
            <p:cNvPr id="16" name="Text Box 98"/>
            <p:cNvSpPr txBox="1">
              <a:spLocks noChangeArrowheads="1"/>
            </p:cNvSpPr>
            <p:nvPr/>
          </p:nvSpPr>
          <p:spPr bwMode="auto">
            <a:xfrm>
              <a:off x="48" y="4184"/>
              <a:ext cx="5654" cy="57"/>
            </a:xfrm>
            <a:prstGeom prst="rect">
              <a:avLst/>
            </a:prstGeom>
            <a:solidFill>
              <a:srgbClr val="43516C"/>
            </a:solidFill>
            <a:ln w="9525">
              <a:noFill/>
              <a:miter lim="800000"/>
              <a:headEnd/>
              <a:tailEnd/>
            </a:ln>
          </p:spPr>
          <p:txBody>
            <a:bodyPr wrap="square">
              <a:spAutoFit/>
            </a:bodyPr>
            <a:lstStyle/>
            <a:p>
              <a:pPr>
                <a:lnSpc>
                  <a:spcPct val="70000"/>
                </a:lnSpc>
                <a:spcBef>
                  <a:spcPct val="50000"/>
                </a:spcBef>
              </a:pPr>
              <a:r>
                <a:rPr lang="es-AR" sz="800" dirty="0">
                  <a:solidFill>
                    <a:srgbClr val="DDDDDD"/>
                  </a:solidFill>
                  <a:latin typeface="Verdana" pitchFamily="34" charset="0"/>
                </a:rPr>
                <a:t>Ing. Marcelo Casasnovas Técnicas Digitales I Año </a:t>
              </a:r>
              <a:r>
                <a:rPr lang="es-AR" sz="800" dirty="0" smtClean="0">
                  <a:solidFill>
                    <a:srgbClr val="DDDDDD"/>
                  </a:solidFill>
                  <a:latin typeface="Verdana" pitchFamily="34" charset="0"/>
                </a:rPr>
                <a:t>2018                                                                                                                                           Centro CUDAR                                                       </a:t>
              </a:r>
              <a:endParaRPr lang="es-ES" sz="800" dirty="0">
                <a:solidFill>
                  <a:srgbClr val="DDDDDD"/>
                </a:solidFill>
                <a:latin typeface="Verdana" pitchFamily="34" charset="0"/>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291" name="Text Box 24"/>
          <p:cNvSpPr txBox="1">
            <a:spLocks noChangeArrowheads="1"/>
          </p:cNvSpPr>
          <p:nvPr/>
        </p:nvSpPr>
        <p:spPr bwMode="auto">
          <a:xfrm>
            <a:off x="179513" y="5243713"/>
            <a:ext cx="8568952" cy="707886"/>
          </a:xfrm>
          <a:prstGeom prst="rect">
            <a:avLst/>
          </a:prstGeom>
          <a:noFill/>
          <a:ln w="9525" algn="ctr">
            <a:noFill/>
            <a:miter lim="800000"/>
            <a:headEnd/>
            <a:tailEnd/>
          </a:ln>
        </p:spPr>
        <p:txBody>
          <a:bodyPr wrap="square">
            <a:spAutoFit/>
          </a:bodyPr>
          <a:lstStyle/>
          <a:p>
            <a:r>
              <a:rPr lang="es-AR" sz="2000" b="1" dirty="0" smtClean="0">
                <a:solidFill>
                  <a:srgbClr val="43516D"/>
                </a:solidFill>
              </a:rPr>
              <a:t>Notar que las entradas y salidas son buses de 32 bits en el primer ejemplo y de 4 en el segundo</a:t>
            </a:r>
            <a:endParaRPr lang="en-US" sz="2000" b="1" dirty="0">
              <a:solidFill>
                <a:srgbClr val="43516D"/>
              </a:solidFill>
            </a:endParaRPr>
          </a:p>
        </p:txBody>
      </p:sp>
      <p:sp>
        <p:nvSpPr>
          <p:cNvPr id="12295" name="Text Box 24"/>
          <p:cNvSpPr txBox="1">
            <a:spLocks noChangeArrowheads="1"/>
          </p:cNvSpPr>
          <p:nvPr/>
        </p:nvSpPr>
        <p:spPr bwMode="auto">
          <a:xfrm>
            <a:off x="611188" y="765175"/>
            <a:ext cx="1871859" cy="461665"/>
          </a:xfrm>
          <a:prstGeom prst="rect">
            <a:avLst/>
          </a:prstGeom>
          <a:noFill/>
          <a:ln w="9525" algn="ctr">
            <a:noFill/>
            <a:miter lim="800000"/>
            <a:headEnd/>
            <a:tailEnd/>
          </a:ln>
        </p:spPr>
        <p:txBody>
          <a:bodyPr wrap="none">
            <a:spAutoFit/>
          </a:bodyPr>
          <a:lstStyle/>
          <a:p>
            <a:r>
              <a:rPr lang="es-AR" sz="2400" b="1" dirty="0" smtClean="0">
                <a:solidFill>
                  <a:srgbClr val="43516D"/>
                </a:solidFill>
              </a:rPr>
              <a:t>VECTORES</a:t>
            </a:r>
            <a:endParaRPr lang="es-ES" sz="2400" b="1" dirty="0">
              <a:solidFill>
                <a:srgbClr val="43516D"/>
              </a:solidFill>
            </a:endParaRPr>
          </a:p>
        </p:txBody>
      </p:sp>
      <p:grpSp>
        <p:nvGrpSpPr>
          <p:cNvPr id="12296" name="Group 2"/>
          <p:cNvGrpSpPr>
            <a:grpSpLocks/>
          </p:cNvGrpSpPr>
          <p:nvPr/>
        </p:nvGrpSpPr>
        <p:grpSpPr bwMode="auto">
          <a:xfrm>
            <a:off x="0" y="0"/>
            <a:ext cx="9144000" cy="404813"/>
            <a:chOff x="0" y="0"/>
            <a:chExt cx="5760" cy="255"/>
          </a:xfrm>
        </p:grpSpPr>
        <p:sp>
          <p:nvSpPr>
            <p:cNvPr id="12297" name="Rectangle 21"/>
            <p:cNvSpPr>
              <a:spLocks noChangeArrowheads="1"/>
            </p:cNvSpPr>
            <p:nvPr/>
          </p:nvSpPr>
          <p:spPr bwMode="auto">
            <a:xfrm>
              <a:off x="0" y="0"/>
              <a:ext cx="5760" cy="255"/>
            </a:xfrm>
            <a:prstGeom prst="rect">
              <a:avLst/>
            </a:prstGeom>
            <a:gradFill rotWithShape="1">
              <a:gsLst>
                <a:gs pos="0">
                  <a:srgbClr val="EAEAEA"/>
                </a:gs>
                <a:gs pos="100000">
                  <a:srgbClr val="43516D"/>
                </a:gs>
              </a:gsLst>
              <a:lin ang="0" scaled="1"/>
            </a:gradFill>
            <a:ln w="9525" algn="ctr">
              <a:noFill/>
              <a:miter lim="800000"/>
              <a:headEnd/>
              <a:tailEnd/>
            </a:ln>
          </p:spPr>
          <p:txBody>
            <a:bodyPr wrap="none" anchor="ctr"/>
            <a:lstStyle/>
            <a:p>
              <a:endParaRPr lang="es-AR"/>
            </a:p>
          </p:txBody>
        </p:sp>
        <p:sp>
          <p:nvSpPr>
            <p:cNvPr id="12298" name="Text Box 81"/>
            <p:cNvSpPr txBox="1">
              <a:spLocks noChangeArrowheads="1"/>
            </p:cNvSpPr>
            <p:nvPr/>
          </p:nvSpPr>
          <p:spPr bwMode="auto">
            <a:xfrm>
              <a:off x="48" y="19"/>
              <a:ext cx="5712" cy="212"/>
            </a:xfrm>
            <a:prstGeom prst="rect">
              <a:avLst/>
            </a:prstGeom>
            <a:gradFill rotWithShape="1">
              <a:gsLst>
                <a:gs pos="0">
                  <a:srgbClr val="EAEAEA"/>
                </a:gs>
                <a:gs pos="100000">
                  <a:srgbClr val="43516D"/>
                </a:gs>
              </a:gsLst>
              <a:lin ang="0" scaled="1"/>
            </a:gradFill>
            <a:ln w="9525">
              <a:noFill/>
              <a:miter lim="800000"/>
              <a:headEnd/>
              <a:tailEnd/>
            </a:ln>
          </p:spPr>
          <p:txBody>
            <a:bodyPr>
              <a:spAutoFit/>
            </a:bodyPr>
            <a:lstStyle/>
            <a:p>
              <a:pPr algn="r">
                <a:spcBef>
                  <a:spcPct val="50000"/>
                </a:spcBef>
              </a:pPr>
              <a:r>
                <a:rPr lang="es-AR" sz="1600" dirty="0">
                  <a:solidFill>
                    <a:srgbClr val="EAEAEA"/>
                  </a:solidFill>
                  <a:latin typeface="Verdana" pitchFamily="34" charset="0"/>
                </a:rPr>
                <a:t>VERILOG</a:t>
              </a:r>
              <a:endParaRPr lang="es-ES" sz="1600" dirty="0">
                <a:solidFill>
                  <a:srgbClr val="EAEAEA"/>
                </a:solidFill>
                <a:latin typeface="Verdana" pitchFamily="34" charset="0"/>
              </a:endParaRPr>
            </a:p>
          </p:txBody>
        </p:sp>
      </p:grpSp>
      <p:pic>
        <p:nvPicPr>
          <p:cNvPr id="2" name="Imagen 1"/>
          <p:cNvPicPr>
            <a:picLocks noChangeAspect="1"/>
          </p:cNvPicPr>
          <p:nvPr/>
        </p:nvPicPr>
        <p:blipFill>
          <a:blip r:embed="rId2"/>
          <a:stretch>
            <a:fillRect/>
          </a:stretch>
        </p:blipFill>
        <p:spPr>
          <a:xfrm>
            <a:off x="2528341" y="1802792"/>
            <a:ext cx="3476232" cy="1122152"/>
          </a:xfrm>
          <a:prstGeom prst="rect">
            <a:avLst/>
          </a:prstGeom>
        </p:spPr>
      </p:pic>
      <p:pic>
        <p:nvPicPr>
          <p:cNvPr id="5" name="Imagen 4"/>
          <p:cNvPicPr>
            <a:picLocks noChangeAspect="1"/>
          </p:cNvPicPr>
          <p:nvPr/>
        </p:nvPicPr>
        <p:blipFill>
          <a:blip r:embed="rId3"/>
          <a:stretch>
            <a:fillRect/>
          </a:stretch>
        </p:blipFill>
        <p:spPr>
          <a:xfrm>
            <a:off x="2552394" y="3178097"/>
            <a:ext cx="3452180" cy="1051836"/>
          </a:xfrm>
          <a:prstGeom prst="rect">
            <a:avLst/>
          </a:prstGeom>
        </p:spPr>
      </p:pic>
      <p:pic>
        <p:nvPicPr>
          <p:cNvPr id="6" name="Imagen 5"/>
          <p:cNvPicPr>
            <a:picLocks noChangeAspect="1"/>
          </p:cNvPicPr>
          <p:nvPr/>
        </p:nvPicPr>
        <p:blipFill>
          <a:blip r:embed="rId4"/>
          <a:stretch>
            <a:fillRect/>
          </a:stretch>
        </p:blipFill>
        <p:spPr>
          <a:xfrm>
            <a:off x="2668759" y="4536813"/>
            <a:ext cx="3219450" cy="600075"/>
          </a:xfrm>
          <a:prstGeom prst="rect">
            <a:avLst/>
          </a:prstGeom>
        </p:spPr>
      </p:pic>
      <p:grpSp>
        <p:nvGrpSpPr>
          <p:cNvPr id="13" name="Group 10"/>
          <p:cNvGrpSpPr>
            <a:grpSpLocks/>
          </p:cNvGrpSpPr>
          <p:nvPr/>
        </p:nvGrpSpPr>
        <p:grpSpPr bwMode="auto">
          <a:xfrm>
            <a:off x="0" y="6432633"/>
            <a:ext cx="9144000" cy="425360"/>
            <a:chOff x="0" y="4184"/>
            <a:chExt cx="5760" cy="136"/>
          </a:xfrm>
        </p:grpSpPr>
        <p:sp>
          <p:nvSpPr>
            <p:cNvPr id="14" name="Rectangle 8"/>
            <p:cNvSpPr>
              <a:spLocks noChangeArrowheads="1"/>
            </p:cNvSpPr>
            <p:nvPr/>
          </p:nvSpPr>
          <p:spPr bwMode="auto">
            <a:xfrm>
              <a:off x="0" y="4184"/>
              <a:ext cx="5760" cy="136"/>
            </a:xfrm>
            <a:prstGeom prst="rect">
              <a:avLst/>
            </a:prstGeom>
            <a:solidFill>
              <a:srgbClr val="43516C"/>
            </a:solidFill>
            <a:ln w="9525" algn="ctr">
              <a:noFill/>
              <a:miter lim="800000"/>
              <a:headEnd/>
              <a:tailEnd/>
            </a:ln>
            <a:effectLst/>
          </p:spPr>
          <p:txBody>
            <a:bodyPr wrap="none" anchor="ctr"/>
            <a:lstStyle/>
            <a:p>
              <a:endParaRPr lang="es-AR"/>
            </a:p>
          </p:txBody>
        </p:sp>
        <p:sp>
          <p:nvSpPr>
            <p:cNvPr id="15" name="Text Box 98"/>
            <p:cNvSpPr txBox="1">
              <a:spLocks noChangeArrowheads="1"/>
            </p:cNvSpPr>
            <p:nvPr/>
          </p:nvSpPr>
          <p:spPr bwMode="auto">
            <a:xfrm>
              <a:off x="48" y="4184"/>
              <a:ext cx="5654" cy="57"/>
            </a:xfrm>
            <a:prstGeom prst="rect">
              <a:avLst/>
            </a:prstGeom>
            <a:solidFill>
              <a:srgbClr val="43516C"/>
            </a:solidFill>
            <a:ln w="9525">
              <a:noFill/>
              <a:miter lim="800000"/>
              <a:headEnd/>
              <a:tailEnd/>
            </a:ln>
          </p:spPr>
          <p:txBody>
            <a:bodyPr wrap="square">
              <a:spAutoFit/>
            </a:bodyPr>
            <a:lstStyle/>
            <a:p>
              <a:pPr>
                <a:lnSpc>
                  <a:spcPct val="70000"/>
                </a:lnSpc>
                <a:spcBef>
                  <a:spcPct val="50000"/>
                </a:spcBef>
              </a:pPr>
              <a:r>
                <a:rPr lang="es-AR" sz="800" dirty="0">
                  <a:solidFill>
                    <a:srgbClr val="DDDDDD"/>
                  </a:solidFill>
                  <a:latin typeface="Verdana" pitchFamily="34" charset="0"/>
                </a:rPr>
                <a:t>Ing. Marcelo Casasnovas Técnicas Digitales I Año </a:t>
              </a:r>
              <a:r>
                <a:rPr lang="es-AR" sz="800" dirty="0" smtClean="0">
                  <a:solidFill>
                    <a:srgbClr val="DDDDDD"/>
                  </a:solidFill>
                  <a:latin typeface="Verdana" pitchFamily="34" charset="0"/>
                </a:rPr>
                <a:t>2018                                                                                                                                           Centro CUDAR                                                       </a:t>
              </a:r>
              <a:endParaRPr lang="es-ES" sz="800" dirty="0">
                <a:solidFill>
                  <a:srgbClr val="DDDDDD"/>
                </a:solidFill>
                <a:latin typeface="Verdana" pitchFamily="34" charset="0"/>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21" name="Text Box 24"/>
          <p:cNvSpPr txBox="1">
            <a:spLocks noChangeArrowheads="1"/>
          </p:cNvSpPr>
          <p:nvPr/>
        </p:nvSpPr>
        <p:spPr bwMode="auto">
          <a:xfrm>
            <a:off x="611188" y="765175"/>
            <a:ext cx="3296095" cy="461665"/>
          </a:xfrm>
          <a:prstGeom prst="rect">
            <a:avLst/>
          </a:prstGeom>
          <a:noFill/>
          <a:ln w="9525" algn="ctr">
            <a:noFill/>
            <a:miter lim="800000"/>
            <a:headEnd/>
            <a:tailEnd/>
          </a:ln>
        </p:spPr>
        <p:txBody>
          <a:bodyPr wrap="none">
            <a:spAutoFit/>
          </a:bodyPr>
          <a:lstStyle/>
          <a:p>
            <a:r>
              <a:rPr lang="es-AR" sz="2400" b="1" dirty="0" smtClean="0">
                <a:solidFill>
                  <a:srgbClr val="43516D"/>
                </a:solidFill>
              </a:rPr>
              <a:t>Operaciones Bit a Bit</a:t>
            </a:r>
            <a:endParaRPr lang="es-ES" sz="2400" b="1" dirty="0">
              <a:solidFill>
                <a:srgbClr val="43516D"/>
              </a:solidFill>
            </a:endParaRPr>
          </a:p>
        </p:txBody>
      </p:sp>
      <p:grpSp>
        <p:nvGrpSpPr>
          <p:cNvPr id="13322" name="Group 2"/>
          <p:cNvGrpSpPr>
            <a:grpSpLocks/>
          </p:cNvGrpSpPr>
          <p:nvPr/>
        </p:nvGrpSpPr>
        <p:grpSpPr bwMode="auto">
          <a:xfrm>
            <a:off x="0" y="0"/>
            <a:ext cx="9144000" cy="404813"/>
            <a:chOff x="0" y="0"/>
            <a:chExt cx="5760" cy="255"/>
          </a:xfrm>
        </p:grpSpPr>
        <p:sp>
          <p:nvSpPr>
            <p:cNvPr id="13323" name="Rectangle 29"/>
            <p:cNvSpPr>
              <a:spLocks noChangeArrowheads="1"/>
            </p:cNvSpPr>
            <p:nvPr/>
          </p:nvSpPr>
          <p:spPr bwMode="auto">
            <a:xfrm>
              <a:off x="0" y="0"/>
              <a:ext cx="5760" cy="255"/>
            </a:xfrm>
            <a:prstGeom prst="rect">
              <a:avLst/>
            </a:prstGeom>
            <a:gradFill rotWithShape="1">
              <a:gsLst>
                <a:gs pos="0">
                  <a:srgbClr val="EAEAEA"/>
                </a:gs>
                <a:gs pos="100000">
                  <a:srgbClr val="43516D"/>
                </a:gs>
              </a:gsLst>
              <a:lin ang="0" scaled="1"/>
            </a:gradFill>
            <a:ln w="9525" algn="ctr">
              <a:noFill/>
              <a:miter lim="800000"/>
              <a:headEnd/>
              <a:tailEnd/>
            </a:ln>
          </p:spPr>
          <p:txBody>
            <a:bodyPr wrap="none" anchor="ctr"/>
            <a:lstStyle/>
            <a:p>
              <a:endParaRPr lang="es-AR"/>
            </a:p>
          </p:txBody>
        </p:sp>
        <p:sp>
          <p:nvSpPr>
            <p:cNvPr id="13324" name="Text Box 81"/>
            <p:cNvSpPr txBox="1">
              <a:spLocks noChangeArrowheads="1"/>
            </p:cNvSpPr>
            <p:nvPr/>
          </p:nvSpPr>
          <p:spPr bwMode="auto">
            <a:xfrm>
              <a:off x="48" y="19"/>
              <a:ext cx="5712" cy="212"/>
            </a:xfrm>
            <a:prstGeom prst="rect">
              <a:avLst/>
            </a:prstGeom>
            <a:gradFill rotWithShape="1">
              <a:gsLst>
                <a:gs pos="0">
                  <a:srgbClr val="EAEAEA"/>
                </a:gs>
                <a:gs pos="100000">
                  <a:srgbClr val="43516D"/>
                </a:gs>
              </a:gsLst>
              <a:lin ang="0" scaled="1"/>
            </a:gradFill>
            <a:ln w="9525">
              <a:noFill/>
              <a:miter lim="800000"/>
              <a:headEnd/>
              <a:tailEnd/>
            </a:ln>
          </p:spPr>
          <p:txBody>
            <a:bodyPr>
              <a:spAutoFit/>
            </a:bodyPr>
            <a:lstStyle/>
            <a:p>
              <a:pPr algn="r">
                <a:spcBef>
                  <a:spcPct val="50000"/>
                </a:spcBef>
              </a:pPr>
              <a:r>
                <a:rPr lang="es-AR" sz="1600" dirty="0">
                  <a:solidFill>
                    <a:srgbClr val="EAEAEA"/>
                  </a:solidFill>
                  <a:latin typeface="Verdana" pitchFamily="34" charset="0"/>
                </a:rPr>
                <a:t>VERILOG</a:t>
              </a:r>
              <a:endParaRPr lang="es-ES" sz="1600" dirty="0">
                <a:solidFill>
                  <a:srgbClr val="EAEAEA"/>
                </a:solidFill>
                <a:latin typeface="Verdana" pitchFamily="34" charset="0"/>
              </a:endParaRPr>
            </a:p>
          </p:txBody>
        </p:sp>
      </p:grpSp>
      <p:pic>
        <p:nvPicPr>
          <p:cNvPr id="2" name="Imagen 1"/>
          <p:cNvPicPr>
            <a:picLocks noChangeAspect="1"/>
          </p:cNvPicPr>
          <p:nvPr/>
        </p:nvPicPr>
        <p:blipFill>
          <a:blip r:embed="rId2"/>
          <a:stretch>
            <a:fillRect/>
          </a:stretch>
        </p:blipFill>
        <p:spPr>
          <a:xfrm>
            <a:off x="2259235" y="1460868"/>
            <a:ext cx="4335809" cy="2400180"/>
          </a:xfrm>
          <a:prstGeom prst="rect">
            <a:avLst/>
          </a:prstGeom>
        </p:spPr>
      </p:pic>
      <p:sp>
        <p:nvSpPr>
          <p:cNvPr id="4" name="Rectángulo 3"/>
          <p:cNvSpPr/>
          <p:nvPr/>
        </p:nvSpPr>
        <p:spPr>
          <a:xfrm>
            <a:off x="973696" y="4221088"/>
            <a:ext cx="7272807" cy="1200329"/>
          </a:xfrm>
          <a:prstGeom prst="rect">
            <a:avLst/>
          </a:prstGeom>
        </p:spPr>
        <p:txBody>
          <a:bodyPr wrap="square">
            <a:spAutoFit/>
          </a:bodyPr>
          <a:lstStyle/>
          <a:p>
            <a:r>
              <a:rPr lang="es-ES" dirty="0"/>
              <a:t>~, ^, y | son ejemplos de operadores </a:t>
            </a:r>
            <a:r>
              <a:rPr lang="es-ES" dirty="0" smtClean="0"/>
              <a:t>, </a:t>
            </a:r>
            <a:r>
              <a:rPr lang="es-ES" dirty="0"/>
              <a:t>mientras que a, b, </a:t>
            </a:r>
            <a:r>
              <a:rPr lang="es-ES" dirty="0" smtClean="0"/>
              <a:t>y y1 </a:t>
            </a:r>
            <a:r>
              <a:rPr lang="es-ES" dirty="0"/>
              <a:t>son operandos. Una combinación de operadores y operandos, </a:t>
            </a:r>
            <a:r>
              <a:rPr lang="es-ES" dirty="0" smtClean="0"/>
              <a:t>como a </a:t>
            </a:r>
            <a:r>
              <a:rPr lang="es-ES" dirty="0"/>
              <a:t>&amp; b, o ~ (a | b) se llaman expresiones. Un comando </a:t>
            </a:r>
            <a:r>
              <a:rPr lang="es-ES" dirty="0" smtClean="0"/>
              <a:t>completo como </a:t>
            </a:r>
            <a:r>
              <a:rPr lang="es-ES" dirty="0"/>
              <a:t>asignar y4 = ~ (a &amp; b); se llama una </a:t>
            </a:r>
            <a:r>
              <a:rPr lang="es-ES" dirty="0" smtClean="0"/>
              <a:t>declaración.</a:t>
            </a:r>
            <a:endParaRPr lang="en-US" dirty="0"/>
          </a:p>
        </p:txBody>
      </p:sp>
      <p:grpSp>
        <p:nvGrpSpPr>
          <p:cNvPr id="11" name="Group 10"/>
          <p:cNvGrpSpPr>
            <a:grpSpLocks/>
          </p:cNvGrpSpPr>
          <p:nvPr/>
        </p:nvGrpSpPr>
        <p:grpSpPr bwMode="auto">
          <a:xfrm>
            <a:off x="0" y="6432633"/>
            <a:ext cx="9144000" cy="425360"/>
            <a:chOff x="0" y="4184"/>
            <a:chExt cx="5760" cy="136"/>
          </a:xfrm>
        </p:grpSpPr>
        <p:sp>
          <p:nvSpPr>
            <p:cNvPr id="12" name="Rectangle 8"/>
            <p:cNvSpPr>
              <a:spLocks noChangeArrowheads="1"/>
            </p:cNvSpPr>
            <p:nvPr/>
          </p:nvSpPr>
          <p:spPr bwMode="auto">
            <a:xfrm>
              <a:off x="0" y="4184"/>
              <a:ext cx="5760" cy="136"/>
            </a:xfrm>
            <a:prstGeom prst="rect">
              <a:avLst/>
            </a:prstGeom>
            <a:solidFill>
              <a:srgbClr val="43516C"/>
            </a:solidFill>
            <a:ln w="9525" algn="ctr">
              <a:noFill/>
              <a:miter lim="800000"/>
              <a:headEnd/>
              <a:tailEnd/>
            </a:ln>
            <a:effectLst/>
          </p:spPr>
          <p:txBody>
            <a:bodyPr wrap="none" anchor="ctr"/>
            <a:lstStyle/>
            <a:p>
              <a:endParaRPr lang="es-AR"/>
            </a:p>
          </p:txBody>
        </p:sp>
        <p:sp>
          <p:nvSpPr>
            <p:cNvPr id="13" name="Text Box 98"/>
            <p:cNvSpPr txBox="1">
              <a:spLocks noChangeArrowheads="1"/>
            </p:cNvSpPr>
            <p:nvPr/>
          </p:nvSpPr>
          <p:spPr bwMode="auto">
            <a:xfrm>
              <a:off x="48" y="4184"/>
              <a:ext cx="5654" cy="57"/>
            </a:xfrm>
            <a:prstGeom prst="rect">
              <a:avLst/>
            </a:prstGeom>
            <a:solidFill>
              <a:srgbClr val="43516C"/>
            </a:solidFill>
            <a:ln w="9525">
              <a:noFill/>
              <a:miter lim="800000"/>
              <a:headEnd/>
              <a:tailEnd/>
            </a:ln>
          </p:spPr>
          <p:txBody>
            <a:bodyPr wrap="square">
              <a:spAutoFit/>
            </a:bodyPr>
            <a:lstStyle/>
            <a:p>
              <a:pPr>
                <a:lnSpc>
                  <a:spcPct val="70000"/>
                </a:lnSpc>
                <a:spcBef>
                  <a:spcPct val="50000"/>
                </a:spcBef>
              </a:pPr>
              <a:r>
                <a:rPr lang="es-AR" sz="800" dirty="0">
                  <a:solidFill>
                    <a:srgbClr val="DDDDDD"/>
                  </a:solidFill>
                  <a:latin typeface="Verdana" pitchFamily="34" charset="0"/>
                </a:rPr>
                <a:t>Ing. Marcelo Casasnovas Técnicas Digitales I Año </a:t>
              </a:r>
              <a:r>
                <a:rPr lang="es-AR" sz="800" dirty="0" smtClean="0">
                  <a:solidFill>
                    <a:srgbClr val="DDDDDD"/>
                  </a:solidFill>
                  <a:latin typeface="Verdana" pitchFamily="34" charset="0"/>
                </a:rPr>
                <a:t>2018                                                                                                                                           Centro CUDAR                                                       </a:t>
              </a:r>
              <a:endParaRPr lang="es-ES" sz="800" dirty="0">
                <a:solidFill>
                  <a:srgbClr val="DDDDDD"/>
                </a:solidFill>
                <a:latin typeface="Verdana" pitchFamily="34" charset="0"/>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4341" name="Group 2"/>
          <p:cNvGrpSpPr>
            <a:grpSpLocks/>
          </p:cNvGrpSpPr>
          <p:nvPr/>
        </p:nvGrpSpPr>
        <p:grpSpPr bwMode="auto">
          <a:xfrm>
            <a:off x="0" y="0"/>
            <a:ext cx="9144000" cy="404813"/>
            <a:chOff x="0" y="0"/>
            <a:chExt cx="5760" cy="255"/>
          </a:xfrm>
        </p:grpSpPr>
        <p:sp>
          <p:nvSpPr>
            <p:cNvPr id="14344" name="Rectangle 15"/>
            <p:cNvSpPr>
              <a:spLocks noChangeArrowheads="1"/>
            </p:cNvSpPr>
            <p:nvPr/>
          </p:nvSpPr>
          <p:spPr bwMode="auto">
            <a:xfrm>
              <a:off x="0" y="0"/>
              <a:ext cx="5760" cy="255"/>
            </a:xfrm>
            <a:prstGeom prst="rect">
              <a:avLst/>
            </a:prstGeom>
            <a:gradFill rotWithShape="1">
              <a:gsLst>
                <a:gs pos="0">
                  <a:srgbClr val="EAEAEA"/>
                </a:gs>
                <a:gs pos="100000">
                  <a:srgbClr val="43516D"/>
                </a:gs>
              </a:gsLst>
              <a:lin ang="0" scaled="1"/>
            </a:gradFill>
            <a:ln w="9525" algn="ctr">
              <a:noFill/>
              <a:miter lim="800000"/>
              <a:headEnd/>
              <a:tailEnd/>
            </a:ln>
          </p:spPr>
          <p:txBody>
            <a:bodyPr wrap="none" anchor="ctr"/>
            <a:lstStyle/>
            <a:p>
              <a:endParaRPr lang="es-AR"/>
            </a:p>
          </p:txBody>
        </p:sp>
        <p:sp>
          <p:nvSpPr>
            <p:cNvPr id="14345" name="Text Box 81"/>
            <p:cNvSpPr txBox="1">
              <a:spLocks noChangeArrowheads="1"/>
            </p:cNvSpPr>
            <p:nvPr/>
          </p:nvSpPr>
          <p:spPr bwMode="auto">
            <a:xfrm>
              <a:off x="48" y="19"/>
              <a:ext cx="5712" cy="212"/>
            </a:xfrm>
            <a:prstGeom prst="rect">
              <a:avLst/>
            </a:prstGeom>
            <a:gradFill rotWithShape="1">
              <a:gsLst>
                <a:gs pos="0">
                  <a:srgbClr val="EAEAEA"/>
                </a:gs>
                <a:gs pos="100000">
                  <a:srgbClr val="43516D"/>
                </a:gs>
              </a:gsLst>
              <a:lin ang="0" scaled="1"/>
            </a:gradFill>
            <a:ln w="9525">
              <a:noFill/>
              <a:miter lim="800000"/>
              <a:headEnd/>
              <a:tailEnd/>
            </a:ln>
          </p:spPr>
          <p:txBody>
            <a:bodyPr>
              <a:spAutoFit/>
            </a:bodyPr>
            <a:lstStyle/>
            <a:p>
              <a:pPr algn="r">
                <a:spcBef>
                  <a:spcPct val="50000"/>
                </a:spcBef>
              </a:pPr>
              <a:r>
                <a:rPr lang="es-AR" sz="1600" dirty="0">
                  <a:solidFill>
                    <a:srgbClr val="EAEAEA"/>
                  </a:solidFill>
                  <a:latin typeface="Verdana" pitchFamily="34" charset="0"/>
                </a:rPr>
                <a:t>VERILOG</a:t>
              </a:r>
              <a:endParaRPr lang="es-ES" sz="1600" dirty="0">
                <a:solidFill>
                  <a:srgbClr val="EAEAEA"/>
                </a:solidFill>
                <a:latin typeface="Verdana" pitchFamily="34" charset="0"/>
              </a:endParaRPr>
            </a:p>
          </p:txBody>
        </p:sp>
      </p:grpSp>
      <p:sp>
        <p:nvSpPr>
          <p:cNvPr id="14342" name="Text Box 24"/>
          <p:cNvSpPr txBox="1">
            <a:spLocks noChangeArrowheads="1"/>
          </p:cNvSpPr>
          <p:nvPr/>
        </p:nvSpPr>
        <p:spPr bwMode="auto">
          <a:xfrm>
            <a:off x="611188" y="765175"/>
            <a:ext cx="3958135" cy="461665"/>
          </a:xfrm>
          <a:prstGeom prst="rect">
            <a:avLst/>
          </a:prstGeom>
          <a:noFill/>
          <a:ln w="9525" algn="ctr">
            <a:noFill/>
            <a:miter lim="800000"/>
            <a:headEnd/>
            <a:tailEnd/>
          </a:ln>
        </p:spPr>
        <p:txBody>
          <a:bodyPr wrap="none">
            <a:spAutoFit/>
          </a:bodyPr>
          <a:lstStyle/>
          <a:p>
            <a:r>
              <a:rPr lang="es-AR" sz="2400" b="1" dirty="0" smtClean="0">
                <a:solidFill>
                  <a:srgbClr val="43516D"/>
                </a:solidFill>
              </a:rPr>
              <a:t>El operador condicional ?</a:t>
            </a:r>
            <a:endParaRPr lang="es-ES" sz="2400" b="1" dirty="0">
              <a:solidFill>
                <a:srgbClr val="43516D"/>
              </a:solidFill>
            </a:endParaRPr>
          </a:p>
        </p:txBody>
      </p:sp>
      <p:pic>
        <p:nvPicPr>
          <p:cNvPr id="2" name="Imagen 1"/>
          <p:cNvPicPr>
            <a:picLocks noChangeAspect="1"/>
          </p:cNvPicPr>
          <p:nvPr/>
        </p:nvPicPr>
        <p:blipFill>
          <a:blip r:embed="rId2"/>
          <a:stretch>
            <a:fillRect/>
          </a:stretch>
        </p:blipFill>
        <p:spPr>
          <a:xfrm>
            <a:off x="601964" y="1361583"/>
            <a:ext cx="3744416" cy="1695107"/>
          </a:xfrm>
          <a:prstGeom prst="rect">
            <a:avLst/>
          </a:prstGeom>
        </p:spPr>
      </p:pic>
      <p:sp>
        <p:nvSpPr>
          <p:cNvPr id="3" name="Rectángulo 2"/>
          <p:cNvSpPr/>
          <p:nvPr/>
        </p:nvSpPr>
        <p:spPr>
          <a:xfrm>
            <a:off x="827584" y="3314773"/>
            <a:ext cx="7848872" cy="2585323"/>
          </a:xfrm>
          <a:prstGeom prst="rect">
            <a:avLst/>
          </a:prstGeom>
        </p:spPr>
        <p:txBody>
          <a:bodyPr wrap="square">
            <a:spAutoFit/>
          </a:bodyPr>
          <a:lstStyle/>
          <a:p>
            <a:r>
              <a:rPr lang="es-ES" dirty="0"/>
              <a:t>El operador </a:t>
            </a:r>
            <a:r>
              <a:rPr lang="es-ES" dirty="0" smtClean="0"/>
              <a:t>condicional ?: </a:t>
            </a:r>
            <a:r>
              <a:rPr lang="es-ES" dirty="0"/>
              <a:t>Elige, basado en una primera expresión,</a:t>
            </a:r>
            <a:br>
              <a:rPr lang="es-ES" dirty="0"/>
            </a:br>
            <a:r>
              <a:rPr lang="es-ES" dirty="0"/>
              <a:t>entre una segunda y tercera expresión. La primera expresión es</a:t>
            </a:r>
            <a:br>
              <a:rPr lang="es-ES" dirty="0"/>
            </a:br>
            <a:r>
              <a:rPr lang="es-ES" dirty="0" smtClean="0"/>
              <a:t>llamada </a:t>
            </a:r>
            <a:r>
              <a:rPr lang="es-ES" dirty="0"/>
              <a:t>la condición. Si la condición es 1, el operador elige </a:t>
            </a:r>
            <a:r>
              <a:rPr lang="es-ES" dirty="0" smtClean="0"/>
              <a:t>la</a:t>
            </a:r>
            <a:r>
              <a:rPr lang="es-ES" dirty="0"/>
              <a:t/>
            </a:r>
            <a:br>
              <a:rPr lang="es-ES" dirty="0"/>
            </a:br>
            <a:r>
              <a:rPr lang="es-ES" dirty="0"/>
              <a:t>segunda expresión. Si la condición es 0, el operador elige </a:t>
            </a:r>
            <a:r>
              <a:rPr lang="es-ES" dirty="0" smtClean="0"/>
              <a:t>la</a:t>
            </a:r>
            <a:r>
              <a:rPr lang="es-ES" dirty="0"/>
              <a:t/>
            </a:r>
            <a:br>
              <a:rPr lang="es-ES" dirty="0"/>
            </a:br>
            <a:r>
              <a:rPr lang="es-ES" dirty="0"/>
              <a:t>tercera </a:t>
            </a:r>
            <a:r>
              <a:rPr lang="es-ES" dirty="0" smtClean="0"/>
              <a:t>expresión.</a:t>
            </a:r>
          </a:p>
          <a:p>
            <a:r>
              <a:rPr lang="es-ES" dirty="0"/>
              <a:t>?: es especialmente útil para describir un multiplexor porque,</a:t>
            </a:r>
            <a:br>
              <a:rPr lang="es-ES" dirty="0"/>
            </a:br>
            <a:r>
              <a:rPr lang="es-ES" dirty="0"/>
              <a:t>basado en una primera entrada, selecciona entre otros dos. El seguimiento</a:t>
            </a:r>
            <a:br>
              <a:rPr lang="es-ES" dirty="0"/>
            </a:br>
            <a:r>
              <a:rPr lang="es-ES" dirty="0"/>
              <a:t>El código muestra la expresión idiomática de un multiplexor 2: 1 con entradas de </a:t>
            </a:r>
            <a:r>
              <a:rPr lang="es-ES"/>
              <a:t>4 </a:t>
            </a:r>
            <a:r>
              <a:rPr lang="es-ES" smtClean="0"/>
              <a:t>bits y </a:t>
            </a:r>
            <a:r>
              <a:rPr lang="es-ES" dirty="0"/>
              <a:t>salidas usando el </a:t>
            </a:r>
            <a:r>
              <a:rPr lang="es-ES"/>
              <a:t>operador </a:t>
            </a:r>
            <a:r>
              <a:rPr lang="es-ES" smtClean="0"/>
              <a:t>condicional.</a:t>
            </a:r>
            <a:endParaRPr lang="en-US" dirty="0"/>
          </a:p>
        </p:txBody>
      </p:sp>
      <p:pic>
        <p:nvPicPr>
          <p:cNvPr id="4" name="Imagen 3"/>
          <p:cNvPicPr>
            <a:picLocks noChangeAspect="1"/>
          </p:cNvPicPr>
          <p:nvPr/>
        </p:nvPicPr>
        <p:blipFill>
          <a:blip r:embed="rId3"/>
          <a:stretch>
            <a:fillRect/>
          </a:stretch>
        </p:blipFill>
        <p:spPr>
          <a:xfrm>
            <a:off x="4932040" y="1361583"/>
            <a:ext cx="3133725" cy="1009650"/>
          </a:xfrm>
          <a:prstGeom prst="rect">
            <a:avLst/>
          </a:prstGeom>
        </p:spPr>
      </p:pic>
      <p:grpSp>
        <p:nvGrpSpPr>
          <p:cNvPr id="12" name="Group 10"/>
          <p:cNvGrpSpPr>
            <a:grpSpLocks/>
          </p:cNvGrpSpPr>
          <p:nvPr/>
        </p:nvGrpSpPr>
        <p:grpSpPr bwMode="auto">
          <a:xfrm>
            <a:off x="0" y="6432633"/>
            <a:ext cx="9144000" cy="425360"/>
            <a:chOff x="0" y="4184"/>
            <a:chExt cx="5760" cy="136"/>
          </a:xfrm>
        </p:grpSpPr>
        <p:sp>
          <p:nvSpPr>
            <p:cNvPr id="13" name="Rectangle 8"/>
            <p:cNvSpPr>
              <a:spLocks noChangeArrowheads="1"/>
            </p:cNvSpPr>
            <p:nvPr/>
          </p:nvSpPr>
          <p:spPr bwMode="auto">
            <a:xfrm>
              <a:off x="0" y="4184"/>
              <a:ext cx="5760" cy="136"/>
            </a:xfrm>
            <a:prstGeom prst="rect">
              <a:avLst/>
            </a:prstGeom>
            <a:solidFill>
              <a:srgbClr val="43516C"/>
            </a:solidFill>
            <a:ln w="9525" algn="ctr">
              <a:noFill/>
              <a:miter lim="800000"/>
              <a:headEnd/>
              <a:tailEnd/>
            </a:ln>
            <a:effectLst/>
          </p:spPr>
          <p:txBody>
            <a:bodyPr wrap="none" anchor="ctr"/>
            <a:lstStyle/>
            <a:p>
              <a:endParaRPr lang="es-AR"/>
            </a:p>
          </p:txBody>
        </p:sp>
        <p:sp>
          <p:nvSpPr>
            <p:cNvPr id="14" name="Text Box 98"/>
            <p:cNvSpPr txBox="1">
              <a:spLocks noChangeArrowheads="1"/>
            </p:cNvSpPr>
            <p:nvPr/>
          </p:nvSpPr>
          <p:spPr bwMode="auto">
            <a:xfrm>
              <a:off x="48" y="4184"/>
              <a:ext cx="5654" cy="57"/>
            </a:xfrm>
            <a:prstGeom prst="rect">
              <a:avLst/>
            </a:prstGeom>
            <a:solidFill>
              <a:srgbClr val="43516C"/>
            </a:solidFill>
            <a:ln w="9525">
              <a:noFill/>
              <a:miter lim="800000"/>
              <a:headEnd/>
              <a:tailEnd/>
            </a:ln>
          </p:spPr>
          <p:txBody>
            <a:bodyPr wrap="square">
              <a:spAutoFit/>
            </a:bodyPr>
            <a:lstStyle/>
            <a:p>
              <a:pPr>
                <a:lnSpc>
                  <a:spcPct val="70000"/>
                </a:lnSpc>
                <a:spcBef>
                  <a:spcPct val="50000"/>
                </a:spcBef>
              </a:pPr>
              <a:r>
                <a:rPr lang="es-AR" sz="800" dirty="0">
                  <a:solidFill>
                    <a:srgbClr val="DDDDDD"/>
                  </a:solidFill>
                  <a:latin typeface="Verdana" pitchFamily="34" charset="0"/>
                </a:rPr>
                <a:t>Ing. Marcelo Casasnovas Técnicas Digitales I Año </a:t>
              </a:r>
              <a:r>
                <a:rPr lang="es-AR" sz="800" dirty="0" smtClean="0">
                  <a:solidFill>
                    <a:srgbClr val="DDDDDD"/>
                  </a:solidFill>
                  <a:latin typeface="Verdana" pitchFamily="34" charset="0"/>
                </a:rPr>
                <a:t>2018                                                                                                                                           Centro CUDAR                                                       </a:t>
              </a:r>
              <a:endParaRPr lang="es-ES" sz="800" dirty="0">
                <a:solidFill>
                  <a:srgbClr val="DDDDDD"/>
                </a:solidFill>
                <a:latin typeface="Verdana" pitchFamily="34" charset="0"/>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0835" name="Text Box 24"/>
          <p:cNvSpPr txBox="1">
            <a:spLocks noChangeArrowheads="1"/>
          </p:cNvSpPr>
          <p:nvPr/>
        </p:nvSpPr>
        <p:spPr bwMode="auto">
          <a:xfrm>
            <a:off x="611188" y="765175"/>
            <a:ext cx="1063625" cy="457200"/>
          </a:xfrm>
          <a:prstGeom prst="rect">
            <a:avLst/>
          </a:prstGeom>
          <a:noFill/>
          <a:ln w="9525" algn="ctr">
            <a:noFill/>
            <a:miter lim="800000"/>
            <a:headEnd/>
            <a:tailEnd/>
          </a:ln>
        </p:spPr>
        <p:txBody>
          <a:bodyPr wrap="none">
            <a:spAutoFit/>
          </a:bodyPr>
          <a:lstStyle/>
          <a:p>
            <a:r>
              <a:rPr lang="es-AR" sz="2400" b="1">
                <a:solidFill>
                  <a:srgbClr val="43516D"/>
                </a:solidFill>
              </a:rPr>
              <a:t>Indice</a:t>
            </a:r>
            <a:endParaRPr lang="es-ES" sz="2400" b="1">
              <a:solidFill>
                <a:srgbClr val="43516D"/>
              </a:solidFill>
            </a:endParaRPr>
          </a:p>
        </p:txBody>
      </p:sp>
      <p:grpSp>
        <p:nvGrpSpPr>
          <p:cNvPr id="120839" name="Group 2"/>
          <p:cNvGrpSpPr>
            <a:grpSpLocks/>
          </p:cNvGrpSpPr>
          <p:nvPr/>
        </p:nvGrpSpPr>
        <p:grpSpPr bwMode="auto">
          <a:xfrm>
            <a:off x="0" y="0"/>
            <a:ext cx="9144000" cy="404813"/>
            <a:chOff x="0" y="0"/>
            <a:chExt cx="5760" cy="255"/>
          </a:xfrm>
        </p:grpSpPr>
        <p:sp>
          <p:nvSpPr>
            <p:cNvPr id="120840" name="Rectangle 14"/>
            <p:cNvSpPr>
              <a:spLocks noChangeArrowheads="1"/>
            </p:cNvSpPr>
            <p:nvPr/>
          </p:nvSpPr>
          <p:spPr bwMode="auto">
            <a:xfrm>
              <a:off x="0" y="0"/>
              <a:ext cx="5760" cy="255"/>
            </a:xfrm>
            <a:prstGeom prst="rect">
              <a:avLst/>
            </a:prstGeom>
            <a:gradFill rotWithShape="1">
              <a:gsLst>
                <a:gs pos="0">
                  <a:srgbClr val="EAEAEA"/>
                </a:gs>
                <a:gs pos="100000">
                  <a:srgbClr val="43516D"/>
                </a:gs>
              </a:gsLst>
              <a:lin ang="0" scaled="1"/>
            </a:gradFill>
            <a:ln w="9525" algn="ctr">
              <a:noFill/>
              <a:miter lim="800000"/>
              <a:headEnd/>
              <a:tailEnd/>
            </a:ln>
          </p:spPr>
          <p:txBody>
            <a:bodyPr wrap="none" anchor="ctr"/>
            <a:lstStyle/>
            <a:p>
              <a:endParaRPr lang="es-AR"/>
            </a:p>
          </p:txBody>
        </p:sp>
        <p:sp>
          <p:nvSpPr>
            <p:cNvPr id="120841" name="Text Box 81"/>
            <p:cNvSpPr txBox="1">
              <a:spLocks noChangeArrowheads="1"/>
            </p:cNvSpPr>
            <p:nvPr/>
          </p:nvSpPr>
          <p:spPr bwMode="auto">
            <a:xfrm>
              <a:off x="48" y="19"/>
              <a:ext cx="5712" cy="212"/>
            </a:xfrm>
            <a:prstGeom prst="rect">
              <a:avLst/>
            </a:prstGeom>
            <a:gradFill rotWithShape="1">
              <a:gsLst>
                <a:gs pos="0">
                  <a:srgbClr val="EAEAEA"/>
                </a:gs>
                <a:gs pos="100000">
                  <a:srgbClr val="43516D"/>
                </a:gs>
              </a:gsLst>
              <a:lin ang="0" scaled="1"/>
            </a:gradFill>
            <a:ln w="9525">
              <a:noFill/>
              <a:miter lim="800000"/>
              <a:headEnd/>
              <a:tailEnd/>
            </a:ln>
          </p:spPr>
          <p:txBody>
            <a:bodyPr>
              <a:spAutoFit/>
            </a:bodyPr>
            <a:lstStyle/>
            <a:p>
              <a:pPr algn="r">
                <a:spcBef>
                  <a:spcPct val="50000"/>
                </a:spcBef>
              </a:pPr>
              <a:r>
                <a:rPr lang="es-AR" sz="1600" dirty="0" smtClean="0">
                  <a:solidFill>
                    <a:srgbClr val="EAEAEA"/>
                  </a:solidFill>
                  <a:latin typeface="Verdana" pitchFamily="34" charset="0"/>
                </a:rPr>
                <a:t>VERILOG</a:t>
              </a:r>
              <a:endParaRPr lang="es-ES" sz="1600" dirty="0">
                <a:solidFill>
                  <a:srgbClr val="EAEAEA"/>
                </a:solidFill>
                <a:latin typeface="Verdana" pitchFamily="34" charset="0"/>
              </a:endParaRPr>
            </a:p>
          </p:txBody>
        </p:sp>
      </p:grpSp>
      <p:sp>
        <p:nvSpPr>
          <p:cNvPr id="120842" name="Text Box 24"/>
          <p:cNvSpPr txBox="1">
            <a:spLocks noChangeArrowheads="1"/>
          </p:cNvSpPr>
          <p:nvPr/>
        </p:nvSpPr>
        <p:spPr bwMode="auto">
          <a:xfrm>
            <a:off x="827088" y="1341438"/>
            <a:ext cx="8137525" cy="4714875"/>
          </a:xfrm>
          <a:prstGeom prst="rect">
            <a:avLst/>
          </a:prstGeom>
          <a:noFill/>
          <a:ln w="9525" algn="ctr">
            <a:noFill/>
            <a:miter lim="800000"/>
            <a:headEnd/>
            <a:tailEnd/>
          </a:ln>
        </p:spPr>
        <p:txBody>
          <a:bodyPr>
            <a:spAutoFit/>
          </a:bodyPr>
          <a:lstStyle/>
          <a:p>
            <a:pPr>
              <a:lnSpc>
                <a:spcPct val="120000"/>
              </a:lnSpc>
              <a:buFontTx/>
              <a:buChar char="•"/>
            </a:pPr>
            <a:r>
              <a:rPr lang="es-AR" dirty="0">
                <a:solidFill>
                  <a:srgbClr val="4D4D4D"/>
                </a:solidFill>
              </a:rPr>
              <a:t> Lenguajes descriptores de hardware</a:t>
            </a:r>
          </a:p>
          <a:p>
            <a:pPr>
              <a:lnSpc>
                <a:spcPct val="120000"/>
              </a:lnSpc>
              <a:buFontTx/>
              <a:buChar char="•"/>
            </a:pPr>
            <a:r>
              <a:rPr lang="es-AR" dirty="0">
                <a:solidFill>
                  <a:srgbClr val="4D4D4D"/>
                </a:solidFill>
              </a:rPr>
              <a:t> </a:t>
            </a:r>
            <a:r>
              <a:rPr lang="es-AR" dirty="0" smtClean="0">
                <a:solidFill>
                  <a:srgbClr val="4D4D4D"/>
                </a:solidFill>
              </a:rPr>
              <a:t>Verilog</a:t>
            </a:r>
            <a:endParaRPr lang="es-AR" dirty="0">
              <a:solidFill>
                <a:srgbClr val="4D4D4D"/>
              </a:solidFill>
            </a:endParaRPr>
          </a:p>
          <a:p>
            <a:pPr>
              <a:lnSpc>
                <a:spcPct val="120000"/>
              </a:lnSpc>
            </a:pPr>
            <a:r>
              <a:rPr lang="es-AR" dirty="0">
                <a:solidFill>
                  <a:srgbClr val="4D4D4D"/>
                </a:solidFill>
              </a:rPr>
              <a:t>      - Introducción</a:t>
            </a:r>
          </a:p>
          <a:p>
            <a:pPr>
              <a:lnSpc>
                <a:spcPct val="120000"/>
              </a:lnSpc>
            </a:pPr>
            <a:r>
              <a:rPr lang="es-AR" dirty="0">
                <a:solidFill>
                  <a:srgbClr val="4D4D4D"/>
                </a:solidFill>
              </a:rPr>
              <a:t>      - Entidad de diseño (declaración de entidad y cuerpo de arquitectura)</a:t>
            </a:r>
          </a:p>
          <a:p>
            <a:pPr>
              <a:lnSpc>
                <a:spcPct val="120000"/>
              </a:lnSpc>
            </a:pPr>
            <a:r>
              <a:rPr lang="es-AR" dirty="0">
                <a:solidFill>
                  <a:srgbClr val="4D4D4D"/>
                </a:solidFill>
              </a:rPr>
              <a:t>      - Tipos</a:t>
            </a:r>
          </a:p>
          <a:p>
            <a:pPr>
              <a:lnSpc>
                <a:spcPct val="120000"/>
              </a:lnSpc>
            </a:pPr>
            <a:r>
              <a:rPr lang="es-AR" dirty="0">
                <a:solidFill>
                  <a:srgbClr val="4D4D4D"/>
                </a:solidFill>
              </a:rPr>
              <a:t>      - Objetos</a:t>
            </a:r>
          </a:p>
          <a:p>
            <a:pPr>
              <a:lnSpc>
                <a:spcPct val="120000"/>
              </a:lnSpc>
            </a:pPr>
            <a:r>
              <a:rPr lang="es-AR" dirty="0">
                <a:solidFill>
                  <a:srgbClr val="4D4D4D"/>
                </a:solidFill>
              </a:rPr>
              <a:t>      - Operadores</a:t>
            </a:r>
          </a:p>
          <a:p>
            <a:pPr>
              <a:lnSpc>
                <a:spcPct val="120000"/>
              </a:lnSpc>
            </a:pPr>
            <a:r>
              <a:rPr lang="es-AR" dirty="0">
                <a:solidFill>
                  <a:srgbClr val="4D4D4D"/>
                </a:solidFill>
              </a:rPr>
              <a:t>      - Expresiones concurrentes y secuenciales</a:t>
            </a:r>
          </a:p>
          <a:p>
            <a:pPr>
              <a:lnSpc>
                <a:spcPct val="120000"/>
              </a:lnSpc>
            </a:pPr>
            <a:r>
              <a:rPr lang="es-AR" dirty="0">
                <a:solidFill>
                  <a:srgbClr val="4D4D4D"/>
                </a:solidFill>
              </a:rPr>
              <a:t>      - Subprogramas</a:t>
            </a:r>
          </a:p>
          <a:p>
            <a:pPr>
              <a:lnSpc>
                <a:spcPct val="120000"/>
              </a:lnSpc>
            </a:pPr>
            <a:r>
              <a:rPr lang="es-AR" dirty="0">
                <a:solidFill>
                  <a:srgbClr val="4D4D4D"/>
                </a:solidFill>
              </a:rPr>
              <a:t>      - Funciones de resolución</a:t>
            </a:r>
          </a:p>
          <a:p>
            <a:pPr>
              <a:lnSpc>
                <a:spcPct val="120000"/>
              </a:lnSpc>
            </a:pPr>
            <a:r>
              <a:rPr lang="es-AR" dirty="0">
                <a:solidFill>
                  <a:srgbClr val="4D4D4D"/>
                </a:solidFill>
              </a:rPr>
              <a:t>      - Instanciación de </a:t>
            </a:r>
            <a:r>
              <a:rPr lang="es-AR" dirty="0" smtClean="0">
                <a:solidFill>
                  <a:srgbClr val="4D4D4D"/>
                </a:solidFill>
              </a:rPr>
              <a:t>componentes</a:t>
            </a:r>
            <a:endParaRPr lang="es-AR" dirty="0">
              <a:solidFill>
                <a:srgbClr val="4D4D4D"/>
              </a:solidFill>
            </a:endParaRPr>
          </a:p>
          <a:p>
            <a:pPr>
              <a:lnSpc>
                <a:spcPct val="120000"/>
              </a:lnSpc>
              <a:buFontTx/>
              <a:buChar char="•"/>
            </a:pPr>
            <a:r>
              <a:rPr lang="es-AR" dirty="0">
                <a:solidFill>
                  <a:srgbClr val="4D4D4D"/>
                </a:solidFill>
              </a:rPr>
              <a:t> Bancos de prueba</a:t>
            </a:r>
          </a:p>
          <a:p>
            <a:pPr>
              <a:lnSpc>
                <a:spcPct val="120000"/>
              </a:lnSpc>
              <a:buFontTx/>
              <a:buChar char="•"/>
            </a:pPr>
            <a:r>
              <a:rPr lang="es-AR" dirty="0">
                <a:solidFill>
                  <a:srgbClr val="4D4D4D"/>
                </a:solidFill>
              </a:rPr>
              <a:t> Funciones de conversión</a:t>
            </a:r>
          </a:p>
          <a:p>
            <a:pPr>
              <a:lnSpc>
                <a:spcPct val="120000"/>
              </a:lnSpc>
              <a:buFontTx/>
              <a:buChar char="•"/>
            </a:pPr>
            <a:r>
              <a:rPr lang="es-AR" dirty="0">
                <a:solidFill>
                  <a:srgbClr val="4D4D4D"/>
                </a:solidFill>
              </a:rPr>
              <a:t> Máquinas de estado</a:t>
            </a:r>
            <a:endParaRPr lang="es-ES" dirty="0">
              <a:solidFill>
                <a:srgbClr val="4D4D4D"/>
              </a:solidFill>
            </a:endParaRPr>
          </a:p>
        </p:txBody>
      </p:sp>
      <p:grpSp>
        <p:nvGrpSpPr>
          <p:cNvPr id="14" name="Group 10"/>
          <p:cNvGrpSpPr>
            <a:grpSpLocks/>
          </p:cNvGrpSpPr>
          <p:nvPr/>
        </p:nvGrpSpPr>
        <p:grpSpPr bwMode="auto">
          <a:xfrm>
            <a:off x="0" y="6432633"/>
            <a:ext cx="9144000" cy="425360"/>
            <a:chOff x="0" y="4184"/>
            <a:chExt cx="5760" cy="136"/>
          </a:xfrm>
        </p:grpSpPr>
        <p:sp>
          <p:nvSpPr>
            <p:cNvPr id="15" name="Rectangle 8"/>
            <p:cNvSpPr>
              <a:spLocks noChangeArrowheads="1"/>
            </p:cNvSpPr>
            <p:nvPr/>
          </p:nvSpPr>
          <p:spPr bwMode="auto">
            <a:xfrm>
              <a:off x="0" y="4184"/>
              <a:ext cx="5760" cy="136"/>
            </a:xfrm>
            <a:prstGeom prst="rect">
              <a:avLst/>
            </a:prstGeom>
            <a:solidFill>
              <a:srgbClr val="43516C"/>
            </a:solidFill>
            <a:ln w="9525" algn="ctr">
              <a:noFill/>
              <a:miter lim="800000"/>
              <a:headEnd/>
              <a:tailEnd/>
            </a:ln>
            <a:effectLst/>
          </p:spPr>
          <p:txBody>
            <a:bodyPr wrap="none" anchor="ctr"/>
            <a:lstStyle/>
            <a:p>
              <a:endParaRPr lang="es-AR"/>
            </a:p>
          </p:txBody>
        </p:sp>
        <p:sp>
          <p:nvSpPr>
            <p:cNvPr id="16" name="Text Box 98"/>
            <p:cNvSpPr txBox="1">
              <a:spLocks noChangeArrowheads="1"/>
            </p:cNvSpPr>
            <p:nvPr/>
          </p:nvSpPr>
          <p:spPr bwMode="auto">
            <a:xfrm>
              <a:off x="48" y="4184"/>
              <a:ext cx="5654" cy="57"/>
            </a:xfrm>
            <a:prstGeom prst="rect">
              <a:avLst/>
            </a:prstGeom>
            <a:solidFill>
              <a:srgbClr val="43516C"/>
            </a:solidFill>
            <a:ln w="9525">
              <a:noFill/>
              <a:miter lim="800000"/>
              <a:headEnd/>
              <a:tailEnd/>
            </a:ln>
          </p:spPr>
          <p:txBody>
            <a:bodyPr wrap="square">
              <a:spAutoFit/>
            </a:bodyPr>
            <a:lstStyle/>
            <a:p>
              <a:pPr>
                <a:lnSpc>
                  <a:spcPct val="70000"/>
                </a:lnSpc>
                <a:spcBef>
                  <a:spcPct val="50000"/>
                </a:spcBef>
              </a:pPr>
              <a:r>
                <a:rPr lang="es-AR" sz="800" dirty="0">
                  <a:solidFill>
                    <a:srgbClr val="DDDDDD"/>
                  </a:solidFill>
                  <a:latin typeface="Verdana" pitchFamily="34" charset="0"/>
                </a:rPr>
                <a:t>Ing. Marcelo Casasnovas Técnicas Digitales I Año </a:t>
              </a:r>
              <a:r>
                <a:rPr lang="es-AR" sz="800" dirty="0" smtClean="0">
                  <a:solidFill>
                    <a:srgbClr val="DDDDDD"/>
                  </a:solidFill>
                  <a:latin typeface="Verdana" pitchFamily="34" charset="0"/>
                </a:rPr>
                <a:t>2018                                                                                                                                           Centro CUDAR                                                       </a:t>
              </a:r>
              <a:endParaRPr lang="es-ES" sz="800" dirty="0">
                <a:solidFill>
                  <a:srgbClr val="DDDDDD"/>
                </a:solidFill>
                <a:latin typeface="Verdana" pitchFamily="34" charset="0"/>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Text Box 22"/>
          <p:cNvSpPr txBox="1">
            <a:spLocks noChangeArrowheads="1"/>
          </p:cNvSpPr>
          <p:nvPr/>
        </p:nvSpPr>
        <p:spPr bwMode="auto">
          <a:xfrm>
            <a:off x="793749" y="1209753"/>
            <a:ext cx="7632700" cy="2003625"/>
          </a:xfrm>
          <a:prstGeom prst="rect">
            <a:avLst/>
          </a:prstGeom>
          <a:noFill/>
          <a:ln w="9525" algn="ctr">
            <a:noFill/>
            <a:miter lim="800000"/>
            <a:headEnd/>
            <a:tailEnd/>
          </a:ln>
        </p:spPr>
        <p:txBody>
          <a:bodyPr>
            <a:spAutoFit/>
          </a:bodyPr>
          <a:lstStyle/>
          <a:p>
            <a:pPr marL="179388" lvl="1" algn="just">
              <a:lnSpc>
                <a:spcPct val="130000"/>
              </a:lnSpc>
              <a:spcBef>
                <a:spcPct val="20000"/>
              </a:spcBef>
              <a:buFontTx/>
              <a:buChar char="-"/>
            </a:pPr>
            <a:r>
              <a:rPr lang="es-ES" dirty="0"/>
              <a:t> </a:t>
            </a:r>
            <a:r>
              <a:rPr lang="es-ES" dirty="0" smtClean="0"/>
              <a:t>Los módulos son declarados e instanciados como las clases en C++, pero las declaraciones de módulos no se pueden anidar.</a:t>
            </a:r>
          </a:p>
          <a:p>
            <a:pPr marL="179388" lvl="1" algn="just">
              <a:lnSpc>
                <a:spcPct val="130000"/>
              </a:lnSpc>
              <a:spcBef>
                <a:spcPct val="20000"/>
              </a:spcBef>
              <a:buFontTx/>
              <a:buChar char="-"/>
            </a:pPr>
            <a:r>
              <a:rPr lang="es-ES" dirty="0" smtClean="0"/>
              <a:t>Las instancias de módulos de bajo nivel están interconectadas y los módulos tienen puertos para estas conexiones. </a:t>
            </a:r>
            <a:endParaRPr lang="es-ES" dirty="0"/>
          </a:p>
          <a:p>
            <a:pPr marL="179388" lvl="1" algn="just">
              <a:lnSpc>
                <a:spcPct val="130000"/>
              </a:lnSpc>
              <a:spcBef>
                <a:spcPct val="20000"/>
              </a:spcBef>
            </a:pPr>
            <a:r>
              <a:rPr lang="es-ES" dirty="0"/>
              <a:t>	</a:t>
            </a:r>
            <a:r>
              <a:rPr lang="es-ES" dirty="0" smtClean="0"/>
              <a:t>Sumador completo</a:t>
            </a:r>
            <a:endParaRPr lang="es-ES" b="1" dirty="0"/>
          </a:p>
        </p:txBody>
      </p:sp>
      <p:sp>
        <p:nvSpPr>
          <p:cNvPr id="19460" name="Text Box 24"/>
          <p:cNvSpPr txBox="1">
            <a:spLocks noChangeArrowheads="1"/>
          </p:cNvSpPr>
          <p:nvPr/>
        </p:nvSpPr>
        <p:spPr bwMode="auto">
          <a:xfrm>
            <a:off x="611188" y="765175"/>
            <a:ext cx="4851008" cy="461665"/>
          </a:xfrm>
          <a:prstGeom prst="rect">
            <a:avLst/>
          </a:prstGeom>
          <a:noFill/>
          <a:ln w="9525" algn="ctr">
            <a:noFill/>
            <a:miter lim="800000"/>
            <a:headEnd/>
            <a:tailEnd/>
          </a:ln>
        </p:spPr>
        <p:txBody>
          <a:bodyPr wrap="none">
            <a:spAutoFit/>
          </a:bodyPr>
          <a:lstStyle/>
          <a:p>
            <a:r>
              <a:rPr lang="es-AR" sz="2400" b="1" dirty="0" smtClean="0">
                <a:solidFill>
                  <a:srgbClr val="43516D"/>
                </a:solidFill>
              </a:rPr>
              <a:t>Instanciación de componentes</a:t>
            </a:r>
            <a:endParaRPr lang="es-ES" sz="2400" b="1" dirty="0">
              <a:solidFill>
                <a:srgbClr val="43516D"/>
              </a:solidFill>
            </a:endParaRPr>
          </a:p>
        </p:txBody>
      </p:sp>
      <p:grpSp>
        <p:nvGrpSpPr>
          <p:cNvPr id="19461" name="Group 2"/>
          <p:cNvGrpSpPr>
            <a:grpSpLocks/>
          </p:cNvGrpSpPr>
          <p:nvPr/>
        </p:nvGrpSpPr>
        <p:grpSpPr bwMode="auto">
          <a:xfrm>
            <a:off x="0" y="0"/>
            <a:ext cx="9144000" cy="404813"/>
            <a:chOff x="0" y="0"/>
            <a:chExt cx="5760" cy="255"/>
          </a:xfrm>
        </p:grpSpPr>
        <p:sp>
          <p:nvSpPr>
            <p:cNvPr id="19462" name="Rectangle 14"/>
            <p:cNvSpPr>
              <a:spLocks noChangeArrowheads="1"/>
            </p:cNvSpPr>
            <p:nvPr/>
          </p:nvSpPr>
          <p:spPr bwMode="auto">
            <a:xfrm>
              <a:off x="0" y="0"/>
              <a:ext cx="5760" cy="255"/>
            </a:xfrm>
            <a:prstGeom prst="rect">
              <a:avLst/>
            </a:prstGeom>
            <a:gradFill rotWithShape="1">
              <a:gsLst>
                <a:gs pos="0">
                  <a:srgbClr val="EAEAEA"/>
                </a:gs>
                <a:gs pos="100000">
                  <a:srgbClr val="43516D"/>
                </a:gs>
              </a:gsLst>
              <a:lin ang="0" scaled="1"/>
            </a:gradFill>
            <a:ln w="9525" algn="ctr">
              <a:noFill/>
              <a:miter lim="800000"/>
              <a:headEnd/>
              <a:tailEnd/>
            </a:ln>
          </p:spPr>
          <p:txBody>
            <a:bodyPr wrap="none" anchor="ctr"/>
            <a:lstStyle/>
            <a:p>
              <a:endParaRPr lang="es-AR"/>
            </a:p>
          </p:txBody>
        </p:sp>
        <p:sp>
          <p:nvSpPr>
            <p:cNvPr id="19463" name="Text Box 81"/>
            <p:cNvSpPr txBox="1">
              <a:spLocks noChangeArrowheads="1"/>
            </p:cNvSpPr>
            <p:nvPr/>
          </p:nvSpPr>
          <p:spPr bwMode="auto">
            <a:xfrm>
              <a:off x="48" y="19"/>
              <a:ext cx="5712" cy="212"/>
            </a:xfrm>
            <a:prstGeom prst="rect">
              <a:avLst/>
            </a:prstGeom>
            <a:gradFill rotWithShape="1">
              <a:gsLst>
                <a:gs pos="0">
                  <a:srgbClr val="EAEAEA"/>
                </a:gs>
                <a:gs pos="100000">
                  <a:srgbClr val="43516D"/>
                </a:gs>
              </a:gsLst>
              <a:lin ang="0" scaled="1"/>
            </a:gradFill>
            <a:ln w="9525">
              <a:noFill/>
              <a:miter lim="800000"/>
              <a:headEnd/>
              <a:tailEnd/>
            </a:ln>
          </p:spPr>
          <p:txBody>
            <a:bodyPr>
              <a:spAutoFit/>
            </a:bodyPr>
            <a:lstStyle/>
            <a:p>
              <a:pPr algn="r">
                <a:spcBef>
                  <a:spcPct val="50000"/>
                </a:spcBef>
              </a:pPr>
              <a:r>
                <a:rPr lang="es-AR" sz="1600" dirty="0">
                  <a:solidFill>
                    <a:srgbClr val="EAEAEA"/>
                  </a:solidFill>
                  <a:latin typeface="Verdana" pitchFamily="34" charset="0"/>
                </a:rPr>
                <a:t>VERILOG</a:t>
              </a:r>
              <a:endParaRPr lang="es-ES" sz="1600" dirty="0">
                <a:solidFill>
                  <a:srgbClr val="EAEAEA"/>
                </a:solidFill>
                <a:latin typeface="Verdana" pitchFamily="34" charset="0"/>
              </a:endParaRPr>
            </a:p>
          </p:txBody>
        </p:sp>
      </p:grpSp>
      <p:grpSp>
        <p:nvGrpSpPr>
          <p:cNvPr id="10" name="Group 10"/>
          <p:cNvGrpSpPr>
            <a:grpSpLocks/>
          </p:cNvGrpSpPr>
          <p:nvPr/>
        </p:nvGrpSpPr>
        <p:grpSpPr bwMode="auto">
          <a:xfrm>
            <a:off x="0" y="6432633"/>
            <a:ext cx="9144000" cy="425360"/>
            <a:chOff x="0" y="4184"/>
            <a:chExt cx="5760" cy="136"/>
          </a:xfrm>
        </p:grpSpPr>
        <p:sp>
          <p:nvSpPr>
            <p:cNvPr id="11" name="Rectangle 8"/>
            <p:cNvSpPr>
              <a:spLocks noChangeArrowheads="1"/>
            </p:cNvSpPr>
            <p:nvPr/>
          </p:nvSpPr>
          <p:spPr bwMode="auto">
            <a:xfrm>
              <a:off x="0" y="4184"/>
              <a:ext cx="5760" cy="136"/>
            </a:xfrm>
            <a:prstGeom prst="rect">
              <a:avLst/>
            </a:prstGeom>
            <a:solidFill>
              <a:srgbClr val="43516C"/>
            </a:solidFill>
            <a:ln w="9525" algn="ctr">
              <a:noFill/>
              <a:miter lim="800000"/>
              <a:headEnd/>
              <a:tailEnd/>
            </a:ln>
            <a:effectLst/>
          </p:spPr>
          <p:txBody>
            <a:bodyPr wrap="none" anchor="ctr"/>
            <a:lstStyle/>
            <a:p>
              <a:endParaRPr lang="es-AR"/>
            </a:p>
          </p:txBody>
        </p:sp>
        <p:sp>
          <p:nvSpPr>
            <p:cNvPr id="12" name="Text Box 98"/>
            <p:cNvSpPr txBox="1">
              <a:spLocks noChangeArrowheads="1"/>
            </p:cNvSpPr>
            <p:nvPr/>
          </p:nvSpPr>
          <p:spPr bwMode="auto">
            <a:xfrm>
              <a:off x="48" y="4184"/>
              <a:ext cx="5654" cy="57"/>
            </a:xfrm>
            <a:prstGeom prst="rect">
              <a:avLst/>
            </a:prstGeom>
            <a:solidFill>
              <a:srgbClr val="43516C"/>
            </a:solidFill>
            <a:ln w="9525">
              <a:noFill/>
              <a:miter lim="800000"/>
              <a:headEnd/>
              <a:tailEnd/>
            </a:ln>
          </p:spPr>
          <p:txBody>
            <a:bodyPr wrap="square">
              <a:spAutoFit/>
            </a:bodyPr>
            <a:lstStyle/>
            <a:p>
              <a:pPr>
                <a:lnSpc>
                  <a:spcPct val="70000"/>
                </a:lnSpc>
                <a:spcBef>
                  <a:spcPct val="50000"/>
                </a:spcBef>
              </a:pPr>
              <a:r>
                <a:rPr lang="es-AR" sz="800" dirty="0">
                  <a:solidFill>
                    <a:srgbClr val="DDDDDD"/>
                  </a:solidFill>
                  <a:latin typeface="Verdana" pitchFamily="34" charset="0"/>
                </a:rPr>
                <a:t>Ing. Marcelo Casasnovas Técnicas Digitales I Año </a:t>
              </a:r>
              <a:r>
                <a:rPr lang="es-AR" sz="800" dirty="0" smtClean="0">
                  <a:solidFill>
                    <a:srgbClr val="DDDDDD"/>
                  </a:solidFill>
                  <a:latin typeface="Verdana" pitchFamily="34" charset="0"/>
                </a:rPr>
                <a:t>2018                                                                                                                                           Centro CUDAR                                                       </a:t>
              </a:r>
              <a:endParaRPr lang="es-ES" sz="800" dirty="0">
                <a:solidFill>
                  <a:srgbClr val="DDDDDD"/>
                </a:solidFill>
                <a:latin typeface="Verdana" pitchFamily="34" charset="0"/>
              </a:endParaRPr>
            </a:p>
          </p:txBody>
        </p:sp>
      </p:grpSp>
      <p:pic>
        <p:nvPicPr>
          <p:cNvPr id="2" name="Imagen 1"/>
          <p:cNvPicPr>
            <a:picLocks noChangeAspect="1"/>
          </p:cNvPicPr>
          <p:nvPr/>
        </p:nvPicPr>
        <p:blipFill>
          <a:blip r:embed="rId2"/>
          <a:stretch>
            <a:fillRect/>
          </a:stretch>
        </p:blipFill>
        <p:spPr>
          <a:xfrm>
            <a:off x="1166811" y="3213112"/>
            <a:ext cx="6886575" cy="271462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3" name="Text Box 22"/>
          <p:cNvSpPr txBox="1">
            <a:spLocks noChangeArrowheads="1"/>
          </p:cNvSpPr>
          <p:nvPr/>
        </p:nvSpPr>
        <p:spPr bwMode="auto">
          <a:xfrm>
            <a:off x="611188" y="1855732"/>
            <a:ext cx="8281292" cy="3816429"/>
          </a:xfrm>
          <a:prstGeom prst="rect">
            <a:avLst/>
          </a:prstGeom>
          <a:noFill/>
          <a:ln w="9525" algn="ctr">
            <a:noFill/>
            <a:miter lim="800000"/>
            <a:headEnd/>
            <a:tailEnd/>
          </a:ln>
        </p:spPr>
        <p:txBody>
          <a:bodyPr wrap="square">
            <a:spAutoFit/>
          </a:bodyPr>
          <a:lstStyle/>
          <a:p>
            <a:r>
              <a:rPr lang="es-ES" b="1" dirty="0" smtClean="0"/>
              <a:t>Jerarquías</a:t>
            </a:r>
            <a:r>
              <a:rPr lang="es-ES" dirty="0" smtClean="0"/>
              <a:t>:</a:t>
            </a:r>
          </a:p>
          <a:p>
            <a:pPr algn="just"/>
            <a:r>
              <a:rPr lang="es-ES" dirty="0" smtClean="0"/>
              <a:t>- Verilog </a:t>
            </a:r>
            <a:r>
              <a:rPr lang="es-ES" dirty="0"/>
              <a:t>funciona de manera </a:t>
            </a:r>
            <a:r>
              <a:rPr lang="es-ES" dirty="0" smtClean="0"/>
              <a:t>eficiente </a:t>
            </a:r>
            <a:r>
              <a:rPr lang="es-ES" dirty="0"/>
              <a:t>con un concepto de modelado </a:t>
            </a:r>
            <a:r>
              <a:rPr lang="es-ES" dirty="0" smtClean="0"/>
              <a:t>jerárquico.</a:t>
            </a:r>
            <a:endParaRPr lang="es-ES" dirty="0"/>
          </a:p>
          <a:p>
            <a:pPr algn="just"/>
            <a:r>
              <a:rPr lang="es-ES" dirty="0" smtClean="0"/>
              <a:t>- El código </a:t>
            </a:r>
            <a:r>
              <a:rPr lang="es-ES" dirty="0"/>
              <a:t>Verilog contiene un modulo de nivel superior y </a:t>
            </a:r>
            <a:r>
              <a:rPr lang="es-ES" dirty="0" smtClean="0"/>
              <a:t>puede </a:t>
            </a:r>
            <a:r>
              <a:rPr lang="es-ES" dirty="0"/>
              <a:t>o no tener </a:t>
            </a:r>
            <a:r>
              <a:rPr lang="es-ES" dirty="0" smtClean="0"/>
              <a:t>mas </a:t>
            </a:r>
            <a:r>
              <a:rPr lang="en-US" dirty="0" smtClean="0"/>
              <a:t>módulos </a:t>
            </a:r>
            <a:r>
              <a:rPr lang="en-US" dirty="0"/>
              <a:t>instanciados.</a:t>
            </a:r>
          </a:p>
          <a:p>
            <a:pPr algn="just"/>
            <a:r>
              <a:rPr lang="es-ES" dirty="0" smtClean="0"/>
              <a:t>- El </a:t>
            </a:r>
            <a:r>
              <a:rPr lang="es-ES" dirty="0"/>
              <a:t>modulo de nivel superior (top </a:t>
            </a:r>
            <a:r>
              <a:rPr lang="es-ES" dirty="0" err="1"/>
              <a:t>level</a:t>
            </a:r>
            <a:r>
              <a:rPr lang="es-ES" dirty="0"/>
              <a:t>) no se instancia en </a:t>
            </a:r>
            <a:r>
              <a:rPr lang="es-ES" dirty="0" smtClean="0"/>
              <a:t>ningún </a:t>
            </a:r>
            <a:r>
              <a:rPr lang="es-ES" dirty="0"/>
              <a:t>lugar.</a:t>
            </a:r>
          </a:p>
          <a:p>
            <a:pPr algn="just"/>
            <a:r>
              <a:rPr lang="es-ES" dirty="0" smtClean="0"/>
              <a:t>- Pueden </a:t>
            </a:r>
            <a:r>
              <a:rPr lang="es-ES" dirty="0"/>
              <a:t>existir varias instancias de un modulo de nivel inferior.</a:t>
            </a:r>
          </a:p>
          <a:p>
            <a:pPr algn="just"/>
            <a:r>
              <a:rPr lang="es-ES" dirty="0" smtClean="0"/>
              <a:t>-Verilog </a:t>
            </a:r>
            <a:r>
              <a:rPr lang="es-ES" dirty="0"/>
              <a:t>es un HDL y, a diferencia de otros lenguajes de </a:t>
            </a:r>
            <a:r>
              <a:rPr lang="es-ES" dirty="0" smtClean="0"/>
              <a:t>programación, una vez sintetizado </a:t>
            </a:r>
            <a:r>
              <a:rPr lang="es-ES" dirty="0"/>
              <a:t>cada </a:t>
            </a:r>
            <a:r>
              <a:rPr lang="es-ES" dirty="0" smtClean="0"/>
              <a:t>instanciación infiere </a:t>
            </a:r>
            <a:r>
              <a:rPr lang="es-ES" dirty="0"/>
              <a:t>una copia </a:t>
            </a:r>
            <a:r>
              <a:rPr lang="es-ES" dirty="0" smtClean="0"/>
              <a:t>física </a:t>
            </a:r>
            <a:r>
              <a:rPr lang="es-ES" dirty="0"/>
              <a:t>del </a:t>
            </a:r>
            <a:r>
              <a:rPr lang="es-ES" dirty="0" smtClean="0"/>
              <a:t>hardware </a:t>
            </a:r>
            <a:r>
              <a:rPr lang="es-ES" dirty="0"/>
              <a:t>con sus </a:t>
            </a:r>
            <a:r>
              <a:rPr lang="es-ES" dirty="0" smtClean="0"/>
              <a:t>propias compuertas lógicas, registros </a:t>
            </a:r>
            <a:r>
              <a:rPr lang="es-ES" dirty="0"/>
              <a:t>y cables</a:t>
            </a:r>
            <a:r>
              <a:rPr lang="es-ES" dirty="0" smtClean="0"/>
              <a:t>.</a:t>
            </a:r>
          </a:p>
          <a:p>
            <a:pPr algn="just"/>
            <a:endParaRPr lang="es-ES" sz="4000" dirty="0"/>
          </a:p>
          <a:p>
            <a:pPr marL="571500" indent="-571500" algn="just">
              <a:buFontTx/>
              <a:buChar char="-"/>
            </a:pPr>
            <a:endParaRPr lang="es-ES" sz="4000" dirty="0"/>
          </a:p>
        </p:txBody>
      </p:sp>
      <p:sp>
        <p:nvSpPr>
          <p:cNvPr id="20489" name="Text Box 24"/>
          <p:cNvSpPr txBox="1">
            <a:spLocks noChangeArrowheads="1"/>
          </p:cNvSpPr>
          <p:nvPr/>
        </p:nvSpPr>
        <p:spPr bwMode="auto">
          <a:xfrm>
            <a:off x="611188" y="765175"/>
            <a:ext cx="4849404" cy="461665"/>
          </a:xfrm>
          <a:prstGeom prst="rect">
            <a:avLst/>
          </a:prstGeom>
          <a:noFill/>
          <a:ln w="9525" algn="ctr">
            <a:noFill/>
            <a:miter lim="800000"/>
            <a:headEnd/>
            <a:tailEnd/>
          </a:ln>
        </p:spPr>
        <p:txBody>
          <a:bodyPr wrap="none">
            <a:spAutoFit/>
          </a:bodyPr>
          <a:lstStyle/>
          <a:p>
            <a:r>
              <a:rPr lang="es-AR" sz="2400" b="1" dirty="0" smtClean="0">
                <a:solidFill>
                  <a:srgbClr val="43516D"/>
                </a:solidFill>
              </a:rPr>
              <a:t>Instanciación de componentes</a:t>
            </a:r>
            <a:endParaRPr lang="es-ES" sz="2400" b="1" dirty="0">
              <a:solidFill>
                <a:srgbClr val="43516D"/>
              </a:solidFill>
            </a:endParaRPr>
          </a:p>
        </p:txBody>
      </p:sp>
      <p:grpSp>
        <p:nvGrpSpPr>
          <p:cNvPr id="20490" name="Group 2"/>
          <p:cNvGrpSpPr>
            <a:grpSpLocks/>
          </p:cNvGrpSpPr>
          <p:nvPr/>
        </p:nvGrpSpPr>
        <p:grpSpPr bwMode="auto">
          <a:xfrm>
            <a:off x="0" y="0"/>
            <a:ext cx="9144000" cy="404813"/>
            <a:chOff x="0" y="0"/>
            <a:chExt cx="5760" cy="255"/>
          </a:xfrm>
        </p:grpSpPr>
        <p:sp>
          <p:nvSpPr>
            <p:cNvPr id="20491" name="Rectangle 19"/>
            <p:cNvSpPr>
              <a:spLocks noChangeArrowheads="1"/>
            </p:cNvSpPr>
            <p:nvPr/>
          </p:nvSpPr>
          <p:spPr bwMode="auto">
            <a:xfrm>
              <a:off x="0" y="0"/>
              <a:ext cx="5760" cy="255"/>
            </a:xfrm>
            <a:prstGeom prst="rect">
              <a:avLst/>
            </a:prstGeom>
            <a:gradFill rotWithShape="1">
              <a:gsLst>
                <a:gs pos="0">
                  <a:srgbClr val="EAEAEA"/>
                </a:gs>
                <a:gs pos="100000">
                  <a:srgbClr val="43516D"/>
                </a:gs>
              </a:gsLst>
              <a:lin ang="0" scaled="1"/>
            </a:gradFill>
            <a:ln w="9525" algn="ctr">
              <a:noFill/>
              <a:miter lim="800000"/>
              <a:headEnd/>
              <a:tailEnd/>
            </a:ln>
          </p:spPr>
          <p:txBody>
            <a:bodyPr wrap="none" anchor="ctr"/>
            <a:lstStyle/>
            <a:p>
              <a:endParaRPr lang="es-AR"/>
            </a:p>
          </p:txBody>
        </p:sp>
        <p:sp>
          <p:nvSpPr>
            <p:cNvPr id="20492" name="Text Box 81"/>
            <p:cNvSpPr txBox="1">
              <a:spLocks noChangeArrowheads="1"/>
            </p:cNvSpPr>
            <p:nvPr/>
          </p:nvSpPr>
          <p:spPr bwMode="auto">
            <a:xfrm>
              <a:off x="48" y="19"/>
              <a:ext cx="5712" cy="212"/>
            </a:xfrm>
            <a:prstGeom prst="rect">
              <a:avLst/>
            </a:prstGeom>
            <a:gradFill rotWithShape="1">
              <a:gsLst>
                <a:gs pos="0">
                  <a:srgbClr val="EAEAEA"/>
                </a:gs>
                <a:gs pos="100000">
                  <a:srgbClr val="43516D"/>
                </a:gs>
              </a:gsLst>
              <a:lin ang="0" scaled="1"/>
            </a:gradFill>
            <a:ln w="9525">
              <a:noFill/>
              <a:miter lim="800000"/>
              <a:headEnd/>
              <a:tailEnd/>
            </a:ln>
          </p:spPr>
          <p:txBody>
            <a:bodyPr>
              <a:spAutoFit/>
            </a:bodyPr>
            <a:lstStyle/>
            <a:p>
              <a:pPr algn="r">
                <a:spcBef>
                  <a:spcPct val="50000"/>
                </a:spcBef>
              </a:pPr>
              <a:r>
                <a:rPr lang="es-AR" sz="1600" dirty="0">
                  <a:solidFill>
                    <a:srgbClr val="EAEAEA"/>
                  </a:solidFill>
                  <a:latin typeface="Verdana" pitchFamily="34" charset="0"/>
                </a:rPr>
                <a:t>VERILOG</a:t>
              </a:r>
              <a:endParaRPr lang="es-ES" sz="1600" dirty="0">
                <a:solidFill>
                  <a:srgbClr val="EAEAEA"/>
                </a:solidFill>
                <a:latin typeface="Verdana" pitchFamily="34" charset="0"/>
              </a:endParaRPr>
            </a:p>
          </p:txBody>
        </p:sp>
      </p:grpSp>
      <p:grpSp>
        <p:nvGrpSpPr>
          <p:cNvPr id="15" name="Group 10"/>
          <p:cNvGrpSpPr>
            <a:grpSpLocks/>
          </p:cNvGrpSpPr>
          <p:nvPr/>
        </p:nvGrpSpPr>
        <p:grpSpPr bwMode="auto">
          <a:xfrm>
            <a:off x="0" y="6432633"/>
            <a:ext cx="9144000" cy="425360"/>
            <a:chOff x="0" y="4184"/>
            <a:chExt cx="5760" cy="136"/>
          </a:xfrm>
        </p:grpSpPr>
        <p:sp>
          <p:nvSpPr>
            <p:cNvPr id="16" name="Rectangle 8"/>
            <p:cNvSpPr>
              <a:spLocks noChangeArrowheads="1"/>
            </p:cNvSpPr>
            <p:nvPr/>
          </p:nvSpPr>
          <p:spPr bwMode="auto">
            <a:xfrm>
              <a:off x="0" y="4184"/>
              <a:ext cx="5760" cy="136"/>
            </a:xfrm>
            <a:prstGeom prst="rect">
              <a:avLst/>
            </a:prstGeom>
            <a:solidFill>
              <a:srgbClr val="43516C"/>
            </a:solidFill>
            <a:ln w="9525" algn="ctr">
              <a:noFill/>
              <a:miter lim="800000"/>
              <a:headEnd/>
              <a:tailEnd/>
            </a:ln>
            <a:effectLst/>
          </p:spPr>
          <p:txBody>
            <a:bodyPr wrap="none" anchor="ctr"/>
            <a:lstStyle/>
            <a:p>
              <a:endParaRPr lang="es-AR"/>
            </a:p>
          </p:txBody>
        </p:sp>
        <p:sp>
          <p:nvSpPr>
            <p:cNvPr id="17" name="Text Box 98"/>
            <p:cNvSpPr txBox="1">
              <a:spLocks noChangeArrowheads="1"/>
            </p:cNvSpPr>
            <p:nvPr/>
          </p:nvSpPr>
          <p:spPr bwMode="auto">
            <a:xfrm>
              <a:off x="48" y="4184"/>
              <a:ext cx="5654" cy="57"/>
            </a:xfrm>
            <a:prstGeom prst="rect">
              <a:avLst/>
            </a:prstGeom>
            <a:solidFill>
              <a:srgbClr val="43516C"/>
            </a:solidFill>
            <a:ln w="9525">
              <a:noFill/>
              <a:miter lim="800000"/>
              <a:headEnd/>
              <a:tailEnd/>
            </a:ln>
          </p:spPr>
          <p:txBody>
            <a:bodyPr wrap="square">
              <a:spAutoFit/>
            </a:bodyPr>
            <a:lstStyle/>
            <a:p>
              <a:pPr>
                <a:lnSpc>
                  <a:spcPct val="70000"/>
                </a:lnSpc>
                <a:spcBef>
                  <a:spcPct val="50000"/>
                </a:spcBef>
              </a:pPr>
              <a:r>
                <a:rPr lang="es-AR" sz="800" dirty="0">
                  <a:solidFill>
                    <a:srgbClr val="DDDDDD"/>
                  </a:solidFill>
                  <a:latin typeface="Verdana" pitchFamily="34" charset="0"/>
                </a:rPr>
                <a:t>Ing. Marcelo Casasnovas Técnicas Digitales I Año </a:t>
              </a:r>
              <a:r>
                <a:rPr lang="es-AR" sz="800" dirty="0" smtClean="0">
                  <a:solidFill>
                    <a:srgbClr val="DDDDDD"/>
                  </a:solidFill>
                  <a:latin typeface="Verdana" pitchFamily="34" charset="0"/>
                </a:rPr>
                <a:t>2018                                                                                                                                           Centro CUDAR                                                       </a:t>
              </a:r>
              <a:endParaRPr lang="es-ES" sz="800" dirty="0">
                <a:solidFill>
                  <a:srgbClr val="DDDDDD"/>
                </a:solidFill>
                <a:latin typeface="Verdana" pitchFamily="34" charset="0"/>
              </a:endParaRPr>
            </a:p>
          </p:txBody>
        </p:sp>
      </p:grpSp>
      <p:sp>
        <p:nvSpPr>
          <p:cNvPr id="18" name="Text Box 24"/>
          <p:cNvSpPr txBox="1">
            <a:spLocks noChangeArrowheads="1"/>
          </p:cNvSpPr>
          <p:nvPr/>
        </p:nvSpPr>
        <p:spPr bwMode="auto">
          <a:xfrm>
            <a:off x="701782" y="1187092"/>
            <a:ext cx="2350323" cy="400110"/>
          </a:xfrm>
          <a:prstGeom prst="rect">
            <a:avLst/>
          </a:prstGeom>
          <a:noFill/>
          <a:ln w="9525" algn="ctr">
            <a:noFill/>
            <a:miter lim="800000"/>
            <a:headEnd/>
            <a:tailEnd/>
          </a:ln>
        </p:spPr>
        <p:txBody>
          <a:bodyPr wrap="none">
            <a:spAutoFit/>
          </a:bodyPr>
          <a:lstStyle/>
          <a:p>
            <a:r>
              <a:rPr lang="es-AR" sz="2000" b="1" dirty="0" smtClean="0">
                <a:solidFill>
                  <a:srgbClr val="43516D"/>
                </a:solidFill>
              </a:rPr>
              <a:t>Diseño jerárquico</a:t>
            </a:r>
            <a:endParaRPr lang="es-ES" sz="2000" b="1" dirty="0">
              <a:solidFill>
                <a:srgbClr val="43516D"/>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1511" name="Group 2"/>
          <p:cNvGrpSpPr>
            <a:grpSpLocks/>
          </p:cNvGrpSpPr>
          <p:nvPr/>
        </p:nvGrpSpPr>
        <p:grpSpPr bwMode="auto">
          <a:xfrm>
            <a:off x="0" y="0"/>
            <a:ext cx="9144000" cy="404813"/>
            <a:chOff x="0" y="0"/>
            <a:chExt cx="5760" cy="255"/>
          </a:xfrm>
        </p:grpSpPr>
        <p:sp>
          <p:nvSpPr>
            <p:cNvPr id="21512" name="Rectangle 17"/>
            <p:cNvSpPr>
              <a:spLocks noChangeArrowheads="1"/>
            </p:cNvSpPr>
            <p:nvPr/>
          </p:nvSpPr>
          <p:spPr bwMode="auto">
            <a:xfrm>
              <a:off x="0" y="0"/>
              <a:ext cx="5760" cy="255"/>
            </a:xfrm>
            <a:prstGeom prst="rect">
              <a:avLst/>
            </a:prstGeom>
            <a:gradFill rotWithShape="1">
              <a:gsLst>
                <a:gs pos="0">
                  <a:srgbClr val="EAEAEA"/>
                </a:gs>
                <a:gs pos="100000">
                  <a:srgbClr val="43516D"/>
                </a:gs>
              </a:gsLst>
              <a:lin ang="0" scaled="1"/>
            </a:gradFill>
            <a:ln w="9525" algn="ctr">
              <a:noFill/>
              <a:miter lim="800000"/>
              <a:headEnd/>
              <a:tailEnd/>
            </a:ln>
          </p:spPr>
          <p:txBody>
            <a:bodyPr wrap="none" anchor="ctr"/>
            <a:lstStyle/>
            <a:p>
              <a:endParaRPr lang="es-AR"/>
            </a:p>
          </p:txBody>
        </p:sp>
        <p:sp>
          <p:nvSpPr>
            <p:cNvPr id="21513" name="Text Box 81"/>
            <p:cNvSpPr txBox="1">
              <a:spLocks noChangeArrowheads="1"/>
            </p:cNvSpPr>
            <p:nvPr/>
          </p:nvSpPr>
          <p:spPr bwMode="auto">
            <a:xfrm>
              <a:off x="48" y="19"/>
              <a:ext cx="5712" cy="212"/>
            </a:xfrm>
            <a:prstGeom prst="rect">
              <a:avLst/>
            </a:prstGeom>
            <a:gradFill rotWithShape="1">
              <a:gsLst>
                <a:gs pos="0">
                  <a:srgbClr val="EAEAEA"/>
                </a:gs>
                <a:gs pos="100000">
                  <a:srgbClr val="43516D"/>
                </a:gs>
              </a:gsLst>
              <a:lin ang="0" scaled="1"/>
            </a:gradFill>
            <a:ln w="9525">
              <a:noFill/>
              <a:miter lim="800000"/>
              <a:headEnd/>
              <a:tailEnd/>
            </a:ln>
          </p:spPr>
          <p:txBody>
            <a:bodyPr>
              <a:spAutoFit/>
            </a:bodyPr>
            <a:lstStyle/>
            <a:p>
              <a:pPr algn="r">
                <a:spcBef>
                  <a:spcPct val="50000"/>
                </a:spcBef>
              </a:pPr>
              <a:r>
                <a:rPr lang="es-AR" sz="1600" dirty="0" smtClean="0">
                  <a:solidFill>
                    <a:srgbClr val="EAEAEA"/>
                  </a:solidFill>
                  <a:latin typeface="Verdana" pitchFamily="34" charset="0"/>
                </a:rPr>
                <a:t>VERILOG</a:t>
              </a:r>
              <a:endParaRPr lang="es-ES" sz="1600" dirty="0">
                <a:solidFill>
                  <a:srgbClr val="EAEAEA"/>
                </a:solidFill>
                <a:latin typeface="Verdana" pitchFamily="34" charset="0"/>
              </a:endParaRPr>
            </a:p>
          </p:txBody>
        </p:sp>
      </p:grpSp>
      <p:sp>
        <p:nvSpPr>
          <p:cNvPr id="12" name="Text Box 22"/>
          <p:cNvSpPr txBox="1">
            <a:spLocks noChangeArrowheads="1"/>
          </p:cNvSpPr>
          <p:nvPr/>
        </p:nvSpPr>
        <p:spPr bwMode="auto">
          <a:xfrm>
            <a:off x="91852" y="896641"/>
            <a:ext cx="8960296" cy="3693319"/>
          </a:xfrm>
          <a:prstGeom prst="rect">
            <a:avLst/>
          </a:prstGeom>
          <a:noFill/>
          <a:ln w="9525" algn="ctr">
            <a:noFill/>
            <a:miter lim="800000"/>
            <a:headEnd/>
            <a:tailEnd/>
          </a:ln>
        </p:spPr>
        <p:txBody>
          <a:bodyPr wrap="square">
            <a:spAutoFit/>
          </a:bodyPr>
          <a:lstStyle/>
          <a:p>
            <a:r>
              <a:rPr lang="es-ES" dirty="0" smtClean="0"/>
              <a:t>- Instanciar significa </a:t>
            </a:r>
            <a:r>
              <a:rPr lang="es-ES" dirty="0"/>
              <a:t>incluir un modulo dentro de otro.</a:t>
            </a:r>
          </a:p>
          <a:p>
            <a:r>
              <a:rPr lang="en-US" dirty="0" smtClean="0"/>
              <a:t>- La </a:t>
            </a:r>
            <a:r>
              <a:rPr lang="en-US" dirty="0"/>
              <a:t>instancia consiste en:</a:t>
            </a:r>
          </a:p>
          <a:p>
            <a:r>
              <a:rPr lang="en-US" dirty="0" smtClean="0"/>
              <a:t>	-Nombre </a:t>
            </a:r>
            <a:r>
              <a:rPr lang="en-US" dirty="0"/>
              <a:t>del modulo (</a:t>
            </a:r>
            <a:r>
              <a:rPr lang="en-US" b="1" dirty="0"/>
              <a:t>FA</a:t>
            </a:r>
            <a:r>
              <a:rPr lang="en-US" dirty="0"/>
              <a:t>)</a:t>
            </a:r>
          </a:p>
          <a:p>
            <a:r>
              <a:rPr lang="es-ES" dirty="0" smtClean="0"/>
              <a:t>	-Nombre </a:t>
            </a:r>
            <a:r>
              <a:rPr lang="es-ES" dirty="0"/>
              <a:t>de la instancia (</a:t>
            </a:r>
            <a:r>
              <a:rPr lang="es-ES" b="1" dirty="0" smtClean="0"/>
              <a:t>u_FA</a:t>
            </a:r>
            <a:r>
              <a:rPr lang="es-ES" dirty="0"/>
              <a:t>)</a:t>
            </a:r>
          </a:p>
          <a:p>
            <a:r>
              <a:rPr lang="en-US" dirty="0" smtClean="0"/>
              <a:t>	-</a:t>
            </a:r>
            <a:r>
              <a:rPr lang="en-US" dirty="0" err="1" smtClean="0"/>
              <a:t>Declaración</a:t>
            </a:r>
            <a:r>
              <a:rPr lang="en-US" dirty="0" smtClean="0"/>
              <a:t> </a:t>
            </a:r>
            <a:r>
              <a:rPr lang="en-US" dirty="0"/>
              <a:t>de </a:t>
            </a:r>
            <a:r>
              <a:rPr lang="en-US" dirty="0" err="1"/>
              <a:t>puertos</a:t>
            </a:r>
            <a:endParaRPr lang="en-US" dirty="0"/>
          </a:p>
          <a:p>
            <a:r>
              <a:rPr lang="es-ES" dirty="0" smtClean="0"/>
              <a:t>- El </a:t>
            </a:r>
            <a:r>
              <a:rPr lang="es-ES" dirty="0"/>
              <a:t>orden en la </a:t>
            </a:r>
            <a:r>
              <a:rPr lang="es-ES" dirty="0" smtClean="0"/>
              <a:t>declaración </a:t>
            </a:r>
            <a:r>
              <a:rPr lang="es-ES" dirty="0"/>
              <a:t>de los puertos es importante dependiendo el </a:t>
            </a:r>
            <a:r>
              <a:rPr lang="es-ES" dirty="0" smtClean="0"/>
              <a:t>estilo que   </a:t>
            </a:r>
            <a:r>
              <a:rPr lang="en-US" dirty="0" err="1" smtClean="0"/>
              <a:t>utilicemos</a:t>
            </a:r>
            <a:r>
              <a:rPr lang="en-US" dirty="0"/>
              <a:t>.</a:t>
            </a:r>
          </a:p>
          <a:p>
            <a:r>
              <a:rPr lang="es-ES" dirty="0" smtClean="0"/>
              <a:t>	- Verilog </a:t>
            </a:r>
            <a:r>
              <a:rPr lang="es-ES" dirty="0"/>
              <a:t>95 solo permite declarar los puertos </a:t>
            </a:r>
            <a:r>
              <a:rPr lang="es-ES" dirty="0" smtClean="0"/>
              <a:t>según </a:t>
            </a:r>
            <a:r>
              <a:rPr lang="es-ES" dirty="0"/>
              <a:t>el orden que </a:t>
            </a:r>
            <a:r>
              <a:rPr lang="es-ES" dirty="0" smtClean="0"/>
              <a:t>	 	  fueron definidos en </a:t>
            </a:r>
            <a:r>
              <a:rPr lang="es-ES" dirty="0"/>
              <a:t>la </a:t>
            </a:r>
            <a:r>
              <a:rPr lang="es-ES" dirty="0" smtClean="0"/>
              <a:t>declaración </a:t>
            </a:r>
            <a:r>
              <a:rPr lang="es-ES" dirty="0"/>
              <a:t>del modulo.</a:t>
            </a:r>
          </a:p>
          <a:p>
            <a:r>
              <a:rPr lang="es-ES" dirty="0" smtClean="0"/>
              <a:t>	</a:t>
            </a:r>
            <a:r>
              <a:rPr lang="es-ES" dirty="0"/>
              <a:t>- Verilog 2001 incorpora la lista de puertos en la instancia sin tener en cuenta </a:t>
            </a:r>
            <a:r>
              <a:rPr lang="es-ES" dirty="0" smtClean="0"/>
              <a:t>	  el </a:t>
            </a:r>
            <a:r>
              <a:rPr lang="es-ES" dirty="0"/>
              <a:t>orden que fueron </a:t>
            </a:r>
            <a:r>
              <a:rPr lang="es-ES" dirty="0" smtClean="0"/>
              <a:t>definidos </a:t>
            </a:r>
            <a:r>
              <a:rPr lang="es-ES" dirty="0"/>
              <a:t>en la </a:t>
            </a:r>
            <a:r>
              <a:rPr lang="es-ES" dirty="0" smtClean="0"/>
              <a:t>declaración </a:t>
            </a:r>
            <a:r>
              <a:rPr lang="es-ES" dirty="0"/>
              <a:t>del modulo</a:t>
            </a:r>
            <a:r>
              <a:rPr lang="es-ES" dirty="0" smtClean="0"/>
              <a:t>.</a:t>
            </a:r>
          </a:p>
          <a:p>
            <a:r>
              <a:rPr lang="es-ES" dirty="0"/>
              <a:t> </a:t>
            </a:r>
            <a:r>
              <a:rPr lang="es-ES" dirty="0" smtClean="0"/>
              <a:t>    </a:t>
            </a:r>
            <a:r>
              <a:rPr lang="es-ES" sz="1400" dirty="0" smtClean="0"/>
              <a:t>Declaración de puertos	</a:t>
            </a:r>
            <a:endParaRPr lang="es-ES" sz="1400" dirty="0"/>
          </a:p>
          <a:p>
            <a:endParaRPr lang="es-ES" dirty="0"/>
          </a:p>
        </p:txBody>
      </p:sp>
      <p:sp>
        <p:nvSpPr>
          <p:cNvPr id="13" name="Text Box 24"/>
          <p:cNvSpPr txBox="1">
            <a:spLocks noChangeArrowheads="1"/>
          </p:cNvSpPr>
          <p:nvPr/>
        </p:nvSpPr>
        <p:spPr bwMode="auto">
          <a:xfrm>
            <a:off x="611560" y="434976"/>
            <a:ext cx="4849404" cy="461665"/>
          </a:xfrm>
          <a:prstGeom prst="rect">
            <a:avLst/>
          </a:prstGeom>
          <a:noFill/>
          <a:ln w="9525" algn="ctr">
            <a:noFill/>
            <a:miter lim="800000"/>
            <a:headEnd/>
            <a:tailEnd/>
          </a:ln>
        </p:spPr>
        <p:txBody>
          <a:bodyPr wrap="none">
            <a:spAutoFit/>
          </a:bodyPr>
          <a:lstStyle/>
          <a:p>
            <a:r>
              <a:rPr lang="es-AR" sz="2400" b="1" dirty="0" smtClean="0">
                <a:solidFill>
                  <a:srgbClr val="43516D"/>
                </a:solidFill>
              </a:rPr>
              <a:t>Instanciación de componentes</a:t>
            </a:r>
            <a:endParaRPr lang="es-ES" sz="2400" b="1" dirty="0">
              <a:solidFill>
                <a:srgbClr val="43516D"/>
              </a:solidFill>
            </a:endParaRPr>
          </a:p>
        </p:txBody>
      </p:sp>
      <p:pic>
        <p:nvPicPr>
          <p:cNvPr id="2" name="Imagen 1"/>
          <p:cNvPicPr>
            <a:picLocks noChangeAspect="1"/>
          </p:cNvPicPr>
          <p:nvPr/>
        </p:nvPicPr>
        <p:blipFill>
          <a:blip r:embed="rId2"/>
          <a:stretch>
            <a:fillRect/>
          </a:stretch>
        </p:blipFill>
        <p:spPr>
          <a:xfrm>
            <a:off x="395536" y="4221088"/>
            <a:ext cx="8043490" cy="2220286"/>
          </a:xfrm>
          <a:prstGeom prst="rect">
            <a:avLst/>
          </a:prstGeom>
        </p:spPr>
      </p:pic>
      <p:grpSp>
        <p:nvGrpSpPr>
          <p:cNvPr id="15" name="Group 10"/>
          <p:cNvGrpSpPr>
            <a:grpSpLocks/>
          </p:cNvGrpSpPr>
          <p:nvPr/>
        </p:nvGrpSpPr>
        <p:grpSpPr bwMode="auto">
          <a:xfrm>
            <a:off x="0" y="6432633"/>
            <a:ext cx="9144000" cy="425360"/>
            <a:chOff x="0" y="4184"/>
            <a:chExt cx="5760" cy="136"/>
          </a:xfrm>
        </p:grpSpPr>
        <p:sp>
          <p:nvSpPr>
            <p:cNvPr id="16" name="Rectangle 8"/>
            <p:cNvSpPr>
              <a:spLocks noChangeArrowheads="1"/>
            </p:cNvSpPr>
            <p:nvPr/>
          </p:nvSpPr>
          <p:spPr bwMode="auto">
            <a:xfrm>
              <a:off x="0" y="4184"/>
              <a:ext cx="5760" cy="136"/>
            </a:xfrm>
            <a:prstGeom prst="rect">
              <a:avLst/>
            </a:prstGeom>
            <a:solidFill>
              <a:srgbClr val="43516C"/>
            </a:solidFill>
            <a:ln w="9525" algn="ctr">
              <a:noFill/>
              <a:miter lim="800000"/>
              <a:headEnd/>
              <a:tailEnd/>
            </a:ln>
            <a:effectLst/>
          </p:spPr>
          <p:txBody>
            <a:bodyPr wrap="none" anchor="ctr"/>
            <a:lstStyle/>
            <a:p>
              <a:endParaRPr lang="es-AR"/>
            </a:p>
          </p:txBody>
        </p:sp>
        <p:sp>
          <p:nvSpPr>
            <p:cNvPr id="17" name="Text Box 98"/>
            <p:cNvSpPr txBox="1">
              <a:spLocks noChangeArrowheads="1"/>
            </p:cNvSpPr>
            <p:nvPr/>
          </p:nvSpPr>
          <p:spPr bwMode="auto">
            <a:xfrm>
              <a:off x="48" y="4184"/>
              <a:ext cx="5654" cy="57"/>
            </a:xfrm>
            <a:prstGeom prst="rect">
              <a:avLst/>
            </a:prstGeom>
            <a:solidFill>
              <a:srgbClr val="43516C"/>
            </a:solidFill>
            <a:ln w="9525">
              <a:noFill/>
              <a:miter lim="800000"/>
              <a:headEnd/>
              <a:tailEnd/>
            </a:ln>
          </p:spPr>
          <p:txBody>
            <a:bodyPr wrap="square">
              <a:spAutoFit/>
            </a:bodyPr>
            <a:lstStyle/>
            <a:p>
              <a:pPr>
                <a:lnSpc>
                  <a:spcPct val="70000"/>
                </a:lnSpc>
                <a:spcBef>
                  <a:spcPct val="50000"/>
                </a:spcBef>
              </a:pPr>
              <a:r>
                <a:rPr lang="es-AR" sz="800" dirty="0">
                  <a:solidFill>
                    <a:srgbClr val="DDDDDD"/>
                  </a:solidFill>
                  <a:latin typeface="Verdana" pitchFamily="34" charset="0"/>
                </a:rPr>
                <a:t>Ing. Marcelo Casasnovas Técnicas Digitales I Año </a:t>
              </a:r>
              <a:r>
                <a:rPr lang="es-AR" sz="800" dirty="0" smtClean="0">
                  <a:solidFill>
                    <a:srgbClr val="DDDDDD"/>
                  </a:solidFill>
                  <a:latin typeface="Verdana" pitchFamily="34" charset="0"/>
                </a:rPr>
                <a:t>2018                                                                                                                                           Centro CUDAR                                                       </a:t>
              </a:r>
              <a:endParaRPr lang="es-ES" sz="800" dirty="0">
                <a:solidFill>
                  <a:srgbClr val="DDDDDD"/>
                </a:solidFill>
                <a:latin typeface="Verdana" pitchFamily="34" charset="0"/>
              </a:endParaRP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3" name="Text Box 24"/>
          <p:cNvSpPr txBox="1">
            <a:spLocks noChangeArrowheads="1"/>
          </p:cNvSpPr>
          <p:nvPr/>
        </p:nvSpPr>
        <p:spPr bwMode="auto">
          <a:xfrm>
            <a:off x="354402" y="1216359"/>
            <a:ext cx="4209807" cy="430887"/>
          </a:xfrm>
          <a:prstGeom prst="rect">
            <a:avLst/>
          </a:prstGeom>
          <a:noFill/>
          <a:ln w="9525" algn="ctr">
            <a:noFill/>
            <a:miter lim="800000"/>
            <a:headEnd/>
            <a:tailEnd/>
          </a:ln>
        </p:spPr>
        <p:txBody>
          <a:bodyPr wrap="none">
            <a:spAutoFit/>
          </a:bodyPr>
          <a:lstStyle/>
          <a:p>
            <a:pPr>
              <a:buClr>
                <a:srgbClr val="43516D"/>
              </a:buClr>
              <a:buSzPts val="2200"/>
              <a:buFont typeface="Arial" charset="0"/>
              <a:buChar char="•"/>
            </a:pPr>
            <a:r>
              <a:rPr lang="es-AR" sz="2200" b="1" dirty="0">
                <a:solidFill>
                  <a:srgbClr val="43516D"/>
                </a:solidFill>
              </a:rPr>
              <a:t> </a:t>
            </a:r>
            <a:r>
              <a:rPr lang="es-AR" b="1" dirty="0" smtClean="0">
                <a:solidFill>
                  <a:srgbClr val="43516D"/>
                </a:solidFill>
              </a:rPr>
              <a:t>Sumador de dos números de 3 bits</a:t>
            </a:r>
            <a:endParaRPr lang="en-US" dirty="0"/>
          </a:p>
        </p:txBody>
      </p:sp>
      <p:sp>
        <p:nvSpPr>
          <p:cNvPr id="22534" name="Text Box 24"/>
          <p:cNvSpPr txBox="1">
            <a:spLocks noChangeArrowheads="1"/>
          </p:cNvSpPr>
          <p:nvPr/>
        </p:nvSpPr>
        <p:spPr bwMode="auto">
          <a:xfrm>
            <a:off x="323528" y="584461"/>
            <a:ext cx="5070619" cy="461665"/>
          </a:xfrm>
          <a:prstGeom prst="rect">
            <a:avLst/>
          </a:prstGeom>
          <a:noFill/>
          <a:ln w="9525" algn="ctr">
            <a:noFill/>
            <a:miter lim="800000"/>
            <a:headEnd/>
            <a:tailEnd/>
          </a:ln>
        </p:spPr>
        <p:txBody>
          <a:bodyPr wrap="none">
            <a:spAutoFit/>
          </a:bodyPr>
          <a:lstStyle/>
          <a:p>
            <a:r>
              <a:rPr lang="es-AR" sz="2400" b="1" dirty="0" smtClean="0">
                <a:solidFill>
                  <a:srgbClr val="43516D"/>
                </a:solidFill>
              </a:rPr>
              <a:t>Instanciación, diseño jerárquico</a:t>
            </a:r>
            <a:endParaRPr lang="es-ES" sz="2400" b="1" dirty="0">
              <a:solidFill>
                <a:srgbClr val="43516D"/>
              </a:solidFill>
            </a:endParaRPr>
          </a:p>
        </p:txBody>
      </p:sp>
      <p:pic>
        <p:nvPicPr>
          <p:cNvPr id="2" name="Imagen 1"/>
          <p:cNvPicPr>
            <a:picLocks noChangeAspect="1"/>
          </p:cNvPicPr>
          <p:nvPr/>
        </p:nvPicPr>
        <p:blipFill>
          <a:blip r:embed="rId2"/>
          <a:stretch>
            <a:fillRect/>
          </a:stretch>
        </p:blipFill>
        <p:spPr>
          <a:xfrm>
            <a:off x="1176017" y="1664709"/>
            <a:ext cx="6217291" cy="4131280"/>
          </a:xfrm>
          <a:prstGeom prst="rect">
            <a:avLst/>
          </a:prstGeom>
        </p:spPr>
      </p:pic>
      <p:grpSp>
        <p:nvGrpSpPr>
          <p:cNvPr id="13" name="Group 2"/>
          <p:cNvGrpSpPr>
            <a:grpSpLocks/>
          </p:cNvGrpSpPr>
          <p:nvPr/>
        </p:nvGrpSpPr>
        <p:grpSpPr bwMode="auto">
          <a:xfrm>
            <a:off x="0" y="0"/>
            <a:ext cx="9144000" cy="404813"/>
            <a:chOff x="0" y="0"/>
            <a:chExt cx="5760" cy="255"/>
          </a:xfrm>
        </p:grpSpPr>
        <p:sp>
          <p:nvSpPr>
            <p:cNvPr id="14" name="Rectangle 17"/>
            <p:cNvSpPr>
              <a:spLocks noChangeArrowheads="1"/>
            </p:cNvSpPr>
            <p:nvPr/>
          </p:nvSpPr>
          <p:spPr bwMode="auto">
            <a:xfrm>
              <a:off x="0" y="0"/>
              <a:ext cx="5760" cy="255"/>
            </a:xfrm>
            <a:prstGeom prst="rect">
              <a:avLst/>
            </a:prstGeom>
            <a:gradFill rotWithShape="1">
              <a:gsLst>
                <a:gs pos="0">
                  <a:srgbClr val="EAEAEA"/>
                </a:gs>
                <a:gs pos="100000">
                  <a:srgbClr val="43516D"/>
                </a:gs>
              </a:gsLst>
              <a:lin ang="0" scaled="1"/>
            </a:gradFill>
            <a:ln w="9525" algn="ctr">
              <a:noFill/>
              <a:miter lim="800000"/>
              <a:headEnd/>
              <a:tailEnd/>
            </a:ln>
          </p:spPr>
          <p:txBody>
            <a:bodyPr wrap="none" anchor="ctr"/>
            <a:lstStyle/>
            <a:p>
              <a:endParaRPr lang="es-AR"/>
            </a:p>
          </p:txBody>
        </p:sp>
        <p:sp>
          <p:nvSpPr>
            <p:cNvPr id="15" name="Text Box 81"/>
            <p:cNvSpPr txBox="1">
              <a:spLocks noChangeArrowheads="1"/>
            </p:cNvSpPr>
            <p:nvPr/>
          </p:nvSpPr>
          <p:spPr bwMode="auto">
            <a:xfrm>
              <a:off x="48" y="19"/>
              <a:ext cx="5712" cy="212"/>
            </a:xfrm>
            <a:prstGeom prst="rect">
              <a:avLst/>
            </a:prstGeom>
            <a:gradFill rotWithShape="1">
              <a:gsLst>
                <a:gs pos="0">
                  <a:srgbClr val="EAEAEA"/>
                </a:gs>
                <a:gs pos="100000">
                  <a:srgbClr val="43516D"/>
                </a:gs>
              </a:gsLst>
              <a:lin ang="0" scaled="1"/>
            </a:gradFill>
            <a:ln w="9525">
              <a:noFill/>
              <a:miter lim="800000"/>
              <a:headEnd/>
              <a:tailEnd/>
            </a:ln>
          </p:spPr>
          <p:txBody>
            <a:bodyPr>
              <a:spAutoFit/>
            </a:bodyPr>
            <a:lstStyle/>
            <a:p>
              <a:pPr algn="r">
                <a:spcBef>
                  <a:spcPct val="50000"/>
                </a:spcBef>
              </a:pPr>
              <a:r>
                <a:rPr lang="es-AR" sz="1600" dirty="0">
                  <a:solidFill>
                    <a:srgbClr val="EAEAEA"/>
                  </a:solidFill>
                  <a:latin typeface="Verdana" pitchFamily="34" charset="0"/>
                </a:rPr>
                <a:t>VERILOG</a:t>
              </a:r>
              <a:endParaRPr lang="es-ES" sz="1600" dirty="0">
                <a:solidFill>
                  <a:srgbClr val="EAEAEA"/>
                </a:solidFill>
                <a:latin typeface="Verdana" pitchFamily="34" charset="0"/>
              </a:endParaRPr>
            </a:p>
          </p:txBody>
        </p:sp>
      </p:grpSp>
      <p:grpSp>
        <p:nvGrpSpPr>
          <p:cNvPr id="16" name="Group 10"/>
          <p:cNvGrpSpPr>
            <a:grpSpLocks/>
          </p:cNvGrpSpPr>
          <p:nvPr/>
        </p:nvGrpSpPr>
        <p:grpSpPr bwMode="auto">
          <a:xfrm>
            <a:off x="0" y="6432633"/>
            <a:ext cx="9144000" cy="425360"/>
            <a:chOff x="0" y="4184"/>
            <a:chExt cx="5760" cy="136"/>
          </a:xfrm>
        </p:grpSpPr>
        <p:sp>
          <p:nvSpPr>
            <p:cNvPr id="17" name="Rectangle 8"/>
            <p:cNvSpPr>
              <a:spLocks noChangeArrowheads="1"/>
            </p:cNvSpPr>
            <p:nvPr/>
          </p:nvSpPr>
          <p:spPr bwMode="auto">
            <a:xfrm>
              <a:off x="0" y="4184"/>
              <a:ext cx="5760" cy="136"/>
            </a:xfrm>
            <a:prstGeom prst="rect">
              <a:avLst/>
            </a:prstGeom>
            <a:solidFill>
              <a:srgbClr val="43516C"/>
            </a:solidFill>
            <a:ln w="9525" algn="ctr">
              <a:noFill/>
              <a:miter lim="800000"/>
              <a:headEnd/>
              <a:tailEnd/>
            </a:ln>
            <a:effectLst/>
          </p:spPr>
          <p:txBody>
            <a:bodyPr wrap="none" anchor="ctr"/>
            <a:lstStyle/>
            <a:p>
              <a:endParaRPr lang="es-AR"/>
            </a:p>
          </p:txBody>
        </p:sp>
        <p:sp>
          <p:nvSpPr>
            <p:cNvPr id="18" name="Text Box 98"/>
            <p:cNvSpPr txBox="1">
              <a:spLocks noChangeArrowheads="1"/>
            </p:cNvSpPr>
            <p:nvPr/>
          </p:nvSpPr>
          <p:spPr bwMode="auto">
            <a:xfrm>
              <a:off x="48" y="4184"/>
              <a:ext cx="5654" cy="57"/>
            </a:xfrm>
            <a:prstGeom prst="rect">
              <a:avLst/>
            </a:prstGeom>
            <a:solidFill>
              <a:srgbClr val="43516C"/>
            </a:solidFill>
            <a:ln w="9525">
              <a:noFill/>
              <a:miter lim="800000"/>
              <a:headEnd/>
              <a:tailEnd/>
            </a:ln>
          </p:spPr>
          <p:txBody>
            <a:bodyPr wrap="square">
              <a:spAutoFit/>
            </a:bodyPr>
            <a:lstStyle/>
            <a:p>
              <a:pPr>
                <a:lnSpc>
                  <a:spcPct val="70000"/>
                </a:lnSpc>
                <a:spcBef>
                  <a:spcPct val="50000"/>
                </a:spcBef>
              </a:pPr>
              <a:r>
                <a:rPr lang="es-AR" sz="800" dirty="0">
                  <a:solidFill>
                    <a:srgbClr val="DDDDDD"/>
                  </a:solidFill>
                  <a:latin typeface="Verdana" pitchFamily="34" charset="0"/>
                </a:rPr>
                <a:t>Ing. Marcelo Casasnovas Técnicas Digitales I Año </a:t>
              </a:r>
              <a:r>
                <a:rPr lang="es-AR" sz="800" dirty="0" smtClean="0">
                  <a:solidFill>
                    <a:srgbClr val="DDDDDD"/>
                  </a:solidFill>
                  <a:latin typeface="Verdana" pitchFamily="34" charset="0"/>
                </a:rPr>
                <a:t>2018                                                                                                                                           Centro CUDAR                                                       </a:t>
              </a:r>
              <a:endParaRPr lang="es-ES" sz="800" dirty="0">
                <a:solidFill>
                  <a:srgbClr val="DDDDDD"/>
                </a:solidFill>
                <a:latin typeface="Verdana" pitchFamily="34" charset="0"/>
              </a:endParaRP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611560" y="1713502"/>
            <a:ext cx="7982290" cy="3776787"/>
          </a:xfrm>
          <a:prstGeom prst="rect">
            <a:avLst/>
          </a:prstGeom>
        </p:spPr>
      </p:pic>
      <p:sp>
        <p:nvSpPr>
          <p:cNvPr id="13" name="Text Box 24"/>
          <p:cNvSpPr txBox="1">
            <a:spLocks noChangeArrowheads="1"/>
          </p:cNvSpPr>
          <p:nvPr/>
        </p:nvSpPr>
        <p:spPr bwMode="auto">
          <a:xfrm>
            <a:off x="323528" y="584461"/>
            <a:ext cx="5070619" cy="461665"/>
          </a:xfrm>
          <a:prstGeom prst="rect">
            <a:avLst/>
          </a:prstGeom>
          <a:noFill/>
          <a:ln w="9525" algn="ctr">
            <a:noFill/>
            <a:miter lim="800000"/>
            <a:headEnd/>
            <a:tailEnd/>
          </a:ln>
        </p:spPr>
        <p:txBody>
          <a:bodyPr wrap="none">
            <a:spAutoFit/>
          </a:bodyPr>
          <a:lstStyle/>
          <a:p>
            <a:r>
              <a:rPr lang="es-AR" sz="2400" b="1" dirty="0" smtClean="0">
                <a:solidFill>
                  <a:srgbClr val="43516D"/>
                </a:solidFill>
              </a:rPr>
              <a:t>Instanciación, diseño jerárquico</a:t>
            </a:r>
            <a:endParaRPr lang="es-ES" sz="2400" b="1" dirty="0">
              <a:solidFill>
                <a:srgbClr val="43516D"/>
              </a:solidFill>
            </a:endParaRPr>
          </a:p>
        </p:txBody>
      </p:sp>
      <p:sp>
        <p:nvSpPr>
          <p:cNvPr id="3" name="Rectángulo 2"/>
          <p:cNvSpPr/>
          <p:nvPr/>
        </p:nvSpPr>
        <p:spPr>
          <a:xfrm>
            <a:off x="753933" y="1125737"/>
            <a:ext cx="4209807" cy="430887"/>
          </a:xfrm>
          <a:prstGeom prst="rect">
            <a:avLst/>
          </a:prstGeom>
        </p:spPr>
        <p:txBody>
          <a:bodyPr wrap="none">
            <a:spAutoFit/>
          </a:bodyPr>
          <a:lstStyle/>
          <a:p>
            <a:pPr>
              <a:buClr>
                <a:srgbClr val="43516D"/>
              </a:buClr>
              <a:buSzPts val="2200"/>
              <a:buFont typeface="Arial" charset="0"/>
              <a:buChar char="•"/>
            </a:pPr>
            <a:r>
              <a:rPr lang="es-AR" sz="2200" b="1" dirty="0">
                <a:solidFill>
                  <a:srgbClr val="43516D"/>
                </a:solidFill>
              </a:rPr>
              <a:t> </a:t>
            </a:r>
            <a:r>
              <a:rPr lang="es-AR" b="1" dirty="0">
                <a:solidFill>
                  <a:srgbClr val="43516D"/>
                </a:solidFill>
              </a:rPr>
              <a:t>Sumador de dos números de 3 bits</a:t>
            </a:r>
            <a:endParaRPr lang="en-US" dirty="0"/>
          </a:p>
        </p:txBody>
      </p:sp>
      <p:grpSp>
        <p:nvGrpSpPr>
          <p:cNvPr id="15" name="Group 2"/>
          <p:cNvGrpSpPr>
            <a:grpSpLocks/>
          </p:cNvGrpSpPr>
          <p:nvPr/>
        </p:nvGrpSpPr>
        <p:grpSpPr bwMode="auto">
          <a:xfrm>
            <a:off x="0" y="0"/>
            <a:ext cx="9144000" cy="404813"/>
            <a:chOff x="0" y="0"/>
            <a:chExt cx="5760" cy="255"/>
          </a:xfrm>
        </p:grpSpPr>
        <p:sp>
          <p:nvSpPr>
            <p:cNvPr id="16" name="Rectangle 17"/>
            <p:cNvSpPr>
              <a:spLocks noChangeArrowheads="1"/>
            </p:cNvSpPr>
            <p:nvPr/>
          </p:nvSpPr>
          <p:spPr bwMode="auto">
            <a:xfrm>
              <a:off x="0" y="0"/>
              <a:ext cx="5760" cy="255"/>
            </a:xfrm>
            <a:prstGeom prst="rect">
              <a:avLst/>
            </a:prstGeom>
            <a:gradFill rotWithShape="1">
              <a:gsLst>
                <a:gs pos="0">
                  <a:srgbClr val="EAEAEA"/>
                </a:gs>
                <a:gs pos="100000">
                  <a:srgbClr val="43516D"/>
                </a:gs>
              </a:gsLst>
              <a:lin ang="0" scaled="1"/>
            </a:gradFill>
            <a:ln w="9525" algn="ctr">
              <a:noFill/>
              <a:miter lim="800000"/>
              <a:headEnd/>
              <a:tailEnd/>
            </a:ln>
          </p:spPr>
          <p:txBody>
            <a:bodyPr wrap="none" anchor="ctr"/>
            <a:lstStyle/>
            <a:p>
              <a:endParaRPr lang="es-AR"/>
            </a:p>
          </p:txBody>
        </p:sp>
        <p:sp>
          <p:nvSpPr>
            <p:cNvPr id="17" name="Text Box 81"/>
            <p:cNvSpPr txBox="1">
              <a:spLocks noChangeArrowheads="1"/>
            </p:cNvSpPr>
            <p:nvPr/>
          </p:nvSpPr>
          <p:spPr bwMode="auto">
            <a:xfrm>
              <a:off x="48" y="19"/>
              <a:ext cx="5712" cy="212"/>
            </a:xfrm>
            <a:prstGeom prst="rect">
              <a:avLst/>
            </a:prstGeom>
            <a:gradFill rotWithShape="1">
              <a:gsLst>
                <a:gs pos="0">
                  <a:srgbClr val="EAEAEA"/>
                </a:gs>
                <a:gs pos="100000">
                  <a:srgbClr val="43516D"/>
                </a:gs>
              </a:gsLst>
              <a:lin ang="0" scaled="1"/>
            </a:gradFill>
            <a:ln w="9525">
              <a:noFill/>
              <a:miter lim="800000"/>
              <a:headEnd/>
              <a:tailEnd/>
            </a:ln>
          </p:spPr>
          <p:txBody>
            <a:bodyPr>
              <a:spAutoFit/>
            </a:bodyPr>
            <a:lstStyle/>
            <a:p>
              <a:pPr algn="r">
                <a:spcBef>
                  <a:spcPct val="50000"/>
                </a:spcBef>
              </a:pPr>
              <a:r>
                <a:rPr lang="es-AR" sz="1600" dirty="0">
                  <a:solidFill>
                    <a:srgbClr val="EAEAEA"/>
                  </a:solidFill>
                  <a:latin typeface="Verdana" pitchFamily="34" charset="0"/>
                </a:rPr>
                <a:t>VERILOG</a:t>
              </a:r>
              <a:endParaRPr lang="es-ES" sz="1600" dirty="0">
                <a:solidFill>
                  <a:srgbClr val="EAEAEA"/>
                </a:solidFill>
                <a:latin typeface="Verdana" pitchFamily="34" charset="0"/>
              </a:endParaRPr>
            </a:p>
          </p:txBody>
        </p:sp>
      </p:grpSp>
      <p:grpSp>
        <p:nvGrpSpPr>
          <p:cNvPr id="18" name="Group 10"/>
          <p:cNvGrpSpPr>
            <a:grpSpLocks/>
          </p:cNvGrpSpPr>
          <p:nvPr/>
        </p:nvGrpSpPr>
        <p:grpSpPr bwMode="auto">
          <a:xfrm>
            <a:off x="0" y="6432633"/>
            <a:ext cx="9144000" cy="425360"/>
            <a:chOff x="0" y="4184"/>
            <a:chExt cx="5760" cy="136"/>
          </a:xfrm>
        </p:grpSpPr>
        <p:sp>
          <p:nvSpPr>
            <p:cNvPr id="19" name="Rectangle 8"/>
            <p:cNvSpPr>
              <a:spLocks noChangeArrowheads="1"/>
            </p:cNvSpPr>
            <p:nvPr/>
          </p:nvSpPr>
          <p:spPr bwMode="auto">
            <a:xfrm>
              <a:off x="0" y="4184"/>
              <a:ext cx="5760" cy="136"/>
            </a:xfrm>
            <a:prstGeom prst="rect">
              <a:avLst/>
            </a:prstGeom>
            <a:solidFill>
              <a:srgbClr val="43516C"/>
            </a:solidFill>
            <a:ln w="9525" algn="ctr">
              <a:noFill/>
              <a:miter lim="800000"/>
              <a:headEnd/>
              <a:tailEnd/>
            </a:ln>
            <a:effectLst/>
          </p:spPr>
          <p:txBody>
            <a:bodyPr wrap="none" anchor="ctr"/>
            <a:lstStyle/>
            <a:p>
              <a:endParaRPr lang="es-AR"/>
            </a:p>
          </p:txBody>
        </p:sp>
        <p:sp>
          <p:nvSpPr>
            <p:cNvPr id="20" name="Text Box 98"/>
            <p:cNvSpPr txBox="1">
              <a:spLocks noChangeArrowheads="1"/>
            </p:cNvSpPr>
            <p:nvPr/>
          </p:nvSpPr>
          <p:spPr bwMode="auto">
            <a:xfrm>
              <a:off x="48" y="4184"/>
              <a:ext cx="5654" cy="57"/>
            </a:xfrm>
            <a:prstGeom prst="rect">
              <a:avLst/>
            </a:prstGeom>
            <a:solidFill>
              <a:srgbClr val="43516C"/>
            </a:solidFill>
            <a:ln w="9525">
              <a:noFill/>
              <a:miter lim="800000"/>
              <a:headEnd/>
              <a:tailEnd/>
            </a:ln>
          </p:spPr>
          <p:txBody>
            <a:bodyPr wrap="square">
              <a:spAutoFit/>
            </a:bodyPr>
            <a:lstStyle/>
            <a:p>
              <a:pPr>
                <a:lnSpc>
                  <a:spcPct val="70000"/>
                </a:lnSpc>
                <a:spcBef>
                  <a:spcPct val="50000"/>
                </a:spcBef>
              </a:pPr>
              <a:r>
                <a:rPr lang="es-AR" sz="800" dirty="0">
                  <a:solidFill>
                    <a:srgbClr val="DDDDDD"/>
                  </a:solidFill>
                  <a:latin typeface="Verdana" pitchFamily="34" charset="0"/>
                </a:rPr>
                <a:t>Ing. Marcelo Casasnovas Técnicas Digitales I Año </a:t>
              </a:r>
              <a:r>
                <a:rPr lang="es-AR" sz="800" dirty="0" smtClean="0">
                  <a:solidFill>
                    <a:srgbClr val="DDDDDD"/>
                  </a:solidFill>
                  <a:latin typeface="Verdana" pitchFamily="34" charset="0"/>
                </a:rPr>
                <a:t>2018                                                                                                                                           Centro CUDAR                                                       </a:t>
              </a:r>
              <a:endParaRPr lang="es-ES" sz="800" dirty="0">
                <a:solidFill>
                  <a:srgbClr val="DDDDDD"/>
                </a:solidFill>
                <a:latin typeface="Verdana" pitchFamily="34" charset="0"/>
              </a:endParaRP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70" name="Text Box 24"/>
          <p:cNvSpPr txBox="1">
            <a:spLocks noChangeArrowheads="1"/>
          </p:cNvSpPr>
          <p:nvPr/>
        </p:nvSpPr>
        <p:spPr bwMode="auto">
          <a:xfrm>
            <a:off x="611188" y="497975"/>
            <a:ext cx="7776488" cy="461665"/>
          </a:xfrm>
          <a:prstGeom prst="rect">
            <a:avLst/>
          </a:prstGeom>
          <a:noFill/>
          <a:ln w="9525" algn="ctr">
            <a:noFill/>
            <a:miter lim="800000"/>
            <a:headEnd/>
            <a:tailEnd/>
          </a:ln>
        </p:spPr>
        <p:txBody>
          <a:bodyPr wrap="none">
            <a:spAutoFit/>
          </a:bodyPr>
          <a:lstStyle/>
          <a:p>
            <a:r>
              <a:rPr lang="es-ES" sz="2400" b="1" dirty="0" smtClean="0">
                <a:solidFill>
                  <a:srgbClr val="43516D"/>
                </a:solidFill>
              </a:rPr>
              <a:t>Nivel Comportamental, lógica Secuencial, Procesos</a:t>
            </a:r>
            <a:endParaRPr lang="es-ES" sz="2400" b="1" dirty="0">
              <a:solidFill>
                <a:srgbClr val="43516D"/>
              </a:solidFill>
            </a:endParaRPr>
          </a:p>
        </p:txBody>
      </p:sp>
      <p:grpSp>
        <p:nvGrpSpPr>
          <p:cNvPr id="15372" name="Group 2"/>
          <p:cNvGrpSpPr>
            <a:grpSpLocks/>
          </p:cNvGrpSpPr>
          <p:nvPr/>
        </p:nvGrpSpPr>
        <p:grpSpPr bwMode="auto">
          <a:xfrm>
            <a:off x="0" y="0"/>
            <a:ext cx="9144000" cy="404813"/>
            <a:chOff x="0" y="0"/>
            <a:chExt cx="5760" cy="255"/>
          </a:xfrm>
        </p:grpSpPr>
        <p:sp>
          <p:nvSpPr>
            <p:cNvPr id="15373" name="Rectangle 32"/>
            <p:cNvSpPr>
              <a:spLocks noChangeArrowheads="1"/>
            </p:cNvSpPr>
            <p:nvPr/>
          </p:nvSpPr>
          <p:spPr bwMode="auto">
            <a:xfrm>
              <a:off x="0" y="0"/>
              <a:ext cx="5760" cy="255"/>
            </a:xfrm>
            <a:prstGeom prst="rect">
              <a:avLst/>
            </a:prstGeom>
            <a:gradFill rotWithShape="1">
              <a:gsLst>
                <a:gs pos="0">
                  <a:srgbClr val="EAEAEA"/>
                </a:gs>
                <a:gs pos="100000">
                  <a:srgbClr val="43516D"/>
                </a:gs>
              </a:gsLst>
              <a:lin ang="0" scaled="1"/>
            </a:gradFill>
            <a:ln w="9525" algn="ctr">
              <a:noFill/>
              <a:miter lim="800000"/>
              <a:headEnd/>
              <a:tailEnd/>
            </a:ln>
          </p:spPr>
          <p:txBody>
            <a:bodyPr wrap="none" anchor="ctr"/>
            <a:lstStyle/>
            <a:p>
              <a:endParaRPr lang="es-AR">
                <a:solidFill>
                  <a:srgbClr val="000000"/>
                </a:solidFill>
              </a:endParaRPr>
            </a:p>
          </p:txBody>
        </p:sp>
        <p:sp>
          <p:nvSpPr>
            <p:cNvPr id="15374" name="Text Box 81"/>
            <p:cNvSpPr txBox="1">
              <a:spLocks noChangeArrowheads="1"/>
            </p:cNvSpPr>
            <p:nvPr/>
          </p:nvSpPr>
          <p:spPr bwMode="auto">
            <a:xfrm>
              <a:off x="48" y="19"/>
              <a:ext cx="5712" cy="212"/>
            </a:xfrm>
            <a:prstGeom prst="rect">
              <a:avLst/>
            </a:prstGeom>
            <a:gradFill rotWithShape="1">
              <a:gsLst>
                <a:gs pos="0">
                  <a:srgbClr val="EAEAEA"/>
                </a:gs>
                <a:gs pos="100000">
                  <a:srgbClr val="43516D"/>
                </a:gs>
              </a:gsLst>
              <a:lin ang="0" scaled="1"/>
            </a:gradFill>
            <a:ln w="9525">
              <a:noFill/>
              <a:miter lim="800000"/>
              <a:headEnd/>
              <a:tailEnd/>
            </a:ln>
          </p:spPr>
          <p:txBody>
            <a:bodyPr>
              <a:spAutoFit/>
            </a:bodyPr>
            <a:lstStyle/>
            <a:p>
              <a:pPr algn="r">
                <a:spcBef>
                  <a:spcPct val="50000"/>
                </a:spcBef>
              </a:pPr>
              <a:r>
                <a:rPr lang="es-AR" sz="1600" dirty="0">
                  <a:solidFill>
                    <a:srgbClr val="EAEAEA"/>
                  </a:solidFill>
                  <a:latin typeface="Verdana" pitchFamily="34" charset="0"/>
                </a:rPr>
                <a:t>VERILOG</a:t>
              </a:r>
              <a:endParaRPr lang="es-ES" sz="1600" dirty="0">
                <a:solidFill>
                  <a:srgbClr val="EAEAEA"/>
                </a:solidFill>
                <a:latin typeface="Verdana" pitchFamily="34" charset="0"/>
              </a:endParaRPr>
            </a:p>
          </p:txBody>
        </p:sp>
      </p:grpSp>
      <p:sp>
        <p:nvSpPr>
          <p:cNvPr id="2" name="Rectángulo 1"/>
          <p:cNvSpPr/>
          <p:nvPr/>
        </p:nvSpPr>
        <p:spPr>
          <a:xfrm>
            <a:off x="611188" y="1052802"/>
            <a:ext cx="7777236" cy="1754326"/>
          </a:xfrm>
          <a:prstGeom prst="rect">
            <a:avLst/>
          </a:prstGeom>
        </p:spPr>
        <p:txBody>
          <a:bodyPr wrap="square">
            <a:spAutoFit/>
          </a:bodyPr>
          <a:lstStyle/>
          <a:p>
            <a:r>
              <a:rPr lang="es-ES" dirty="0">
                <a:solidFill>
                  <a:srgbClr val="000000"/>
                </a:solidFill>
                <a:latin typeface="BHGMAI+Arial"/>
              </a:rPr>
              <a:t>El concepto de procesos que se ejecutan en paralelo es una de las características fundamentales del lenguaje, siendo ese uno de los aspectos diferenciales con respecto al </a:t>
            </a:r>
            <a:r>
              <a:rPr lang="es-ES" dirty="0" smtClean="0">
                <a:solidFill>
                  <a:srgbClr val="000000"/>
                </a:solidFill>
                <a:latin typeface="BHGMAI+Arial"/>
              </a:rPr>
              <a:t>lenguaje </a:t>
            </a:r>
            <a:r>
              <a:rPr lang="es-ES" dirty="0">
                <a:solidFill>
                  <a:srgbClr val="000000"/>
                </a:solidFill>
                <a:latin typeface="BHGMAI+Arial"/>
              </a:rPr>
              <a:t>C. </a:t>
            </a:r>
            <a:endParaRPr lang="es-ES" dirty="0" smtClean="0">
              <a:solidFill>
                <a:srgbClr val="000000"/>
              </a:solidFill>
              <a:latin typeface="BHGMAI+Arial"/>
            </a:endParaRPr>
          </a:p>
          <a:p>
            <a:r>
              <a:rPr lang="es-ES" dirty="0">
                <a:solidFill>
                  <a:srgbClr val="000000"/>
                </a:solidFill>
              </a:rPr>
              <a:t>Toda descripción de comportamiento en lenguaje Verilog debe declararse dentro de un </a:t>
            </a:r>
            <a:r>
              <a:rPr lang="es-ES" dirty="0" smtClean="0">
                <a:solidFill>
                  <a:srgbClr val="000000"/>
                </a:solidFill>
              </a:rPr>
              <a:t>proceso. </a:t>
            </a:r>
            <a:r>
              <a:rPr lang="es-ES" dirty="0">
                <a:solidFill>
                  <a:srgbClr val="000000"/>
                </a:solidFill>
              </a:rPr>
              <a:t>Existen en Verilog dos tipos de procesos, también denominados bloques concurrentes. </a:t>
            </a:r>
            <a:endParaRPr lang="en-US" dirty="0">
              <a:solidFill>
                <a:srgbClr val="000000"/>
              </a:solidFill>
            </a:endParaRPr>
          </a:p>
        </p:txBody>
      </p:sp>
      <p:sp>
        <p:nvSpPr>
          <p:cNvPr id="3" name="Rectángulo 2"/>
          <p:cNvSpPr/>
          <p:nvPr/>
        </p:nvSpPr>
        <p:spPr>
          <a:xfrm>
            <a:off x="611188" y="2596529"/>
            <a:ext cx="7560840" cy="1631216"/>
          </a:xfrm>
          <a:prstGeom prst="rect">
            <a:avLst/>
          </a:prstGeom>
        </p:spPr>
        <p:txBody>
          <a:bodyPr wrap="square">
            <a:spAutoFit/>
          </a:bodyPr>
          <a:lstStyle/>
          <a:p>
            <a:endParaRPr lang="en-US" sz="2800" dirty="0">
              <a:solidFill>
                <a:srgbClr val="000000"/>
              </a:solidFill>
              <a:latin typeface="BHGPHO+Arial,Bold"/>
            </a:endParaRPr>
          </a:p>
          <a:p>
            <a:pPr algn="just"/>
            <a:r>
              <a:rPr lang="es-ES" b="1" dirty="0" err="1">
                <a:solidFill>
                  <a:srgbClr val="000000"/>
                </a:solidFill>
                <a:latin typeface="BHGPHO+Arial,Bold"/>
              </a:rPr>
              <a:t>Initial</a:t>
            </a:r>
            <a:r>
              <a:rPr lang="es-ES" dirty="0">
                <a:solidFill>
                  <a:srgbClr val="000000"/>
                </a:solidFill>
                <a:latin typeface="BHGMAI+Arial"/>
              </a:rPr>
              <a:t>. Este tipo de proceso se ejecuta una sola vez comenzando su ejecución en tiempo cero. Este proceso NO ES SINTETIZABLE, es decir no se puede utilizar en una descripción RTL. Su uso está íntimamente ligado a la realización del </a:t>
            </a:r>
            <a:r>
              <a:rPr lang="es-ES" dirty="0" err="1" smtClean="0">
                <a:solidFill>
                  <a:srgbClr val="000000"/>
                </a:solidFill>
                <a:latin typeface="BHGMFM+Arial,Italic"/>
              </a:rPr>
              <a:t>testbench</a:t>
            </a:r>
            <a:r>
              <a:rPr lang="es-ES" dirty="0">
                <a:solidFill>
                  <a:srgbClr val="000000"/>
                </a:solidFill>
                <a:latin typeface="BHGMAI+Arial"/>
              </a:rPr>
              <a:t>. </a:t>
            </a:r>
          </a:p>
        </p:txBody>
      </p:sp>
      <p:sp>
        <p:nvSpPr>
          <p:cNvPr id="4" name="Rectángulo 3"/>
          <p:cNvSpPr/>
          <p:nvPr/>
        </p:nvSpPr>
        <p:spPr>
          <a:xfrm>
            <a:off x="611188" y="3758194"/>
            <a:ext cx="8425308" cy="2400657"/>
          </a:xfrm>
          <a:prstGeom prst="rect">
            <a:avLst/>
          </a:prstGeom>
        </p:spPr>
        <p:txBody>
          <a:bodyPr wrap="square">
            <a:spAutoFit/>
          </a:bodyPr>
          <a:lstStyle/>
          <a:p>
            <a:endParaRPr lang="en-US" sz="2800" dirty="0">
              <a:solidFill>
                <a:srgbClr val="000000"/>
              </a:solidFill>
              <a:latin typeface="BHGPHO+Arial,Bold"/>
            </a:endParaRPr>
          </a:p>
          <a:p>
            <a:pPr algn="just"/>
            <a:r>
              <a:rPr lang="es-ES" b="1" dirty="0" err="1">
                <a:solidFill>
                  <a:srgbClr val="000000"/>
                </a:solidFill>
                <a:latin typeface="BHGPHO+Arial,Bold"/>
              </a:rPr>
              <a:t>Always</a:t>
            </a:r>
            <a:r>
              <a:rPr lang="es-ES" dirty="0">
                <a:solidFill>
                  <a:srgbClr val="000000"/>
                </a:solidFill>
                <a:latin typeface="BHGMAI+Arial"/>
              </a:rPr>
              <a:t>. Este tipo de proceso se ejecuta continuamente a modo de bucle. Tal y como su nombre indica, se ejecuta siempre. Este proceso es totalmente sintetizable. La ejecución de este proceso está controlada por una temporización (es decir, se ejecuta cada determinado tiempo) o por eventos. En este último caso, si el bloque se ejecuta por más de un evento, al conjunto de eventos se denomina </a:t>
            </a:r>
            <a:r>
              <a:rPr lang="es-ES" dirty="0">
                <a:solidFill>
                  <a:srgbClr val="000000"/>
                </a:solidFill>
                <a:latin typeface="BHGMFM+Arial,Italic"/>
              </a:rPr>
              <a:t>lista sensible</a:t>
            </a:r>
            <a:r>
              <a:rPr lang="es-ES" dirty="0">
                <a:solidFill>
                  <a:srgbClr val="000000"/>
                </a:solidFill>
                <a:latin typeface="BHGMAI+Arial"/>
              </a:rPr>
              <a:t>. La sintaxis de este proceso es pues: </a:t>
            </a:r>
          </a:p>
          <a:p>
            <a:pPr algn="just"/>
            <a:r>
              <a:rPr lang="es-ES" sz="1400" dirty="0" err="1">
                <a:solidFill>
                  <a:srgbClr val="FF0000"/>
                </a:solidFill>
                <a:latin typeface="Orator 10"/>
              </a:rPr>
              <a:t>always</a:t>
            </a:r>
            <a:r>
              <a:rPr lang="es-ES" sz="1400" dirty="0">
                <a:solidFill>
                  <a:srgbClr val="FF0000"/>
                </a:solidFill>
                <a:latin typeface="Orator 10"/>
              </a:rPr>
              <a:t> &lt;temporización&gt; o &lt;@(lista sensible)&gt; </a:t>
            </a:r>
          </a:p>
        </p:txBody>
      </p:sp>
      <p:grpSp>
        <p:nvGrpSpPr>
          <p:cNvPr id="12" name="Group 10"/>
          <p:cNvGrpSpPr>
            <a:grpSpLocks/>
          </p:cNvGrpSpPr>
          <p:nvPr/>
        </p:nvGrpSpPr>
        <p:grpSpPr bwMode="auto">
          <a:xfrm>
            <a:off x="0" y="6432633"/>
            <a:ext cx="9144000" cy="425360"/>
            <a:chOff x="0" y="4184"/>
            <a:chExt cx="5760" cy="136"/>
          </a:xfrm>
        </p:grpSpPr>
        <p:sp>
          <p:nvSpPr>
            <p:cNvPr id="13" name="Rectangle 8"/>
            <p:cNvSpPr>
              <a:spLocks noChangeArrowheads="1"/>
            </p:cNvSpPr>
            <p:nvPr/>
          </p:nvSpPr>
          <p:spPr bwMode="auto">
            <a:xfrm>
              <a:off x="0" y="4184"/>
              <a:ext cx="5760" cy="136"/>
            </a:xfrm>
            <a:prstGeom prst="rect">
              <a:avLst/>
            </a:prstGeom>
            <a:solidFill>
              <a:srgbClr val="43516C"/>
            </a:solidFill>
            <a:ln w="9525" algn="ctr">
              <a:noFill/>
              <a:miter lim="800000"/>
              <a:headEnd/>
              <a:tailEnd/>
            </a:ln>
            <a:effectLst/>
          </p:spPr>
          <p:txBody>
            <a:bodyPr wrap="none" anchor="ctr"/>
            <a:lstStyle/>
            <a:p>
              <a:endParaRPr lang="es-AR">
                <a:solidFill>
                  <a:srgbClr val="000000"/>
                </a:solidFill>
              </a:endParaRPr>
            </a:p>
          </p:txBody>
        </p:sp>
        <p:sp>
          <p:nvSpPr>
            <p:cNvPr id="14" name="Text Box 98"/>
            <p:cNvSpPr txBox="1">
              <a:spLocks noChangeArrowheads="1"/>
            </p:cNvSpPr>
            <p:nvPr/>
          </p:nvSpPr>
          <p:spPr bwMode="auto">
            <a:xfrm>
              <a:off x="48" y="4184"/>
              <a:ext cx="5654" cy="57"/>
            </a:xfrm>
            <a:prstGeom prst="rect">
              <a:avLst/>
            </a:prstGeom>
            <a:solidFill>
              <a:srgbClr val="43516C"/>
            </a:solidFill>
            <a:ln w="9525">
              <a:noFill/>
              <a:miter lim="800000"/>
              <a:headEnd/>
              <a:tailEnd/>
            </a:ln>
          </p:spPr>
          <p:txBody>
            <a:bodyPr wrap="square">
              <a:spAutoFit/>
            </a:bodyPr>
            <a:lstStyle/>
            <a:p>
              <a:pPr>
                <a:lnSpc>
                  <a:spcPct val="70000"/>
                </a:lnSpc>
                <a:spcBef>
                  <a:spcPct val="50000"/>
                </a:spcBef>
              </a:pPr>
              <a:r>
                <a:rPr lang="es-AR" sz="800" dirty="0">
                  <a:solidFill>
                    <a:srgbClr val="DDDDDD"/>
                  </a:solidFill>
                  <a:latin typeface="Verdana" pitchFamily="34" charset="0"/>
                </a:rPr>
                <a:t>Ing. Marcelo Casasnovas Técnicas Digitales I Año </a:t>
              </a:r>
              <a:r>
                <a:rPr lang="es-AR" sz="800" dirty="0" smtClean="0">
                  <a:solidFill>
                    <a:srgbClr val="DDDDDD"/>
                  </a:solidFill>
                  <a:latin typeface="Verdana" pitchFamily="34" charset="0"/>
                </a:rPr>
                <a:t>2018                                                                                                                                           Centro CUDAR                                                       </a:t>
              </a:r>
              <a:endParaRPr lang="es-ES" sz="800" dirty="0">
                <a:solidFill>
                  <a:srgbClr val="DDDDDD"/>
                </a:solidFill>
                <a:latin typeface="Verdana" pitchFamily="34" charset="0"/>
              </a:endParaRPr>
            </a:p>
          </p:txBody>
        </p:sp>
      </p:grpSp>
    </p:spTree>
    <p:extLst>
      <p:ext uri="{BB962C8B-B14F-4D97-AF65-F5344CB8AC3E}">
        <p14:creationId xmlns:p14="http://schemas.microsoft.com/office/powerpoint/2010/main" val="40963947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6391" name="Group 2"/>
          <p:cNvGrpSpPr>
            <a:grpSpLocks/>
          </p:cNvGrpSpPr>
          <p:nvPr/>
        </p:nvGrpSpPr>
        <p:grpSpPr bwMode="auto">
          <a:xfrm>
            <a:off x="0" y="0"/>
            <a:ext cx="9144000" cy="404813"/>
            <a:chOff x="0" y="0"/>
            <a:chExt cx="5760" cy="255"/>
          </a:xfrm>
        </p:grpSpPr>
        <p:sp>
          <p:nvSpPr>
            <p:cNvPr id="16392" name="Rectangle 17"/>
            <p:cNvSpPr>
              <a:spLocks noChangeArrowheads="1"/>
            </p:cNvSpPr>
            <p:nvPr/>
          </p:nvSpPr>
          <p:spPr bwMode="auto">
            <a:xfrm>
              <a:off x="0" y="0"/>
              <a:ext cx="5760" cy="255"/>
            </a:xfrm>
            <a:prstGeom prst="rect">
              <a:avLst/>
            </a:prstGeom>
            <a:gradFill rotWithShape="1">
              <a:gsLst>
                <a:gs pos="0">
                  <a:srgbClr val="EAEAEA"/>
                </a:gs>
                <a:gs pos="100000">
                  <a:srgbClr val="43516D"/>
                </a:gs>
              </a:gsLst>
              <a:lin ang="0" scaled="1"/>
            </a:gradFill>
            <a:ln w="9525" algn="ctr">
              <a:noFill/>
              <a:miter lim="800000"/>
              <a:headEnd/>
              <a:tailEnd/>
            </a:ln>
          </p:spPr>
          <p:txBody>
            <a:bodyPr wrap="none" anchor="ctr"/>
            <a:lstStyle/>
            <a:p>
              <a:endParaRPr lang="es-AR">
                <a:solidFill>
                  <a:srgbClr val="000000"/>
                </a:solidFill>
              </a:endParaRPr>
            </a:p>
          </p:txBody>
        </p:sp>
        <p:sp>
          <p:nvSpPr>
            <p:cNvPr id="16393" name="Text Box 81"/>
            <p:cNvSpPr txBox="1">
              <a:spLocks noChangeArrowheads="1"/>
            </p:cNvSpPr>
            <p:nvPr/>
          </p:nvSpPr>
          <p:spPr bwMode="auto">
            <a:xfrm>
              <a:off x="48" y="19"/>
              <a:ext cx="5712" cy="212"/>
            </a:xfrm>
            <a:prstGeom prst="rect">
              <a:avLst/>
            </a:prstGeom>
            <a:gradFill rotWithShape="1">
              <a:gsLst>
                <a:gs pos="0">
                  <a:srgbClr val="EAEAEA"/>
                </a:gs>
                <a:gs pos="100000">
                  <a:srgbClr val="43516D"/>
                </a:gs>
              </a:gsLst>
              <a:lin ang="0" scaled="1"/>
            </a:gradFill>
            <a:ln w="9525">
              <a:noFill/>
              <a:miter lim="800000"/>
              <a:headEnd/>
              <a:tailEnd/>
            </a:ln>
          </p:spPr>
          <p:txBody>
            <a:bodyPr>
              <a:spAutoFit/>
            </a:bodyPr>
            <a:lstStyle/>
            <a:p>
              <a:pPr algn="r">
                <a:spcBef>
                  <a:spcPct val="50000"/>
                </a:spcBef>
              </a:pPr>
              <a:r>
                <a:rPr lang="es-AR" sz="1600" dirty="0">
                  <a:solidFill>
                    <a:srgbClr val="EAEAEA"/>
                  </a:solidFill>
                  <a:latin typeface="Verdana" pitchFamily="34" charset="0"/>
                </a:rPr>
                <a:t>VERILOG</a:t>
              </a:r>
              <a:endParaRPr lang="es-ES" sz="1600" dirty="0">
                <a:solidFill>
                  <a:srgbClr val="EAEAEA"/>
                </a:solidFill>
                <a:latin typeface="Verdana" pitchFamily="34" charset="0"/>
              </a:endParaRPr>
            </a:p>
          </p:txBody>
        </p:sp>
      </p:grpSp>
      <p:pic>
        <p:nvPicPr>
          <p:cNvPr id="2" name="Imagen 1"/>
          <p:cNvPicPr>
            <a:picLocks noChangeAspect="1"/>
          </p:cNvPicPr>
          <p:nvPr/>
        </p:nvPicPr>
        <p:blipFill>
          <a:blip r:embed="rId2"/>
          <a:stretch>
            <a:fillRect/>
          </a:stretch>
        </p:blipFill>
        <p:spPr>
          <a:xfrm>
            <a:off x="1423987" y="908720"/>
            <a:ext cx="6296025" cy="1314450"/>
          </a:xfrm>
          <a:prstGeom prst="rect">
            <a:avLst/>
          </a:prstGeom>
        </p:spPr>
      </p:pic>
      <p:sp>
        <p:nvSpPr>
          <p:cNvPr id="3" name="Rectángulo 2"/>
          <p:cNvSpPr/>
          <p:nvPr/>
        </p:nvSpPr>
        <p:spPr>
          <a:xfrm>
            <a:off x="395536" y="1916832"/>
            <a:ext cx="8568952" cy="4124206"/>
          </a:xfrm>
          <a:prstGeom prst="rect">
            <a:avLst/>
          </a:prstGeom>
        </p:spPr>
        <p:txBody>
          <a:bodyPr wrap="square">
            <a:spAutoFit/>
          </a:bodyPr>
          <a:lstStyle/>
          <a:p>
            <a:endParaRPr lang="en-US" sz="2800" dirty="0">
              <a:solidFill>
                <a:srgbClr val="000000"/>
              </a:solidFill>
              <a:latin typeface="BHGPHO+Arial,Bold"/>
            </a:endParaRPr>
          </a:p>
          <a:p>
            <a:pPr algn="just"/>
            <a:r>
              <a:rPr lang="es-ES" b="1" dirty="0">
                <a:solidFill>
                  <a:srgbClr val="000000"/>
                </a:solidFill>
                <a:latin typeface="BHGPHO+Arial,Bold"/>
              </a:rPr>
              <a:t>Begin, </a:t>
            </a:r>
            <a:r>
              <a:rPr lang="es-ES" b="1" dirty="0" err="1">
                <a:solidFill>
                  <a:srgbClr val="000000"/>
                </a:solidFill>
                <a:latin typeface="BHGPHO+Arial,Bold"/>
              </a:rPr>
              <a:t>end</a:t>
            </a:r>
            <a:r>
              <a:rPr lang="es-ES" dirty="0">
                <a:solidFill>
                  <a:srgbClr val="000000"/>
                </a:solidFill>
                <a:latin typeface="BHGMAI+Arial"/>
              </a:rPr>
              <a:t>. Si el proceso engloba más de una asignación procedural (=) o más de una estructura de control (</a:t>
            </a:r>
            <a:r>
              <a:rPr lang="es-ES" dirty="0" err="1">
                <a:solidFill>
                  <a:srgbClr val="000000"/>
                </a:solidFill>
                <a:latin typeface="BHGMFM+Arial,Italic"/>
              </a:rPr>
              <a:t>if-else</a:t>
            </a:r>
            <a:r>
              <a:rPr lang="es-ES" dirty="0">
                <a:solidFill>
                  <a:srgbClr val="000000"/>
                </a:solidFill>
                <a:latin typeface="BHGMAI+Arial"/>
              </a:rPr>
              <a:t>, </a:t>
            </a:r>
            <a:r>
              <a:rPr lang="es-ES" dirty="0">
                <a:solidFill>
                  <a:srgbClr val="000000"/>
                </a:solidFill>
                <a:latin typeface="BHGMFM+Arial,Italic"/>
              </a:rPr>
              <a:t>case</a:t>
            </a:r>
            <a:r>
              <a:rPr lang="es-ES" dirty="0">
                <a:solidFill>
                  <a:srgbClr val="000000"/>
                </a:solidFill>
                <a:latin typeface="BHGMAI+Arial"/>
              </a:rPr>
              <a:t>, </a:t>
            </a:r>
            <a:r>
              <a:rPr lang="es-ES" dirty="0" err="1">
                <a:solidFill>
                  <a:srgbClr val="000000"/>
                </a:solidFill>
                <a:latin typeface="BHGMFM+Arial,Italic"/>
              </a:rPr>
              <a:t>for</a:t>
            </a:r>
            <a:r>
              <a:rPr lang="es-ES" dirty="0">
                <a:solidFill>
                  <a:srgbClr val="000000"/>
                </a:solidFill>
                <a:latin typeface="BHGMAI+Arial"/>
              </a:rPr>
              <a:t>, etc…), estas deben estar contenidas en un bloque delimitado por </a:t>
            </a:r>
            <a:r>
              <a:rPr lang="es-ES" dirty="0" err="1">
                <a:solidFill>
                  <a:srgbClr val="000000"/>
                </a:solidFill>
                <a:latin typeface="BHGMFM+Arial,Italic"/>
              </a:rPr>
              <a:t>begin</a:t>
            </a:r>
            <a:r>
              <a:rPr lang="es-ES" dirty="0">
                <a:solidFill>
                  <a:srgbClr val="000000"/>
                </a:solidFill>
                <a:latin typeface="BHGMFM+Arial,Italic"/>
              </a:rPr>
              <a:t> </a:t>
            </a:r>
            <a:r>
              <a:rPr lang="es-ES" dirty="0">
                <a:solidFill>
                  <a:srgbClr val="000000"/>
                </a:solidFill>
                <a:latin typeface="BHGMAI+Arial"/>
              </a:rPr>
              <a:t>y </a:t>
            </a:r>
            <a:r>
              <a:rPr lang="es-ES" dirty="0" err="1">
                <a:solidFill>
                  <a:srgbClr val="000000"/>
                </a:solidFill>
                <a:latin typeface="BHGMFM+Arial,Italic"/>
              </a:rPr>
              <a:t>end</a:t>
            </a:r>
            <a:r>
              <a:rPr lang="es-ES" dirty="0">
                <a:solidFill>
                  <a:srgbClr val="000000"/>
                </a:solidFill>
                <a:latin typeface="BHGMAI+Arial"/>
              </a:rPr>
              <a:t>. </a:t>
            </a:r>
          </a:p>
          <a:p>
            <a:pPr algn="just"/>
            <a:r>
              <a:rPr lang="es-ES" b="1" dirty="0" err="1">
                <a:solidFill>
                  <a:srgbClr val="000000"/>
                </a:solidFill>
                <a:latin typeface="BHGPHO+Arial,Bold"/>
              </a:rPr>
              <a:t>Initial</a:t>
            </a:r>
            <a:r>
              <a:rPr lang="es-ES" dirty="0">
                <a:solidFill>
                  <a:srgbClr val="000000"/>
                </a:solidFill>
                <a:latin typeface="BHGMAI+Arial"/>
              </a:rPr>
              <a:t>. Se ejecuta a partir del instante cero y, en el ejemplo, en tiempo 0 (no hay elementos de retardo ni eventos, ya los trataremos), si bien las asignaciones contenidas entre </a:t>
            </a:r>
            <a:r>
              <a:rPr lang="es-ES" dirty="0" err="1">
                <a:solidFill>
                  <a:srgbClr val="000000"/>
                </a:solidFill>
                <a:latin typeface="BHGMFM+Arial,Italic"/>
              </a:rPr>
              <a:t>begin</a:t>
            </a:r>
            <a:r>
              <a:rPr lang="es-ES" dirty="0">
                <a:solidFill>
                  <a:srgbClr val="000000"/>
                </a:solidFill>
                <a:latin typeface="BHGMFM+Arial,Italic"/>
              </a:rPr>
              <a:t> </a:t>
            </a:r>
            <a:r>
              <a:rPr lang="es-ES" dirty="0">
                <a:solidFill>
                  <a:srgbClr val="000000"/>
                </a:solidFill>
                <a:latin typeface="BHGMAI+Arial"/>
              </a:rPr>
              <a:t>y </a:t>
            </a:r>
            <a:r>
              <a:rPr lang="es-ES" dirty="0" err="1">
                <a:solidFill>
                  <a:srgbClr val="000000"/>
                </a:solidFill>
                <a:latin typeface="BHGMFM+Arial,Italic"/>
              </a:rPr>
              <a:t>end</a:t>
            </a:r>
            <a:r>
              <a:rPr lang="es-ES" dirty="0">
                <a:solidFill>
                  <a:srgbClr val="000000"/>
                </a:solidFill>
                <a:latin typeface="BHGMFM+Arial,Italic"/>
              </a:rPr>
              <a:t> </a:t>
            </a:r>
            <a:r>
              <a:rPr lang="es-ES" dirty="0">
                <a:solidFill>
                  <a:srgbClr val="000000"/>
                </a:solidFill>
                <a:latin typeface="BHGMAI+Arial"/>
              </a:rPr>
              <a:t>se ejecutan de forma secuencial comenzando por la primera. En caso de existir varios bloques </a:t>
            </a:r>
            <a:r>
              <a:rPr lang="es-ES" dirty="0" err="1">
                <a:solidFill>
                  <a:srgbClr val="000000"/>
                </a:solidFill>
                <a:latin typeface="BHGMFM+Arial,Italic"/>
              </a:rPr>
              <a:t>initial</a:t>
            </a:r>
            <a:r>
              <a:rPr lang="es-ES" dirty="0">
                <a:solidFill>
                  <a:srgbClr val="000000"/>
                </a:solidFill>
                <a:latin typeface="BHGMFM+Arial,Italic"/>
              </a:rPr>
              <a:t> </a:t>
            </a:r>
            <a:r>
              <a:rPr lang="es-ES" dirty="0">
                <a:solidFill>
                  <a:srgbClr val="000000"/>
                </a:solidFill>
                <a:latin typeface="BHGMAI+Arial"/>
              </a:rPr>
              <a:t>todos ellos se ejecutan de forma concurrente a partir del instante inicial. </a:t>
            </a:r>
          </a:p>
          <a:p>
            <a:pPr algn="just"/>
            <a:r>
              <a:rPr lang="es-ES" b="1" dirty="0" err="1">
                <a:solidFill>
                  <a:srgbClr val="000000"/>
                </a:solidFill>
                <a:latin typeface="BHGPHO+Arial,Bold"/>
              </a:rPr>
              <a:t>Always</a:t>
            </a:r>
            <a:r>
              <a:rPr lang="es-ES" dirty="0">
                <a:solidFill>
                  <a:srgbClr val="000000"/>
                </a:solidFill>
                <a:latin typeface="BHGMAI+Arial"/>
              </a:rPr>
              <a:t>. En el ejemplo, se ejecuta cada vez que se produzcan los eventos variación de la variable </a:t>
            </a:r>
            <a:r>
              <a:rPr lang="es-ES" b="1" dirty="0">
                <a:solidFill>
                  <a:srgbClr val="000000"/>
                </a:solidFill>
                <a:latin typeface="BHGMFM+Arial,Italic"/>
              </a:rPr>
              <a:t>a</a:t>
            </a:r>
            <a:r>
              <a:rPr lang="es-ES" dirty="0">
                <a:solidFill>
                  <a:srgbClr val="000000"/>
                </a:solidFill>
                <a:latin typeface="BHGMFM+Arial,Italic"/>
              </a:rPr>
              <a:t> </a:t>
            </a:r>
            <a:r>
              <a:rPr lang="es-ES" dirty="0">
                <a:solidFill>
                  <a:srgbClr val="000000"/>
                </a:solidFill>
                <a:latin typeface="BHGMAI+Arial"/>
              </a:rPr>
              <a:t>o variación de </a:t>
            </a:r>
            <a:r>
              <a:rPr lang="es-ES" b="1" dirty="0">
                <a:solidFill>
                  <a:srgbClr val="000000"/>
                </a:solidFill>
                <a:latin typeface="BHGMFM+Arial,Italic"/>
              </a:rPr>
              <a:t>b</a:t>
            </a:r>
            <a:r>
              <a:rPr lang="es-ES" dirty="0">
                <a:solidFill>
                  <a:srgbClr val="000000"/>
                </a:solidFill>
                <a:latin typeface="BHGMFM+Arial,Italic"/>
              </a:rPr>
              <a:t> </a:t>
            </a:r>
            <a:r>
              <a:rPr lang="es-ES" dirty="0">
                <a:solidFill>
                  <a:srgbClr val="000000"/>
                </a:solidFill>
                <a:latin typeface="BHGMAI+Arial"/>
              </a:rPr>
              <a:t>o variación de </a:t>
            </a:r>
            <a:r>
              <a:rPr lang="es-ES" b="1" dirty="0" err="1">
                <a:solidFill>
                  <a:srgbClr val="000000"/>
                </a:solidFill>
                <a:latin typeface="BHGMFM+Arial,Italic"/>
              </a:rPr>
              <a:t>sel</a:t>
            </a:r>
            <a:r>
              <a:rPr lang="es-ES" dirty="0">
                <a:solidFill>
                  <a:srgbClr val="000000"/>
                </a:solidFill>
                <a:latin typeface="BHGMFM+Arial,Italic"/>
              </a:rPr>
              <a:t> </a:t>
            </a:r>
            <a:r>
              <a:rPr lang="es-ES" dirty="0">
                <a:solidFill>
                  <a:srgbClr val="000000"/>
                </a:solidFill>
                <a:latin typeface="BHGMAI+Arial"/>
              </a:rPr>
              <a:t>(estos tres eventos conforman su lista de sensibilidad) y en tiempo 0. En el ejemplo, el proceso </a:t>
            </a:r>
            <a:r>
              <a:rPr lang="es-ES" dirty="0" err="1">
                <a:solidFill>
                  <a:srgbClr val="000000"/>
                </a:solidFill>
                <a:latin typeface="BHGMFM+Arial,Italic"/>
              </a:rPr>
              <a:t>always</a:t>
            </a:r>
            <a:r>
              <a:rPr lang="es-ES" dirty="0">
                <a:solidFill>
                  <a:srgbClr val="000000"/>
                </a:solidFill>
                <a:latin typeface="BHGMFM+Arial,Italic"/>
              </a:rPr>
              <a:t> </a:t>
            </a:r>
            <a:r>
              <a:rPr lang="es-ES" dirty="0">
                <a:solidFill>
                  <a:srgbClr val="000000"/>
                </a:solidFill>
                <a:latin typeface="BHGMAI+Arial"/>
              </a:rPr>
              <a:t>sólo contiene una estructura de control por lo que los delimitadores </a:t>
            </a:r>
            <a:r>
              <a:rPr lang="es-ES" dirty="0" err="1">
                <a:solidFill>
                  <a:srgbClr val="000000"/>
                </a:solidFill>
                <a:latin typeface="BHGMFM+Arial,Italic"/>
              </a:rPr>
              <a:t>begin</a:t>
            </a:r>
            <a:r>
              <a:rPr lang="es-ES" dirty="0">
                <a:solidFill>
                  <a:srgbClr val="000000"/>
                </a:solidFill>
                <a:latin typeface="BHGMFM+Arial,Italic"/>
              </a:rPr>
              <a:t> </a:t>
            </a:r>
            <a:r>
              <a:rPr lang="es-ES" dirty="0">
                <a:solidFill>
                  <a:srgbClr val="000000"/>
                </a:solidFill>
                <a:latin typeface="BHGMAI+Arial"/>
              </a:rPr>
              <a:t>y </a:t>
            </a:r>
            <a:r>
              <a:rPr lang="es-ES" dirty="0" err="1">
                <a:solidFill>
                  <a:srgbClr val="000000"/>
                </a:solidFill>
                <a:latin typeface="BHGMFM+Arial,Italic"/>
              </a:rPr>
              <a:t>end</a:t>
            </a:r>
            <a:r>
              <a:rPr lang="es-ES" dirty="0">
                <a:solidFill>
                  <a:srgbClr val="000000"/>
                </a:solidFill>
                <a:latin typeface="BHGMFM+Arial,Italic"/>
              </a:rPr>
              <a:t> </a:t>
            </a:r>
            <a:r>
              <a:rPr lang="es-ES" dirty="0">
                <a:solidFill>
                  <a:srgbClr val="000000"/>
                </a:solidFill>
                <a:latin typeface="BHGMAI+Arial"/>
              </a:rPr>
              <a:t>pueden suprimirse. </a:t>
            </a:r>
          </a:p>
        </p:txBody>
      </p:sp>
      <p:grpSp>
        <p:nvGrpSpPr>
          <p:cNvPr id="10" name="Group 10"/>
          <p:cNvGrpSpPr>
            <a:grpSpLocks/>
          </p:cNvGrpSpPr>
          <p:nvPr/>
        </p:nvGrpSpPr>
        <p:grpSpPr bwMode="auto">
          <a:xfrm>
            <a:off x="0" y="6432633"/>
            <a:ext cx="9144000" cy="425360"/>
            <a:chOff x="0" y="4184"/>
            <a:chExt cx="5760" cy="136"/>
          </a:xfrm>
        </p:grpSpPr>
        <p:sp>
          <p:nvSpPr>
            <p:cNvPr id="11" name="Rectangle 8"/>
            <p:cNvSpPr>
              <a:spLocks noChangeArrowheads="1"/>
            </p:cNvSpPr>
            <p:nvPr/>
          </p:nvSpPr>
          <p:spPr bwMode="auto">
            <a:xfrm>
              <a:off x="0" y="4184"/>
              <a:ext cx="5760" cy="136"/>
            </a:xfrm>
            <a:prstGeom prst="rect">
              <a:avLst/>
            </a:prstGeom>
            <a:solidFill>
              <a:srgbClr val="43516C"/>
            </a:solidFill>
            <a:ln w="9525" algn="ctr">
              <a:noFill/>
              <a:miter lim="800000"/>
              <a:headEnd/>
              <a:tailEnd/>
            </a:ln>
            <a:effectLst/>
          </p:spPr>
          <p:txBody>
            <a:bodyPr wrap="none" anchor="ctr"/>
            <a:lstStyle/>
            <a:p>
              <a:endParaRPr lang="es-AR">
                <a:solidFill>
                  <a:srgbClr val="000000"/>
                </a:solidFill>
              </a:endParaRPr>
            </a:p>
          </p:txBody>
        </p:sp>
        <p:sp>
          <p:nvSpPr>
            <p:cNvPr id="12" name="Text Box 98"/>
            <p:cNvSpPr txBox="1">
              <a:spLocks noChangeArrowheads="1"/>
            </p:cNvSpPr>
            <p:nvPr/>
          </p:nvSpPr>
          <p:spPr bwMode="auto">
            <a:xfrm>
              <a:off x="48" y="4184"/>
              <a:ext cx="5654" cy="57"/>
            </a:xfrm>
            <a:prstGeom prst="rect">
              <a:avLst/>
            </a:prstGeom>
            <a:solidFill>
              <a:srgbClr val="43516C"/>
            </a:solidFill>
            <a:ln w="9525">
              <a:noFill/>
              <a:miter lim="800000"/>
              <a:headEnd/>
              <a:tailEnd/>
            </a:ln>
          </p:spPr>
          <p:txBody>
            <a:bodyPr wrap="square">
              <a:spAutoFit/>
            </a:bodyPr>
            <a:lstStyle/>
            <a:p>
              <a:pPr>
                <a:lnSpc>
                  <a:spcPct val="70000"/>
                </a:lnSpc>
                <a:spcBef>
                  <a:spcPct val="50000"/>
                </a:spcBef>
              </a:pPr>
              <a:r>
                <a:rPr lang="es-AR" sz="800" dirty="0">
                  <a:solidFill>
                    <a:srgbClr val="DDDDDD"/>
                  </a:solidFill>
                  <a:latin typeface="Verdana" pitchFamily="34" charset="0"/>
                </a:rPr>
                <a:t>Ing. Marcelo Casasnovas Técnicas Digitales I Año </a:t>
              </a:r>
              <a:r>
                <a:rPr lang="es-AR" sz="800" dirty="0" smtClean="0">
                  <a:solidFill>
                    <a:srgbClr val="DDDDDD"/>
                  </a:solidFill>
                  <a:latin typeface="Verdana" pitchFamily="34" charset="0"/>
                </a:rPr>
                <a:t>2018                                                                                                                                           Centro CUDAR                                                       </a:t>
              </a:r>
              <a:endParaRPr lang="es-ES" sz="800" dirty="0">
                <a:solidFill>
                  <a:srgbClr val="DDDDDD"/>
                </a:solidFill>
                <a:latin typeface="Verdana" pitchFamily="34" charset="0"/>
              </a:endParaRPr>
            </a:p>
          </p:txBody>
        </p:sp>
      </p:grpSp>
    </p:spTree>
    <p:extLst>
      <p:ext uri="{BB962C8B-B14F-4D97-AF65-F5344CB8AC3E}">
        <p14:creationId xmlns:p14="http://schemas.microsoft.com/office/powerpoint/2010/main" val="25324933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7419" name="Group 2"/>
          <p:cNvGrpSpPr>
            <a:grpSpLocks/>
          </p:cNvGrpSpPr>
          <p:nvPr/>
        </p:nvGrpSpPr>
        <p:grpSpPr bwMode="auto">
          <a:xfrm>
            <a:off x="0" y="0"/>
            <a:ext cx="9144000" cy="404813"/>
            <a:chOff x="0" y="0"/>
            <a:chExt cx="5760" cy="255"/>
          </a:xfrm>
        </p:grpSpPr>
        <p:sp>
          <p:nvSpPr>
            <p:cNvPr id="17420" name="Rectangle 21"/>
            <p:cNvSpPr>
              <a:spLocks noChangeArrowheads="1"/>
            </p:cNvSpPr>
            <p:nvPr/>
          </p:nvSpPr>
          <p:spPr bwMode="auto">
            <a:xfrm>
              <a:off x="0" y="0"/>
              <a:ext cx="5760" cy="255"/>
            </a:xfrm>
            <a:prstGeom prst="rect">
              <a:avLst/>
            </a:prstGeom>
            <a:gradFill rotWithShape="1">
              <a:gsLst>
                <a:gs pos="0">
                  <a:srgbClr val="EAEAEA"/>
                </a:gs>
                <a:gs pos="100000">
                  <a:srgbClr val="43516D"/>
                </a:gs>
              </a:gsLst>
              <a:lin ang="0" scaled="1"/>
            </a:gradFill>
            <a:ln w="9525" algn="ctr">
              <a:noFill/>
              <a:miter lim="800000"/>
              <a:headEnd/>
              <a:tailEnd/>
            </a:ln>
          </p:spPr>
          <p:txBody>
            <a:bodyPr wrap="none" anchor="ctr"/>
            <a:lstStyle/>
            <a:p>
              <a:endParaRPr lang="es-AR">
                <a:solidFill>
                  <a:srgbClr val="000000"/>
                </a:solidFill>
              </a:endParaRPr>
            </a:p>
          </p:txBody>
        </p:sp>
        <p:sp>
          <p:nvSpPr>
            <p:cNvPr id="17421" name="Text Box 81"/>
            <p:cNvSpPr txBox="1">
              <a:spLocks noChangeArrowheads="1"/>
            </p:cNvSpPr>
            <p:nvPr/>
          </p:nvSpPr>
          <p:spPr bwMode="auto">
            <a:xfrm>
              <a:off x="48" y="19"/>
              <a:ext cx="5712" cy="212"/>
            </a:xfrm>
            <a:prstGeom prst="rect">
              <a:avLst/>
            </a:prstGeom>
            <a:gradFill rotWithShape="1">
              <a:gsLst>
                <a:gs pos="0">
                  <a:srgbClr val="EAEAEA"/>
                </a:gs>
                <a:gs pos="100000">
                  <a:srgbClr val="43516D"/>
                </a:gs>
              </a:gsLst>
              <a:lin ang="0" scaled="1"/>
            </a:gradFill>
            <a:ln w="9525">
              <a:noFill/>
              <a:miter lim="800000"/>
              <a:headEnd/>
              <a:tailEnd/>
            </a:ln>
          </p:spPr>
          <p:txBody>
            <a:bodyPr>
              <a:spAutoFit/>
            </a:bodyPr>
            <a:lstStyle/>
            <a:p>
              <a:pPr algn="r">
                <a:spcBef>
                  <a:spcPct val="50000"/>
                </a:spcBef>
              </a:pPr>
              <a:r>
                <a:rPr lang="es-AR" sz="1600" dirty="0">
                  <a:solidFill>
                    <a:srgbClr val="EAEAEA"/>
                  </a:solidFill>
                  <a:latin typeface="Verdana" pitchFamily="34" charset="0"/>
                </a:rPr>
                <a:t>VERILOG</a:t>
              </a:r>
              <a:endParaRPr lang="es-ES" sz="1600" dirty="0">
                <a:solidFill>
                  <a:srgbClr val="EAEAEA"/>
                </a:solidFill>
                <a:latin typeface="Verdana" pitchFamily="34" charset="0"/>
              </a:endParaRPr>
            </a:p>
          </p:txBody>
        </p:sp>
      </p:grpSp>
      <p:grpSp>
        <p:nvGrpSpPr>
          <p:cNvPr id="12" name="Group 10"/>
          <p:cNvGrpSpPr>
            <a:grpSpLocks/>
          </p:cNvGrpSpPr>
          <p:nvPr/>
        </p:nvGrpSpPr>
        <p:grpSpPr bwMode="auto">
          <a:xfrm>
            <a:off x="0" y="6432633"/>
            <a:ext cx="9144000" cy="425360"/>
            <a:chOff x="0" y="4184"/>
            <a:chExt cx="5760" cy="136"/>
          </a:xfrm>
        </p:grpSpPr>
        <p:sp>
          <p:nvSpPr>
            <p:cNvPr id="13" name="Rectangle 8"/>
            <p:cNvSpPr>
              <a:spLocks noChangeArrowheads="1"/>
            </p:cNvSpPr>
            <p:nvPr/>
          </p:nvSpPr>
          <p:spPr bwMode="auto">
            <a:xfrm>
              <a:off x="0" y="4184"/>
              <a:ext cx="5760" cy="136"/>
            </a:xfrm>
            <a:prstGeom prst="rect">
              <a:avLst/>
            </a:prstGeom>
            <a:solidFill>
              <a:srgbClr val="43516C"/>
            </a:solidFill>
            <a:ln w="9525" algn="ctr">
              <a:noFill/>
              <a:miter lim="800000"/>
              <a:headEnd/>
              <a:tailEnd/>
            </a:ln>
            <a:effectLst/>
          </p:spPr>
          <p:txBody>
            <a:bodyPr wrap="none" anchor="ctr"/>
            <a:lstStyle/>
            <a:p>
              <a:endParaRPr lang="es-AR">
                <a:solidFill>
                  <a:srgbClr val="000000"/>
                </a:solidFill>
              </a:endParaRPr>
            </a:p>
          </p:txBody>
        </p:sp>
        <p:sp>
          <p:nvSpPr>
            <p:cNvPr id="14" name="Text Box 98"/>
            <p:cNvSpPr txBox="1">
              <a:spLocks noChangeArrowheads="1"/>
            </p:cNvSpPr>
            <p:nvPr/>
          </p:nvSpPr>
          <p:spPr bwMode="auto">
            <a:xfrm>
              <a:off x="48" y="4184"/>
              <a:ext cx="5654" cy="57"/>
            </a:xfrm>
            <a:prstGeom prst="rect">
              <a:avLst/>
            </a:prstGeom>
            <a:solidFill>
              <a:srgbClr val="43516C"/>
            </a:solidFill>
            <a:ln w="9525">
              <a:noFill/>
              <a:miter lim="800000"/>
              <a:headEnd/>
              <a:tailEnd/>
            </a:ln>
          </p:spPr>
          <p:txBody>
            <a:bodyPr wrap="square">
              <a:spAutoFit/>
            </a:bodyPr>
            <a:lstStyle/>
            <a:p>
              <a:pPr>
                <a:lnSpc>
                  <a:spcPct val="70000"/>
                </a:lnSpc>
                <a:spcBef>
                  <a:spcPct val="50000"/>
                </a:spcBef>
              </a:pPr>
              <a:r>
                <a:rPr lang="es-AR" sz="800" dirty="0">
                  <a:solidFill>
                    <a:srgbClr val="DDDDDD"/>
                  </a:solidFill>
                  <a:latin typeface="Verdana" pitchFamily="34" charset="0"/>
                </a:rPr>
                <a:t>Ing. Marcelo Casasnovas Técnicas Digitales I Año </a:t>
              </a:r>
              <a:r>
                <a:rPr lang="es-AR" sz="800" dirty="0" smtClean="0">
                  <a:solidFill>
                    <a:srgbClr val="DDDDDD"/>
                  </a:solidFill>
                  <a:latin typeface="Verdana" pitchFamily="34" charset="0"/>
                </a:rPr>
                <a:t>2018                                                                                                                                           Centro CUDAR                                                       </a:t>
              </a:r>
              <a:endParaRPr lang="es-ES" sz="800" dirty="0">
                <a:solidFill>
                  <a:srgbClr val="DDDDDD"/>
                </a:solidFill>
                <a:latin typeface="Verdana" pitchFamily="34" charset="0"/>
              </a:endParaRPr>
            </a:p>
          </p:txBody>
        </p:sp>
      </p:grpSp>
      <p:pic>
        <p:nvPicPr>
          <p:cNvPr id="3" name="Imagen 2"/>
          <p:cNvPicPr>
            <a:picLocks noChangeAspect="1"/>
          </p:cNvPicPr>
          <p:nvPr/>
        </p:nvPicPr>
        <p:blipFill>
          <a:blip r:embed="rId2"/>
          <a:stretch>
            <a:fillRect/>
          </a:stretch>
        </p:blipFill>
        <p:spPr>
          <a:xfrm>
            <a:off x="1120378" y="947438"/>
            <a:ext cx="6012532" cy="3253755"/>
          </a:xfrm>
          <a:prstGeom prst="rect">
            <a:avLst/>
          </a:prstGeom>
        </p:spPr>
      </p:pic>
      <p:pic>
        <p:nvPicPr>
          <p:cNvPr id="4" name="Imagen 3"/>
          <p:cNvPicPr>
            <a:picLocks noChangeAspect="1"/>
          </p:cNvPicPr>
          <p:nvPr/>
        </p:nvPicPr>
        <p:blipFill>
          <a:blip r:embed="rId3"/>
          <a:stretch>
            <a:fillRect/>
          </a:stretch>
        </p:blipFill>
        <p:spPr>
          <a:xfrm>
            <a:off x="1120378" y="4283121"/>
            <a:ext cx="6012532" cy="2094171"/>
          </a:xfrm>
          <a:prstGeom prst="rect">
            <a:avLst/>
          </a:prstGeom>
        </p:spPr>
      </p:pic>
      <p:sp>
        <p:nvSpPr>
          <p:cNvPr id="15" name="Text Box 24"/>
          <p:cNvSpPr txBox="1">
            <a:spLocks noChangeArrowheads="1"/>
          </p:cNvSpPr>
          <p:nvPr/>
        </p:nvSpPr>
        <p:spPr bwMode="auto">
          <a:xfrm>
            <a:off x="76200" y="430432"/>
            <a:ext cx="6213560" cy="461665"/>
          </a:xfrm>
          <a:prstGeom prst="rect">
            <a:avLst/>
          </a:prstGeom>
          <a:noFill/>
          <a:ln w="9525" algn="ctr">
            <a:noFill/>
            <a:miter lim="800000"/>
            <a:headEnd/>
            <a:tailEnd/>
          </a:ln>
        </p:spPr>
        <p:txBody>
          <a:bodyPr wrap="none">
            <a:spAutoFit/>
          </a:bodyPr>
          <a:lstStyle/>
          <a:p>
            <a:r>
              <a:rPr lang="es-AR" sz="2400" b="1" dirty="0" smtClean="0">
                <a:solidFill>
                  <a:srgbClr val="43516D"/>
                </a:solidFill>
              </a:rPr>
              <a:t>Asignación bloqueante y no bloqueante</a:t>
            </a:r>
            <a:endParaRPr lang="es-ES" sz="2400" b="1" dirty="0">
              <a:solidFill>
                <a:srgbClr val="43516D"/>
              </a:solidFill>
            </a:endParaRPr>
          </a:p>
        </p:txBody>
      </p:sp>
    </p:spTree>
    <p:extLst>
      <p:ext uri="{BB962C8B-B14F-4D97-AF65-F5344CB8AC3E}">
        <p14:creationId xmlns:p14="http://schemas.microsoft.com/office/powerpoint/2010/main" val="29280542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7419" name="Group 2"/>
          <p:cNvGrpSpPr>
            <a:grpSpLocks/>
          </p:cNvGrpSpPr>
          <p:nvPr/>
        </p:nvGrpSpPr>
        <p:grpSpPr bwMode="auto">
          <a:xfrm>
            <a:off x="0" y="0"/>
            <a:ext cx="9144000" cy="404813"/>
            <a:chOff x="0" y="0"/>
            <a:chExt cx="5760" cy="255"/>
          </a:xfrm>
        </p:grpSpPr>
        <p:sp>
          <p:nvSpPr>
            <p:cNvPr id="17420" name="Rectangle 21"/>
            <p:cNvSpPr>
              <a:spLocks noChangeArrowheads="1"/>
            </p:cNvSpPr>
            <p:nvPr/>
          </p:nvSpPr>
          <p:spPr bwMode="auto">
            <a:xfrm>
              <a:off x="0" y="0"/>
              <a:ext cx="5760" cy="255"/>
            </a:xfrm>
            <a:prstGeom prst="rect">
              <a:avLst/>
            </a:prstGeom>
            <a:gradFill rotWithShape="1">
              <a:gsLst>
                <a:gs pos="0">
                  <a:srgbClr val="EAEAEA"/>
                </a:gs>
                <a:gs pos="100000">
                  <a:srgbClr val="43516D"/>
                </a:gs>
              </a:gsLst>
              <a:lin ang="0" scaled="1"/>
            </a:gradFill>
            <a:ln w="9525" algn="ctr">
              <a:noFill/>
              <a:miter lim="800000"/>
              <a:headEnd/>
              <a:tailEnd/>
            </a:ln>
          </p:spPr>
          <p:txBody>
            <a:bodyPr wrap="none" anchor="ctr"/>
            <a:lstStyle/>
            <a:p>
              <a:endParaRPr lang="es-AR">
                <a:solidFill>
                  <a:srgbClr val="000000"/>
                </a:solidFill>
              </a:endParaRPr>
            </a:p>
          </p:txBody>
        </p:sp>
        <p:sp>
          <p:nvSpPr>
            <p:cNvPr id="17421" name="Text Box 81"/>
            <p:cNvSpPr txBox="1">
              <a:spLocks noChangeArrowheads="1"/>
            </p:cNvSpPr>
            <p:nvPr/>
          </p:nvSpPr>
          <p:spPr bwMode="auto">
            <a:xfrm>
              <a:off x="48" y="19"/>
              <a:ext cx="5712" cy="212"/>
            </a:xfrm>
            <a:prstGeom prst="rect">
              <a:avLst/>
            </a:prstGeom>
            <a:gradFill rotWithShape="1">
              <a:gsLst>
                <a:gs pos="0">
                  <a:srgbClr val="EAEAEA"/>
                </a:gs>
                <a:gs pos="100000">
                  <a:srgbClr val="43516D"/>
                </a:gs>
              </a:gsLst>
              <a:lin ang="0" scaled="1"/>
            </a:gradFill>
            <a:ln w="9525">
              <a:noFill/>
              <a:miter lim="800000"/>
              <a:headEnd/>
              <a:tailEnd/>
            </a:ln>
          </p:spPr>
          <p:txBody>
            <a:bodyPr>
              <a:spAutoFit/>
            </a:bodyPr>
            <a:lstStyle/>
            <a:p>
              <a:pPr algn="r">
                <a:spcBef>
                  <a:spcPct val="50000"/>
                </a:spcBef>
              </a:pPr>
              <a:r>
                <a:rPr lang="es-AR" sz="1600" dirty="0">
                  <a:solidFill>
                    <a:srgbClr val="EAEAEA"/>
                  </a:solidFill>
                  <a:latin typeface="Verdana" pitchFamily="34" charset="0"/>
                </a:rPr>
                <a:t>VERILOG</a:t>
              </a:r>
              <a:endParaRPr lang="es-ES" sz="1600" dirty="0">
                <a:solidFill>
                  <a:srgbClr val="EAEAEA"/>
                </a:solidFill>
                <a:latin typeface="Verdana" pitchFamily="34" charset="0"/>
              </a:endParaRPr>
            </a:p>
          </p:txBody>
        </p:sp>
      </p:grpSp>
      <p:grpSp>
        <p:nvGrpSpPr>
          <p:cNvPr id="12" name="Group 10"/>
          <p:cNvGrpSpPr>
            <a:grpSpLocks/>
          </p:cNvGrpSpPr>
          <p:nvPr/>
        </p:nvGrpSpPr>
        <p:grpSpPr bwMode="auto">
          <a:xfrm>
            <a:off x="0" y="6432633"/>
            <a:ext cx="9144000" cy="425360"/>
            <a:chOff x="0" y="4184"/>
            <a:chExt cx="5760" cy="136"/>
          </a:xfrm>
        </p:grpSpPr>
        <p:sp>
          <p:nvSpPr>
            <p:cNvPr id="13" name="Rectangle 8"/>
            <p:cNvSpPr>
              <a:spLocks noChangeArrowheads="1"/>
            </p:cNvSpPr>
            <p:nvPr/>
          </p:nvSpPr>
          <p:spPr bwMode="auto">
            <a:xfrm>
              <a:off x="0" y="4184"/>
              <a:ext cx="5760" cy="136"/>
            </a:xfrm>
            <a:prstGeom prst="rect">
              <a:avLst/>
            </a:prstGeom>
            <a:solidFill>
              <a:srgbClr val="43516C"/>
            </a:solidFill>
            <a:ln w="9525" algn="ctr">
              <a:noFill/>
              <a:miter lim="800000"/>
              <a:headEnd/>
              <a:tailEnd/>
            </a:ln>
            <a:effectLst/>
          </p:spPr>
          <p:txBody>
            <a:bodyPr wrap="none" anchor="ctr"/>
            <a:lstStyle/>
            <a:p>
              <a:endParaRPr lang="es-AR">
                <a:solidFill>
                  <a:srgbClr val="000000"/>
                </a:solidFill>
              </a:endParaRPr>
            </a:p>
          </p:txBody>
        </p:sp>
        <p:sp>
          <p:nvSpPr>
            <p:cNvPr id="14" name="Text Box 98"/>
            <p:cNvSpPr txBox="1">
              <a:spLocks noChangeArrowheads="1"/>
            </p:cNvSpPr>
            <p:nvPr/>
          </p:nvSpPr>
          <p:spPr bwMode="auto">
            <a:xfrm>
              <a:off x="48" y="4184"/>
              <a:ext cx="5654" cy="57"/>
            </a:xfrm>
            <a:prstGeom prst="rect">
              <a:avLst/>
            </a:prstGeom>
            <a:solidFill>
              <a:srgbClr val="43516C"/>
            </a:solidFill>
            <a:ln w="9525">
              <a:noFill/>
              <a:miter lim="800000"/>
              <a:headEnd/>
              <a:tailEnd/>
            </a:ln>
          </p:spPr>
          <p:txBody>
            <a:bodyPr wrap="square">
              <a:spAutoFit/>
            </a:bodyPr>
            <a:lstStyle/>
            <a:p>
              <a:pPr>
                <a:lnSpc>
                  <a:spcPct val="70000"/>
                </a:lnSpc>
                <a:spcBef>
                  <a:spcPct val="50000"/>
                </a:spcBef>
              </a:pPr>
              <a:r>
                <a:rPr lang="es-AR" sz="800" dirty="0">
                  <a:solidFill>
                    <a:srgbClr val="DDDDDD"/>
                  </a:solidFill>
                  <a:latin typeface="Verdana" pitchFamily="34" charset="0"/>
                </a:rPr>
                <a:t>Ing. Marcelo Casasnovas Técnicas Digitales I Año </a:t>
              </a:r>
              <a:r>
                <a:rPr lang="es-AR" sz="800" dirty="0" smtClean="0">
                  <a:solidFill>
                    <a:srgbClr val="DDDDDD"/>
                  </a:solidFill>
                  <a:latin typeface="Verdana" pitchFamily="34" charset="0"/>
                </a:rPr>
                <a:t>2018                                                                                                                                           Centro CUDAR                                                       </a:t>
              </a:r>
              <a:endParaRPr lang="es-ES" sz="800" dirty="0">
                <a:solidFill>
                  <a:srgbClr val="DDDDDD"/>
                </a:solidFill>
                <a:latin typeface="Verdana" pitchFamily="34" charset="0"/>
              </a:endParaRPr>
            </a:p>
          </p:txBody>
        </p:sp>
      </p:grpSp>
      <p:pic>
        <p:nvPicPr>
          <p:cNvPr id="4" name="Imagen 3"/>
          <p:cNvPicPr>
            <a:picLocks noChangeAspect="1"/>
          </p:cNvPicPr>
          <p:nvPr/>
        </p:nvPicPr>
        <p:blipFill>
          <a:blip r:embed="rId2"/>
          <a:stretch>
            <a:fillRect/>
          </a:stretch>
        </p:blipFill>
        <p:spPr>
          <a:xfrm>
            <a:off x="1403648" y="1095636"/>
            <a:ext cx="5221238" cy="2179508"/>
          </a:xfrm>
          <a:prstGeom prst="rect">
            <a:avLst/>
          </a:prstGeom>
        </p:spPr>
      </p:pic>
      <p:sp>
        <p:nvSpPr>
          <p:cNvPr id="15" name="Text Box 24"/>
          <p:cNvSpPr txBox="1">
            <a:spLocks noChangeArrowheads="1"/>
          </p:cNvSpPr>
          <p:nvPr/>
        </p:nvSpPr>
        <p:spPr bwMode="auto">
          <a:xfrm>
            <a:off x="76200" y="430432"/>
            <a:ext cx="6213560" cy="461665"/>
          </a:xfrm>
          <a:prstGeom prst="rect">
            <a:avLst/>
          </a:prstGeom>
          <a:noFill/>
          <a:ln w="9525" algn="ctr">
            <a:noFill/>
            <a:miter lim="800000"/>
            <a:headEnd/>
            <a:tailEnd/>
          </a:ln>
        </p:spPr>
        <p:txBody>
          <a:bodyPr wrap="none">
            <a:spAutoFit/>
          </a:bodyPr>
          <a:lstStyle/>
          <a:p>
            <a:r>
              <a:rPr lang="es-AR" sz="2400" b="1" dirty="0" smtClean="0">
                <a:solidFill>
                  <a:srgbClr val="43516D"/>
                </a:solidFill>
              </a:rPr>
              <a:t>Asignación bloqueante y no bloqueante</a:t>
            </a:r>
            <a:endParaRPr lang="es-ES" sz="2400" b="1" dirty="0">
              <a:solidFill>
                <a:srgbClr val="43516D"/>
              </a:solidFill>
            </a:endParaRPr>
          </a:p>
        </p:txBody>
      </p:sp>
      <p:sp>
        <p:nvSpPr>
          <p:cNvPr id="17" name="Rectángulo 16"/>
          <p:cNvSpPr/>
          <p:nvPr/>
        </p:nvSpPr>
        <p:spPr>
          <a:xfrm>
            <a:off x="626617" y="3339199"/>
            <a:ext cx="8425308" cy="646331"/>
          </a:xfrm>
          <a:prstGeom prst="rect">
            <a:avLst/>
          </a:prstGeom>
        </p:spPr>
        <p:txBody>
          <a:bodyPr wrap="square">
            <a:spAutoFit/>
          </a:bodyPr>
          <a:lstStyle/>
          <a:p>
            <a:r>
              <a:rPr lang="es-ES" dirty="0" smtClean="0">
                <a:solidFill>
                  <a:srgbClr val="000000"/>
                </a:solidFill>
                <a:latin typeface="BHGMAI+Arial"/>
              </a:rPr>
              <a:t>Asignación procedural bloqueante con tres métodos de escribir la lista de sensibilidad. </a:t>
            </a:r>
            <a:endParaRPr lang="en-US" dirty="0">
              <a:solidFill>
                <a:srgbClr val="000000"/>
              </a:solidFill>
            </a:endParaRPr>
          </a:p>
        </p:txBody>
      </p:sp>
      <p:pic>
        <p:nvPicPr>
          <p:cNvPr id="7" name="Imagen 6"/>
          <p:cNvPicPr>
            <a:picLocks noChangeAspect="1"/>
          </p:cNvPicPr>
          <p:nvPr/>
        </p:nvPicPr>
        <p:blipFill>
          <a:blip r:embed="rId3"/>
          <a:stretch>
            <a:fillRect/>
          </a:stretch>
        </p:blipFill>
        <p:spPr>
          <a:xfrm>
            <a:off x="2843808" y="4937921"/>
            <a:ext cx="2619375" cy="1285875"/>
          </a:xfrm>
          <a:prstGeom prst="rect">
            <a:avLst/>
          </a:prstGeom>
        </p:spPr>
      </p:pic>
      <p:sp>
        <p:nvSpPr>
          <p:cNvPr id="18" name="Rectángulo 17"/>
          <p:cNvSpPr/>
          <p:nvPr/>
        </p:nvSpPr>
        <p:spPr>
          <a:xfrm>
            <a:off x="626617" y="3965967"/>
            <a:ext cx="8425308" cy="923330"/>
          </a:xfrm>
          <a:prstGeom prst="rect">
            <a:avLst/>
          </a:prstGeom>
        </p:spPr>
        <p:txBody>
          <a:bodyPr wrap="square">
            <a:spAutoFit/>
          </a:bodyPr>
          <a:lstStyle/>
          <a:p>
            <a:r>
              <a:rPr lang="es-ES" dirty="0" smtClean="0">
                <a:solidFill>
                  <a:srgbClr val="000000"/>
                </a:solidFill>
                <a:latin typeface="BHGMAI+Arial"/>
              </a:rPr>
              <a:t>El lado izquierdo de la asignación no bloqueante debe ser del tipo </a:t>
            </a:r>
            <a:r>
              <a:rPr lang="es-ES" dirty="0" smtClean="0">
                <a:solidFill>
                  <a:srgbClr val="FF0000"/>
                </a:solidFill>
                <a:latin typeface="BHGMAI+Arial"/>
              </a:rPr>
              <a:t>reg</a:t>
            </a:r>
            <a:r>
              <a:rPr lang="es-ES" dirty="0" smtClean="0">
                <a:latin typeface="BHGMAI+Arial"/>
              </a:rPr>
              <a:t>. Las asignaciones procedurales no bloqueantes son usadas para inferir lógica sincrónica, el ejemplo de abajo infiere dos registros: sum y </a:t>
            </a:r>
            <a:r>
              <a:rPr lang="es-ES" dirty="0" err="1" smtClean="0">
                <a:latin typeface="BHGMAI+Arial"/>
              </a:rPr>
              <a:t>carry</a:t>
            </a:r>
            <a:r>
              <a:rPr lang="es-ES" dirty="0" smtClean="0">
                <a:latin typeface="BHGMAI+Arial"/>
              </a:rPr>
              <a:t> </a:t>
            </a:r>
            <a:r>
              <a:rPr lang="es-ES" dirty="0" smtClean="0">
                <a:solidFill>
                  <a:srgbClr val="000000"/>
                </a:solidFill>
                <a:latin typeface="BHGMAI+Arial"/>
              </a:rPr>
              <a:t>. </a:t>
            </a:r>
            <a:endParaRPr lang="en-US" dirty="0">
              <a:solidFill>
                <a:srgbClr val="000000"/>
              </a:solidFill>
            </a:endParaRPr>
          </a:p>
        </p:txBody>
      </p:sp>
    </p:spTree>
    <p:extLst>
      <p:ext uri="{BB962C8B-B14F-4D97-AF65-F5344CB8AC3E}">
        <p14:creationId xmlns:p14="http://schemas.microsoft.com/office/powerpoint/2010/main" val="3569267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8" name="Text Box 24"/>
          <p:cNvSpPr txBox="1">
            <a:spLocks noChangeArrowheads="1"/>
          </p:cNvSpPr>
          <p:nvPr/>
        </p:nvSpPr>
        <p:spPr bwMode="auto">
          <a:xfrm>
            <a:off x="467544" y="573473"/>
            <a:ext cx="3366627" cy="461665"/>
          </a:xfrm>
          <a:prstGeom prst="rect">
            <a:avLst/>
          </a:prstGeom>
          <a:noFill/>
          <a:ln w="9525" algn="ctr">
            <a:noFill/>
            <a:miter lim="800000"/>
            <a:headEnd/>
            <a:tailEnd/>
          </a:ln>
        </p:spPr>
        <p:txBody>
          <a:bodyPr wrap="none">
            <a:spAutoFit/>
          </a:bodyPr>
          <a:lstStyle/>
          <a:p>
            <a:r>
              <a:rPr lang="es-AR" sz="2400" b="1" dirty="0" smtClean="0">
                <a:solidFill>
                  <a:srgbClr val="43516D"/>
                </a:solidFill>
              </a:rPr>
              <a:t>Sistema realimentado</a:t>
            </a:r>
            <a:endParaRPr lang="es-ES" sz="2400" b="1" dirty="0">
              <a:solidFill>
                <a:srgbClr val="43516D"/>
              </a:solidFill>
            </a:endParaRPr>
          </a:p>
        </p:txBody>
      </p:sp>
      <p:grpSp>
        <p:nvGrpSpPr>
          <p:cNvPr id="17419" name="Group 2"/>
          <p:cNvGrpSpPr>
            <a:grpSpLocks/>
          </p:cNvGrpSpPr>
          <p:nvPr/>
        </p:nvGrpSpPr>
        <p:grpSpPr bwMode="auto">
          <a:xfrm>
            <a:off x="0" y="0"/>
            <a:ext cx="9144000" cy="404813"/>
            <a:chOff x="0" y="0"/>
            <a:chExt cx="5760" cy="255"/>
          </a:xfrm>
        </p:grpSpPr>
        <p:sp>
          <p:nvSpPr>
            <p:cNvPr id="17420" name="Rectangle 21"/>
            <p:cNvSpPr>
              <a:spLocks noChangeArrowheads="1"/>
            </p:cNvSpPr>
            <p:nvPr/>
          </p:nvSpPr>
          <p:spPr bwMode="auto">
            <a:xfrm>
              <a:off x="0" y="0"/>
              <a:ext cx="5760" cy="255"/>
            </a:xfrm>
            <a:prstGeom prst="rect">
              <a:avLst/>
            </a:prstGeom>
            <a:gradFill rotWithShape="1">
              <a:gsLst>
                <a:gs pos="0">
                  <a:srgbClr val="EAEAEA"/>
                </a:gs>
                <a:gs pos="100000">
                  <a:srgbClr val="43516D"/>
                </a:gs>
              </a:gsLst>
              <a:lin ang="0" scaled="1"/>
            </a:gradFill>
            <a:ln w="9525" algn="ctr">
              <a:noFill/>
              <a:miter lim="800000"/>
              <a:headEnd/>
              <a:tailEnd/>
            </a:ln>
          </p:spPr>
          <p:txBody>
            <a:bodyPr wrap="none" anchor="ctr"/>
            <a:lstStyle/>
            <a:p>
              <a:endParaRPr lang="es-AR">
                <a:solidFill>
                  <a:srgbClr val="000000"/>
                </a:solidFill>
              </a:endParaRPr>
            </a:p>
          </p:txBody>
        </p:sp>
        <p:sp>
          <p:nvSpPr>
            <p:cNvPr id="17421" name="Text Box 81"/>
            <p:cNvSpPr txBox="1">
              <a:spLocks noChangeArrowheads="1"/>
            </p:cNvSpPr>
            <p:nvPr/>
          </p:nvSpPr>
          <p:spPr bwMode="auto">
            <a:xfrm>
              <a:off x="48" y="19"/>
              <a:ext cx="5712" cy="212"/>
            </a:xfrm>
            <a:prstGeom prst="rect">
              <a:avLst/>
            </a:prstGeom>
            <a:gradFill rotWithShape="1">
              <a:gsLst>
                <a:gs pos="0">
                  <a:srgbClr val="EAEAEA"/>
                </a:gs>
                <a:gs pos="100000">
                  <a:srgbClr val="43516D"/>
                </a:gs>
              </a:gsLst>
              <a:lin ang="0" scaled="1"/>
            </a:gradFill>
            <a:ln w="9525">
              <a:noFill/>
              <a:miter lim="800000"/>
              <a:headEnd/>
              <a:tailEnd/>
            </a:ln>
          </p:spPr>
          <p:txBody>
            <a:bodyPr>
              <a:spAutoFit/>
            </a:bodyPr>
            <a:lstStyle/>
            <a:p>
              <a:pPr algn="r">
                <a:spcBef>
                  <a:spcPct val="50000"/>
                </a:spcBef>
              </a:pPr>
              <a:r>
                <a:rPr lang="es-AR" sz="1600" dirty="0">
                  <a:solidFill>
                    <a:srgbClr val="EAEAEA"/>
                  </a:solidFill>
                  <a:latin typeface="Verdana" pitchFamily="34" charset="0"/>
                </a:rPr>
                <a:t>VERILOG</a:t>
              </a:r>
              <a:endParaRPr lang="es-ES" sz="1600" dirty="0">
                <a:solidFill>
                  <a:srgbClr val="EAEAEA"/>
                </a:solidFill>
                <a:latin typeface="Verdana" pitchFamily="34" charset="0"/>
              </a:endParaRPr>
            </a:p>
          </p:txBody>
        </p:sp>
      </p:grpSp>
      <p:grpSp>
        <p:nvGrpSpPr>
          <p:cNvPr id="12" name="Group 10"/>
          <p:cNvGrpSpPr>
            <a:grpSpLocks/>
          </p:cNvGrpSpPr>
          <p:nvPr/>
        </p:nvGrpSpPr>
        <p:grpSpPr bwMode="auto">
          <a:xfrm>
            <a:off x="0" y="6432633"/>
            <a:ext cx="9144000" cy="425360"/>
            <a:chOff x="0" y="4184"/>
            <a:chExt cx="5760" cy="136"/>
          </a:xfrm>
        </p:grpSpPr>
        <p:sp>
          <p:nvSpPr>
            <p:cNvPr id="13" name="Rectangle 8"/>
            <p:cNvSpPr>
              <a:spLocks noChangeArrowheads="1"/>
            </p:cNvSpPr>
            <p:nvPr/>
          </p:nvSpPr>
          <p:spPr bwMode="auto">
            <a:xfrm>
              <a:off x="0" y="4184"/>
              <a:ext cx="5760" cy="136"/>
            </a:xfrm>
            <a:prstGeom prst="rect">
              <a:avLst/>
            </a:prstGeom>
            <a:solidFill>
              <a:srgbClr val="43516C"/>
            </a:solidFill>
            <a:ln w="9525" algn="ctr">
              <a:noFill/>
              <a:miter lim="800000"/>
              <a:headEnd/>
              <a:tailEnd/>
            </a:ln>
            <a:effectLst/>
          </p:spPr>
          <p:txBody>
            <a:bodyPr wrap="none" anchor="ctr"/>
            <a:lstStyle/>
            <a:p>
              <a:endParaRPr lang="es-AR">
                <a:solidFill>
                  <a:srgbClr val="000000"/>
                </a:solidFill>
              </a:endParaRPr>
            </a:p>
          </p:txBody>
        </p:sp>
        <p:sp>
          <p:nvSpPr>
            <p:cNvPr id="14" name="Text Box 98"/>
            <p:cNvSpPr txBox="1">
              <a:spLocks noChangeArrowheads="1"/>
            </p:cNvSpPr>
            <p:nvPr/>
          </p:nvSpPr>
          <p:spPr bwMode="auto">
            <a:xfrm>
              <a:off x="48" y="4184"/>
              <a:ext cx="5654" cy="57"/>
            </a:xfrm>
            <a:prstGeom prst="rect">
              <a:avLst/>
            </a:prstGeom>
            <a:solidFill>
              <a:srgbClr val="43516C"/>
            </a:solidFill>
            <a:ln w="9525">
              <a:noFill/>
              <a:miter lim="800000"/>
              <a:headEnd/>
              <a:tailEnd/>
            </a:ln>
          </p:spPr>
          <p:txBody>
            <a:bodyPr wrap="square">
              <a:spAutoFit/>
            </a:bodyPr>
            <a:lstStyle/>
            <a:p>
              <a:pPr>
                <a:lnSpc>
                  <a:spcPct val="70000"/>
                </a:lnSpc>
                <a:spcBef>
                  <a:spcPct val="50000"/>
                </a:spcBef>
              </a:pPr>
              <a:r>
                <a:rPr lang="es-AR" sz="800" dirty="0">
                  <a:solidFill>
                    <a:srgbClr val="DDDDDD"/>
                  </a:solidFill>
                  <a:latin typeface="Verdana" pitchFamily="34" charset="0"/>
                </a:rPr>
                <a:t>Ing. Marcelo Casasnovas Técnicas Digitales I Año </a:t>
              </a:r>
              <a:r>
                <a:rPr lang="es-AR" sz="800" dirty="0" smtClean="0">
                  <a:solidFill>
                    <a:srgbClr val="DDDDDD"/>
                  </a:solidFill>
                  <a:latin typeface="Verdana" pitchFamily="34" charset="0"/>
                </a:rPr>
                <a:t>2018                                                                                                                                           Centro CUDAR                                                       </a:t>
              </a:r>
              <a:endParaRPr lang="es-ES" sz="800" dirty="0">
                <a:solidFill>
                  <a:srgbClr val="DDDDDD"/>
                </a:solidFill>
                <a:latin typeface="Verdana" pitchFamily="34" charset="0"/>
              </a:endParaRPr>
            </a:p>
          </p:txBody>
        </p:sp>
      </p:grpSp>
      <p:pic>
        <p:nvPicPr>
          <p:cNvPr id="3" name="Imagen 2"/>
          <p:cNvPicPr>
            <a:picLocks noChangeAspect="1"/>
          </p:cNvPicPr>
          <p:nvPr/>
        </p:nvPicPr>
        <p:blipFill>
          <a:blip r:embed="rId2"/>
          <a:stretch>
            <a:fillRect/>
          </a:stretch>
        </p:blipFill>
        <p:spPr>
          <a:xfrm>
            <a:off x="323528" y="1225087"/>
            <a:ext cx="4467225" cy="4762500"/>
          </a:xfrm>
          <a:prstGeom prst="rect">
            <a:avLst/>
          </a:prstGeom>
        </p:spPr>
      </p:pic>
      <p:pic>
        <p:nvPicPr>
          <p:cNvPr id="4" name="Imagen 3"/>
          <p:cNvPicPr>
            <a:picLocks noChangeAspect="1"/>
          </p:cNvPicPr>
          <p:nvPr/>
        </p:nvPicPr>
        <p:blipFill>
          <a:blip r:embed="rId3"/>
          <a:stretch>
            <a:fillRect/>
          </a:stretch>
        </p:blipFill>
        <p:spPr>
          <a:xfrm>
            <a:off x="5292080" y="1225087"/>
            <a:ext cx="3314700" cy="4724400"/>
          </a:xfrm>
          <a:prstGeom prst="rect">
            <a:avLst/>
          </a:prstGeom>
        </p:spPr>
      </p:pic>
    </p:spTree>
    <p:extLst>
      <p:ext uri="{BB962C8B-B14F-4D97-AF65-F5344CB8AC3E}">
        <p14:creationId xmlns:p14="http://schemas.microsoft.com/office/powerpoint/2010/main" val="118164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 Box 22"/>
          <p:cNvSpPr txBox="1">
            <a:spLocks noChangeArrowheads="1"/>
          </p:cNvSpPr>
          <p:nvPr/>
        </p:nvSpPr>
        <p:spPr bwMode="auto">
          <a:xfrm>
            <a:off x="899318" y="1592412"/>
            <a:ext cx="7345363" cy="4893647"/>
          </a:xfrm>
          <a:prstGeom prst="rect">
            <a:avLst/>
          </a:prstGeom>
          <a:noFill/>
          <a:ln w="9525" algn="ctr">
            <a:noFill/>
            <a:miter lim="800000"/>
            <a:headEnd/>
            <a:tailEnd/>
          </a:ln>
        </p:spPr>
        <p:txBody>
          <a:bodyPr>
            <a:spAutoFit/>
          </a:bodyPr>
          <a:lstStyle/>
          <a:p>
            <a:pPr marL="179388" lvl="1" algn="just">
              <a:lnSpc>
                <a:spcPct val="130000"/>
              </a:lnSpc>
            </a:pPr>
            <a:r>
              <a:rPr lang="es-ES" sz="2000" dirty="0"/>
              <a:t>Un </a:t>
            </a:r>
            <a:r>
              <a:rPr lang="es-ES" sz="2000" dirty="0" smtClean="0"/>
              <a:t>lenguaje de  descripción </a:t>
            </a:r>
            <a:r>
              <a:rPr lang="es-ES" sz="2000" dirty="0"/>
              <a:t>de hardware es un lenguaje para la descripción formal y el diseño de circuitos electrónicos. Puede ser utilizado para describir el funcionamiento de un circuito, su diseño y organización, y para realizar las pruebas necesarias para verificar el correcto funcionamiento</a:t>
            </a:r>
            <a:r>
              <a:rPr lang="es-ES" sz="2000" dirty="0" smtClean="0"/>
              <a:t>.</a:t>
            </a:r>
          </a:p>
          <a:p>
            <a:pPr marL="179388" lvl="1" algn="just">
              <a:lnSpc>
                <a:spcPct val="130000"/>
              </a:lnSpc>
            </a:pPr>
            <a:r>
              <a:rPr lang="es-ES" sz="2000" dirty="0" smtClean="0"/>
              <a:t>Verilog es un lenguaje de descripción de hardware con similitudes a C, </a:t>
            </a:r>
            <a:r>
              <a:rPr lang="es-ES" sz="2000" dirty="0" smtClean="0">
                <a:solidFill>
                  <a:srgbClr val="FF0000"/>
                </a:solidFill>
              </a:rPr>
              <a:t>pero no es un lenguaje de programación de software</a:t>
            </a:r>
            <a:r>
              <a:rPr lang="es-ES" sz="2000" dirty="0" smtClean="0"/>
              <a:t>.</a:t>
            </a:r>
          </a:p>
          <a:p>
            <a:pPr marL="179388" lvl="1" algn="just">
              <a:lnSpc>
                <a:spcPct val="130000"/>
              </a:lnSpc>
            </a:pPr>
            <a:r>
              <a:rPr lang="es-ES" sz="2000" dirty="0" smtClean="0"/>
              <a:t>Cada línea de código Verilog significa que uno o más componentes de hardware se incluyen en el diseño.</a:t>
            </a:r>
            <a:endParaRPr lang="es-ES" sz="2000" dirty="0"/>
          </a:p>
          <a:p>
            <a:pPr marL="179388" lvl="1" algn="just">
              <a:lnSpc>
                <a:spcPct val="130000"/>
              </a:lnSpc>
            </a:pPr>
            <a:r>
              <a:rPr lang="es-ES" sz="2000" dirty="0"/>
              <a:t>Ejemplos de este tipo de lenguaje son VHDL, Verilog, ABEL, AHDL, </a:t>
            </a:r>
            <a:r>
              <a:rPr lang="es-ES" sz="2000" dirty="0" err="1"/>
              <a:t>SystemC</a:t>
            </a:r>
            <a:r>
              <a:rPr lang="es-ES" sz="2000" dirty="0"/>
              <a:t>, </a:t>
            </a:r>
            <a:r>
              <a:rPr lang="es-ES" sz="2000" dirty="0" err="1"/>
              <a:t>SystemVerilog</a:t>
            </a:r>
            <a:r>
              <a:rPr lang="es-ES" sz="2000" dirty="0"/>
              <a:t>).</a:t>
            </a:r>
          </a:p>
        </p:txBody>
      </p:sp>
      <p:sp>
        <p:nvSpPr>
          <p:cNvPr id="4099" name="Text Box 24"/>
          <p:cNvSpPr txBox="1">
            <a:spLocks noChangeArrowheads="1"/>
          </p:cNvSpPr>
          <p:nvPr/>
        </p:nvSpPr>
        <p:spPr bwMode="auto">
          <a:xfrm>
            <a:off x="611188" y="765175"/>
            <a:ext cx="5944256" cy="461665"/>
          </a:xfrm>
          <a:prstGeom prst="rect">
            <a:avLst/>
          </a:prstGeom>
          <a:noFill/>
          <a:ln w="9525" algn="ctr">
            <a:noFill/>
            <a:miter lim="800000"/>
            <a:headEnd/>
            <a:tailEnd/>
          </a:ln>
        </p:spPr>
        <p:txBody>
          <a:bodyPr wrap="none">
            <a:spAutoFit/>
          </a:bodyPr>
          <a:lstStyle/>
          <a:p>
            <a:r>
              <a:rPr lang="es-AR" sz="2400" b="1" dirty="0">
                <a:solidFill>
                  <a:srgbClr val="43516D"/>
                </a:solidFill>
              </a:rPr>
              <a:t> </a:t>
            </a:r>
            <a:r>
              <a:rPr lang="es-AR" sz="2400" b="1" dirty="0" smtClean="0">
                <a:solidFill>
                  <a:srgbClr val="43516D"/>
                </a:solidFill>
              </a:rPr>
              <a:t>Lenguajes de descripción </a:t>
            </a:r>
            <a:r>
              <a:rPr lang="es-AR" sz="2400" b="1" dirty="0">
                <a:solidFill>
                  <a:srgbClr val="43516D"/>
                </a:solidFill>
              </a:rPr>
              <a:t>de hardware</a:t>
            </a:r>
            <a:endParaRPr lang="es-ES" sz="2400" b="1" dirty="0">
              <a:solidFill>
                <a:srgbClr val="43516D"/>
              </a:solidFill>
            </a:endParaRPr>
          </a:p>
        </p:txBody>
      </p:sp>
      <p:grpSp>
        <p:nvGrpSpPr>
          <p:cNvPr id="4101" name="Group 2"/>
          <p:cNvGrpSpPr>
            <a:grpSpLocks/>
          </p:cNvGrpSpPr>
          <p:nvPr/>
        </p:nvGrpSpPr>
        <p:grpSpPr bwMode="auto">
          <a:xfrm>
            <a:off x="0" y="0"/>
            <a:ext cx="9144000" cy="404813"/>
            <a:chOff x="0" y="0"/>
            <a:chExt cx="5760" cy="255"/>
          </a:xfrm>
        </p:grpSpPr>
        <p:sp>
          <p:nvSpPr>
            <p:cNvPr id="4103" name="Rectangle 14"/>
            <p:cNvSpPr>
              <a:spLocks noChangeArrowheads="1"/>
            </p:cNvSpPr>
            <p:nvPr/>
          </p:nvSpPr>
          <p:spPr bwMode="auto">
            <a:xfrm>
              <a:off x="0" y="0"/>
              <a:ext cx="5760" cy="255"/>
            </a:xfrm>
            <a:prstGeom prst="rect">
              <a:avLst/>
            </a:prstGeom>
            <a:gradFill rotWithShape="1">
              <a:gsLst>
                <a:gs pos="0">
                  <a:srgbClr val="EAEAEA"/>
                </a:gs>
                <a:gs pos="100000">
                  <a:srgbClr val="43516D"/>
                </a:gs>
              </a:gsLst>
              <a:lin ang="0" scaled="1"/>
            </a:gradFill>
            <a:ln w="9525" algn="ctr">
              <a:noFill/>
              <a:miter lim="800000"/>
              <a:headEnd/>
              <a:tailEnd/>
            </a:ln>
          </p:spPr>
          <p:txBody>
            <a:bodyPr wrap="none" anchor="ctr"/>
            <a:lstStyle/>
            <a:p>
              <a:endParaRPr lang="es-AR"/>
            </a:p>
          </p:txBody>
        </p:sp>
        <p:sp>
          <p:nvSpPr>
            <p:cNvPr id="4104" name="Text Box 81"/>
            <p:cNvSpPr txBox="1">
              <a:spLocks noChangeArrowheads="1"/>
            </p:cNvSpPr>
            <p:nvPr/>
          </p:nvSpPr>
          <p:spPr bwMode="auto">
            <a:xfrm>
              <a:off x="48" y="19"/>
              <a:ext cx="5712" cy="212"/>
            </a:xfrm>
            <a:prstGeom prst="rect">
              <a:avLst/>
            </a:prstGeom>
            <a:gradFill rotWithShape="1">
              <a:gsLst>
                <a:gs pos="0">
                  <a:srgbClr val="EAEAEA"/>
                </a:gs>
                <a:gs pos="100000">
                  <a:srgbClr val="43516D"/>
                </a:gs>
              </a:gsLst>
              <a:lin ang="0" scaled="1"/>
            </a:gradFill>
            <a:ln w="9525">
              <a:noFill/>
              <a:miter lim="800000"/>
              <a:headEnd/>
              <a:tailEnd/>
            </a:ln>
          </p:spPr>
          <p:txBody>
            <a:bodyPr>
              <a:spAutoFit/>
            </a:bodyPr>
            <a:lstStyle/>
            <a:p>
              <a:pPr algn="r">
                <a:spcBef>
                  <a:spcPct val="50000"/>
                </a:spcBef>
              </a:pPr>
              <a:r>
                <a:rPr lang="es-AR" sz="1600" dirty="0" smtClean="0">
                  <a:solidFill>
                    <a:srgbClr val="EAEAEA"/>
                  </a:solidFill>
                  <a:latin typeface="Verdana" pitchFamily="34" charset="0"/>
                </a:rPr>
                <a:t>VERILOG</a:t>
              </a:r>
              <a:endParaRPr lang="es-ES" sz="1600" dirty="0">
                <a:solidFill>
                  <a:srgbClr val="EAEAEA"/>
                </a:solidFill>
                <a:latin typeface="Verdana" pitchFamily="34" charset="0"/>
              </a:endParaRPr>
            </a:p>
          </p:txBody>
        </p:sp>
      </p:grpSp>
      <p:sp>
        <p:nvSpPr>
          <p:cNvPr id="4102" name="Text Box 24"/>
          <p:cNvSpPr txBox="1">
            <a:spLocks noChangeArrowheads="1"/>
          </p:cNvSpPr>
          <p:nvPr/>
        </p:nvSpPr>
        <p:spPr bwMode="auto">
          <a:xfrm>
            <a:off x="755576" y="1226840"/>
            <a:ext cx="2076450" cy="431800"/>
          </a:xfrm>
          <a:prstGeom prst="rect">
            <a:avLst/>
          </a:prstGeom>
          <a:noFill/>
          <a:ln w="9525" algn="ctr">
            <a:noFill/>
            <a:miter lim="800000"/>
            <a:headEnd/>
            <a:tailEnd/>
          </a:ln>
        </p:spPr>
        <p:txBody>
          <a:bodyPr wrap="none">
            <a:spAutoFit/>
          </a:bodyPr>
          <a:lstStyle/>
          <a:p>
            <a:pPr>
              <a:buFontTx/>
              <a:buChar char="•"/>
            </a:pPr>
            <a:r>
              <a:rPr lang="es-AR" sz="2200" b="1" dirty="0">
                <a:solidFill>
                  <a:srgbClr val="43516D"/>
                </a:solidFill>
              </a:rPr>
              <a:t> Introducción</a:t>
            </a:r>
            <a:endParaRPr lang="es-ES" sz="2200" b="1" dirty="0">
              <a:solidFill>
                <a:srgbClr val="43516D"/>
              </a:solidFill>
            </a:endParaRPr>
          </a:p>
        </p:txBody>
      </p:sp>
      <p:grpSp>
        <p:nvGrpSpPr>
          <p:cNvPr id="4108" name="Group 10"/>
          <p:cNvGrpSpPr>
            <a:grpSpLocks/>
          </p:cNvGrpSpPr>
          <p:nvPr/>
        </p:nvGrpSpPr>
        <p:grpSpPr bwMode="auto">
          <a:xfrm>
            <a:off x="0" y="6453336"/>
            <a:ext cx="9144000" cy="404664"/>
            <a:chOff x="0" y="4184"/>
            <a:chExt cx="5760" cy="136"/>
          </a:xfrm>
        </p:grpSpPr>
        <p:sp>
          <p:nvSpPr>
            <p:cNvPr id="4109" name="Rectangle 8"/>
            <p:cNvSpPr>
              <a:spLocks noChangeArrowheads="1"/>
            </p:cNvSpPr>
            <p:nvPr/>
          </p:nvSpPr>
          <p:spPr bwMode="auto">
            <a:xfrm>
              <a:off x="0" y="4184"/>
              <a:ext cx="5760" cy="136"/>
            </a:xfrm>
            <a:prstGeom prst="rect">
              <a:avLst/>
            </a:prstGeom>
            <a:solidFill>
              <a:srgbClr val="43516C"/>
            </a:solidFill>
            <a:ln w="9525" algn="ctr">
              <a:noFill/>
              <a:miter lim="800000"/>
              <a:headEnd/>
              <a:tailEnd/>
            </a:ln>
            <a:effectLst/>
          </p:spPr>
          <p:txBody>
            <a:bodyPr wrap="none" anchor="ctr"/>
            <a:lstStyle/>
            <a:p>
              <a:endParaRPr lang="es-AR"/>
            </a:p>
          </p:txBody>
        </p:sp>
        <p:sp>
          <p:nvSpPr>
            <p:cNvPr id="4110" name="Text Box 98"/>
            <p:cNvSpPr txBox="1">
              <a:spLocks noChangeArrowheads="1"/>
            </p:cNvSpPr>
            <p:nvPr/>
          </p:nvSpPr>
          <p:spPr bwMode="auto">
            <a:xfrm>
              <a:off x="0" y="4195"/>
              <a:ext cx="2699" cy="60"/>
            </a:xfrm>
            <a:prstGeom prst="rect">
              <a:avLst/>
            </a:prstGeom>
            <a:solidFill>
              <a:srgbClr val="43516C"/>
            </a:solidFill>
            <a:ln w="9525">
              <a:noFill/>
              <a:miter lim="800000"/>
              <a:headEnd/>
              <a:tailEnd/>
            </a:ln>
          </p:spPr>
          <p:txBody>
            <a:bodyPr>
              <a:spAutoFit/>
            </a:bodyPr>
            <a:lstStyle/>
            <a:p>
              <a:pPr>
                <a:lnSpc>
                  <a:spcPct val="70000"/>
                </a:lnSpc>
                <a:spcBef>
                  <a:spcPct val="50000"/>
                </a:spcBef>
              </a:pPr>
              <a:r>
                <a:rPr lang="es-AR" sz="800" dirty="0">
                  <a:solidFill>
                    <a:srgbClr val="DDDDDD"/>
                  </a:solidFill>
                  <a:latin typeface="Verdana" pitchFamily="34" charset="0"/>
                </a:rPr>
                <a:t>Ing. Marcelo Casasnovas Técnicas Digitales I Año 2018</a:t>
              </a:r>
              <a:endParaRPr lang="es-ES" sz="800" dirty="0">
                <a:solidFill>
                  <a:srgbClr val="DDDDDD"/>
                </a:solidFill>
                <a:latin typeface="Verdana" pitchFamily="34" charset="0"/>
              </a:endParaRPr>
            </a:p>
          </p:txBody>
        </p:sp>
      </p:grpSp>
      <p:grpSp>
        <p:nvGrpSpPr>
          <p:cNvPr id="18" name="Group 10"/>
          <p:cNvGrpSpPr>
            <a:grpSpLocks/>
          </p:cNvGrpSpPr>
          <p:nvPr/>
        </p:nvGrpSpPr>
        <p:grpSpPr bwMode="auto">
          <a:xfrm>
            <a:off x="0" y="6432633"/>
            <a:ext cx="9144000" cy="425360"/>
            <a:chOff x="0" y="4184"/>
            <a:chExt cx="5760" cy="136"/>
          </a:xfrm>
        </p:grpSpPr>
        <p:sp>
          <p:nvSpPr>
            <p:cNvPr id="19" name="Rectangle 8"/>
            <p:cNvSpPr>
              <a:spLocks noChangeArrowheads="1"/>
            </p:cNvSpPr>
            <p:nvPr/>
          </p:nvSpPr>
          <p:spPr bwMode="auto">
            <a:xfrm>
              <a:off x="0" y="4184"/>
              <a:ext cx="5760" cy="136"/>
            </a:xfrm>
            <a:prstGeom prst="rect">
              <a:avLst/>
            </a:prstGeom>
            <a:solidFill>
              <a:srgbClr val="43516C"/>
            </a:solidFill>
            <a:ln w="9525" algn="ctr">
              <a:noFill/>
              <a:miter lim="800000"/>
              <a:headEnd/>
              <a:tailEnd/>
            </a:ln>
            <a:effectLst/>
          </p:spPr>
          <p:txBody>
            <a:bodyPr wrap="none" anchor="ctr"/>
            <a:lstStyle/>
            <a:p>
              <a:endParaRPr lang="es-AR"/>
            </a:p>
          </p:txBody>
        </p:sp>
        <p:sp>
          <p:nvSpPr>
            <p:cNvPr id="20" name="Text Box 98"/>
            <p:cNvSpPr txBox="1">
              <a:spLocks noChangeArrowheads="1"/>
            </p:cNvSpPr>
            <p:nvPr/>
          </p:nvSpPr>
          <p:spPr bwMode="auto">
            <a:xfrm>
              <a:off x="48" y="4184"/>
              <a:ext cx="5654" cy="57"/>
            </a:xfrm>
            <a:prstGeom prst="rect">
              <a:avLst/>
            </a:prstGeom>
            <a:solidFill>
              <a:srgbClr val="43516C"/>
            </a:solidFill>
            <a:ln w="9525">
              <a:noFill/>
              <a:miter lim="800000"/>
              <a:headEnd/>
              <a:tailEnd/>
            </a:ln>
          </p:spPr>
          <p:txBody>
            <a:bodyPr wrap="square">
              <a:spAutoFit/>
            </a:bodyPr>
            <a:lstStyle/>
            <a:p>
              <a:pPr>
                <a:lnSpc>
                  <a:spcPct val="70000"/>
                </a:lnSpc>
                <a:spcBef>
                  <a:spcPct val="50000"/>
                </a:spcBef>
              </a:pPr>
              <a:r>
                <a:rPr lang="es-AR" sz="800" dirty="0">
                  <a:solidFill>
                    <a:srgbClr val="DDDDDD"/>
                  </a:solidFill>
                  <a:latin typeface="Verdana" pitchFamily="34" charset="0"/>
                </a:rPr>
                <a:t>Ing. Marcelo Casasnovas Técnicas Digitales I Año </a:t>
              </a:r>
              <a:r>
                <a:rPr lang="es-AR" sz="800" dirty="0" smtClean="0">
                  <a:solidFill>
                    <a:srgbClr val="DDDDDD"/>
                  </a:solidFill>
                  <a:latin typeface="Verdana" pitchFamily="34" charset="0"/>
                </a:rPr>
                <a:t>2018                                                                                                                                           Centro CUDAR                                                       </a:t>
              </a:r>
              <a:endParaRPr lang="es-ES" sz="800" dirty="0">
                <a:solidFill>
                  <a:srgbClr val="DDDDDD"/>
                </a:solidFill>
                <a:latin typeface="Verdana" pitchFamily="34" charset="0"/>
              </a:endParaRP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8" name="Text Box 24"/>
          <p:cNvSpPr txBox="1">
            <a:spLocks noChangeArrowheads="1"/>
          </p:cNvSpPr>
          <p:nvPr/>
        </p:nvSpPr>
        <p:spPr bwMode="auto">
          <a:xfrm>
            <a:off x="611188" y="765175"/>
            <a:ext cx="1552028" cy="461665"/>
          </a:xfrm>
          <a:prstGeom prst="rect">
            <a:avLst/>
          </a:prstGeom>
          <a:noFill/>
          <a:ln w="9525" algn="ctr">
            <a:noFill/>
            <a:miter lim="800000"/>
            <a:headEnd/>
            <a:tailEnd/>
          </a:ln>
        </p:spPr>
        <p:txBody>
          <a:bodyPr wrap="none">
            <a:spAutoFit/>
          </a:bodyPr>
          <a:lstStyle/>
          <a:p>
            <a:r>
              <a:rPr lang="es-ES" sz="2400" b="1" dirty="0" smtClean="0">
                <a:solidFill>
                  <a:srgbClr val="43516D"/>
                </a:solidFill>
              </a:rPr>
              <a:t>Ejemplos</a:t>
            </a:r>
            <a:endParaRPr lang="es-ES" sz="2400" b="1" dirty="0">
              <a:solidFill>
                <a:srgbClr val="43516D"/>
              </a:solidFill>
            </a:endParaRPr>
          </a:p>
        </p:txBody>
      </p:sp>
      <p:grpSp>
        <p:nvGrpSpPr>
          <p:cNvPr id="17419" name="Group 2"/>
          <p:cNvGrpSpPr>
            <a:grpSpLocks/>
          </p:cNvGrpSpPr>
          <p:nvPr/>
        </p:nvGrpSpPr>
        <p:grpSpPr bwMode="auto">
          <a:xfrm>
            <a:off x="0" y="0"/>
            <a:ext cx="9144000" cy="404813"/>
            <a:chOff x="0" y="0"/>
            <a:chExt cx="5760" cy="255"/>
          </a:xfrm>
        </p:grpSpPr>
        <p:sp>
          <p:nvSpPr>
            <p:cNvPr id="17420" name="Rectangle 21"/>
            <p:cNvSpPr>
              <a:spLocks noChangeArrowheads="1"/>
            </p:cNvSpPr>
            <p:nvPr/>
          </p:nvSpPr>
          <p:spPr bwMode="auto">
            <a:xfrm>
              <a:off x="0" y="0"/>
              <a:ext cx="5760" cy="255"/>
            </a:xfrm>
            <a:prstGeom prst="rect">
              <a:avLst/>
            </a:prstGeom>
            <a:gradFill rotWithShape="1">
              <a:gsLst>
                <a:gs pos="0">
                  <a:srgbClr val="EAEAEA"/>
                </a:gs>
                <a:gs pos="100000">
                  <a:srgbClr val="43516D"/>
                </a:gs>
              </a:gsLst>
              <a:lin ang="0" scaled="1"/>
            </a:gradFill>
            <a:ln w="9525" algn="ctr">
              <a:noFill/>
              <a:miter lim="800000"/>
              <a:headEnd/>
              <a:tailEnd/>
            </a:ln>
          </p:spPr>
          <p:txBody>
            <a:bodyPr wrap="none" anchor="ctr"/>
            <a:lstStyle/>
            <a:p>
              <a:endParaRPr lang="es-AR">
                <a:solidFill>
                  <a:srgbClr val="000000"/>
                </a:solidFill>
              </a:endParaRPr>
            </a:p>
          </p:txBody>
        </p:sp>
        <p:sp>
          <p:nvSpPr>
            <p:cNvPr id="17421" name="Text Box 81"/>
            <p:cNvSpPr txBox="1">
              <a:spLocks noChangeArrowheads="1"/>
            </p:cNvSpPr>
            <p:nvPr/>
          </p:nvSpPr>
          <p:spPr bwMode="auto">
            <a:xfrm>
              <a:off x="48" y="19"/>
              <a:ext cx="5712" cy="212"/>
            </a:xfrm>
            <a:prstGeom prst="rect">
              <a:avLst/>
            </a:prstGeom>
            <a:gradFill rotWithShape="1">
              <a:gsLst>
                <a:gs pos="0">
                  <a:srgbClr val="EAEAEA"/>
                </a:gs>
                <a:gs pos="100000">
                  <a:srgbClr val="43516D"/>
                </a:gs>
              </a:gsLst>
              <a:lin ang="0" scaled="1"/>
            </a:gradFill>
            <a:ln w="9525">
              <a:noFill/>
              <a:miter lim="800000"/>
              <a:headEnd/>
              <a:tailEnd/>
            </a:ln>
          </p:spPr>
          <p:txBody>
            <a:bodyPr>
              <a:spAutoFit/>
            </a:bodyPr>
            <a:lstStyle/>
            <a:p>
              <a:pPr algn="r">
                <a:spcBef>
                  <a:spcPct val="50000"/>
                </a:spcBef>
              </a:pPr>
              <a:r>
                <a:rPr lang="es-AR" sz="1600" dirty="0">
                  <a:solidFill>
                    <a:srgbClr val="EAEAEA"/>
                  </a:solidFill>
                  <a:latin typeface="Verdana" pitchFamily="34" charset="0"/>
                </a:rPr>
                <a:t>VERILOG</a:t>
              </a:r>
              <a:endParaRPr lang="es-ES" sz="1600" dirty="0">
                <a:solidFill>
                  <a:srgbClr val="EAEAEA"/>
                </a:solidFill>
                <a:latin typeface="Verdana" pitchFamily="34" charset="0"/>
              </a:endParaRPr>
            </a:p>
          </p:txBody>
        </p:sp>
      </p:grpSp>
      <p:grpSp>
        <p:nvGrpSpPr>
          <p:cNvPr id="12" name="Group 10"/>
          <p:cNvGrpSpPr>
            <a:grpSpLocks/>
          </p:cNvGrpSpPr>
          <p:nvPr/>
        </p:nvGrpSpPr>
        <p:grpSpPr bwMode="auto">
          <a:xfrm>
            <a:off x="0" y="6432633"/>
            <a:ext cx="9144000" cy="425360"/>
            <a:chOff x="0" y="4184"/>
            <a:chExt cx="5760" cy="136"/>
          </a:xfrm>
        </p:grpSpPr>
        <p:sp>
          <p:nvSpPr>
            <p:cNvPr id="13" name="Rectangle 8"/>
            <p:cNvSpPr>
              <a:spLocks noChangeArrowheads="1"/>
            </p:cNvSpPr>
            <p:nvPr/>
          </p:nvSpPr>
          <p:spPr bwMode="auto">
            <a:xfrm>
              <a:off x="0" y="4184"/>
              <a:ext cx="5760" cy="136"/>
            </a:xfrm>
            <a:prstGeom prst="rect">
              <a:avLst/>
            </a:prstGeom>
            <a:solidFill>
              <a:srgbClr val="43516C"/>
            </a:solidFill>
            <a:ln w="9525" algn="ctr">
              <a:noFill/>
              <a:miter lim="800000"/>
              <a:headEnd/>
              <a:tailEnd/>
            </a:ln>
            <a:effectLst/>
          </p:spPr>
          <p:txBody>
            <a:bodyPr wrap="none" anchor="ctr"/>
            <a:lstStyle/>
            <a:p>
              <a:endParaRPr lang="es-AR">
                <a:solidFill>
                  <a:srgbClr val="000000"/>
                </a:solidFill>
              </a:endParaRPr>
            </a:p>
          </p:txBody>
        </p:sp>
        <p:sp>
          <p:nvSpPr>
            <p:cNvPr id="14" name="Text Box 98"/>
            <p:cNvSpPr txBox="1">
              <a:spLocks noChangeArrowheads="1"/>
            </p:cNvSpPr>
            <p:nvPr/>
          </p:nvSpPr>
          <p:spPr bwMode="auto">
            <a:xfrm>
              <a:off x="48" y="4184"/>
              <a:ext cx="5654" cy="57"/>
            </a:xfrm>
            <a:prstGeom prst="rect">
              <a:avLst/>
            </a:prstGeom>
            <a:solidFill>
              <a:srgbClr val="43516C"/>
            </a:solidFill>
            <a:ln w="9525">
              <a:noFill/>
              <a:miter lim="800000"/>
              <a:headEnd/>
              <a:tailEnd/>
            </a:ln>
          </p:spPr>
          <p:txBody>
            <a:bodyPr wrap="square">
              <a:spAutoFit/>
            </a:bodyPr>
            <a:lstStyle/>
            <a:p>
              <a:pPr>
                <a:lnSpc>
                  <a:spcPct val="70000"/>
                </a:lnSpc>
                <a:spcBef>
                  <a:spcPct val="50000"/>
                </a:spcBef>
              </a:pPr>
              <a:r>
                <a:rPr lang="es-AR" sz="800" dirty="0">
                  <a:solidFill>
                    <a:srgbClr val="DDDDDD"/>
                  </a:solidFill>
                  <a:latin typeface="Verdana" pitchFamily="34" charset="0"/>
                </a:rPr>
                <a:t>Ing. Marcelo Casasnovas Técnicas Digitales I Año </a:t>
              </a:r>
              <a:r>
                <a:rPr lang="es-AR" sz="800" dirty="0" smtClean="0">
                  <a:solidFill>
                    <a:srgbClr val="DDDDDD"/>
                  </a:solidFill>
                  <a:latin typeface="Verdana" pitchFamily="34" charset="0"/>
                </a:rPr>
                <a:t>2018                                                                                                                                           Centro CUDAR                                                       </a:t>
              </a:r>
              <a:endParaRPr lang="es-ES" sz="800" dirty="0">
                <a:solidFill>
                  <a:srgbClr val="DDDDDD"/>
                </a:solidFill>
                <a:latin typeface="Verdana" pitchFamily="34" charset="0"/>
              </a:endParaRPr>
            </a:p>
          </p:txBody>
        </p:sp>
      </p:grpSp>
      <p:pic>
        <p:nvPicPr>
          <p:cNvPr id="3" name="Imagen 2"/>
          <p:cNvPicPr>
            <a:picLocks noChangeAspect="1"/>
          </p:cNvPicPr>
          <p:nvPr/>
        </p:nvPicPr>
        <p:blipFill>
          <a:blip r:embed="rId2"/>
          <a:stretch>
            <a:fillRect/>
          </a:stretch>
        </p:blipFill>
        <p:spPr>
          <a:xfrm>
            <a:off x="395536" y="1484784"/>
            <a:ext cx="8480333" cy="3314754"/>
          </a:xfrm>
          <a:prstGeom prst="rect">
            <a:avLst/>
          </a:prstGeom>
        </p:spPr>
      </p:pic>
    </p:spTree>
    <p:extLst>
      <p:ext uri="{BB962C8B-B14F-4D97-AF65-F5344CB8AC3E}">
        <p14:creationId xmlns:p14="http://schemas.microsoft.com/office/powerpoint/2010/main" val="3495570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8" name="Text Box 24"/>
          <p:cNvSpPr txBox="1">
            <a:spLocks noChangeArrowheads="1"/>
          </p:cNvSpPr>
          <p:nvPr/>
        </p:nvSpPr>
        <p:spPr bwMode="auto">
          <a:xfrm>
            <a:off x="578432" y="549520"/>
            <a:ext cx="2664512" cy="461665"/>
          </a:xfrm>
          <a:prstGeom prst="rect">
            <a:avLst/>
          </a:prstGeom>
          <a:noFill/>
          <a:ln w="9525" algn="ctr">
            <a:noFill/>
            <a:miter lim="800000"/>
            <a:headEnd/>
            <a:tailEnd/>
          </a:ln>
        </p:spPr>
        <p:txBody>
          <a:bodyPr wrap="none">
            <a:spAutoFit/>
          </a:bodyPr>
          <a:lstStyle/>
          <a:p>
            <a:r>
              <a:rPr lang="es-AR" sz="2400" b="1" dirty="0" smtClean="0">
                <a:solidFill>
                  <a:srgbClr val="43516D"/>
                </a:solidFill>
              </a:rPr>
              <a:t>Sentencia  CASE</a:t>
            </a:r>
            <a:endParaRPr lang="es-ES" sz="2400" b="1" dirty="0">
              <a:solidFill>
                <a:srgbClr val="43516D"/>
              </a:solidFill>
            </a:endParaRPr>
          </a:p>
        </p:txBody>
      </p:sp>
      <p:grpSp>
        <p:nvGrpSpPr>
          <p:cNvPr id="17419" name="Group 2"/>
          <p:cNvGrpSpPr>
            <a:grpSpLocks/>
          </p:cNvGrpSpPr>
          <p:nvPr/>
        </p:nvGrpSpPr>
        <p:grpSpPr bwMode="auto">
          <a:xfrm>
            <a:off x="0" y="0"/>
            <a:ext cx="9144000" cy="404813"/>
            <a:chOff x="0" y="0"/>
            <a:chExt cx="5760" cy="255"/>
          </a:xfrm>
        </p:grpSpPr>
        <p:sp>
          <p:nvSpPr>
            <p:cNvPr id="17420" name="Rectangle 21"/>
            <p:cNvSpPr>
              <a:spLocks noChangeArrowheads="1"/>
            </p:cNvSpPr>
            <p:nvPr/>
          </p:nvSpPr>
          <p:spPr bwMode="auto">
            <a:xfrm>
              <a:off x="0" y="0"/>
              <a:ext cx="5760" cy="255"/>
            </a:xfrm>
            <a:prstGeom prst="rect">
              <a:avLst/>
            </a:prstGeom>
            <a:gradFill rotWithShape="1">
              <a:gsLst>
                <a:gs pos="0">
                  <a:srgbClr val="EAEAEA"/>
                </a:gs>
                <a:gs pos="100000">
                  <a:srgbClr val="43516D"/>
                </a:gs>
              </a:gsLst>
              <a:lin ang="0" scaled="1"/>
            </a:gradFill>
            <a:ln w="9525" algn="ctr">
              <a:noFill/>
              <a:miter lim="800000"/>
              <a:headEnd/>
              <a:tailEnd/>
            </a:ln>
          </p:spPr>
          <p:txBody>
            <a:bodyPr wrap="none" anchor="ctr"/>
            <a:lstStyle/>
            <a:p>
              <a:endParaRPr lang="es-AR">
                <a:solidFill>
                  <a:srgbClr val="000000"/>
                </a:solidFill>
              </a:endParaRPr>
            </a:p>
          </p:txBody>
        </p:sp>
        <p:sp>
          <p:nvSpPr>
            <p:cNvPr id="17421" name="Text Box 81"/>
            <p:cNvSpPr txBox="1">
              <a:spLocks noChangeArrowheads="1"/>
            </p:cNvSpPr>
            <p:nvPr/>
          </p:nvSpPr>
          <p:spPr bwMode="auto">
            <a:xfrm>
              <a:off x="48" y="19"/>
              <a:ext cx="5712" cy="212"/>
            </a:xfrm>
            <a:prstGeom prst="rect">
              <a:avLst/>
            </a:prstGeom>
            <a:gradFill rotWithShape="1">
              <a:gsLst>
                <a:gs pos="0">
                  <a:srgbClr val="EAEAEA"/>
                </a:gs>
                <a:gs pos="100000">
                  <a:srgbClr val="43516D"/>
                </a:gs>
              </a:gsLst>
              <a:lin ang="0" scaled="1"/>
            </a:gradFill>
            <a:ln w="9525">
              <a:noFill/>
              <a:miter lim="800000"/>
              <a:headEnd/>
              <a:tailEnd/>
            </a:ln>
          </p:spPr>
          <p:txBody>
            <a:bodyPr>
              <a:spAutoFit/>
            </a:bodyPr>
            <a:lstStyle/>
            <a:p>
              <a:pPr algn="r">
                <a:spcBef>
                  <a:spcPct val="50000"/>
                </a:spcBef>
              </a:pPr>
              <a:r>
                <a:rPr lang="es-AR" sz="1600" dirty="0">
                  <a:solidFill>
                    <a:srgbClr val="EAEAEA"/>
                  </a:solidFill>
                  <a:latin typeface="Verdana" pitchFamily="34" charset="0"/>
                </a:rPr>
                <a:t>VERILOG</a:t>
              </a:r>
              <a:endParaRPr lang="es-ES" sz="1600" dirty="0">
                <a:solidFill>
                  <a:srgbClr val="EAEAEA"/>
                </a:solidFill>
                <a:latin typeface="Verdana" pitchFamily="34" charset="0"/>
              </a:endParaRPr>
            </a:p>
          </p:txBody>
        </p:sp>
      </p:grpSp>
      <p:pic>
        <p:nvPicPr>
          <p:cNvPr id="2" name="Imagen 1"/>
          <p:cNvPicPr>
            <a:picLocks noChangeAspect="1"/>
          </p:cNvPicPr>
          <p:nvPr/>
        </p:nvPicPr>
        <p:blipFill>
          <a:blip r:embed="rId2"/>
          <a:stretch>
            <a:fillRect/>
          </a:stretch>
        </p:blipFill>
        <p:spPr>
          <a:xfrm>
            <a:off x="611188" y="3143985"/>
            <a:ext cx="3324225" cy="2886075"/>
          </a:xfrm>
          <a:prstGeom prst="rect">
            <a:avLst/>
          </a:prstGeom>
        </p:spPr>
      </p:pic>
      <p:sp>
        <p:nvSpPr>
          <p:cNvPr id="5" name="Rectángulo 4"/>
          <p:cNvSpPr/>
          <p:nvPr/>
        </p:nvSpPr>
        <p:spPr>
          <a:xfrm>
            <a:off x="578432" y="1053975"/>
            <a:ext cx="8425308" cy="2031325"/>
          </a:xfrm>
          <a:prstGeom prst="rect">
            <a:avLst/>
          </a:prstGeom>
        </p:spPr>
        <p:txBody>
          <a:bodyPr wrap="square">
            <a:spAutoFit/>
          </a:bodyPr>
          <a:lstStyle/>
          <a:p>
            <a:r>
              <a:rPr lang="es-ES" dirty="0">
                <a:solidFill>
                  <a:srgbClr val="000000"/>
                </a:solidFill>
                <a:latin typeface="BHGMAI+Arial"/>
              </a:rPr>
              <a:t>La sentencia case evalúa una expresión y </a:t>
            </a:r>
            <a:r>
              <a:rPr lang="es-ES" i="1" dirty="0">
                <a:solidFill>
                  <a:srgbClr val="000000"/>
                </a:solidFill>
                <a:latin typeface="BHGMAI+Arial"/>
              </a:rPr>
              <a:t>en función de su valor ejecuta la sentencia o grupos de sentencias agrupadas en el primer caso </a:t>
            </a:r>
            <a:r>
              <a:rPr lang="es-ES" dirty="0">
                <a:solidFill>
                  <a:srgbClr val="000000"/>
                </a:solidFill>
                <a:latin typeface="BHGMAI+Arial"/>
              </a:rPr>
              <a:t>en que coincida. El uso de múltiples sentencias o asignaciones requiere el uso de </a:t>
            </a:r>
            <a:r>
              <a:rPr lang="es-ES" dirty="0" err="1">
                <a:solidFill>
                  <a:srgbClr val="000000"/>
                </a:solidFill>
                <a:latin typeface="BHGMFM+Arial,Italic"/>
              </a:rPr>
              <a:t>begin</a:t>
            </a:r>
            <a:r>
              <a:rPr lang="es-ES" dirty="0">
                <a:solidFill>
                  <a:srgbClr val="000000"/>
                </a:solidFill>
                <a:latin typeface="BHGMFM+Arial,Italic"/>
              </a:rPr>
              <a:t> – </a:t>
            </a:r>
            <a:r>
              <a:rPr lang="es-ES" dirty="0" err="1">
                <a:solidFill>
                  <a:srgbClr val="000000"/>
                </a:solidFill>
                <a:latin typeface="BHGMFM+Arial,Italic"/>
              </a:rPr>
              <a:t>end</a:t>
            </a:r>
            <a:r>
              <a:rPr lang="es-ES" dirty="0">
                <a:solidFill>
                  <a:srgbClr val="000000"/>
                </a:solidFill>
                <a:latin typeface="BHGMAI+Arial"/>
              </a:rPr>
              <a:t>. En caso de no cubrir todos los posibles valores de la expresión a avaluar, es necesario el uso de un caso por defecto (</a:t>
            </a:r>
            <a:r>
              <a:rPr lang="es-ES" dirty="0">
                <a:solidFill>
                  <a:srgbClr val="000000"/>
                </a:solidFill>
                <a:latin typeface="BHGMFM+Arial,Italic"/>
              </a:rPr>
              <a:t>default</a:t>
            </a:r>
            <a:r>
              <a:rPr lang="es-ES" dirty="0">
                <a:solidFill>
                  <a:srgbClr val="000000"/>
                </a:solidFill>
                <a:latin typeface="BHGMAI+Arial"/>
              </a:rPr>
              <a:t>). Este caso se ejecutará siempre y cuando no se cumplan ninguno de los casos anteriores. </a:t>
            </a:r>
            <a:r>
              <a:rPr lang="es-ES" dirty="0" smtClean="0">
                <a:solidFill>
                  <a:srgbClr val="000000"/>
                </a:solidFill>
                <a:latin typeface="BHGMAI+Arial"/>
              </a:rPr>
              <a:t>En </a:t>
            </a:r>
            <a:r>
              <a:rPr lang="es-ES" dirty="0" err="1" smtClean="0">
                <a:solidFill>
                  <a:srgbClr val="000000"/>
                </a:solidFill>
                <a:latin typeface="BHGMAI+Arial"/>
              </a:rPr>
              <a:t>SystemVerilog</a:t>
            </a:r>
            <a:r>
              <a:rPr lang="es-ES" dirty="0" smtClean="0">
                <a:solidFill>
                  <a:srgbClr val="000000"/>
                </a:solidFill>
                <a:latin typeface="BHGMAI+Arial"/>
              </a:rPr>
              <a:t>, CASE debe aparecer dentro de la sentencia ALWAYS.</a:t>
            </a:r>
            <a:endParaRPr lang="en-US" dirty="0">
              <a:solidFill>
                <a:srgbClr val="000000"/>
              </a:solidFill>
            </a:endParaRPr>
          </a:p>
        </p:txBody>
      </p:sp>
      <p:grpSp>
        <p:nvGrpSpPr>
          <p:cNvPr id="12" name="Group 10"/>
          <p:cNvGrpSpPr>
            <a:grpSpLocks/>
          </p:cNvGrpSpPr>
          <p:nvPr/>
        </p:nvGrpSpPr>
        <p:grpSpPr bwMode="auto">
          <a:xfrm>
            <a:off x="0" y="6432633"/>
            <a:ext cx="9144000" cy="425360"/>
            <a:chOff x="0" y="4184"/>
            <a:chExt cx="5760" cy="136"/>
          </a:xfrm>
        </p:grpSpPr>
        <p:sp>
          <p:nvSpPr>
            <p:cNvPr id="13" name="Rectangle 8"/>
            <p:cNvSpPr>
              <a:spLocks noChangeArrowheads="1"/>
            </p:cNvSpPr>
            <p:nvPr/>
          </p:nvSpPr>
          <p:spPr bwMode="auto">
            <a:xfrm>
              <a:off x="0" y="4184"/>
              <a:ext cx="5760" cy="136"/>
            </a:xfrm>
            <a:prstGeom prst="rect">
              <a:avLst/>
            </a:prstGeom>
            <a:solidFill>
              <a:srgbClr val="43516C"/>
            </a:solidFill>
            <a:ln w="9525" algn="ctr">
              <a:noFill/>
              <a:miter lim="800000"/>
              <a:headEnd/>
              <a:tailEnd/>
            </a:ln>
            <a:effectLst/>
          </p:spPr>
          <p:txBody>
            <a:bodyPr wrap="none" anchor="ctr"/>
            <a:lstStyle/>
            <a:p>
              <a:endParaRPr lang="es-AR">
                <a:solidFill>
                  <a:srgbClr val="000000"/>
                </a:solidFill>
              </a:endParaRPr>
            </a:p>
          </p:txBody>
        </p:sp>
        <p:sp>
          <p:nvSpPr>
            <p:cNvPr id="14" name="Text Box 98"/>
            <p:cNvSpPr txBox="1">
              <a:spLocks noChangeArrowheads="1"/>
            </p:cNvSpPr>
            <p:nvPr/>
          </p:nvSpPr>
          <p:spPr bwMode="auto">
            <a:xfrm>
              <a:off x="48" y="4184"/>
              <a:ext cx="5654" cy="57"/>
            </a:xfrm>
            <a:prstGeom prst="rect">
              <a:avLst/>
            </a:prstGeom>
            <a:solidFill>
              <a:srgbClr val="43516C"/>
            </a:solidFill>
            <a:ln w="9525">
              <a:noFill/>
              <a:miter lim="800000"/>
              <a:headEnd/>
              <a:tailEnd/>
            </a:ln>
          </p:spPr>
          <p:txBody>
            <a:bodyPr wrap="square">
              <a:spAutoFit/>
            </a:bodyPr>
            <a:lstStyle/>
            <a:p>
              <a:pPr>
                <a:lnSpc>
                  <a:spcPct val="70000"/>
                </a:lnSpc>
                <a:spcBef>
                  <a:spcPct val="50000"/>
                </a:spcBef>
              </a:pPr>
              <a:r>
                <a:rPr lang="es-AR" sz="800" dirty="0">
                  <a:solidFill>
                    <a:srgbClr val="DDDDDD"/>
                  </a:solidFill>
                  <a:latin typeface="Verdana" pitchFamily="34" charset="0"/>
                </a:rPr>
                <a:t>Ing. Marcelo Casasnovas Técnicas Digitales I Año </a:t>
              </a:r>
              <a:r>
                <a:rPr lang="es-AR" sz="800" dirty="0" smtClean="0">
                  <a:solidFill>
                    <a:srgbClr val="DDDDDD"/>
                  </a:solidFill>
                  <a:latin typeface="Verdana" pitchFamily="34" charset="0"/>
                </a:rPr>
                <a:t>2018                                                                                                                                           Centro CUDAR                                                       </a:t>
              </a:r>
              <a:endParaRPr lang="es-ES" sz="800" dirty="0">
                <a:solidFill>
                  <a:srgbClr val="DDDDDD"/>
                </a:solidFill>
                <a:latin typeface="Verdana" pitchFamily="34" charset="0"/>
              </a:endParaRPr>
            </a:p>
          </p:txBody>
        </p:sp>
      </p:grpSp>
      <p:pic>
        <p:nvPicPr>
          <p:cNvPr id="4" name="Imagen 3"/>
          <p:cNvPicPr>
            <a:picLocks noChangeAspect="1"/>
          </p:cNvPicPr>
          <p:nvPr/>
        </p:nvPicPr>
        <p:blipFill>
          <a:blip r:embed="rId3"/>
          <a:stretch>
            <a:fillRect/>
          </a:stretch>
        </p:blipFill>
        <p:spPr>
          <a:xfrm>
            <a:off x="4355976" y="3143985"/>
            <a:ext cx="3006647" cy="1855955"/>
          </a:xfrm>
          <a:prstGeom prst="rect">
            <a:avLst/>
          </a:prstGeom>
        </p:spPr>
      </p:pic>
      <p:pic>
        <p:nvPicPr>
          <p:cNvPr id="7" name="Imagen 6"/>
          <p:cNvPicPr>
            <a:picLocks noChangeAspect="1"/>
          </p:cNvPicPr>
          <p:nvPr/>
        </p:nvPicPr>
        <p:blipFill>
          <a:blip r:embed="rId4"/>
          <a:stretch>
            <a:fillRect/>
          </a:stretch>
        </p:blipFill>
        <p:spPr>
          <a:xfrm>
            <a:off x="4355975" y="5114058"/>
            <a:ext cx="3006647" cy="1204457"/>
          </a:xfrm>
          <a:prstGeom prst="rect">
            <a:avLst/>
          </a:prstGeom>
        </p:spPr>
      </p:pic>
    </p:spTree>
    <p:extLst>
      <p:ext uri="{BB962C8B-B14F-4D97-AF65-F5344CB8AC3E}">
        <p14:creationId xmlns:p14="http://schemas.microsoft.com/office/powerpoint/2010/main" val="7661118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45" name="Text Box 24"/>
          <p:cNvSpPr txBox="1">
            <a:spLocks noChangeArrowheads="1"/>
          </p:cNvSpPr>
          <p:nvPr/>
        </p:nvSpPr>
        <p:spPr bwMode="auto">
          <a:xfrm>
            <a:off x="611188" y="765175"/>
            <a:ext cx="1996059" cy="461665"/>
          </a:xfrm>
          <a:prstGeom prst="rect">
            <a:avLst/>
          </a:prstGeom>
          <a:noFill/>
          <a:ln w="9525" algn="ctr">
            <a:noFill/>
            <a:miter lim="800000"/>
            <a:headEnd/>
            <a:tailEnd/>
          </a:ln>
        </p:spPr>
        <p:txBody>
          <a:bodyPr wrap="none">
            <a:spAutoFit/>
          </a:bodyPr>
          <a:lstStyle/>
          <a:p>
            <a:r>
              <a:rPr lang="es-AR" sz="2400" b="1" dirty="0" smtClean="0">
                <a:solidFill>
                  <a:srgbClr val="43516D"/>
                </a:solidFill>
              </a:rPr>
              <a:t>Sentencia IF</a:t>
            </a:r>
            <a:endParaRPr lang="es-ES" sz="2400" b="1" dirty="0">
              <a:solidFill>
                <a:srgbClr val="43516D"/>
              </a:solidFill>
            </a:endParaRPr>
          </a:p>
        </p:txBody>
      </p:sp>
      <p:grpSp>
        <p:nvGrpSpPr>
          <p:cNvPr id="18446" name="Group 2"/>
          <p:cNvGrpSpPr>
            <a:grpSpLocks/>
          </p:cNvGrpSpPr>
          <p:nvPr/>
        </p:nvGrpSpPr>
        <p:grpSpPr bwMode="auto">
          <a:xfrm>
            <a:off x="0" y="0"/>
            <a:ext cx="9144000" cy="404813"/>
            <a:chOff x="0" y="0"/>
            <a:chExt cx="5760" cy="255"/>
          </a:xfrm>
        </p:grpSpPr>
        <p:sp>
          <p:nvSpPr>
            <p:cNvPr id="18447" name="Rectangle 62"/>
            <p:cNvSpPr>
              <a:spLocks noChangeArrowheads="1"/>
            </p:cNvSpPr>
            <p:nvPr/>
          </p:nvSpPr>
          <p:spPr bwMode="auto">
            <a:xfrm>
              <a:off x="0" y="0"/>
              <a:ext cx="5760" cy="255"/>
            </a:xfrm>
            <a:prstGeom prst="rect">
              <a:avLst/>
            </a:prstGeom>
            <a:gradFill rotWithShape="1">
              <a:gsLst>
                <a:gs pos="0">
                  <a:srgbClr val="EAEAEA"/>
                </a:gs>
                <a:gs pos="100000">
                  <a:srgbClr val="43516D"/>
                </a:gs>
              </a:gsLst>
              <a:lin ang="0" scaled="1"/>
            </a:gradFill>
            <a:ln w="9525" algn="ctr">
              <a:noFill/>
              <a:miter lim="800000"/>
              <a:headEnd/>
              <a:tailEnd/>
            </a:ln>
          </p:spPr>
          <p:txBody>
            <a:bodyPr wrap="none" anchor="ctr"/>
            <a:lstStyle/>
            <a:p>
              <a:endParaRPr lang="es-AR">
                <a:solidFill>
                  <a:srgbClr val="000000"/>
                </a:solidFill>
              </a:endParaRPr>
            </a:p>
          </p:txBody>
        </p:sp>
        <p:sp>
          <p:nvSpPr>
            <p:cNvPr id="18448" name="Text Box 81"/>
            <p:cNvSpPr txBox="1">
              <a:spLocks noChangeArrowheads="1"/>
            </p:cNvSpPr>
            <p:nvPr/>
          </p:nvSpPr>
          <p:spPr bwMode="auto">
            <a:xfrm>
              <a:off x="48" y="19"/>
              <a:ext cx="5712" cy="212"/>
            </a:xfrm>
            <a:prstGeom prst="rect">
              <a:avLst/>
            </a:prstGeom>
            <a:gradFill rotWithShape="1">
              <a:gsLst>
                <a:gs pos="0">
                  <a:srgbClr val="EAEAEA"/>
                </a:gs>
                <a:gs pos="100000">
                  <a:srgbClr val="43516D"/>
                </a:gs>
              </a:gsLst>
              <a:lin ang="0" scaled="1"/>
            </a:gradFill>
            <a:ln w="9525">
              <a:noFill/>
              <a:miter lim="800000"/>
              <a:headEnd/>
              <a:tailEnd/>
            </a:ln>
          </p:spPr>
          <p:txBody>
            <a:bodyPr>
              <a:spAutoFit/>
            </a:bodyPr>
            <a:lstStyle/>
            <a:p>
              <a:pPr algn="r">
                <a:spcBef>
                  <a:spcPct val="50000"/>
                </a:spcBef>
              </a:pPr>
              <a:r>
                <a:rPr lang="es-AR" sz="1600" dirty="0">
                  <a:solidFill>
                    <a:srgbClr val="EAEAEA"/>
                  </a:solidFill>
                  <a:latin typeface="Verdana" pitchFamily="34" charset="0"/>
                </a:rPr>
                <a:t>VERILOG</a:t>
              </a:r>
              <a:endParaRPr lang="es-ES" sz="1600" dirty="0">
                <a:solidFill>
                  <a:srgbClr val="EAEAEA"/>
                </a:solidFill>
                <a:latin typeface="Verdana" pitchFamily="34" charset="0"/>
              </a:endParaRPr>
            </a:p>
          </p:txBody>
        </p:sp>
      </p:grpSp>
      <p:sp>
        <p:nvSpPr>
          <p:cNvPr id="2" name="Rectángulo 1"/>
          <p:cNvSpPr/>
          <p:nvPr/>
        </p:nvSpPr>
        <p:spPr>
          <a:xfrm>
            <a:off x="594748" y="1358117"/>
            <a:ext cx="8369739" cy="1754326"/>
          </a:xfrm>
          <a:prstGeom prst="rect">
            <a:avLst/>
          </a:prstGeom>
        </p:spPr>
        <p:txBody>
          <a:bodyPr wrap="square">
            <a:spAutoFit/>
          </a:bodyPr>
          <a:lstStyle/>
          <a:p>
            <a:r>
              <a:rPr lang="es-ES" dirty="0">
                <a:solidFill>
                  <a:srgbClr val="000000"/>
                </a:solidFill>
                <a:latin typeface="BHGMAI+Arial"/>
              </a:rPr>
              <a:t>La sentencia condicional </a:t>
            </a:r>
            <a:r>
              <a:rPr lang="es-ES" dirty="0" err="1">
                <a:solidFill>
                  <a:srgbClr val="000000"/>
                </a:solidFill>
                <a:latin typeface="BHGMFM+Arial,Italic"/>
              </a:rPr>
              <a:t>if</a:t>
            </a:r>
            <a:r>
              <a:rPr lang="es-ES" dirty="0">
                <a:solidFill>
                  <a:srgbClr val="000000"/>
                </a:solidFill>
                <a:latin typeface="BHGMFM+Arial,Italic"/>
              </a:rPr>
              <a:t> – </a:t>
            </a:r>
            <a:r>
              <a:rPr lang="es-ES" dirty="0" err="1">
                <a:solidFill>
                  <a:srgbClr val="000000"/>
                </a:solidFill>
                <a:latin typeface="BHGMFM+Arial,Italic"/>
              </a:rPr>
              <a:t>else</a:t>
            </a:r>
            <a:r>
              <a:rPr lang="es-ES" dirty="0">
                <a:solidFill>
                  <a:srgbClr val="000000"/>
                </a:solidFill>
                <a:latin typeface="BHGMFM+Arial,Italic"/>
              </a:rPr>
              <a:t> </a:t>
            </a:r>
            <a:r>
              <a:rPr lang="es-ES" dirty="0">
                <a:solidFill>
                  <a:srgbClr val="000000"/>
                </a:solidFill>
                <a:latin typeface="BHGMAI+Arial"/>
              </a:rPr>
              <a:t>controla la ejecución de otras sentencias y/o asignaciones (estas últimas siempre procedurales). El uso de múltiples sentencias o asignaciones requiere el uso de </a:t>
            </a:r>
            <a:r>
              <a:rPr lang="es-ES" dirty="0" err="1">
                <a:solidFill>
                  <a:srgbClr val="000000"/>
                </a:solidFill>
                <a:latin typeface="BHGMFM+Arial,Italic"/>
              </a:rPr>
              <a:t>begin</a:t>
            </a:r>
            <a:r>
              <a:rPr lang="es-ES" dirty="0">
                <a:solidFill>
                  <a:srgbClr val="000000"/>
                </a:solidFill>
                <a:latin typeface="BHGMFM+Arial,Italic"/>
              </a:rPr>
              <a:t> – </a:t>
            </a:r>
            <a:r>
              <a:rPr lang="es-ES" dirty="0" err="1">
                <a:solidFill>
                  <a:srgbClr val="000000"/>
                </a:solidFill>
                <a:latin typeface="BHGMFM+Arial,Italic"/>
              </a:rPr>
              <a:t>end</a:t>
            </a:r>
            <a:r>
              <a:rPr lang="es-ES" dirty="0">
                <a:solidFill>
                  <a:srgbClr val="000000"/>
                </a:solidFill>
                <a:latin typeface="BHGMAI+Arial"/>
              </a:rPr>
              <a:t>. </a:t>
            </a:r>
            <a:endParaRPr lang="es-ES" dirty="0" smtClean="0">
              <a:solidFill>
                <a:srgbClr val="000000"/>
              </a:solidFill>
              <a:latin typeface="BHGMAI+Arial"/>
            </a:endParaRPr>
          </a:p>
          <a:p>
            <a:r>
              <a:rPr lang="es-ES" dirty="0" smtClean="0">
                <a:solidFill>
                  <a:srgbClr val="000000"/>
                </a:solidFill>
                <a:latin typeface="BHGMAI+Arial"/>
              </a:rPr>
              <a:t>Las sentencias </a:t>
            </a:r>
            <a:r>
              <a:rPr lang="es-ES" dirty="0" err="1" smtClean="0">
                <a:solidFill>
                  <a:srgbClr val="000000"/>
                </a:solidFill>
                <a:latin typeface="BHGMAI+Arial"/>
              </a:rPr>
              <a:t>always</a:t>
            </a:r>
            <a:r>
              <a:rPr lang="es-ES" dirty="0" smtClean="0">
                <a:solidFill>
                  <a:srgbClr val="000000"/>
                </a:solidFill>
                <a:latin typeface="BHGMAI+Arial"/>
              </a:rPr>
              <a:t>/</a:t>
            </a:r>
            <a:r>
              <a:rPr lang="es-ES" dirty="0" err="1" smtClean="0">
                <a:solidFill>
                  <a:srgbClr val="000000"/>
                </a:solidFill>
                <a:latin typeface="BHGMAI+Arial"/>
              </a:rPr>
              <a:t>process</a:t>
            </a:r>
            <a:r>
              <a:rPr lang="es-ES" dirty="0" smtClean="0">
                <a:solidFill>
                  <a:srgbClr val="000000"/>
                </a:solidFill>
                <a:latin typeface="BHGMAI+Arial"/>
              </a:rPr>
              <a:t> pueden contener sentencias IF.</a:t>
            </a:r>
          </a:p>
          <a:p>
            <a:r>
              <a:rPr lang="es-ES" dirty="0" smtClean="0">
                <a:solidFill>
                  <a:srgbClr val="000000"/>
                </a:solidFill>
                <a:latin typeface="BHGMAI+Arial"/>
              </a:rPr>
              <a:t>Cuando todas las combinaciones de entrada han sido analizadas, la sentencia implica una lógica </a:t>
            </a:r>
            <a:r>
              <a:rPr lang="es-ES" dirty="0" err="1" smtClean="0">
                <a:solidFill>
                  <a:srgbClr val="000000"/>
                </a:solidFill>
                <a:latin typeface="BHGMAI+Arial"/>
              </a:rPr>
              <a:t>combinacional</a:t>
            </a:r>
            <a:r>
              <a:rPr lang="es-ES" dirty="0" smtClean="0">
                <a:solidFill>
                  <a:srgbClr val="000000"/>
                </a:solidFill>
                <a:latin typeface="BHGMAI+Arial"/>
              </a:rPr>
              <a:t>, de otra forma produce una salida secuencial.</a:t>
            </a:r>
            <a:endParaRPr lang="en-US" dirty="0">
              <a:solidFill>
                <a:srgbClr val="000000"/>
              </a:solidFill>
            </a:endParaRPr>
          </a:p>
        </p:txBody>
      </p:sp>
      <p:pic>
        <p:nvPicPr>
          <p:cNvPr id="3" name="Imagen 2"/>
          <p:cNvPicPr>
            <a:picLocks noChangeAspect="1"/>
          </p:cNvPicPr>
          <p:nvPr/>
        </p:nvPicPr>
        <p:blipFill>
          <a:blip r:embed="rId2"/>
          <a:stretch>
            <a:fillRect/>
          </a:stretch>
        </p:blipFill>
        <p:spPr>
          <a:xfrm>
            <a:off x="594748" y="3353271"/>
            <a:ext cx="3751860" cy="1875930"/>
          </a:xfrm>
          <a:prstGeom prst="rect">
            <a:avLst/>
          </a:prstGeom>
        </p:spPr>
      </p:pic>
      <p:grpSp>
        <p:nvGrpSpPr>
          <p:cNvPr id="12" name="Group 10"/>
          <p:cNvGrpSpPr>
            <a:grpSpLocks/>
          </p:cNvGrpSpPr>
          <p:nvPr/>
        </p:nvGrpSpPr>
        <p:grpSpPr bwMode="auto">
          <a:xfrm>
            <a:off x="0" y="6432633"/>
            <a:ext cx="9144000" cy="425360"/>
            <a:chOff x="0" y="4184"/>
            <a:chExt cx="5760" cy="136"/>
          </a:xfrm>
        </p:grpSpPr>
        <p:sp>
          <p:nvSpPr>
            <p:cNvPr id="13" name="Rectangle 8"/>
            <p:cNvSpPr>
              <a:spLocks noChangeArrowheads="1"/>
            </p:cNvSpPr>
            <p:nvPr/>
          </p:nvSpPr>
          <p:spPr bwMode="auto">
            <a:xfrm>
              <a:off x="0" y="4184"/>
              <a:ext cx="5760" cy="136"/>
            </a:xfrm>
            <a:prstGeom prst="rect">
              <a:avLst/>
            </a:prstGeom>
            <a:solidFill>
              <a:srgbClr val="43516C"/>
            </a:solidFill>
            <a:ln w="9525" algn="ctr">
              <a:noFill/>
              <a:miter lim="800000"/>
              <a:headEnd/>
              <a:tailEnd/>
            </a:ln>
            <a:effectLst/>
          </p:spPr>
          <p:txBody>
            <a:bodyPr wrap="none" anchor="ctr"/>
            <a:lstStyle/>
            <a:p>
              <a:endParaRPr lang="es-AR">
                <a:solidFill>
                  <a:srgbClr val="000000"/>
                </a:solidFill>
              </a:endParaRPr>
            </a:p>
          </p:txBody>
        </p:sp>
        <p:sp>
          <p:nvSpPr>
            <p:cNvPr id="14" name="Text Box 98"/>
            <p:cNvSpPr txBox="1">
              <a:spLocks noChangeArrowheads="1"/>
            </p:cNvSpPr>
            <p:nvPr/>
          </p:nvSpPr>
          <p:spPr bwMode="auto">
            <a:xfrm>
              <a:off x="48" y="4184"/>
              <a:ext cx="5654" cy="57"/>
            </a:xfrm>
            <a:prstGeom prst="rect">
              <a:avLst/>
            </a:prstGeom>
            <a:solidFill>
              <a:srgbClr val="43516C"/>
            </a:solidFill>
            <a:ln w="9525">
              <a:noFill/>
              <a:miter lim="800000"/>
              <a:headEnd/>
              <a:tailEnd/>
            </a:ln>
          </p:spPr>
          <p:txBody>
            <a:bodyPr wrap="square">
              <a:spAutoFit/>
            </a:bodyPr>
            <a:lstStyle/>
            <a:p>
              <a:pPr>
                <a:lnSpc>
                  <a:spcPct val="70000"/>
                </a:lnSpc>
                <a:spcBef>
                  <a:spcPct val="50000"/>
                </a:spcBef>
              </a:pPr>
              <a:r>
                <a:rPr lang="es-AR" sz="800" dirty="0">
                  <a:solidFill>
                    <a:srgbClr val="DDDDDD"/>
                  </a:solidFill>
                  <a:latin typeface="Verdana" pitchFamily="34" charset="0"/>
                </a:rPr>
                <a:t>Ing. Marcelo Casasnovas Técnicas Digitales I Año </a:t>
              </a:r>
              <a:r>
                <a:rPr lang="es-AR" sz="800" dirty="0" smtClean="0">
                  <a:solidFill>
                    <a:srgbClr val="DDDDDD"/>
                  </a:solidFill>
                  <a:latin typeface="Verdana" pitchFamily="34" charset="0"/>
                </a:rPr>
                <a:t>2018                                                                                                                                           Centro CUDAR                                                       </a:t>
              </a:r>
              <a:endParaRPr lang="es-ES" sz="800" dirty="0">
                <a:solidFill>
                  <a:srgbClr val="DDDDDD"/>
                </a:solidFill>
                <a:latin typeface="Verdana" pitchFamily="34" charset="0"/>
              </a:endParaRPr>
            </a:p>
          </p:txBody>
        </p:sp>
      </p:grpSp>
      <p:pic>
        <p:nvPicPr>
          <p:cNvPr id="5" name="Imagen 4"/>
          <p:cNvPicPr>
            <a:picLocks noChangeAspect="1"/>
          </p:cNvPicPr>
          <p:nvPr/>
        </p:nvPicPr>
        <p:blipFill>
          <a:blip r:embed="rId3"/>
          <a:stretch>
            <a:fillRect/>
          </a:stretch>
        </p:blipFill>
        <p:spPr>
          <a:xfrm>
            <a:off x="4427984" y="3358290"/>
            <a:ext cx="1714500" cy="657225"/>
          </a:xfrm>
          <a:prstGeom prst="rect">
            <a:avLst/>
          </a:prstGeom>
        </p:spPr>
      </p:pic>
      <p:pic>
        <p:nvPicPr>
          <p:cNvPr id="6" name="Imagen 5"/>
          <p:cNvPicPr>
            <a:picLocks noChangeAspect="1"/>
          </p:cNvPicPr>
          <p:nvPr/>
        </p:nvPicPr>
        <p:blipFill>
          <a:blip r:embed="rId4"/>
          <a:stretch>
            <a:fillRect/>
          </a:stretch>
        </p:blipFill>
        <p:spPr>
          <a:xfrm>
            <a:off x="6452616" y="3353271"/>
            <a:ext cx="2533650" cy="1276350"/>
          </a:xfrm>
          <a:prstGeom prst="rect">
            <a:avLst/>
          </a:prstGeom>
        </p:spPr>
      </p:pic>
    </p:spTree>
    <p:extLst>
      <p:ext uri="{BB962C8B-B14F-4D97-AF65-F5344CB8AC3E}">
        <p14:creationId xmlns:p14="http://schemas.microsoft.com/office/powerpoint/2010/main" val="39797791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9" name="Group 10"/>
          <p:cNvGrpSpPr>
            <a:grpSpLocks/>
          </p:cNvGrpSpPr>
          <p:nvPr/>
        </p:nvGrpSpPr>
        <p:grpSpPr bwMode="auto">
          <a:xfrm>
            <a:off x="0" y="6432633"/>
            <a:ext cx="9144000" cy="425360"/>
            <a:chOff x="0" y="4184"/>
            <a:chExt cx="5760" cy="136"/>
          </a:xfrm>
        </p:grpSpPr>
        <p:sp>
          <p:nvSpPr>
            <p:cNvPr id="10" name="Rectangle 8"/>
            <p:cNvSpPr>
              <a:spLocks noChangeArrowheads="1"/>
            </p:cNvSpPr>
            <p:nvPr/>
          </p:nvSpPr>
          <p:spPr bwMode="auto">
            <a:xfrm>
              <a:off x="0" y="4184"/>
              <a:ext cx="5760" cy="136"/>
            </a:xfrm>
            <a:prstGeom prst="rect">
              <a:avLst/>
            </a:prstGeom>
            <a:solidFill>
              <a:srgbClr val="43516C"/>
            </a:solidFill>
            <a:ln w="9525" algn="ctr">
              <a:noFill/>
              <a:miter lim="800000"/>
              <a:headEnd/>
              <a:tailEnd/>
            </a:ln>
            <a:effectLst/>
          </p:spPr>
          <p:txBody>
            <a:bodyPr wrap="none" anchor="ctr"/>
            <a:lstStyle/>
            <a:p>
              <a:endParaRPr lang="es-AR"/>
            </a:p>
          </p:txBody>
        </p:sp>
        <p:sp>
          <p:nvSpPr>
            <p:cNvPr id="11" name="Text Box 98"/>
            <p:cNvSpPr txBox="1">
              <a:spLocks noChangeArrowheads="1"/>
            </p:cNvSpPr>
            <p:nvPr/>
          </p:nvSpPr>
          <p:spPr bwMode="auto">
            <a:xfrm>
              <a:off x="48" y="4184"/>
              <a:ext cx="5654" cy="57"/>
            </a:xfrm>
            <a:prstGeom prst="rect">
              <a:avLst/>
            </a:prstGeom>
            <a:solidFill>
              <a:srgbClr val="43516C"/>
            </a:solidFill>
            <a:ln w="9525">
              <a:noFill/>
              <a:miter lim="800000"/>
              <a:headEnd/>
              <a:tailEnd/>
            </a:ln>
          </p:spPr>
          <p:txBody>
            <a:bodyPr wrap="square">
              <a:spAutoFit/>
            </a:bodyPr>
            <a:lstStyle/>
            <a:p>
              <a:pPr>
                <a:lnSpc>
                  <a:spcPct val="70000"/>
                </a:lnSpc>
                <a:spcBef>
                  <a:spcPct val="50000"/>
                </a:spcBef>
              </a:pPr>
              <a:r>
                <a:rPr lang="es-AR" sz="800" dirty="0">
                  <a:solidFill>
                    <a:srgbClr val="DDDDDD"/>
                  </a:solidFill>
                  <a:latin typeface="Verdana" pitchFamily="34" charset="0"/>
                </a:rPr>
                <a:t>Ing. Marcelo Casasnovas Técnicas Digitales I Año </a:t>
              </a:r>
              <a:r>
                <a:rPr lang="es-AR" sz="800" dirty="0" smtClean="0">
                  <a:solidFill>
                    <a:srgbClr val="DDDDDD"/>
                  </a:solidFill>
                  <a:latin typeface="Verdana" pitchFamily="34" charset="0"/>
                </a:rPr>
                <a:t>2018                                                                                                                                           Centro CUDAR                                                       </a:t>
              </a:r>
              <a:endParaRPr lang="es-ES" sz="800" dirty="0">
                <a:solidFill>
                  <a:srgbClr val="DDDDDD"/>
                </a:solidFill>
                <a:latin typeface="Verdana" pitchFamily="34" charset="0"/>
              </a:endParaRPr>
            </a:p>
          </p:txBody>
        </p:sp>
      </p:grpSp>
      <p:grpSp>
        <p:nvGrpSpPr>
          <p:cNvPr id="15" name="Group 2"/>
          <p:cNvGrpSpPr>
            <a:grpSpLocks/>
          </p:cNvGrpSpPr>
          <p:nvPr/>
        </p:nvGrpSpPr>
        <p:grpSpPr bwMode="auto">
          <a:xfrm>
            <a:off x="0" y="0"/>
            <a:ext cx="9144000" cy="404813"/>
            <a:chOff x="0" y="0"/>
            <a:chExt cx="5760" cy="255"/>
          </a:xfrm>
        </p:grpSpPr>
        <p:sp>
          <p:nvSpPr>
            <p:cNvPr id="16" name="Rectangle 17"/>
            <p:cNvSpPr>
              <a:spLocks noChangeArrowheads="1"/>
            </p:cNvSpPr>
            <p:nvPr/>
          </p:nvSpPr>
          <p:spPr bwMode="auto">
            <a:xfrm>
              <a:off x="0" y="0"/>
              <a:ext cx="5760" cy="255"/>
            </a:xfrm>
            <a:prstGeom prst="rect">
              <a:avLst/>
            </a:prstGeom>
            <a:gradFill rotWithShape="1">
              <a:gsLst>
                <a:gs pos="0">
                  <a:srgbClr val="EAEAEA"/>
                </a:gs>
                <a:gs pos="100000">
                  <a:srgbClr val="43516D"/>
                </a:gs>
              </a:gsLst>
              <a:lin ang="0" scaled="1"/>
            </a:gradFill>
            <a:ln w="9525" algn="ctr">
              <a:noFill/>
              <a:miter lim="800000"/>
              <a:headEnd/>
              <a:tailEnd/>
            </a:ln>
          </p:spPr>
          <p:txBody>
            <a:bodyPr wrap="none" anchor="ctr"/>
            <a:lstStyle/>
            <a:p>
              <a:endParaRPr lang="es-AR"/>
            </a:p>
          </p:txBody>
        </p:sp>
        <p:sp>
          <p:nvSpPr>
            <p:cNvPr id="17" name="Text Box 81"/>
            <p:cNvSpPr txBox="1">
              <a:spLocks noChangeArrowheads="1"/>
            </p:cNvSpPr>
            <p:nvPr/>
          </p:nvSpPr>
          <p:spPr bwMode="auto">
            <a:xfrm>
              <a:off x="48" y="19"/>
              <a:ext cx="5712" cy="212"/>
            </a:xfrm>
            <a:prstGeom prst="rect">
              <a:avLst/>
            </a:prstGeom>
            <a:gradFill rotWithShape="1">
              <a:gsLst>
                <a:gs pos="0">
                  <a:srgbClr val="EAEAEA"/>
                </a:gs>
                <a:gs pos="100000">
                  <a:srgbClr val="43516D"/>
                </a:gs>
              </a:gsLst>
              <a:lin ang="0" scaled="1"/>
            </a:gradFill>
            <a:ln w="9525">
              <a:noFill/>
              <a:miter lim="800000"/>
              <a:headEnd/>
              <a:tailEnd/>
            </a:ln>
          </p:spPr>
          <p:txBody>
            <a:bodyPr>
              <a:spAutoFit/>
            </a:bodyPr>
            <a:lstStyle/>
            <a:p>
              <a:pPr algn="r">
                <a:spcBef>
                  <a:spcPct val="50000"/>
                </a:spcBef>
              </a:pPr>
              <a:r>
                <a:rPr lang="es-AR" sz="1600" dirty="0">
                  <a:solidFill>
                    <a:srgbClr val="EAEAEA"/>
                  </a:solidFill>
                  <a:latin typeface="Verdana" pitchFamily="34" charset="0"/>
                </a:rPr>
                <a:t>VERILOG</a:t>
              </a:r>
              <a:endParaRPr lang="es-ES" sz="1600" dirty="0">
                <a:solidFill>
                  <a:srgbClr val="EAEAEA"/>
                </a:solidFill>
                <a:latin typeface="Verdana" pitchFamily="34" charset="0"/>
              </a:endParaRPr>
            </a:p>
          </p:txBody>
        </p:sp>
      </p:grpSp>
      <p:pic>
        <p:nvPicPr>
          <p:cNvPr id="2" name="Imagen 1"/>
          <p:cNvPicPr>
            <a:picLocks noChangeAspect="1"/>
          </p:cNvPicPr>
          <p:nvPr/>
        </p:nvPicPr>
        <p:blipFill>
          <a:blip r:embed="rId2"/>
          <a:stretch>
            <a:fillRect/>
          </a:stretch>
        </p:blipFill>
        <p:spPr>
          <a:xfrm>
            <a:off x="667941" y="2111556"/>
            <a:ext cx="3503091" cy="1800290"/>
          </a:xfrm>
          <a:prstGeom prst="rect">
            <a:avLst/>
          </a:prstGeom>
        </p:spPr>
      </p:pic>
      <p:sp>
        <p:nvSpPr>
          <p:cNvPr id="12" name="Text Box 24"/>
          <p:cNvSpPr txBox="1">
            <a:spLocks noChangeArrowheads="1"/>
          </p:cNvSpPr>
          <p:nvPr/>
        </p:nvSpPr>
        <p:spPr bwMode="auto">
          <a:xfrm>
            <a:off x="395536" y="620688"/>
            <a:ext cx="4047903" cy="461665"/>
          </a:xfrm>
          <a:prstGeom prst="rect">
            <a:avLst/>
          </a:prstGeom>
          <a:noFill/>
          <a:ln w="9525" algn="ctr">
            <a:noFill/>
            <a:miter lim="800000"/>
            <a:headEnd/>
            <a:tailEnd/>
          </a:ln>
        </p:spPr>
        <p:txBody>
          <a:bodyPr wrap="none">
            <a:spAutoFit/>
          </a:bodyPr>
          <a:lstStyle/>
          <a:p>
            <a:r>
              <a:rPr lang="es-AR" sz="2400" b="1" dirty="0" smtClean="0">
                <a:solidFill>
                  <a:srgbClr val="43516D"/>
                </a:solidFill>
              </a:rPr>
              <a:t>Evitar </a:t>
            </a:r>
            <a:r>
              <a:rPr lang="es-AR" sz="2400" b="1" dirty="0" err="1" smtClean="0">
                <a:solidFill>
                  <a:srgbClr val="43516D"/>
                </a:solidFill>
              </a:rPr>
              <a:t>latches</a:t>
            </a:r>
            <a:r>
              <a:rPr lang="es-AR" sz="2400" b="1" dirty="0" smtClean="0">
                <a:solidFill>
                  <a:srgbClr val="43516D"/>
                </a:solidFill>
              </a:rPr>
              <a:t> en el diseño</a:t>
            </a:r>
            <a:endParaRPr lang="es-ES" sz="2400" b="1" dirty="0">
              <a:solidFill>
                <a:srgbClr val="43516D"/>
              </a:solidFill>
            </a:endParaRPr>
          </a:p>
        </p:txBody>
      </p:sp>
      <p:sp>
        <p:nvSpPr>
          <p:cNvPr id="13" name="Rectángulo 12"/>
          <p:cNvSpPr/>
          <p:nvPr/>
        </p:nvSpPr>
        <p:spPr>
          <a:xfrm>
            <a:off x="539552" y="1193752"/>
            <a:ext cx="8369739" cy="923330"/>
          </a:xfrm>
          <a:prstGeom prst="rect">
            <a:avLst/>
          </a:prstGeom>
        </p:spPr>
        <p:txBody>
          <a:bodyPr wrap="square">
            <a:spAutoFit/>
          </a:bodyPr>
          <a:lstStyle/>
          <a:p>
            <a:r>
              <a:rPr lang="es-ES" dirty="0" smtClean="0">
                <a:solidFill>
                  <a:srgbClr val="000000"/>
                </a:solidFill>
                <a:latin typeface="BHGMAI+Arial"/>
              </a:rPr>
              <a:t>Un diseñador debe evitar cualquier sintaxis RTL que infiera </a:t>
            </a:r>
            <a:r>
              <a:rPr lang="es-ES" dirty="0" err="1" smtClean="0">
                <a:solidFill>
                  <a:srgbClr val="000000"/>
                </a:solidFill>
                <a:latin typeface="BHGMAI+Arial"/>
              </a:rPr>
              <a:t>latches</a:t>
            </a:r>
            <a:r>
              <a:rPr lang="es-ES" dirty="0" smtClean="0">
                <a:solidFill>
                  <a:srgbClr val="000000"/>
                </a:solidFill>
                <a:latin typeface="BHGMAI+Arial"/>
              </a:rPr>
              <a:t>.</a:t>
            </a:r>
          </a:p>
          <a:p>
            <a:r>
              <a:rPr lang="es-ES" dirty="0" smtClean="0">
                <a:solidFill>
                  <a:srgbClr val="000000"/>
                </a:solidFill>
                <a:latin typeface="BHGMAI+Arial"/>
              </a:rPr>
              <a:t>Un </a:t>
            </a:r>
            <a:r>
              <a:rPr lang="es-ES" dirty="0" err="1" smtClean="0">
                <a:solidFill>
                  <a:srgbClr val="000000"/>
                </a:solidFill>
                <a:latin typeface="BHGMAI+Arial"/>
              </a:rPr>
              <a:t>latch</a:t>
            </a:r>
            <a:r>
              <a:rPr lang="es-ES" dirty="0" smtClean="0">
                <a:solidFill>
                  <a:srgbClr val="000000"/>
                </a:solidFill>
                <a:latin typeface="BHGMAI+Arial"/>
              </a:rPr>
              <a:t> es un dispositivo de almacenamiento que almacena un valor sin el uso de un </a:t>
            </a:r>
            <a:r>
              <a:rPr lang="es-ES" dirty="0" err="1" smtClean="0">
                <a:solidFill>
                  <a:srgbClr val="000000"/>
                </a:solidFill>
                <a:latin typeface="BHGMAI+Arial"/>
              </a:rPr>
              <a:t>clock</a:t>
            </a:r>
            <a:r>
              <a:rPr lang="es-ES" dirty="0" smtClean="0">
                <a:solidFill>
                  <a:srgbClr val="000000"/>
                </a:solidFill>
                <a:latin typeface="BHGMAI+Arial"/>
              </a:rPr>
              <a:t>.</a:t>
            </a:r>
            <a:endParaRPr lang="en-US" dirty="0">
              <a:solidFill>
                <a:srgbClr val="000000"/>
              </a:solidFill>
            </a:endParaRPr>
          </a:p>
        </p:txBody>
      </p:sp>
      <p:pic>
        <p:nvPicPr>
          <p:cNvPr id="3" name="Imagen 2"/>
          <p:cNvPicPr>
            <a:picLocks noChangeAspect="1"/>
          </p:cNvPicPr>
          <p:nvPr/>
        </p:nvPicPr>
        <p:blipFill>
          <a:blip r:embed="rId3"/>
          <a:stretch>
            <a:fillRect/>
          </a:stretch>
        </p:blipFill>
        <p:spPr>
          <a:xfrm>
            <a:off x="4355976" y="2185240"/>
            <a:ext cx="4275637" cy="3707110"/>
          </a:xfrm>
          <a:prstGeom prst="rect">
            <a:avLst/>
          </a:prstGeom>
        </p:spPr>
      </p:pic>
    </p:spTree>
    <p:extLst>
      <p:ext uri="{BB962C8B-B14F-4D97-AF65-F5344CB8AC3E}">
        <p14:creationId xmlns:p14="http://schemas.microsoft.com/office/powerpoint/2010/main" val="36511516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9" name="Group 10"/>
          <p:cNvGrpSpPr>
            <a:grpSpLocks/>
          </p:cNvGrpSpPr>
          <p:nvPr/>
        </p:nvGrpSpPr>
        <p:grpSpPr bwMode="auto">
          <a:xfrm>
            <a:off x="0" y="6432633"/>
            <a:ext cx="9144000" cy="425360"/>
            <a:chOff x="0" y="4184"/>
            <a:chExt cx="5760" cy="136"/>
          </a:xfrm>
        </p:grpSpPr>
        <p:sp>
          <p:nvSpPr>
            <p:cNvPr id="10" name="Rectangle 8"/>
            <p:cNvSpPr>
              <a:spLocks noChangeArrowheads="1"/>
            </p:cNvSpPr>
            <p:nvPr/>
          </p:nvSpPr>
          <p:spPr bwMode="auto">
            <a:xfrm>
              <a:off x="0" y="4184"/>
              <a:ext cx="5760" cy="136"/>
            </a:xfrm>
            <a:prstGeom prst="rect">
              <a:avLst/>
            </a:prstGeom>
            <a:solidFill>
              <a:srgbClr val="43516C"/>
            </a:solidFill>
            <a:ln w="9525" algn="ctr">
              <a:noFill/>
              <a:miter lim="800000"/>
              <a:headEnd/>
              <a:tailEnd/>
            </a:ln>
            <a:effectLst/>
          </p:spPr>
          <p:txBody>
            <a:bodyPr wrap="none" anchor="ctr"/>
            <a:lstStyle/>
            <a:p>
              <a:endParaRPr lang="es-AR"/>
            </a:p>
          </p:txBody>
        </p:sp>
        <p:sp>
          <p:nvSpPr>
            <p:cNvPr id="11" name="Text Box 98"/>
            <p:cNvSpPr txBox="1">
              <a:spLocks noChangeArrowheads="1"/>
            </p:cNvSpPr>
            <p:nvPr/>
          </p:nvSpPr>
          <p:spPr bwMode="auto">
            <a:xfrm>
              <a:off x="48" y="4184"/>
              <a:ext cx="5654" cy="57"/>
            </a:xfrm>
            <a:prstGeom prst="rect">
              <a:avLst/>
            </a:prstGeom>
            <a:solidFill>
              <a:srgbClr val="43516C"/>
            </a:solidFill>
            <a:ln w="9525">
              <a:noFill/>
              <a:miter lim="800000"/>
              <a:headEnd/>
              <a:tailEnd/>
            </a:ln>
          </p:spPr>
          <p:txBody>
            <a:bodyPr wrap="square">
              <a:spAutoFit/>
            </a:bodyPr>
            <a:lstStyle/>
            <a:p>
              <a:pPr>
                <a:lnSpc>
                  <a:spcPct val="70000"/>
                </a:lnSpc>
                <a:spcBef>
                  <a:spcPct val="50000"/>
                </a:spcBef>
              </a:pPr>
              <a:r>
                <a:rPr lang="es-AR" sz="800" dirty="0">
                  <a:solidFill>
                    <a:srgbClr val="DDDDDD"/>
                  </a:solidFill>
                  <a:latin typeface="Verdana" pitchFamily="34" charset="0"/>
                </a:rPr>
                <a:t>Ing. Marcelo Casasnovas Técnicas Digitales I Año </a:t>
              </a:r>
              <a:r>
                <a:rPr lang="es-AR" sz="800" dirty="0" smtClean="0">
                  <a:solidFill>
                    <a:srgbClr val="DDDDDD"/>
                  </a:solidFill>
                  <a:latin typeface="Verdana" pitchFamily="34" charset="0"/>
                </a:rPr>
                <a:t>2018                                                                                                                                           Centro CUDAR                                                       </a:t>
              </a:r>
              <a:endParaRPr lang="es-ES" sz="800" dirty="0">
                <a:solidFill>
                  <a:srgbClr val="DDDDDD"/>
                </a:solidFill>
                <a:latin typeface="Verdana" pitchFamily="34" charset="0"/>
              </a:endParaRPr>
            </a:p>
          </p:txBody>
        </p:sp>
      </p:grpSp>
      <p:grpSp>
        <p:nvGrpSpPr>
          <p:cNvPr id="15" name="Group 2"/>
          <p:cNvGrpSpPr>
            <a:grpSpLocks/>
          </p:cNvGrpSpPr>
          <p:nvPr/>
        </p:nvGrpSpPr>
        <p:grpSpPr bwMode="auto">
          <a:xfrm>
            <a:off x="0" y="0"/>
            <a:ext cx="9144000" cy="404813"/>
            <a:chOff x="0" y="0"/>
            <a:chExt cx="5760" cy="255"/>
          </a:xfrm>
        </p:grpSpPr>
        <p:sp>
          <p:nvSpPr>
            <p:cNvPr id="16" name="Rectangle 17"/>
            <p:cNvSpPr>
              <a:spLocks noChangeArrowheads="1"/>
            </p:cNvSpPr>
            <p:nvPr/>
          </p:nvSpPr>
          <p:spPr bwMode="auto">
            <a:xfrm>
              <a:off x="0" y="0"/>
              <a:ext cx="5760" cy="255"/>
            </a:xfrm>
            <a:prstGeom prst="rect">
              <a:avLst/>
            </a:prstGeom>
            <a:gradFill rotWithShape="1">
              <a:gsLst>
                <a:gs pos="0">
                  <a:srgbClr val="EAEAEA"/>
                </a:gs>
                <a:gs pos="100000">
                  <a:srgbClr val="43516D"/>
                </a:gs>
              </a:gsLst>
              <a:lin ang="0" scaled="1"/>
            </a:gradFill>
            <a:ln w="9525" algn="ctr">
              <a:noFill/>
              <a:miter lim="800000"/>
              <a:headEnd/>
              <a:tailEnd/>
            </a:ln>
          </p:spPr>
          <p:txBody>
            <a:bodyPr wrap="none" anchor="ctr"/>
            <a:lstStyle/>
            <a:p>
              <a:endParaRPr lang="es-AR"/>
            </a:p>
          </p:txBody>
        </p:sp>
        <p:sp>
          <p:nvSpPr>
            <p:cNvPr id="17" name="Text Box 81"/>
            <p:cNvSpPr txBox="1">
              <a:spLocks noChangeArrowheads="1"/>
            </p:cNvSpPr>
            <p:nvPr/>
          </p:nvSpPr>
          <p:spPr bwMode="auto">
            <a:xfrm>
              <a:off x="48" y="19"/>
              <a:ext cx="5712" cy="212"/>
            </a:xfrm>
            <a:prstGeom prst="rect">
              <a:avLst/>
            </a:prstGeom>
            <a:gradFill rotWithShape="1">
              <a:gsLst>
                <a:gs pos="0">
                  <a:srgbClr val="EAEAEA"/>
                </a:gs>
                <a:gs pos="100000">
                  <a:srgbClr val="43516D"/>
                </a:gs>
              </a:gsLst>
              <a:lin ang="0" scaled="1"/>
            </a:gradFill>
            <a:ln w="9525">
              <a:noFill/>
              <a:miter lim="800000"/>
              <a:headEnd/>
              <a:tailEnd/>
            </a:ln>
          </p:spPr>
          <p:txBody>
            <a:bodyPr>
              <a:spAutoFit/>
            </a:bodyPr>
            <a:lstStyle/>
            <a:p>
              <a:pPr algn="r">
                <a:spcBef>
                  <a:spcPct val="50000"/>
                </a:spcBef>
              </a:pPr>
              <a:r>
                <a:rPr lang="es-AR" sz="1600" dirty="0">
                  <a:solidFill>
                    <a:srgbClr val="EAEAEA"/>
                  </a:solidFill>
                  <a:latin typeface="Verdana" pitchFamily="34" charset="0"/>
                </a:rPr>
                <a:t>VERILOG</a:t>
              </a:r>
              <a:endParaRPr lang="es-ES" sz="1600" dirty="0">
                <a:solidFill>
                  <a:srgbClr val="EAEAEA"/>
                </a:solidFill>
                <a:latin typeface="Verdana" pitchFamily="34" charset="0"/>
              </a:endParaRPr>
            </a:p>
          </p:txBody>
        </p:sp>
      </p:grpSp>
      <p:sp>
        <p:nvSpPr>
          <p:cNvPr id="12" name="Text Box 24"/>
          <p:cNvSpPr txBox="1">
            <a:spLocks noChangeArrowheads="1"/>
          </p:cNvSpPr>
          <p:nvPr/>
        </p:nvSpPr>
        <p:spPr bwMode="auto">
          <a:xfrm>
            <a:off x="395536" y="620688"/>
            <a:ext cx="4047903" cy="461665"/>
          </a:xfrm>
          <a:prstGeom prst="rect">
            <a:avLst/>
          </a:prstGeom>
          <a:noFill/>
          <a:ln w="9525" algn="ctr">
            <a:noFill/>
            <a:miter lim="800000"/>
            <a:headEnd/>
            <a:tailEnd/>
          </a:ln>
        </p:spPr>
        <p:txBody>
          <a:bodyPr wrap="none">
            <a:spAutoFit/>
          </a:bodyPr>
          <a:lstStyle/>
          <a:p>
            <a:r>
              <a:rPr lang="es-AR" sz="2400" b="1" dirty="0" smtClean="0">
                <a:solidFill>
                  <a:srgbClr val="43516D"/>
                </a:solidFill>
              </a:rPr>
              <a:t>Evitar </a:t>
            </a:r>
            <a:r>
              <a:rPr lang="es-AR" sz="2400" b="1" dirty="0" err="1" smtClean="0">
                <a:solidFill>
                  <a:srgbClr val="43516D"/>
                </a:solidFill>
              </a:rPr>
              <a:t>latches</a:t>
            </a:r>
            <a:r>
              <a:rPr lang="es-AR" sz="2400" b="1" dirty="0" smtClean="0">
                <a:solidFill>
                  <a:srgbClr val="43516D"/>
                </a:solidFill>
              </a:rPr>
              <a:t> en el diseño</a:t>
            </a:r>
            <a:endParaRPr lang="es-ES" sz="2400" b="1" dirty="0">
              <a:solidFill>
                <a:srgbClr val="43516D"/>
              </a:solidFill>
            </a:endParaRPr>
          </a:p>
        </p:txBody>
      </p:sp>
      <p:pic>
        <p:nvPicPr>
          <p:cNvPr id="3" name="Imagen 2"/>
          <p:cNvPicPr>
            <a:picLocks noChangeAspect="1"/>
          </p:cNvPicPr>
          <p:nvPr/>
        </p:nvPicPr>
        <p:blipFill>
          <a:blip r:embed="rId2"/>
          <a:stretch>
            <a:fillRect/>
          </a:stretch>
        </p:blipFill>
        <p:spPr>
          <a:xfrm>
            <a:off x="611187" y="1298228"/>
            <a:ext cx="7905750" cy="4886325"/>
          </a:xfrm>
          <a:prstGeom prst="rect">
            <a:avLst/>
          </a:prstGeom>
        </p:spPr>
      </p:pic>
    </p:spTree>
    <p:extLst>
      <p:ext uri="{BB962C8B-B14F-4D97-AF65-F5344CB8AC3E}">
        <p14:creationId xmlns:p14="http://schemas.microsoft.com/office/powerpoint/2010/main" val="14858444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9" name="Group 10"/>
          <p:cNvGrpSpPr>
            <a:grpSpLocks/>
          </p:cNvGrpSpPr>
          <p:nvPr/>
        </p:nvGrpSpPr>
        <p:grpSpPr bwMode="auto">
          <a:xfrm>
            <a:off x="0" y="6432633"/>
            <a:ext cx="9144000" cy="425360"/>
            <a:chOff x="0" y="4184"/>
            <a:chExt cx="5760" cy="136"/>
          </a:xfrm>
        </p:grpSpPr>
        <p:sp>
          <p:nvSpPr>
            <p:cNvPr id="10" name="Rectangle 8"/>
            <p:cNvSpPr>
              <a:spLocks noChangeArrowheads="1"/>
            </p:cNvSpPr>
            <p:nvPr/>
          </p:nvSpPr>
          <p:spPr bwMode="auto">
            <a:xfrm>
              <a:off x="0" y="4184"/>
              <a:ext cx="5760" cy="136"/>
            </a:xfrm>
            <a:prstGeom prst="rect">
              <a:avLst/>
            </a:prstGeom>
            <a:solidFill>
              <a:srgbClr val="43516C"/>
            </a:solidFill>
            <a:ln w="9525" algn="ctr">
              <a:noFill/>
              <a:miter lim="800000"/>
              <a:headEnd/>
              <a:tailEnd/>
            </a:ln>
            <a:effectLst/>
          </p:spPr>
          <p:txBody>
            <a:bodyPr wrap="none" anchor="ctr"/>
            <a:lstStyle/>
            <a:p>
              <a:endParaRPr lang="es-AR"/>
            </a:p>
          </p:txBody>
        </p:sp>
        <p:sp>
          <p:nvSpPr>
            <p:cNvPr id="11" name="Text Box 98"/>
            <p:cNvSpPr txBox="1">
              <a:spLocks noChangeArrowheads="1"/>
            </p:cNvSpPr>
            <p:nvPr/>
          </p:nvSpPr>
          <p:spPr bwMode="auto">
            <a:xfrm>
              <a:off x="48" y="4184"/>
              <a:ext cx="5654" cy="57"/>
            </a:xfrm>
            <a:prstGeom prst="rect">
              <a:avLst/>
            </a:prstGeom>
            <a:solidFill>
              <a:srgbClr val="43516C"/>
            </a:solidFill>
            <a:ln w="9525">
              <a:noFill/>
              <a:miter lim="800000"/>
              <a:headEnd/>
              <a:tailEnd/>
            </a:ln>
          </p:spPr>
          <p:txBody>
            <a:bodyPr wrap="square">
              <a:spAutoFit/>
            </a:bodyPr>
            <a:lstStyle/>
            <a:p>
              <a:pPr>
                <a:lnSpc>
                  <a:spcPct val="70000"/>
                </a:lnSpc>
                <a:spcBef>
                  <a:spcPct val="50000"/>
                </a:spcBef>
              </a:pPr>
              <a:r>
                <a:rPr lang="es-AR" sz="800" dirty="0">
                  <a:solidFill>
                    <a:srgbClr val="DDDDDD"/>
                  </a:solidFill>
                  <a:latin typeface="Verdana" pitchFamily="34" charset="0"/>
                </a:rPr>
                <a:t>Ing. Marcelo Casasnovas Técnicas Digitales I Año </a:t>
              </a:r>
              <a:r>
                <a:rPr lang="es-AR" sz="800" dirty="0" smtClean="0">
                  <a:solidFill>
                    <a:srgbClr val="DDDDDD"/>
                  </a:solidFill>
                  <a:latin typeface="Verdana" pitchFamily="34" charset="0"/>
                </a:rPr>
                <a:t>2018                                                                                                                                           Centro CUDAR                                                       </a:t>
              </a:r>
              <a:endParaRPr lang="es-ES" sz="800" dirty="0">
                <a:solidFill>
                  <a:srgbClr val="DDDDDD"/>
                </a:solidFill>
                <a:latin typeface="Verdana" pitchFamily="34" charset="0"/>
              </a:endParaRPr>
            </a:p>
          </p:txBody>
        </p:sp>
      </p:grpSp>
      <p:grpSp>
        <p:nvGrpSpPr>
          <p:cNvPr id="15" name="Group 2"/>
          <p:cNvGrpSpPr>
            <a:grpSpLocks/>
          </p:cNvGrpSpPr>
          <p:nvPr/>
        </p:nvGrpSpPr>
        <p:grpSpPr bwMode="auto">
          <a:xfrm>
            <a:off x="0" y="0"/>
            <a:ext cx="9144000" cy="404813"/>
            <a:chOff x="0" y="0"/>
            <a:chExt cx="5760" cy="255"/>
          </a:xfrm>
        </p:grpSpPr>
        <p:sp>
          <p:nvSpPr>
            <p:cNvPr id="16" name="Rectangle 17"/>
            <p:cNvSpPr>
              <a:spLocks noChangeArrowheads="1"/>
            </p:cNvSpPr>
            <p:nvPr/>
          </p:nvSpPr>
          <p:spPr bwMode="auto">
            <a:xfrm>
              <a:off x="0" y="0"/>
              <a:ext cx="5760" cy="255"/>
            </a:xfrm>
            <a:prstGeom prst="rect">
              <a:avLst/>
            </a:prstGeom>
            <a:gradFill rotWithShape="1">
              <a:gsLst>
                <a:gs pos="0">
                  <a:srgbClr val="EAEAEA"/>
                </a:gs>
                <a:gs pos="100000">
                  <a:srgbClr val="43516D"/>
                </a:gs>
              </a:gsLst>
              <a:lin ang="0" scaled="1"/>
            </a:gradFill>
            <a:ln w="9525" algn="ctr">
              <a:noFill/>
              <a:miter lim="800000"/>
              <a:headEnd/>
              <a:tailEnd/>
            </a:ln>
          </p:spPr>
          <p:txBody>
            <a:bodyPr wrap="none" anchor="ctr"/>
            <a:lstStyle/>
            <a:p>
              <a:endParaRPr lang="es-AR"/>
            </a:p>
          </p:txBody>
        </p:sp>
        <p:sp>
          <p:nvSpPr>
            <p:cNvPr id="17" name="Text Box 81"/>
            <p:cNvSpPr txBox="1">
              <a:spLocks noChangeArrowheads="1"/>
            </p:cNvSpPr>
            <p:nvPr/>
          </p:nvSpPr>
          <p:spPr bwMode="auto">
            <a:xfrm>
              <a:off x="48" y="19"/>
              <a:ext cx="5712" cy="212"/>
            </a:xfrm>
            <a:prstGeom prst="rect">
              <a:avLst/>
            </a:prstGeom>
            <a:gradFill rotWithShape="1">
              <a:gsLst>
                <a:gs pos="0">
                  <a:srgbClr val="EAEAEA"/>
                </a:gs>
                <a:gs pos="100000">
                  <a:srgbClr val="43516D"/>
                </a:gs>
              </a:gsLst>
              <a:lin ang="0" scaled="1"/>
            </a:gradFill>
            <a:ln w="9525">
              <a:noFill/>
              <a:miter lim="800000"/>
              <a:headEnd/>
              <a:tailEnd/>
            </a:ln>
          </p:spPr>
          <p:txBody>
            <a:bodyPr>
              <a:spAutoFit/>
            </a:bodyPr>
            <a:lstStyle/>
            <a:p>
              <a:pPr algn="r">
                <a:spcBef>
                  <a:spcPct val="50000"/>
                </a:spcBef>
              </a:pPr>
              <a:r>
                <a:rPr lang="es-AR" sz="1600" dirty="0">
                  <a:solidFill>
                    <a:srgbClr val="EAEAEA"/>
                  </a:solidFill>
                  <a:latin typeface="Verdana" pitchFamily="34" charset="0"/>
                </a:rPr>
                <a:t>VERILOG</a:t>
              </a:r>
              <a:endParaRPr lang="es-ES" sz="1600" dirty="0">
                <a:solidFill>
                  <a:srgbClr val="EAEAEA"/>
                </a:solidFill>
                <a:latin typeface="Verdana" pitchFamily="34" charset="0"/>
              </a:endParaRPr>
            </a:p>
          </p:txBody>
        </p:sp>
      </p:grpSp>
      <p:sp>
        <p:nvSpPr>
          <p:cNvPr id="12" name="Text Box 24"/>
          <p:cNvSpPr txBox="1">
            <a:spLocks noChangeArrowheads="1"/>
          </p:cNvSpPr>
          <p:nvPr/>
        </p:nvSpPr>
        <p:spPr bwMode="auto">
          <a:xfrm>
            <a:off x="467544" y="438192"/>
            <a:ext cx="3661580" cy="461665"/>
          </a:xfrm>
          <a:prstGeom prst="rect">
            <a:avLst/>
          </a:prstGeom>
          <a:noFill/>
          <a:ln w="9525" algn="ctr">
            <a:noFill/>
            <a:miter lim="800000"/>
            <a:headEnd/>
            <a:tailEnd/>
          </a:ln>
        </p:spPr>
        <p:txBody>
          <a:bodyPr wrap="none">
            <a:spAutoFit/>
          </a:bodyPr>
          <a:lstStyle/>
          <a:p>
            <a:r>
              <a:rPr lang="es-AR" sz="2400" b="1" dirty="0" smtClean="0">
                <a:solidFill>
                  <a:srgbClr val="43516D"/>
                </a:solidFill>
              </a:rPr>
              <a:t>Parámetros (</a:t>
            </a:r>
            <a:r>
              <a:rPr lang="es-AR" sz="2400" b="1" dirty="0" err="1" smtClean="0">
                <a:solidFill>
                  <a:srgbClr val="43516D"/>
                </a:solidFill>
              </a:rPr>
              <a:t>parameter</a:t>
            </a:r>
            <a:r>
              <a:rPr lang="es-AR" sz="2400" b="1" dirty="0" smtClean="0">
                <a:solidFill>
                  <a:srgbClr val="43516D"/>
                </a:solidFill>
              </a:rPr>
              <a:t>)</a:t>
            </a:r>
            <a:endParaRPr lang="es-ES" sz="2400" b="1" dirty="0">
              <a:solidFill>
                <a:srgbClr val="43516D"/>
              </a:solidFill>
            </a:endParaRPr>
          </a:p>
        </p:txBody>
      </p:sp>
      <p:sp>
        <p:nvSpPr>
          <p:cNvPr id="13" name="Rectángulo 12"/>
          <p:cNvSpPr/>
          <p:nvPr/>
        </p:nvSpPr>
        <p:spPr>
          <a:xfrm>
            <a:off x="716545" y="865502"/>
            <a:ext cx="8369739" cy="2585323"/>
          </a:xfrm>
          <a:prstGeom prst="rect">
            <a:avLst/>
          </a:prstGeom>
        </p:spPr>
        <p:txBody>
          <a:bodyPr wrap="square">
            <a:spAutoFit/>
          </a:bodyPr>
          <a:lstStyle/>
          <a:p>
            <a:pPr marL="285750" indent="-285750">
              <a:buFont typeface="Arial" panose="020B0604020202020204" pitchFamily="34" charset="0"/>
              <a:buChar char="•"/>
            </a:pPr>
            <a:r>
              <a:rPr lang="es-ES" dirty="0" smtClean="0">
                <a:solidFill>
                  <a:srgbClr val="000000"/>
                </a:solidFill>
                <a:latin typeface="BHGMAI+Arial"/>
              </a:rPr>
              <a:t>Los parámetros son constantes  que son locales a un módulo.</a:t>
            </a:r>
          </a:p>
          <a:p>
            <a:pPr marL="285750" indent="-285750">
              <a:buFont typeface="Arial" panose="020B0604020202020204" pitchFamily="34" charset="0"/>
              <a:buChar char="•"/>
            </a:pPr>
            <a:r>
              <a:rPr lang="es-ES" dirty="0"/>
              <a:t>A un </a:t>
            </a:r>
            <a:r>
              <a:rPr lang="es-ES" dirty="0" smtClean="0"/>
              <a:t>parámetro </a:t>
            </a:r>
            <a:r>
              <a:rPr lang="es-ES" dirty="0"/>
              <a:t>se le asigna un valor por defecto en el modulo y para cada </a:t>
            </a:r>
            <a:r>
              <a:rPr lang="es-ES" dirty="0" smtClean="0"/>
              <a:t>instancia de </a:t>
            </a:r>
            <a:r>
              <a:rPr lang="es-ES" dirty="0"/>
              <a:t>este modulo se le puede asignar un valor diferente</a:t>
            </a:r>
            <a:r>
              <a:rPr lang="es-ES" dirty="0" smtClean="0"/>
              <a:t>.</a:t>
            </a:r>
          </a:p>
          <a:p>
            <a:pPr marL="285750" indent="-285750">
              <a:buFont typeface="Arial" panose="020B0604020202020204" pitchFamily="34" charset="0"/>
              <a:buChar char="•"/>
            </a:pPr>
            <a:r>
              <a:rPr lang="es-ES" dirty="0"/>
              <a:t>Los </a:t>
            </a:r>
            <a:r>
              <a:rPr lang="es-ES" dirty="0" smtClean="0"/>
              <a:t>parámetros </a:t>
            </a:r>
            <a:r>
              <a:rPr lang="es-ES" dirty="0"/>
              <a:t>son muy </a:t>
            </a:r>
            <a:r>
              <a:rPr lang="es-ES" dirty="0" smtClean="0"/>
              <a:t>útiles </a:t>
            </a:r>
            <a:r>
              <a:rPr lang="es-ES" dirty="0"/>
              <a:t>para mejorar la </a:t>
            </a:r>
            <a:r>
              <a:rPr lang="es-ES" dirty="0" smtClean="0"/>
              <a:t>reutilización </a:t>
            </a:r>
            <a:r>
              <a:rPr lang="es-ES" dirty="0"/>
              <a:t>de los </a:t>
            </a:r>
            <a:r>
              <a:rPr lang="es-ES" dirty="0" smtClean="0"/>
              <a:t>módulos desarrollados.</a:t>
            </a:r>
          </a:p>
          <a:p>
            <a:pPr marL="285750" indent="-285750">
              <a:buFont typeface="Arial" panose="020B0604020202020204" pitchFamily="34" charset="0"/>
              <a:buChar char="•"/>
            </a:pPr>
            <a:r>
              <a:rPr lang="es-ES" dirty="0"/>
              <a:t>Un modulo se llama parametrizado (parametered) si esta escrito de una manera </a:t>
            </a:r>
            <a:r>
              <a:rPr lang="es-ES" dirty="0" smtClean="0"/>
              <a:t>que el </a:t>
            </a:r>
            <a:r>
              <a:rPr lang="es-ES" dirty="0"/>
              <a:t>mismo modulo se puede instanciar para diferentes anchos de puertos de </a:t>
            </a:r>
            <a:r>
              <a:rPr lang="es-ES" dirty="0" smtClean="0"/>
              <a:t>entrada </a:t>
            </a:r>
            <a:r>
              <a:rPr lang="en-US" dirty="0" smtClean="0"/>
              <a:t>y </a:t>
            </a:r>
            <a:r>
              <a:rPr lang="en-US" dirty="0"/>
              <a:t>salida.</a:t>
            </a:r>
          </a:p>
          <a:p>
            <a:endParaRPr lang="es-ES" dirty="0" smtClean="0"/>
          </a:p>
        </p:txBody>
      </p:sp>
      <p:pic>
        <p:nvPicPr>
          <p:cNvPr id="2" name="Imagen 1"/>
          <p:cNvPicPr>
            <a:picLocks noChangeAspect="1"/>
          </p:cNvPicPr>
          <p:nvPr/>
        </p:nvPicPr>
        <p:blipFill>
          <a:blip r:embed="rId2"/>
          <a:stretch>
            <a:fillRect/>
          </a:stretch>
        </p:blipFill>
        <p:spPr>
          <a:xfrm>
            <a:off x="1552895" y="3068960"/>
            <a:ext cx="5945722" cy="3325573"/>
          </a:xfrm>
          <a:prstGeom prst="rect">
            <a:avLst/>
          </a:prstGeom>
        </p:spPr>
      </p:pic>
    </p:spTree>
    <p:extLst>
      <p:ext uri="{BB962C8B-B14F-4D97-AF65-F5344CB8AC3E}">
        <p14:creationId xmlns:p14="http://schemas.microsoft.com/office/powerpoint/2010/main" val="27555667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9" name="Group 10"/>
          <p:cNvGrpSpPr>
            <a:grpSpLocks/>
          </p:cNvGrpSpPr>
          <p:nvPr/>
        </p:nvGrpSpPr>
        <p:grpSpPr bwMode="auto">
          <a:xfrm>
            <a:off x="0" y="6432633"/>
            <a:ext cx="9144000" cy="425360"/>
            <a:chOff x="0" y="4184"/>
            <a:chExt cx="5760" cy="136"/>
          </a:xfrm>
        </p:grpSpPr>
        <p:sp>
          <p:nvSpPr>
            <p:cNvPr id="10" name="Rectangle 8"/>
            <p:cNvSpPr>
              <a:spLocks noChangeArrowheads="1"/>
            </p:cNvSpPr>
            <p:nvPr/>
          </p:nvSpPr>
          <p:spPr bwMode="auto">
            <a:xfrm>
              <a:off x="0" y="4184"/>
              <a:ext cx="5760" cy="136"/>
            </a:xfrm>
            <a:prstGeom prst="rect">
              <a:avLst/>
            </a:prstGeom>
            <a:solidFill>
              <a:srgbClr val="43516C"/>
            </a:solidFill>
            <a:ln w="9525" algn="ctr">
              <a:noFill/>
              <a:miter lim="800000"/>
              <a:headEnd/>
              <a:tailEnd/>
            </a:ln>
            <a:effectLst/>
          </p:spPr>
          <p:txBody>
            <a:bodyPr wrap="none" anchor="ctr"/>
            <a:lstStyle/>
            <a:p>
              <a:endParaRPr lang="es-AR"/>
            </a:p>
          </p:txBody>
        </p:sp>
        <p:sp>
          <p:nvSpPr>
            <p:cNvPr id="11" name="Text Box 98"/>
            <p:cNvSpPr txBox="1">
              <a:spLocks noChangeArrowheads="1"/>
            </p:cNvSpPr>
            <p:nvPr/>
          </p:nvSpPr>
          <p:spPr bwMode="auto">
            <a:xfrm>
              <a:off x="48" y="4184"/>
              <a:ext cx="5654" cy="57"/>
            </a:xfrm>
            <a:prstGeom prst="rect">
              <a:avLst/>
            </a:prstGeom>
            <a:solidFill>
              <a:srgbClr val="43516C"/>
            </a:solidFill>
            <a:ln w="9525">
              <a:noFill/>
              <a:miter lim="800000"/>
              <a:headEnd/>
              <a:tailEnd/>
            </a:ln>
          </p:spPr>
          <p:txBody>
            <a:bodyPr wrap="square">
              <a:spAutoFit/>
            </a:bodyPr>
            <a:lstStyle/>
            <a:p>
              <a:pPr>
                <a:lnSpc>
                  <a:spcPct val="70000"/>
                </a:lnSpc>
                <a:spcBef>
                  <a:spcPct val="50000"/>
                </a:spcBef>
              </a:pPr>
              <a:r>
                <a:rPr lang="es-AR" sz="800" dirty="0">
                  <a:solidFill>
                    <a:srgbClr val="DDDDDD"/>
                  </a:solidFill>
                  <a:latin typeface="Verdana" pitchFamily="34" charset="0"/>
                </a:rPr>
                <a:t>Ing. Marcelo Casasnovas Técnicas Digitales I Año </a:t>
              </a:r>
              <a:r>
                <a:rPr lang="es-AR" sz="800" dirty="0" smtClean="0">
                  <a:solidFill>
                    <a:srgbClr val="DDDDDD"/>
                  </a:solidFill>
                  <a:latin typeface="Verdana" pitchFamily="34" charset="0"/>
                </a:rPr>
                <a:t>2018                                                                                                                                           Centro CUDAR                                                       </a:t>
              </a:r>
              <a:endParaRPr lang="es-ES" sz="800" dirty="0">
                <a:solidFill>
                  <a:srgbClr val="DDDDDD"/>
                </a:solidFill>
                <a:latin typeface="Verdana" pitchFamily="34" charset="0"/>
              </a:endParaRPr>
            </a:p>
          </p:txBody>
        </p:sp>
      </p:grpSp>
      <p:grpSp>
        <p:nvGrpSpPr>
          <p:cNvPr id="15" name="Group 2"/>
          <p:cNvGrpSpPr>
            <a:grpSpLocks/>
          </p:cNvGrpSpPr>
          <p:nvPr/>
        </p:nvGrpSpPr>
        <p:grpSpPr bwMode="auto">
          <a:xfrm>
            <a:off x="0" y="0"/>
            <a:ext cx="9144000" cy="404813"/>
            <a:chOff x="0" y="0"/>
            <a:chExt cx="5760" cy="255"/>
          </a:xfrm>
        </p:grpSpPr>
        <p:sp>
          <p:nvSpPr>
            <p:cNvPr id="16" name="Rectangle 17"/>
            <p:cNvSpPr>
              <a:spLocks noChangeArrowheads="1"/>
            </p:cNvSpPr>
            <p:nvPr/>
          </p:nvSpPr>
          <p:spPr bwMode="auto">
            <a:xfrm>
              <a:off x="0" y="0"/>
              <a:ext cx="5760" cy="255"/>
            </a:xfrm>
            <a:prstGeom prst="rect">
              <a:avLst/>
            </a:prstGeom>
            <a:gradFill rotWithShape="1">
              <a:gsLst>
                <a:gs pos="0">
                  <a:srgbClr val="EAEAEA"/>
                </a:gs>
                <a:gs pos="100000">
                  <a:srgbClr val="43516D"/>
                </a:gs>
              </a:gsLst>
              <a:lin ang="0" scaled="1"/>
            </a:gradFill>
            <a:ln w="9525" algn="ctr">
              <a:noFill/>
              <a:miter lim="800000"/>
              <a:headEnd/>
              <a:tailEnd/>
            </a:ln>
          </p:spPr>
          <p:txBody>
            <a:bodyPr wrap="none" anchor="ctr"/>
            <a:lstStyle/>
            <a:p>
              <a:endParaRPr lang="es-AR"/>
            </a:p>
          </p:txBody>
        </p:sp>
        <p:sp>
          <p:nvSpPr>
            <p:cNvPr id="17" name="Text Box 81"/>
            <p:cNvSpPr txBox="1">
              <a:spLocks noChangeArrowheads="1"/>
            </p:cNvSpPr>
            <p:nvPr/>
          </p:nvSpPr>
          <p:spPr bwMode="auto">
            <a:xfrm>
              <a:off x="48" y="19"/>
              <a:ext cx="5712" cy="212"/>
            </a:xfrm>
            <a:prstGeom prst="rect">
              <a:avLst/>
            </a:prstGeom>
            <a:gradFill rotWithShape="1">
              <a:gsLst>
                <a:gs pos="0">
                  <a:srgbClr val="EAEAEA"/>
                </a:gs>
                <a:gs pos="100000">
                  <a:srgbClr val="43516D"/>
                </a:gs>
              </a:gsLst>
              <a:lin ang="0" scaled="1"/>
            </a:gradFill>
            <a:ln w="9525">
              <a:noFill/>
              <a:miter lim="800000"/>
              <a:headEnd/>
              <a:tailEnd/>
            </a:ln>
          </p:spPr>
          <p:txBody>
            <a:bodyPr>
              <a:spAutoFit/>
            </a:bodyPr>
            <a:lstStyle/>
            <a:p>
              <a:pPr algn="r">
                <a:spcBef>
                  <a:spcPct val="50000"/>
                </a:spcBef>
              </a:pPr>
              <a:r>
                <a:rPr lang="es-AR" sz="1600" dirty="0">
                  <a:solidFill>
                    <a:srgbClr val="EAEAEA"/>
                  </a:solidFill>
                  <a:latin typeface="Verdana" pitchFamily="34" charset="0"/>
                </a:rPr>
                <a:t>VERILOG</a:t>
              </a:r>
              <a:endParaRPr lang="es-ES" sz="1600" dirty="0">
                <a:solidFill>
                  <a:srgbClr val="EAEAEA"/>
                </a:solidFill>
                <a:latin typeface="Verdana" pitchFamily="34" charset="0"/>
              </a:endParaRPr>
            </a:p>
          </p:txBody>
        </p:sp>
      </p:grpSp>
      <p:sp>
        <p:nvSpPr>
          <p:cNvPr id="12" name="Text Box 24"/>
          <p:cNvSpPr txBox="1">
            <a:spLocks noChangeArrowheads="1"/>
          </p:cNvSpPr>
          <p:nvPr/>
        </p:nvSpPr>
        <p:spPr bwMode="auto">
          <a:xfrm>
            <a:off x="251520" y="469306"/>
            <a:ext cx="2675732" cy="461665"/>
          </a:xfrm>
          <a:prstGeom prst="rect">
            <a:avLst/>
          </a:prstGeom>
          <a:noFill/>
          <a:ln w="9525" algn="ctr">
            <a:noFill/>
            <a:miter lim="800000"/>
            <a:headEnd/>
            <a:tailEnd/>
          </a:ln>
        </p:spPr>
        <p:txBody>
          <a:bodyPr wrap="none">
            <a:spAutoFit/>
          </a:bodyPr>
          <a:lstStyle/>
          <a:p>
            <a:r>
              <a:rPr lang="es-AR" sz="2400" b="1" dirty="0" err="1" smtClean="0">
                <a:solidFill>
                  <a:srgbClr val="43516D"/>
                </a:solidFill>
              </a:rPr>
              <a:t>Flips</a:t>
            </a:r>
            <a:r>
              <a:rPr lang="es-AR" sz="2400" b="1" dirty="0" smtClean="0">
                <a:solidFill>
                  <a:srgbClr val="43516D"/>
                </a:solidFill>
              </a:rPr>
              <a:t> </a:t>
            </a:r>
            <a:r>
              <a:rPr lang="es-AR" sz="2400" b="1" dirty="0" err="1" smtClean="0">
                <a:solidFill>
                  <a:srgbClr val="43516D"/>
                </a:solidFill>
              </a:rPr>
              <a:t>Flops</a:t>
            </a:r>
            <a:r>
              <a:rPr lang="es-AR" sz="2400" b="1" dirty="0" smtClean="0">
                <a:solidFill>
                  <a:srgbClr val="43516D"/>
                </a:solidFill>
              </a:rPr>
              <a:t>: FF D</a:t>
            </a:r>
            <a:endParaRPr lang="es-ES" sz="2400" b="1" dirty="0">
              <a:solidFill>
                <a:srgbClr val="43516D"/>
              </a:solidFill>
            </a:endParaRPr>
          </a:p>
        </p:txBody>
      </p:sp>
      <p:sp>
        <p:nvSpPr>
          <p:cNvPr id="5" name="CuadroTexto 4"/>
          <p:cNvSpPr txBox="1"/>
          <p:nvPr/>
        </p:nvSpPr>
        <p:spPr>
          <a:xfrm>
            <a:off x="323528" y="930971"/>
            <a:ext cx="2520280" cy="2308324"/>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1200" i="1" dirty="0">
                <a:solidFill>
                  <a:srgbClr val="008800"/>
                </a:solidFill>
                <a:latin typeface="Arial" panose="020B0604020202020204" pitchFamily="34" charset="0"/>
              </a:rPr>
              <a:t>// FPGA usando Verilog</a:t>
            </a:r>
          </a:p>
          <a:p>
            <a:r>
              <a:rPr lang="en-US" sz="1200" i="1" dirty="0">
                <a:solidFill>
                  <a:srgbClr val="008800"/>
                </a:solidFill>
                <a:latin typeface="Arial" panose="020B0604020202020204" pitchFamily="34" charset="0"/>
              </a:rPr>
              <a:t>//Código Verilog para Flip FLop D</a:t>
            </a:r>
          </a:p>
          <a:p>
            <a:r>
              <a:rPr lang="en-US" sz="1200" i="1" dirty="0">
                <a:solidFill>
                  <a:srgbClr val="008800"/>
                </a:solidFill>
                <a:latin typeface="Arial" panose="020B0604020202020204" pitchFamily="34" charset="0"/>
              </a:rPr>
              <a:t>// con flanco ascendente </a:t>
            </a:r>
          </a:p>
          <a:p>
            <a:r>
              <a:rPr lang="en-US" sz="1200" b="1" dirty="0">
                <a:solidFill>
                  <a:srgbClr val="000080"/>
                </a:solidFill>
                <a:latin typeface="Arial" panose="020B0604020202020204" pitchFamily="34" charset="0"/>
              </a:rPr>
              <a:t>module</a:t>
            </a:r>
            <a:r>
              <a:rPr lang="en-US" sz="1200" dirty="0">
                <a:solidFill>
                  <a:srgbClr val="000000"/>
                </a:solidFill>
                <a:latin typeface="Arial" panose="020B0604020202020204" pitchFamily="34" charset="0"/>
              </a:rPr>
              <a:t> RisingEdge_DFlipFlop(</a:t>
            </a:r>
            <a:r>
              <a:rPr lang="en-US" sz="1200" dirty="0" err="1">
                <a:solidFill>
                  <a:srgbClr val="000000"/>
                </a:solidFill>
                <a:latin typeface="Arial" panose="020B0604020202020204" pitchFamily="34" charset="0"/>
              </a:rPr>
              <a:t>D,clk,Q</a:t>
            </a:r>
            <a:r>
              <a:rPr lang="en-US" sz="1200" dirty="0">
                <a:solidFill>
                  <a:srgbClr val="000000"/>
                </a:solidFill>
                <a:latin typeface="Arial" panose="020B0604020202020204" pitchFamily="34" charset="0"/>
              </a:rPr>
              <a:t>);</a:t>
            </a:r>
          </a:p>
          <a:p>
            <a:r>
              <a:rPr lang="en-US" sz="1200" b="1" dirty="0">
                <a:solidFill>
                  <a:srgbClr val="000080"/>
                </a:solidFill>
                <a:latin typeface="Arial" panose="020B0604020202020204" pitchFamily="34" charset="0"/>
              </a:rPr>
              <a:t>input</a:t>
            </a:r>
            <a:r>
              <a:rPr lang="en-US" sz="1200" dirty="0">
                <a:solidFill>
                  <a:srgbClr val="000000"/>
                </a:solidFill>
                <a:latin typeface="Arial" panose="020B0604020202020204" pitchFamily="34" charset="0"/>
              </a:rPr>
              <a:t> D; </a:t>
            </a:r>
            <a:r>
              <a:rPr lang="en-US" sz="1200" i="1" dirty="0">
                <a:solidFill>
                  <a:srgbClr val="008800"/>
                </a:solidFill>
                <a:latin typeface="Arial" panose="020B0604020202020204" pitchFamily="34" charset="0"/>
              </a:rPr>
              <a:t>// Dato de entrada </a:t>
            </a:r>
          </a:p>
          <a:p>
            <a:r>
              <a:rPr lang="en-US" sz="1200" b="1" dirty="0">
                <a:solidFill>
                  <a:srgbClr val="000080"/>
                </a:solidFill>
                <a:latin typeface="Arial" panose="020B0604020202020204" pitchFamily="34" charset="0"/>
              </a:rPr>
              <a:t>input</a:t>
            </a:r>
            <a:r>
              <a:rPr lang="en-US" sz="1200" dirty="0">
                <a:solidFill>
                  <a:srgbClr val="000000"/>
                </a:solidFill>
                <a:latin typeface="Arial" panose="020B0604020202020204" pitchFamily="34" charset="0"/>
              </a:rPr>
              <a:t> clk; </a:t>
            </a:r>
            <a:r>
              <a:rPr lang="en-US" sz="1200" i="1" dirty="0">
                <a:solidFill>
                  <a:srgbClr val="008800"/>
                </a:solidFill>
                <a:latin typeface="Arial" panose="020B0604020202020204" pitchFamily="34" charset="0"/>
              </a:rPr>
              <a:t>// entrada de clock  </a:t>
            </a:r>
          </a:p>
          <a:p>
            <a:r>
              <a:rPr lang="en-US" sz="1200" b="1" dirty="0">
                <a:solidFill>
                  <a:srgbClr val="000080"/>
                </a:solidFill>
                <a:latin typeface="Arial" panose="020B0604020202020204" pitchFamily="34" charset="0"/>
              </a:rPr>
              <a:t>output</a:t>
            </a:r>
            <a:r>
              <a:rPr lang="en-US" sz="1200" dirty="0">
                <a:solidFill>
                  <a:srgbClr val="000000"/>
                </a:solidFill>
                <a:latin typeface="Arial" panose="020B0604020202020204" pitchFamily="34" charset="0"/>
              </a:rPr>
              <a:t> Q; </a:t>
            </a:r>
            <a:r>
              <a:rPr lang="en-US" sz="1200" i="1" dirty="0">
                <a:solidFill>
                  <a:srgbClr val="008800"/>
                </a:solidFill>
                <a:latin typeface="Arial" panose="020B0604020202020204" pitchFamily="34" charset="0"/>
              </a:rPr>
              <a:t>// salida Q </a:t>
            </a:r>
          </a:p>
          <a:p>
            <a:r>
              <a:rPr lang="en-US" sz="1200" b="1" dirty="0">
                <a:solidFill>
                  <a:srgbClr val="000080"/>
                </a:solidFill>
                <a:latin typeface="Arial" panose="020B0604020202020204" pitchFamily="34" charset="0"/>
              </a:rPr>
              <a:t>always</a:t>
            </a:r>
            <a:r>
              <a:rPr lang="en-US" sz="1200" dirty="0">
                <a:solidFill>
                  <a:srgbClr val="000000"/>
                </a:solidFill>
                <a:latin typeface="Arial" panose="020B0604020202020204" pitchFamily="34" charset="0"/>
              </a:rPr>
              <a:t> @(</a:t>
            </a:r>
            <a:r>
              <a:rPr lang="en-US" sz="1200" b="1" dirty="0">
                <a:solidFill>
                  <a:srgbClr val="000080"/>
                </a:solidFill>
                <a:latin typeface="Arial" panose="020B0604020202020204" pitchFamily="34" charset="0"/>
              </a:rPr>
              <a:t>posedge</a:t>
            </a:r>
            <a:r>
              <a:rPr lang="en-US" sz="1200" dirty="0">
                <a:solidFill>
                  <a:srgbClr val="000000"/>
                </a:solidFill>
                <a:latin typeface="Arial" panose="020B0604020202020204" pitchFamily="34" charset="0"/>
              </a:rPr>
              <a:t> clk) </a:t>
            </a:r>
          </a:p>
          <a:p>
            <a:r>
              <a:rPr lang="en-US" sz="1200" b="1" dirty="0">
                <a:solidFill>
                  <a:srgbClr val="000080"/>
                </a:solidFill>
                <a:latin typeface="Arial" panose="020B0604020202020204" pitchFamily="34" charset="0"/>
              </a:rPr>
              <a:t>begin</a:t>
            </a:r>
            <a:r>
              <a:rPr lang="en-US" sz="1200" dirty="0">
                <a:solidFill>
                  <a:srgbClr val="000000"/>
                </a:solidFill>
                <a:latin typeface="Arial" panose="020B0604020202020204" pitchFamily="34" charset="0"/>
              </a:rPr>
              <a:t> </a:t>
            </a:r>
          </a:p>
          <a:p>
            <a:r>
              <a:rPr lang="en-US" sz="1200" dirty="0">
                <a:solidFill>
                  <a:srgbClr val="000000"/>
                </a:solidFill>
                <a:latin typeface="Arial" panose="020B0604020202020204" pitchFamily="34" charset="0"/>
              </a:rPr>
              <a:t>      Q &lt;= D; </a:t>
            </a:r>
          </a:p>
          <a:p>
            <a:r>
              <a:rPr lang="en-US" sz="1200" b="1" dirty="0">
                <a:solidFill>
                  <a:srgbClr val="000080"/>
                </a:solidFill>
                <a:latin typeface="Arial" panose="020B0604020202020204" pitchFamily="34" charset="0"/>
              </a:rPr>
              <a:t>end</a:t>
            </a:r>
            <a:r>
              <a:rPr lang="en-US" sz="1200" dirty="0">
                <a:solidFill>
                  <a:srgbClr val="000000"/>
                </a:solidFill>
                <a:latin typeface="Arial" panose="020B0604020202020204" pitchFamily="34" charset="0"/>
              </a:rPr>
              <a:t> </a:t>
            </a:r>
            <a:r>
              <a:rPr lang="en-US" sz="1200" b="1" dirty="0">
                <a:solidFill>
                  <a:srgbClr val="000080"/>
                </a:solidFill>
                <a:latin typeface="Arial" panose="020B0604020202020204" pitchFamily="34" charset="0"/>
              </a:rPr>
              <a:t>endmodule</a:t>
            </a:r>
            <a:endParaRPr lang="en-US" sz="1200" dirty="0"/>
          </a:p>
        </p:txBody>
      </p:sp>
      <p:sp>
        <p:nvSpPr>
          <p:cNvPr id="18" name="CuadroTexto 17"/>
          <p:cNvSpPr txBox="1"/>
          <p:nvPr/>
        </p:nvSpPr>
        <p:spPr>
          <a:xfrm>
            <a:off x="4788024" y="741067"/>
            <a:ext cx="3995936" cy="2677656"/>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1200" i="1" dirty="0">
                <a:solidFill>
                  <a:srgbClr val="008800"/>
                </a:solidFill>
                <a:latin typeface="Arial" panose="020B0604020202020204" pitchFamily="34" charset="0"/>
              </a:rPr>
              <a:t>// Código Verilog para </a:t>
            </a:r>
            <a:r>
              <a:rPr lang="en-US" sz="1200" i="1" dirty="0" err="1">
                <a:solidFill>
                  <a:srgbClr val="008800"/>
                </a:solidFill>
                <a:latin typeface="Arial" panose="020B0604020202020204" pitchFamily="34" charset="0"/>
              </a:rPr>
              <a:t>para</a:t>
            </a:r>
            <a:r>
              <a:rPr lang="en-US" sz="1200" i="1" dirty="0">
                <a:solidFill>
                  <a:srgbClr val="008800"/>
                </a:solidFill>
                <a:latin typeface="Arial" panose="020B0604020202020204" pitchFamily="34" charset="0"/>
              </a:rPr>
              <a:t> Flip Flop D</a:t>
            </a:r>
            <a:r>
              <a:rPr lang="en-US" sz="1200" dirty="0">
                <a:solidFill>
                  <a:srgbClr val="000000"/>
                </a:solidFill>
                <a:latin typeface="Arial" panose="020B0604020202020204" pitchFamily="34" charset="0"/>
              </a:rPr>
              <a:t> </a:t>
            </a:r>
          </a:p>
          <a:p>
            <a:r>
              <a:rPr lang="en-US" sz="1200" i="1" dirty="0">
                <a:solidFill>
                  <a:srgbClr val="008800"/>
                </a:solidFill>
                <a:latin typeface="Arial" panose="020B0604020202020204" pitchFamily="34" charset="0"/>
              </a:rPr>
              <a:t>// flip flop D con entrada de reset </a:t>
            </a:r>
            <a:r>
              <a:rPr lang="en-US" sz="1200" i="1" dirty="0" err="1">
                <a:solidFill>
                  <a:srgbClr val="008800"/>
                </a:solidFill>
                <a:latin typeface="Arial" panose="020B0604020202020204" pitchFamily="34" charset="0"/>
              </a:rPr>
              <a:t>sincrono</a:t>
            </a:r>
            <a:r>
              <a:rPr lang="en-US" sz="1200" i="1" dirty="0">
                <a:solidFill>
                  <a:srgbClr val="008800"/>
                </a:solidFill>
                <a:latin typeface="Arial" panose="020B0604020202020204" pitchFamily="34" charset="0"/>
              </a:rPr>
              <a:t> </a:t>
            </a:r>
          </a:p>
          <a:p>
            <a:r>
              <a:rPr lang="en-US" sz="1200" b="1" dirty="0">
                <a:solidFill>
                  <a:srgbClr val="000080"/>
                </a:solidFill>
                <a:latin typeface="Arial" panose="020B0604020202020204" pitchFamily="34" charset="0"/>
              </a:rPr>
              <a:t>module</a:t>
            </a:r>
            <a:r>
              <a:rPr lang="en-US" sz="1200" dirty="0">
                <a:solidFill>
                  <a:srgbClr val="000000"/>
                </a:solidFill>
                <a:latin typeface="Arial" panose="020B0604020202020204" pitchFamily="34" charset="0"/>
              </a:rPr>
              <a:t> </a:t>
            </a:r>
            <a:r>
              <a:rPr lang="en-US" sz="1200" dirty="0" err="1">
                <a:solidFill>
                  <a:srgbClr val="000000"/>
                </a:solidFill>
                <a:latin typeface="Arial" panose="020B0604020202020204" pitchFamily="34" charset="0"/>
              </a:rPr>
              <a:t>RisingEdge_DFlipFlop_SyncReset</a:t>
            </a:r>
            <a:r>
              <a:rPr lang="en-US" sz="1200" dirty="0">
                <a:solidFill>
                  <a:srgbClr val="000000"/>
                </a:solidFill>
                <a:latin typeface="Arial" panose="020B0604020202020204" pitchFamily="34" charset="0"/>
              </a:rPr>
              <a:t>(</a:t>
            </a:r>
            <a:r>
              <a:rPr lang="en-US" sz="1200" dirty="0" err="1">
                <a:solidFill>
                  <a:srgbClr val="000000"/>
                </a:solidFill>
                <a:latin typeface="Arial" panose="020B0604020202020204" pitchFamily="34" charset="0"/>
              </a:rPr>
              <a:t>D,clk,sync_reset,Q</a:t>
            </a:r>
            <a:r>
              <a:rPr lang="en-US" sz="1200" dirty="0">
                <a:solidFill>
                  <a:srgbClr val="000000"/>
                </a:solidFill>
                <a:latin typeface="Arial" panose="020B0604020202020204" pitchFamily="34" charset="0"/>
              </a:rPr>
              <a:t>); </a:t>
            </a:r>
            <a:r>
              <a:rPr lang="en-US" sz="1200" b="1" dirty="0">
                <a:solidFill>
                  <a:srgbClr val="000080"/>
                </a:solidFill>
                <a:latin typeface="Arial" panose="020B0604020202020204" pitchFamily="34" charset="0"/>
              </a:rPr>
              <a:t>input</a:t>
            </a:r>
            <a:r>
              <a:rPr lang="en-US" sz="1200" dirty="0">
                <a:solidFill>
                  <a:srgbClr val="000000"/>
                </a:solidFill>
                <a:latin typeface="Arial" panose="020B0604020202020204" pitchFamily="34" charset="0"/>
              </a:rPr>
              <a:t> D; </a:t>
            </a:r>
            <a:r>
              <a:rPr lang="en-US" sz="1200" i="1" dirty="0">
                <a:solidFill>
                  <a:srgbClr val="008800"/>
                </a:solidFill>
                <a:latin typeface="Arial" panose="020B0604020202020204" pitchFamily="34" charset="0"/>
              </a:rPr>
              <a:t>// Dato de entrada </a:t>
            </a:r>
          </a:p>
          <a:p>
            <a:r>
              <a:rPr lang="en-US" sz="1200" b="1" dirty="0">
                <a:solidFill>
                  <a:srgbClr val="000080"/>
                </a:solidFill>
                <a:latin typeface="Arial" panose="020B0604020202020204" pitchFamily="34" charset="0"/>
              </a:rPr>
              <a:t>input</a:t>
            </a:r>
            <a:r>
              <a:rPr lang="en-US" sz="1200" dirty="0">
                <a:solidFill>
                  <a:srgbClr val="000000"/>
                </a:solidFill>
                <a:latin typeface="Arial" panose="020B0604020202020204" pitchFamily="34" charset="0"/>
              </a:rPr>
              <a:t> clk; </a:t>
            </a:r>
            <a:r>
              <a:rPr lang="en-US" sz="1200" i="1" dirty="0">
                <a:solidFill>
                  <a:srgbClr val="008800"/>
                </a:solidFill>
                <a:latin typeface="Arial" panose="020B0604020202020204" pitchFamily="34" charset="0"/>
              </a:rPr>
              <a:t>// entrada de clock </a:t>
            </a:r>
          </a:p>
          <a:p>
            <a:r>
              <a:rPr lang="en-US" sz="1200" b="1" dirty="0">
                <a:solidFill>
                  <a:srgbClr val="000080"/>
                </a:solidFill>
                <a:latin typeface="Arial" panose="020B0604020202020204" pitchFamily="34" charset="0"/>
              </a:rPr>
              <a:t>input</a:t>
            </a:r>
            <a:r>
              <a:rPr lang="en-US" sz="1200" dirty="0">
                <a:solidFill>
                  <a:srgbClr val="000000"/>
                </a:solidFill>
                <a:latin typeface="Arial" panose="020B0604020202020204" pitchFamily="34" charset="0"/>
              </a:rPr>
              <a:t> </a:t>
            </a:r>
            <a:r>
              <a:rPr lang="en-US" sz="1200" dirty="0" err="1">
                <a:solidFill>
                  <a:srgbClr val="000000"/>
                </a:solidFill>
                <a:latin typeface="Arial" panose="020B0604020202020204" pitchFamily="34" charset="0"/>
              </a:rPr>
              <a:t>sync_reset</a:t>
            </a:r>
            <a:r>
              <a:rPr lang="en-US" sz="1200" dirty="0">
                <a:solidFill>
                  <a:srgbClr val="000000"/>
                </a:solidFill>
                <a:latin typeface="Arial" panose="020B0604020202020204" pitchFamily="34" charset="0"/>
              </a:rPr>
              <a:t>; </a:t>
            </a:r>
            <a:r>
              <a:rPr lang="en-US" sz="1200" i="1" dirty="0">
                <a:solidFill>
                  <a:srgbClr val="008800"/>
                </a:solidFill>
                <a:latin typeface="Arial" panose="020B0604020202020204" pitchFamily="34" charset="0"/>
              </a:rPr>
              <a:t>// reset </a:t>
            </a:r>
            <a:r>
              <a:rPr lang="en-US" sz="1200" i="1" dirty="0" err="1">
                <a:solidFill>
                  <a:srgbClr val="008800"/>
                </a:solidFill>
                <a:latin typeface="Arial" panose="020B0604020202020204" pitchFamily="34" charset="0"/>
              </a:rPr>
              <a:t>sicrónico</a:t>
            </a:r>
            <a:endParaRPr lang="en-US" sz="1200" i="1" dirty="0">
              <a:solidFill>
                <a:srgbClr val="008800"/>
              </a:solidFill>
              <a:latin typeface="Arial" panose="020B0604020202020204" pitchFamily="34" charset="0"/>
            </a:endParaRPr>
          </a:p>
          <a:p>
            <a:r>
              <a:rPr lang="en-US" sz="1200" b="1" dirty="0">
                <a:solidFill>
                  <a:srgbClr val="000080"/>
                </a:solidFill>
                <a:latin typeface="Arial" panose="020B0604020202020204" pitchFamily="34" charset="0"/>
              </a:rPr>
              <a:t>output</a:t>
            </a:r>
            <a:r>
              <a:rPr lang="en-US" sz="1200" dirty="0">
                <a:solidFill>
                  <a:srgbClr val="000000"/>
                </a:solidFill>
                <a:latin typeface="Arial" panose="020B0604020202020204" pitchFamily="34" charset="0"/>
              </a:rPr>
              <a:t> </a:t>
            </a:r>
            <a:r>
              <a:rPr lang="en-US" sz="1200" b="1" dirty="0">
                <a:solidFill>
                  <a:srgbClr val="000080"/>
                </a:solidFill>
                <a:latin typeface="Arial" panose="020B0604020202020204" pitchFamily="34" charset="0"/>
              </a:rPr>
              <a:t>reg</a:t>
            </a:r>
            <a:r>
              <a:rPr lang="en-US" sz="1200" dirty="0">
                <a:solidFill>
                  <a:srgbClr val="000000"/>
                </a:solidFill>
                <a:latin typeface="Arial" panose="020B0604020202020204" pitchFamily="34" charset="0"/>
              </a:rPr>
              <a:t> Q; </a:t>
            </a:r>
            <a:r>
              <a:rPr lang="en-US" sz="1200" i="1" dirty="0">
                <a:solidFill>
                  <a:srgbClr val="008800"/>
                </a:solidFill>
                <a:latin typeface="Arial" panose="020B0604020202020204" pitchFamily="34" charset="0"/>
              </a:rPr>
              <a:t>// output Q </a:t>
            </a:r>
          </a:p>
          <a:p>
            <a:r>
              <a:rPr lang="en-US" sz="1200" b="1" dirty="0">
                <a:solidFill>
                  <a:srgbClr val="000080"/>
                </a:solidFill>
                <a:latin typeface="Arial" panose="020B0604020202020204" pitchFamily="34" charset="0"/>
              </a:rPr>
              <a:t>always</a:t>
            </a:r>
            <a:r>
              <a:rPr lang="en-US" sz="1200" dirty="0">
                <a:solidFill>
                  <a:srgbClr val="000000"/>
                </a:solidFill>
                <a:latin typeface="Arial" panose="020B0604020202020204" pitchFamily="34" charset="0"/>
              </a:rPr>
              <a:t> @(</a:t>
            </a:r>
            <a:r>
              <a:rPr lang="en-US" sz="1200" b="1" dirty="0">
                <a:solidFill>
                  <a:srgbClr val="000080"/>
                </a:solidFill>
                <a:latin typeface="Arial" panose="020B0604020202020204" pitchFamily="34" charset="0"/>
              </a:rPr>
              <a:t>posedge</a:t>
            </a:r>
            <a:r>
              <a:rPr lang="en-US" sz="1200" dirty="0">
                <a:solidFill>
                  <a:srgbClr val="000000"/>
                </a:solidFill>
                <a:latin typeface="Arial" panose="020B0604020202020204" pitchFamily="34" charset="0"/>
              </a:rPr>
              <a:t> clk)</a:t>
            </a:r>
          </a:p>
          <a:p>
            <a:r>
              <a:rPr lang="en-US" sz="1200" dirty="0">
                <a:solidFill>
                  <a:srgbClr val="000000"/>
                </a:solidFill>
                <a:latin typeface="Arial" panose="020B0604020202020204" pitchFamily="34" charset="0"/>
              </a:rPr>
              <a:t> </a:t>
            </a:r>
            <a:r>
              <a:rPr lang="en-US" sz="1200" b="1" dirty="0">
                <a:solidFill>
                  <a:srgbClr val="000080"/>
                </a:solidFill>
                <a:latin typeface="Arial" panose="020B0604020202020204" pitchFamily="34" charset="0"/>
              </a:rPr>
              <a:t>begin</a:t>
            </a:r>
          </a:p>
          <a:p>
            <a:r>
              <a:rPr lang="en-US" sz="1200" dirty="0">
                <a:solidFill>
                  <a:srgbClr val="000000"/>
                </a:solidFill>
                <a:latin typeface="Arial" panose="020B0604020202020204" pitchFamily="34" charset="0"/>
              </a:rPr>
              <a:t>    </a:t>
            </a:r>
            <a:r>
              <a:rPr lang="en-US" sz="1200" b="1" dirty="0">
                <a:solidFill>
                  <a:srgbClr val="000080"/>
                </a:solidFill>
                <a:latin typeface="Arial" panose="020B0604020202020204" pitchFamily="34" charset="0"/>
              </a:rPr>
              <a:t>if</a:t>
            </a:r>
            <a:r>
              <a:rPr lang="en-US" sz="1200" dirty="0">
                <a:solidFill>
                  <a:srgbClr val="000000"/>
                </a:solidFill>
                <a:latin typeface="Arial" panose="020B0604020202020204" pitchFamily="34" charset="0"/>
              </a:rPr>
              <a:t>(</a:t>
            </a:r>
            <a:r>
              <a:rPr lang="en-US" sz="1200" dirty="0" err="1">
                <a:solidFill>
                  <a:srgbClr val="000000"/>
                </a:solidFill>
                <a:latin typeface="Arial" panose="020B0604020202020204" pitchFamily="34" charset="0"/>
              </a:rPr>
              <a:t>sync_reset</a:t>
            </a:r>
            <a:r>
              <a:rPr lang="en-US" sz="1200" dirty="0">
                <a:solidFill>
                  <a:srgbClr val="000000"/>
                </a:solidFill>
                <a:latin typeface="Arial" panose="020B0604020202020204" pitchFamily="34" charset="0"/>
              </a:rPr>
              <a:t>==</a:t>
            </a:r>
            <a:r>
              <a:rPr lang="en-US" sz="1200" dirty="0">
                <a:solidFill>
                  <a:srgbClr val="0000FF"/>
                </a:solidFill>
                <a:latin typeface="Arial" panose="020B0604020202020204" pitchFamily="34" charset="0"/>
              </a:rPr>
              <a:t>1'b1</a:t>
            </a:r>
            <a:r>
              <a:rPr lang="en-US" sz="1200" dirty="0">
                <a:solidFill>
                  <a:srgbClr val="000000"/>
                </a:solidFill>
                <a:latin typeface="Arial" panose="020B0604020202020204" pitchFamily="34" charset="0"/>
              </a:rPr>
              <a:t>)</a:t>
            </a:r>
          </a:p>
          <a:p>
            <a:r>
              <a:rPr lang="en-US" sz="1200" dirty="0">
                <a:solidFill>
                  <a:srgbClr val="000000"/>
                </a:solidFill>
                <a:latin typeface="Arial" panose="020B0604020202020204" pitchFamily="34" charset="0"/>
              </a:rPr>
              <a:t>       Q &lt;= </a:t>
            </a:r>
            <a:r>
              <a:rPr lang="en-US" sz="1200" dirty="0">
                <a:solidFill>
                  <a:srgbClr val="0000FF"/>
                </a:solidFill>
                <a:latin typeface="Arial" panose="020B0604020202020204" pitchFamily="34" charset="0"/>
              </a:rPr>
              <a:t>1'b0</a:t>
            </a:r>
            <a:r>
              <a:rPr lang="en-US" sz="1200" dirty="0">
                <a:solidFill>
                  <a:srgbClr val="000000"/>
                </a:solidFill>
                <a:latin typeface="Arial" panose="020B0604020202020204" pitchFamily="34" charset="0"/>
              </a:rPr>
              <a:t>; </a:t>
            </a:r>
          </a:p>
          <a:p>
            <a:r>
              <a:rPr lang="en-US" sz="1200" b="1" dirty="0">
                <a:solidFill>
                  <a:srgbClr val="000080"/>
                </a:solidFill>
                <a:latin typeface="Arial" panose="020B0604020202020204" pitchFamily="34" charset="0"/>
              </a:rPr>
              <a:t>    else</a:t>
            </a:r>
            <a:r>
              <a:rPr lang="en-US" sz="1200" dirty="0">
                <a:solidFill>
                  <a:srgbClr val="000000"/>
                </a:solidFill>
                <a:latin typeface="Arial" panose="020B0604020202020204" pitchFamily="34" charset="0"/>
              </a:rPr>
              <a:t> Q &lt;= D; </a:t>
            </a:r>
          </a:p>
          <a:p>
            <a:r>
              <a:rPr lang="en-US" sz="1200" b="1" dirty="0">
                <a:solidFill>
                  <a:srgbClr val="000080"/>
                </a:solidFill>
                <a:latin typeface="Arial" panose="020B0604020202020204" pitchFamily="34" charset="0"/>
              </a:rPr>
              <a:t>end</a:t>
            </a:r>
            <a:r>
              <a:rPr lang="en-US" sz="1200" dirty="0">
                <a:solidFill>
                  <a:srgbClr val="000000"/>
                </a:solidFill>
                <a:latin typeface="Arial" panose="020B0604020202020204" pitchFamily="34" charset="0"/>
              </a:rPr>
              <a:t> </a:t>
            </a:r>
            <a:r>
              <a:rPr lang="en-US" sz="1200" b="1" dirty="0">
                <a:solidFill>
                  <a:srgbClr val="000080"/>
                </a:solidFill>
                <a:latin typeface="Arial" panose="020B0604020202020204" pitchFamily="34" charset="0"/>
              </a:rPr>
              <a:t>endmodule</a:t>
            </a:r>
            <a:endParaRPr lang="en-US" sz="1200" dirty="0"/>
          </a:p>
        </p:txBody>
      </p:sp>
      <p:sp>
        <p:nvSpPr>
          <p:cNvPr id="19" name="CuadroTexto 18"/>
          <p:cNvSpPr txBox="1"/>
          <p:nvPr/>
        </p:nvSpPr>
        <p:spPr>
          <a:xfrm>
            <a:off x="161230" y="3507893"/>
            <a:ext cx="4554785" cy="2677656"/>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1200" i="1" dirty="0">
                <a:solidFill>
                  <a:srgbClr val="008800"/>
                </a:solidFill>
                <a:latin typeface="Arial" panose="020B0604020202020204" pitchFamily="34" charset="0"/>
              </a:rPr>
              <a:t>//Código Verilog para Flip FLop D</a:t>
            </a:r>
          </a:p>
          <a:p>
            <a:r>
              <a:rPr lang="en-US" sz="1200" i="1" dirty="0">
                <a:solidFill>
                  <a:srgbClr val="008800"/>
                </a:solidFill>
                <a:latin typeface="Arial" panose="020B0604020202020204" pitchFamily="34" charset="0"/>
              </a:rPr>
              <a:t>// con flanco ascendente y reset asíncrono por alto</a:t>
            </a:r>
            <a:r>
              <a:rPr lang="en-US" sz="1200" dirty="0">
                <a:solidFill>
                  <a:srgbClr val="000000"/>
                </a:solidFill>
                <a:latin typeface="Arial" panose="020B0604020202020204" pitchFamily="34" charset="0"/>
              </a:rPr>
              <a:t> </a:t>
            </a:r>
          </a:p>
          <a:p>
            <a:r>
              <a:rPr lang="en-US" sz="1200" b="1" dirty="0" smtClean="0">
                <a:solidFill>
                  <a:srgbClr val="000080"/>
                </a:solidFill>
                <a:latin typeface="Arial" panose="020B0604020202020204" pitchFamily="34" charset="0"/>
              </a:rPr>
              <a:t>Module </a:t>
            </a:r>
            <a:r>
              <a:rPr lang="en-US" sz="1200" dirty="0" smtClean="0">
                <a:solidFill>
                  <a:srgbClr val="000000"/>
                </a:solidFill>
                <a:latin typeface="Arial" panose="020B0604020202020204" pitchFamily="34" charset="0"/>
              </a:rPr>
              <a:t>FlancAsc_DFF_AsyncResetHigh(</a:t>
            </a:r>
            <a:r>
              <a:rPr lang="en-US" sz="1200" dirty="0" err="1" smtClean="0">
                <a:solidFill>
                  <a:srgbClr val="000000"/>
                </a:solidFill>
                <a:latin typeface="Arial" panose="020B0604020202020204" pitchFamily="34" charset="0"/>
              </a:rPr>
              <a:t>D,clk,async_reset,Q</a:t>
            </a:r>
            <a:r>
              <a:rPr lang="en-US" sz="1200" dirty="0">
                <a:solidFill>
                  <a:srgbClr val="000000"/>
                </a:solidFill>
                <a:latin typeface="Arial" panose="020B0604020202020204" pitchFamily="34" charset="0"/>
              </a:rPr>
              <a:t>);</a:t>
            </a:r>
          </a:p>
          <a:p>
            <a:r>
              <a:rPr lang="en-US" sz="1200" b="1" dirty="0">
                <a:solidFill>
                  <a:srgbClr val="000080"/>
                </a:solidFill>
                <a:latin typeface="Arial" panose="020B0604020202020204" pitchFamily="34" charset="0"/>
              </a:rPr>
              <a:t>input</a:t>
            </a:r>
            <a:r>
              <a:rPr lang="en-US" sz="1200" dirty="0">
                <a:solidFill>
                  <a:srgbClr val="000000"/>
                </a:solidFill>
                <a:latin typeface="Arial" panose="020B0604020202020204" pitchFamily="34" charset="0"/>
              </a:rPr>
              <a:t> D; </a:t>
            </a:r>
            <a:r>
              <a:rPr lang="en-US" sz="1200" i="1" dirty="0">
                <a:solidFill>
                  <a:srgbClr val="008800"/>
                </a:solidFill>
                <a:latin typeface="Arial" panose="020B0604020202020204" pitchFamily="34" charset="0"/>
              </a:rPr>
              <a:t>// Dato de entrada </a:t>
            </a:r>
          </a:p>
          <a:p>
            <a:r>
              <a:rPr lang="en-US" sz="1200" b="1" dirty="0">
                <a:solidFill>
                  <a:srgbClr val="000080"/>
                </a:solidFill>
                <a:latin typeface="Arial" panose="020B0604020202020204" pitchFamily="34" charset="0"/>
              </a:rPr>
              <a:t>input</a:t>
            </a:r>
            <a:r>
              <a:rPr lang="en-US" sz="1200" dirty="0">
                <a:solidFill>
                  <a:srgbClr val="000000"/>
                </a:solidFill>
                <a:latin typeface="Arial" panose="020B0604020202020204" pitchFamily="34" charset="0"/>
              </a:rPr>
              <a:t> clk; </a:t>
            </a:r>
            <a:r>
              <a:rPr lang="en-US" sz="1200" i="1" dirty="0">
                <a:solidFill>
                  <a:srgbClr val="008800"/>
                </a:solidFill>
                <a:latin typeface="Arial" panose="020B0604020202020204" pitchFamily="34" charset="0"/>
              </a:rPr>
              <a:t>// entrada de clock </a:t>
            </a:r>
          </a:p>
          <a:p>
            <a:r>
              <a:rPr lang="en-US" sz="1200" b="1" dirty="0">
                <a:solidFill>
                  <a:srgbClr val="000080"/>
                </a:solidFill>
                <a:latin typeface="Arial" panose="020B0604020202020204" pitchFamily="34" charset="0"/>
              </a:rPr>
              <a:t>input</a:t>
            </a:r>
            <a:r>
              <a:rPr lang="en-US" sz="1200" dirty="0">
                <a:solidFill>
                  <a:srgbClr val="000000"/>
                </a:solidFill>
                <a:latin typeface="Arial" panose="020B0604020202020204" pitchFamily="34" charset="0"/>
              </a:rPr>
              <a:t> async_reset; </a:t>
            </a:r>
            <a:r>
              <a:rPr lang="en-US" sz="1200" i="1" dirty="0">
                <a:solidFill>
                  <a:srgbClr val="008800"/>
                </a:solidFill>
                <a:latin typeface="Arial" panose="020B0604020202020204" pitchFamily="34" charset="0"/>
              </a:rPr>
              <a:t>// reset asíncrono por alto</a:t>
            </a:r>
          </a:p>
          <a:p>
            <a:r>
              <a:rPr lang="en-US" sz="1200" b="1" dirty="0">
                <a:solidFill>
                  <a:srgbClr val="000080"/>
                </a:solidFill>
                <a:latin typeface="Arial" panose="020B0604020202020204" pitchFamily="34" charset="0"/>
              </a:rPr>
              <a:t>output</a:t>
            </a:r>
            <a:r>
              <a:rPr lang="en-US" sz="1200" dirty="0">
                <a:solidFill>
                  <a:srgbClr val="000000"/>
                </a:solidFill>
                <a:latin typeface="Arial" panose="020B0604020202020204" pitchFamily="34" charset="0"/>
              </a:rPr>
              <a:t> </a:t>
            </a:r>
            <a:r>
              <a:rPr lang="en-US" sz="1200" b="1" dirty="0">
                <a:solidFill>
                  <a:srgbClr val="000080"/>
                </a:solidFill>
                <a:latin typeface="Arial" panose="020B0604020202020204" pitchFamily="34" charset="0"/>
              </a:rPr>
              <a:t>reg</a:t>
            </a:r>
            <a:r>
              <a:rPr lang="en-US" sz="1200" dirty="0">
                <a:solidFill>
                  <a:srgbClr val="000000"/>
                </a:solidFill>
                <a:latin typeface="Arial" panose="020B0604020202020204" pitchFamily="34" charset="0"/>
              </a:rPr>
              <a:t> Q; </a:t>
            </a:r>
            <a:r>
              <a:rPr lang="en-US" sz="1200" i="1" dirty="0">
                <a:solidFill>
                  <a:srgbClr val="008800"/>
                </a:solidFill>
                <a:latin typeface="Arial" panose="020B0604020202020204" pitchFamily="34" charset="0"/>
              </a:rPr>
              <a:t>// salida Q </a:t>
            </a:r>
          </a:p>
          <a:p>
            <a:r>
              <a:rPr lang="en-US" sz="1200" b="1" dirty="0">
                <a:solidFill>
                  <a:srgbClr val="000080"/>
                </a:solidFill>
                <a:latin typeface="Arial" panose="020B0604020202020204" pitchFamily="34" charset="0"/>
              </a:rPr>
              <a:t>always</a:t>
            </a:r>
            <a:r>
              <a:rPr lang="en-US" sz="1200" dirty="0">
                <a:solidFill>
                  <a:srgbClr val="000000"/>
                </a:solidFill>
                <a:latin typeface="Arial" panose="020B0604020202020204" pitchFamily="34" charset="0"/>
              </a:rPr>
              <a:t> @(</a:t>
            </a:r>
            <a:r>
              <a:rPr lang="en-US" sz="1200" b="1" dirty="0">
                <a:solidFill>
                  <a:srgbClr val="000080"/>
                </a:solidFill>
                <a:latin typeface="Arial" panose="020B0604020202020204" pitchFamily="34" charset="0"/>
              </a:rPr>
              <a:t>posedge</a:t>
            </a:r>
            <a:r>
              <a:rPr lang="en-US" sz="1200" dirty="0">
                <a:solidFill>
                  <a:srgbClr val="000000"/>
                </a:solidFill>
                <a:latin typeface="Arial" panose="020B0604020202020204" pitchFamily="34" charset="0"/>
              </a:rPr>
              <a:t> clk </a:t>
            </a:r>
            <a:r>
              <a:rPr lang="en-US" sz="1200" b="1" dirty="0">
                <a:solidFill>
                  <a:srgbClr val="000080"/>
                </a:solidFill>
                <a:latin typeface="Arial" panose="020B0604020202020204" pitchFamily="34" charset="0"/>
              </a:rPr>
              <a:t>or</a:t>
            </a:r>
            <a:r>
              <a:rPr lang="en-US" sz="1200" dirty="0">
                <a:solidFill>
                  <a:srgbClr val="000000"/>
                </a:solidFill>
                <a:latin typeface="Arial" panose="020B0604020202020204" pitchFamily="34" charset="0"/>
              </a:rPr>
              <a:t> </a:t>
            </a:r>
            <a:r>
              <a:rPr lang="en-US" sz="1200" b="1" dirty="0">
                <a:solidFill>
                  <a:srgbClr val="000080"/>
                </a:solidFill>
                <a:latin typeface="Arial" panose="020B0604020202020204" pitchFamily="34" charset="0"/>
              </a:rPr>
              <a:t>posedge</a:t>
            </a:r>
            <a:r>
              <a:rPr lang="en-US" sz="1200" dirty="0">
                <a:solidFill>
                  <a:srgbClr val="000000"/>
                </a:solidFill>
                <a:latin typeface="Arial" panose="020B0604020202020204" pitchFamily="34" charset="0"/>
              </a:rPr>
              <a:t> async_reset) </a:t>
            </a:r>
          </a:p>
          <a:p>
            <a:r>
              <a:rPr lang="en-US" sz="1200" b="1" dirty="0">
                <a:solidFill>
                  <a:srgbClr val="000080"/>
                </a:solidFill>
                <a:latin typeface="Arial" panose="020B0604020202020204" pitchFamily="34" charset="0"/>
              </a:rPr>
              <a:t>begin</a:t>
            </a:r>
          </a:p>
          <a:p>
            <a:r>
              <a:rPr lang="en-US" sz="1200" dirty="0">
                <a:solidFill>
                  <a:srgbClr val="000000"/>
                </a:solidFill>
                <a:latin typeface="Arial" panose="020B0604020202020204" pitchFamily="34" charset="0"/>
              </a:rPr>
              <a:t>   </a:t>
            </a:r>
            <a:r>
              <a:rPr lang="en-US" sz="1200" b="1" dirty="0">
                <a:solidFill>
                  <a:srgbClr val="000080"/>
                </a:solidFill>
                <a:latin typeface="Arial" panose="020B0604020202020204" pitchFamily="34" charset="0"/>
              </a:rPr>
              <a:t>if</a:t>
            </a:r>
            <a:r>
              <a:rPr lang="en-US" sz="1200" dirty="0">
                <a:solidFill>
                  <a:srgbClr val="000000"/>
                </a:solidFill>
                <a:latin typeface="Arial" panose="020B0604020202020204" pitchFamily="34" charset="0"/>
              </a:rPr>
              <a:t>(</a:t>
            </a:r>
            <a:r>
              <a:rPr lang="en-US" sz="1200" dirty="0" err="1">
                <a:solidFill>
                  <a:srgbClr val="000000"/>
                </a:solidFill>
                <a:latin typeface="Arial" panose="020B0604020202020204" pitchFamily="34" charset="0"/>
              </a:rPr>
              <a:t>async_reset</a:t>
            </a:r>
            <a:r>
              <a:rPr lang="en-US" sz="1200" dirty="0">
                <a:solidFill>
                  <a:srgbClr val="000000"/>
                </a:solidFill>
                <a:latin typeface="Arial" panose="020B0604020202020204" pitchFamily="34" charset="0"/>
              </a:rPr>
              <a:t>==</a:t>
            </a:r>
            <a:r>
              <a:rPr lang="en-US" sz="1200" dirty="0">
                <a:solidFill>
                  <a:srgbClr val="0000FF"/>
                </a:solidFill>
                <a:latin typeface="Arial" panose="020B0604020202020204" pitchFamily="34" charset="0"/>
              </a:rPr>
              <a:t>1'b1</a:t>
            </a:r>
            <a:r>
              <a:rPr lang="en-US" sz="1200" dirty="0">
                <a:solidFill>
                  <a:srgbClr val="000000"/>
                </a:solidFill>
                <a:latin typeface="Arial" panose="020B0604020202020204" pitchFamily="34" charset="0"/>
              </a:rPr>
              <a:t>)</a:t>
            </a:r>
          </a:p>
          <a:p>
            <a:r>
              <a:rPr lang="en-US" sz="1200" dirty="0">
                <a:solidFill>
                  <a:srgbClr val="000000"/>
                </a:solidFill>
                <a:latin typeface="Arial" panose="020B0604020202020204" pitchFamily="34" charset="0"/>
              </a:rPr>
              <a:t>     Q &lt;= </a:t>
            </a:r>
            <a:r>
              <a:rPr lang="en-US" sz="1200" dirty="0">
                <a:solidFill>
                  <a:srgbClr val="0000FF"/>
                </a:solidFill>
                <a:latin typeface="Arial" panose="020B0604020202020204" pitchFamily="34" charset="0"/>
              </a:rPr>
              <a:t>1'b0</a:t>
            </a:r>
            <a:r>
              <a:rPr lang="en-US" sz="1200" dirty="0">
                <a:solidFill>
                  <a:srgbClr val="000000"/>
                </a:solidFill>
                <a:latin typeface="Arial" panose="020B0604020202020204" pitchFamily="34" charset="0"/>
              </a:rPr>
              <a:t>;</a:t>
            </a:r>
          </a:p>
          <a:p>
            <a:r>
              <a:rPr lang="en-US" sz="1200" dirty="0">
                <a:solidFill>
                  <a:srgbClr val="000000"/>
                </a:solidFill>
                <a:latin typeface="Arial" panose="020B0604020202020204" pitchFamily="34" charset="0"/>
              </a:rPr>
              <a:t>   </a:t>
            </a:r>
            <a:r>
              <a:rPr lang="en-US" sz="1200" b="1" dirty="0">
                <a:solidFill>
                  <a:srgbClr val="000080"/>
                </a:solidFill>
                <a:latin typeface="Arial" panose="020B0604020202020204" pitchFamily="34" charset="0"/>
              </a:rPr>
              <a:t>else</a:t>
            </a:r>
            <a:r>
              <a:rPr lang="en-US" sz="1200" dirty="0">
                <a:solidFill>
                  <a:srgbClr val="000000"/>
                </a:solidFill>
                <a:latin typeface="Arial" panose="020B0604020202020204" pitchFamily="34" charset="0"/>
              </a:rPr>
              <a:t> </a:t>
            </a:r>
          </a:p>
          <a:p>
            <a:r>
              <a:rPr lang="en-US" sz="1200" dirty="0">
                <a:solidFill>
                  <a:srgbClr val="000000"/>
                </a:solidFill>
                <a:latin typeface="Arial" panose="020B0604020202020204" pitchFamily="34" charset="0"/>
              </a:rPr>
              <a:t>     Q &lt;= D; </a:t>
            </a:r>
          </a:p>
          <a:p>
            <a:r>
              <a:rPr lang="en-US" sz="1200" b="1" dirty="0">
                <a:solidFill>
                  <a:srgbClr val="000080"/>
                </a:solidFill>
                <a:latin typeface="Arial" panose="020B0604020202020204" pitchFamily="34" charset="0"/>
              </a:rPr>
              <a:t>end</a:t>
            </a:r>
            <a:r>
              <a:rPr lang="en-US" sz="1200" dirty="0">
                <a:solidFill>
                  <a:srgbClr val="000000"/>
                </a:solidFill>
                <a:latin typeface="Arial" panose="020B0604020202020204" pitchFamily="34" charset="0"/>
              </a:rPr>
              <a:t> </a:t>
            </a:r>
            <a:r>
              <a:rPr lang="en-US" sz="1200" b="1" dirty="0">
                <a:solidFill>
                  <a:srgbClr val="000080"/>
                </a:solidFill>
                <a:latin typeface="Arial" panose="020B0604020202020204" pitchFamily="34" charset="0"/>
              </a:rPr>
              <a:t>endmodule</a:t>
            </a:r>
            <a:endParaRPr lang="en-US" sz="1200" dirty="0"/>
          </a:p>
        </p:txBody>
      </p:sp>
    </p:spTree>
    <p:extLst>
      <p:ext uri="{BB962C8B-B14F-4D97-AF65-F5344CB8AC3E}">
        <p14:creationId xmlns:p14="http://schemas.microsoft.com/office/powerpoint/2010/main" val="34210169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9" name="Group 10"/>
          <p:cNvGrpSpPr>
            <a:grpSpLocks/>
          </p:cNvGrpSpPr>
          <p:nvPr/>
        </p:nvGrpSpPr>
        <p:grpSpPr bwMode="auto">
          <a:xfrm>
            <a:off x="0" y="6432633"/>
            <a:ext cx="9144000" cy="425360"/>
            <a:chOff x="0" y="4184"/>
            <a:chExt cx="5760" cy="136"/>
          </a:xfrm>
        </p:grpSpPr>
        <p:sp>
          <p:nvSpPr>
            <p:cNvPr id="10" name="Rectangle 8"/>
            <p:cNvSpPr>
              <a:spLocks noChangeArrowheads="1"/>
            </p:cNvSpPr>
            <p:nvPr/>
          </p:nvSpPr>
          <p:spPr bwMode="auto">
            <a:xfrm>
              <a:off x="0" y="4184"/>
              <a:ext cx="5760" cy="136"/>
            </a:xfrm>
            <a:prstGeom prst="rect">
              <a:avLst/>
            </a:prstGeom>
            <a:solidFill>
              <a:srgbClr val="43516C"/>
            </a:solidFill>
            <a:ln w="9525" algn="ctr">
              <a:noFill/>
              <a:miter lim="800000"/>
              <a:headEnd/>
              <a:tailEnd/>
            </a:ln>
            <a:effectLst/>
          </p:spPr>
          <p:txBody>
            <a:bodyPr wrap="none" anchor="ctr"/>
            <a:lstStyle/>
            <a:p>
              <a:endParaRPr lang="es-AR"/>
            </a:p>
          </p:txBody>
        </p:sp>
        <p:sp>
          <p:nvSpPr>
            <p:cNvPr id="11" name="Text Box 98"/>
            <p:cNvSpPr txBox="1">
              <a:spLocks noChangeArrowheads="1"/>
            </p:cNvSpPr>
            <p:nvPr/>
          </p:nvSpPr>
          <p:spPr bwMode="auto">
            <a:xfrm>
              <a:off x="48" y="4184"/>
              <a:ext cx="5654" cy="57"/>
            </a:xfrm>
            <a:prstGeom prst="rect">
              <a:avLst/>
            </a:prstGeom>
            <a:solidFill>
              <a:srgbClr val="43516C"/>
            </a:solidFill>
            <a:ln w="9525">
              <a:noFill/>
              <a:miter lim="800000"/>
              <a:headEnd/>
              <a:tailEnd/>
            </a:ln>
          </p:spPr>
          <p:txBody>
            <a:bodyPr wrap="square">
              <a:spAutoFit/>
            </a:bodyPr>
            <a:lstStyle/>
            <a:p>
              <a:pPr>
                <a:lnSpc>
                  <a:spcPct val="70000"/>
                </a:lnSpc>
                <a:spcBef>
                  <a:spcPct val="50000"/>
                </a:spcBef>
              </a:pPr>
              <a:r>
                <a:rPr lang="es-AR" sz="800" dirty="0">
                  <a:solidFill>
                    <a:srgbClr val="DDDDDD"/>
                  </a:solidFill>
                  <a:latin typeface="Verdana" pitchFamily="34" charset="0"/>
                </a:rPr>
                <a:t>Ing. Marcelo Casasnovas Técnicas Digitales I Año </a:t>
              </a:r>
              <a:r>
                <a:rPr lang="es-AR" sz="800" dirty="0" smtClean="0">
                  <a:solidFill>
                    <a:srgbClr val="DDDDDD"/>
                  </a:solidFill>
                  <a:latin typeface="Verdana" pitchFamily="34" charset="0"/>
                </a:rPr>
                <a:t>2018                                                                                                                                           Centro CUDAR                                                       </a:t>
              </a:r>
              <a:endParaRPr lang="es-ES" sz="800" dirty="0">
                <a:solidFill>
                  <a:srgbClr val="DDDDDD"/>
                </a:solidFill>
                <a:latin typeface="Verdana" pitchFamily="34" charset="0"/>
              </a:endParaRPr>
            </a:p>
          </p:txBody>
        </p:sp>
      </p:grpSp>
      <p:grpSp>
        <p:nvGrpSpPr>
          <p:cNvPr id="15" name="Group 2"/>
          <p:cNvGrpSpPr>
            <a:grpSpLocks/>
          </p:cNvGrpSpPr>
          <p:nvPr/>
        </p:nvGrpSpPr>
        <p:grpSpPr bwMode="auto">
          <a:xfrm>
            <a:off x="0" y="0"/>
            <a:ext cx="9144000" cy="404813"/>
            <a:chOff x="0" y="0"/>
            <a:chExt cx="5760" cy="255"/>
          </a:xfrm>
        </p:grpSpPr>
        <p:sp>
          <p:nvSpPr>
            <p:cNvPr id="16" name="Rectangle 17"/>
            <p:cNvSpPr>
              <a:spLocks noChangeArrowheads="1"/>
            </p:cNvSpPr>
            <p:nvPr/>
          </p:nvSpPr>
          <p:spPr bwMode="auto">
            <a:xfrm>
              <a:off x="0" y="0"/>
              <a:ext cx="5760" cy="255"/>
            </a:xfrm>
            <a:prstGeom prst="rect">
              <a:avLst/>
            </a:prstGeom>
            <a:gradFill rotWithShape="1">
              <a:gsLst>
                <a:gs pos="0">
                  <a:srgbClr val="EAEAEA"/>
                </a:gs>
                <a:gs pos="100000">
                  <a:srgbClr val="43516D"/>
                </a:gs>
              </a:gsLst>
              <a:lin ang="0" scaled="1"/>
            </a:gradFill>
            <a:ln w="9525" algn="ctr">
              <a:noFill/>
              <a:miter lim="800000"/>
              <a:headEnd/>
              <a:tailEnd/>
            </a:ln>
          </p:spPr>
          <p:txBody>
            <a:bodyPr wrap="none" anchor="ctr"/>
            <a:lstStyle/>
            <a:p>
              <a:endParaRPr lang="es-AR"/>
            </a:p>
          </p:txBody>
        </p:sp>
        <p:sp>
          <p:nvSpPr>
            <p:cNvPr id="17" name="Text Box 81"/>
            <p:cNvSpPr txBox="1">
              <a:spLocks noChangeArrowheads="1"/>
            </p:cNvSpPr>
            <p:nvPr/>
          </p:nvSpPr>
          <p:spPr bwMode="auto">
            <a:xfrm>
              <a:off x="48" y="19"/>
              <a:ext cx="5712" cy="212"/>
            </a:xfrm>
            <a:prstGeom prst="rect">
              <a:avLst/>
            </a:prstGeom>
            <a:gradFill rotWithShape="1">
              <a:gsLst>
                <a:gs pos="0">
                  <a:srgbClr val="EAEAEA"/>
                </a:gs>
                <a:gs pos="100000">
                  <a:srgbClr val="43516D"/>
                </a:gs>
              </a:gsLst>
              <a:lin ang="0" scaled="1"/>
            </a:gradFill>
            <a:ln w="9525">
              <a:noFill/>
              <a:miter lim="800000"/>
              <a:headEnd/>
              <a:tailEnd/>
            </a:ln>
          </p:spPr>
          <p:txBody>
            <a:bodyPr>
              <a:spAutoFit/>
            </a:bodyPr>
            <a:lstStyle/>
            <a:p>
              <a:pPr algn="r">
                <a:spcBef>
                  <a:spcPct val="50000"/>
                </a:spcBef>
              </a:pPr>
              <a:r>
                <a:rPr lang="es-AR" sz="1600" dirty="0">
                  <a:solidFill>
                    <a:srgbClr val="EAEAEA"/>
                  </a:solidFill>
                  <a:latin typeface="Verdana" pitchFamily="34" charset="0"/>
                </a:rPr>
                <a:t>VERILOG</a:t>
              </a:r>
              <a:endParaRPr lang="es-ES" sz="1600" dirty="0">
                <a:solidFill>
                  <a:srgbClr val="EAEAEA"/>
                </a:solidFill>
                <a:latin typeface="Verdana" pitchFamily="34" charset="0"/>
              </a:endParaRPr>
            </a:p>
          </p:txBody>
        </p:sp>
      </p:grpSp>
      <p:sp>
        <p:nvSpPr>
          <p:cNvPr id="12" name="Text Box 24"/>
          <p:cNvSpPr txBox="1">
            <a:spLocks noChangeArrowheads="1"/>
          </p:cNvSpPr>
          <p:nvPr/>
        </p:nvSpPr>
        <p:spPr bwMode="auto">
          <a:xfrm>
            <a:off x="85403" y="440731"/>
            <a:ext cx="2760692" cy="461665"/>
          </a:xfrm>
          <a:prstGeom prst="rect">
            <a:avLst/>
          </a:prstGeom>
          <a:noFill/>
          <a:ln w="9525" algn="ctr">
            <a:noFill/>
            <a:miter lim="800000"/>
            <a:headEnd/>
            <a:tailEnd/>
          </a:ln>
        </p:spPr>
        <p:txBody>
          <a:bodyPr wrap="none">
            <a:spAutoFit/>
          </a:bodyPr>
          <a:lstStyle/>
          <a:p>
            <a:r>
              <a:rPr lang="es-AR" sz="2400" b="1" dirty="0" err="1" smtClean="0">
                <a:solidFill>
                  <a:srgbClr val="43516D"/>
                </a:solidFill>
              </a:rPr>
              <a:t>Flips</a:t>
            </a:r>
            <a:r>
              <a:rPr lang="es-AR" sz="2400" b="1" dirty="0" smtClean="0">
                <a:solidFill>
                  <a:srgbClr val="43516D"/>
                </a:solidFill>
              </a:rPr>
              <a:t> </a:t>
            </a:r>
            <a:r>
              <a:rPr lang="es-AR" sz="2400" b="1" dirty="0" err="1" smtClean="0">
                <a:solidFill>
                  <a:srgbClr val="43516D"/>
                </a:solidFill>
              </a:rPr>
              <a:t>Flops</a:t>
            </a:r>
            <a:r>
              <a:rPr lang="es-AR" sz="2400" b="1" dirty="0">
                <a:solidFill>
                  <a:srgbClr val="43516D"/>
                </a:solidFill>
              </a:rPr>
              <a:t>: FF </a:t>
            </a:r>
            <a:r>
              <a:rPr lang="es-AR" sz="2400" b="1" dirty="0" smtClean="0">
                <a:solidFill>
                  <a:srgbClr val="43516D"/>
                </a:solidFill>
              </a:rPr>
              <a:t>D </a:t>
            </a:r>
            <a:endParaRPr lang="es-ES" sz="2400" b="1" dirty="0">
              <a:solidFill>
                <a:srgbClr val="43516D"/>
              </a:solidFill>
            </a:endParaRPr>
          </a:p>
        </p:txBody>
      </p:sp>
      <p:sp>
        <p:nvSpPr>
          <p:cNvPr id="18" name="CuadroTexto 17"/>
          <p:cNvSpPr txBox="1"/>
          <p:nvPr/>
        </p:nvSpPr>
        <p:spPr>
          <a:xfrm>
            <a:off x="4391472" y="572894"/>
            <a:ext cx="4558605" cy="3046988"/>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1200" i="1" dirty="0">
                <a:solidFill>
                  <a:srgbClr val="008800"/>
                </a:solidFill>
                <a:latin typeface="Arial" panose="020B0604020202020204" pitchFamily="34" charset="0"/>
              </a:rPr>
              <a:t>//Código Verilog para Flip FLop D</a:t>
            </a:r>
          </a:p>
          <a:p>
            <a:r>
              <a:rPr lang="en-US" sz="1200" i="1" dirty="0">
                <a:solidFill>
                  <a:srgbClr val="008800"/>
                </a:solidFill>
                <a:latin typeface="Arial" panose="020B0604020202020204" pitchFamily="34" charset="0"/>
              </a:rPr>
              <a:t>// con </a:t>
            </a:r>
            <a:r>
              <a:rPr lang="en-US" sz="1200" i="1" dirty="0" err="1">
                <a:solidFill>
                  <a:srgbClr val="008800"/>
                </a:solidFill>
                <a:latin typeface="Arial" panose="020B0604020202020204" pitchFamily="34" charset="0"/>
              </a:rPr>
              <a:t>flanco</a:t>
            </a:r>
            <a:r>
              <a:rPr lang="en-US" sz="1200" i="1" dirty="0">
                <a:solidFill>
                  <a:srgbClr val="008800"/>
                </a:solidFill>
                <a:latin typeface="Arial" panose="020B0604020202020204" pitchFamily="34" charset="0"/>
              </a:rPr>
              <a:t> </a:t>
            </a:r>
            <a:r>
              <a:rPr lang="en-US" sz="1200" i="1" dirty="0" err="1" smtClean="0">
                <a:solidFill>
                  <a:srgbClr val="008800"/>
                </a:solidFill>
                <a:latin typeface="Arial" panose="020B0604020202020204" pitchFamily="34" charset="0"/>
              </a:rPr>
              <a:t>descendente</a:t>
            </a:r>
            <a:r>
              <a:rPr lang="en-US" sz="1200" i="1" dirty="0" smtClean="0">
                <a:solidFill>
                  <a:srgbClr val="008800"/>
                </a:solidFill>
                <a:latin typeface="Arial" panose="020B0604020202020204" pitchFamily="34" charset="0"/>
              </a:rPr>
              <a:t> </a:t>
            </a:r>
            <a:r>
              <a:rPr lang="en-US" sz="1200" i="1" dirty="0">
                <a:solidFill>
                  <a:srgbClr val="008800"/>
                </a:solidFill>
                <a:latin typeface="Arial" panose="020B0604020202020204" pitchFamily="34" charset="0"/>
              </a:rPr>
              <a:t>y reset asíncrono </a:t>
            </a:r>
            <a:r>
              <a:rPr lang="en-US" sz="1200" i="1" dirty="0" err="1">
                <a:solidFill>
                  <a:srgbClr val="008800"/>
                </a:solidFill>
                <a:latin typeface="Arial" panose="020B0604020202020204" pitchFamily="34" charset="0"/>
              </a:rPr>
              <a:t>por</a:t>
            </a:r>
            <a:r>
              <a:rPr lang="en-US" sz="1200" i="1" dirty="0">
                <a:solidFill>
                  <a:srgbClr val="008800"/>
                </a:solidFill>
                <a:latin typeface="Arial" panose="020B0604020202020204" pitchFamily="34" charset="0"/>
              </a:rPr>
              <a:t> </a:t>
            </a:r>
            <a:r>
              <a:rPr lang="en-US" sz="1200" i="1" dirty="0" smtClean="0">
                <a:solidFill>
                  <a:srgbClr val="008800"/>
                </a:solidFill>
                <a:latin typeface="Arial" panose="020B0604020202020204" pitchFamily="34" charset="0"/>
              </a:rPr>
              <a:t>alto</a:t>
            </a:r>
            <a:r>
              <a:rPr lang="en-US" sz="1200" dirty="0" smtClean="0">
                <a:solidFill>
                  <a:srgbClr val="000000"/>
                </a:solidFill>
                <a:latin typeface="Arial" panose="020B0604020202020204" pitchFamily="34" charset="0"/>
              </a:rPr>
              <a:t> </a:t>
            </a:r>
            <a:endParaRPr lang="en-US" sz="1200" dirty="0">
              <a:solidFill>
                <a:srgbClr val="000000"/>
              </a:solidFill>
              <a:latin typeface="Arial" panose="020B0604020202020204" pitchFamily="34" charset="0"/>
            </a:endParaRPr>
          </a:p>
          <a:p>
            <a:r>
              <a:rPr lang="en-US" sz="1200" b="1" dirty="0" smtClean="0">
                <a:solidFill>
                  <a:srgbClr val="000080"/>
                </a:solidFill>
                <a:latin typeface="Arial" panose="020B0604020202020204" pitchFamily="34" charset="0"/>
              </a:rPr>
              <a:t>module </a:t>
            </a:r>
            <a:r>
              <a:rPr lang="en-US" sz="1200" dirty="0">
                <a:solidFill>
                  <a:srgbClr val="000000"/>
                </a:solidFill>
                <a:latin typeface="Arial" panose="020B0604020202020204" pitchFamily="34" charset="0"/>
              </a:rPr>
              <a:t>FlancAsc_DFF_AsyncResetHigh </a:t>
            </a:r>
            <a:r>
              <a:rPr lang="en-US" sz="1200" dirty="0" smtClean="0">
                <a:solidFill>
                  <a:srgbClr val="000000"/>
                </a:solidFill>
                <a:latin typeface="Arial" panose="020B0604020202020204" pitchFamily="34" charset="0"/>
              </a:rPr>
              <a:t>(D,clk,async_reset,Q</a:t>
            </a:r>
            <a:r>
              <a:rPr lang="en-US" sz="1200" dirty="0">
                <a:solidFill>
                  <a:srgbClr val="000000"/>
                </a:solidFill>
                <a:latin typeface="Arial" panose="020B0604020202020204" pitchFamily="34" charset="0"/>
              </a:rPr>
              <a:t>); </a:t>
            </a:r>
            <a:endParaRPr lang="en-US" sz="1200" dirty="0" smtClean="0">
              <a:solidFill>
                <a:srgbClr val="000000"/>
              </a:solidFill>
              <a:latin typeface="Arial" panose="020B0604020202020204" pitchFamily="34" charset="0"/>
            </a:endParaRPr>
          </a:p>
          <a:p>
            <a:r>
              <a:rPr lang="en-US" sz="1200" b="1" dirty="0" smtClean="0">
                <a:solidFill>
                  <a:srgbClr val="000080"/>
                </a:solidFill>
                <a:latin typeface="Arial" panose="020B0604020202020204" pitchFamily="34" charset="0"/>
              </a:rPr>
              <a:t>input</a:t>
            </a:r>
            <a:r>
              <a:rPr lang="en-US" sz="1200" dirty="0" smtClean="0">
                <a:solidFill>
                  <a:srgbClr val="000000"/>
                </a:solidFill>
                <a:latin typeface="Arial" panose="020B0604020202020204" pitchFamily="34" charset="0"/>
              </a:rPr>
              <a:t> </a:t>
            </a:r>
            <a:r>
              <a:rPr lang="en-US" sz="1200" dirty="0">
                <a:solidFill>
                  <a:srgbClr val="000000"/>
                </a:solidFill>
                <a:latin typeface="Arial" panose="020B0604020202020204" pitchFamily="34" charset="0"/>
              </a:rPr>
              <a:t>D; </a:t>
            </a:r>
            <a:r>
              <a:rPr lang="en-US" sz="1200" i="1" dirty="0">
                <a:solidFill>
                  <a:srgbClr val="008800"/>
                </a:solidFill>
                <a:latin typeface="Arial" panose="020B0604020202020204" pitchFamily="34" charset="0"/>
              </a:rPr>
              <a:t>// </a:t>
            </a:r>
            <a:r>
              <a:rPr lang="en-US" sz="1200" i="1" dirty="0" smtClean="0">
                <a:solidFill>
                  <a:srgbClr val="008800"/>
                </a:solidFill>
                <a:latin typeface="Arial" panose="020B0604020202020204" pitchFamily="34" charset="0"/>
              </a:rPr>
              <a:t>Dato de entrada </a:t>
            </a:r>
          </a:p>
          <a:p>
            <a:r>
              <a:rPr lang="en-US" sz="1200" b="1" dirty="0" smtClean="0">
                <a:solidFill>
                  <a:srgbClr val="000080"/>
                </a:solidFill>
                <a:latin typeface="Arial" panose="020B0604020202020204" pitchFamily="34" charset="0"/>
              </a:rPr>
              <a:t>input</a:t>
            </a:r>
            <a:r>
              <a:rPr lang="en-US" sz="1200" dirty="0" smtClean="0">
                <a:solidFill>
                  <a:srgbClr val="000000"/>
                </a:solidFill>
                <a:latin typeface="Arial" panose="020B0604020202020204" pitchFamily="34" charset="0"/>
              </a:rPr>
              <a:t> </a:t>
            </a:r>
            <a:r>
              <a:rPr lang="en-US" sz="1200" dirty="0">
                <a:solidFill>
                  <a:srgbClr val="000000"/>
                </a:solidFill>
                <a:latin typeface="Arial" panose="020B0604020202020204" pitchFamily="34" charset="0"/>
              </a:rPr>
              <a:t>clk; </a:t>
            </a:r>
            <a:r>
              <a:rPr lang="en-US" sz="1200" i="1" dirty="0">
                <a:solidFill>
                  <a:srgbClr val="008800"/>
                </a:solidFill>
                <a:latin typeface="Arial" panose="020B0604020202020204" pitchFamily="34" charset="0"/>
              </a:rPr>
              <a:t>// </a:t>
            </a:r>
            <a:r>
              <a:rPr lang="en-US" sz="1200" i="1" dirty="0" smtClean="0">
                <a:solidFill>
                  <a:srgbClr val="008800"/>
                </a:solidFill>
                <a:latin typeface="Arial" panose="020B0604020202020204" pitchFamily="34" charset="0"/>
              </a:rPr>
              <a:t>entrada de clock </a:t>
            </a:r>
          </a:p>
          <a:p>
            <a:r>
              <a:rPr lang="en-US" sz="1200" b="1" dirty="0" smtClean="0">
                <a:solidFill>
                  <a:srgbClr val="000080"/>
                </a:solidFill>
                <a:latin typeface="Arial" panose="020B0604020202020204" pitchFamily="34" charset="0"/>
              </a:rPr>
              <a:t>input</a:t>
            </a:r>
            <a:r>
              <a:rPr lang="en-US" sz="1200" dirty="0" smtClean="0">
                <a:solidFill>
                  <a:srgbClr val="000000"/>
                </a:solidFill>
                <a:latin typeface="Arial" panose="020B0604020202020204" pitchFamily="34" charset="0"/>
              </a:rPr>
              <a:t> </a:t>
            </a:r>
            <a:r>
              <a:rPr lang="en-US" sz="1200" dirty="0">
                <a:solidFill>
                  <a:srgbClr val="000000"/>
                </a:solidFill>
                <a:latin typeface="Arial" panose="020B0604020202020204" pitchFamily="34" charset="0"/>
              </a:rPr>
              <a:t>async_reset; </a:t>
            </a:r>
            <a:r>
              <a:rPr lang="en-US" sz="1200" i="1" dirty="0">
                <a:solidFill>
                  <a:srgbClr val="008800"/>
                </a:solidFill>
                <a:latin typeface="Arial" panose="020B0604020202020204" pitchFamily="34" charset="0"/>
              </a:rPr>
              <a:t>// </a:t>
            </a:r>
            <a:r>
              <a:rPr lang="en-US" sz="1200" i="1" dirty="0" smtClean="0">
                <a:solidFill>
                  <a:srgbClr val="008800"/>
                </a:solidFill>
                <a:latin typeface="Arial" panose="020B0604020202020204" pitchFamily="34" charset="0"/>
              </a:rPr>
              <a:t>reset asíncrono por bajo </a:t>
            </a:r>
          </a:p>
          <a:p>
            <a:r>
              <a:rPr lang="en-US" sz="1200" b="1" dirty="0" smtClean="0">
                <a:solidFill>
                  <a:srgbClr val="000080"/>
                </a:solidFill>
                <a:latin typeface="Arial" panose="020B0604020202020204" pitchFamily="34" charset="0"/>
              </a:rPr>
              <a:t>output</a:t>
            </a:r>
            <a:r>
              <a:rPr lang="en-US" sz="1200" dirty="0" smtClean="0">
                <a:solidFill>
                  <a:srgbClr val="000000"/>
                </a:solidFill>
                <a:latin typeface="Arial" panose="020B0604020202020204" pitchFamily="34" charset="0"/>
              </a:rPr>
              <a:t> </a:t>
            </a:r>
            <a:r>
              <a:rPr lang="en-US" sz="1200" b="1" dirty="0">
                <a:solidFill>
                  <a:srgbClr val="000080"/>
                </a:solidFill>
                <a:latin typeface="Arial" panose="020B0604020202020204" pitchFamily="34" charset="0"/>
              </a:rPr>
              <a:t>reg</a:t>
            </a:r>
            <a:r>
              <a:rPr lang="en-US" sz="1200" dirty="0">
                <a:solidFill>
                  <a:srgbClr val="000000"/>
                </a:solidFill>
                <a:latin typeface="Arial" panose="020B0604020202020204" pitchFamily="34" charset="0"/>
              </a:rPr>
              <a:t> Q; </a:t>
            </a:r>
            <a:r>
              <a:rPr lang="en-US" sz="1200" i="1" dirty="0">
                <a:solidFill>
                  <a:srgbClr val="008800"/>
                </a:solidFill>
                <a:latin typeface="Arial" panose="020B0604020202020204" pitchFamily="34" charset="0"/>
              </a:rPr>
              <a:t>// </a:t>
            </a:r>
            <a:r>
              <a:rPr lang="en-US" sz="1200" i="1" dirty="0" smtClean="0">
                <a:solidFill>
                  <a:srgbClr val="008800"/>
                </a:solidFill>
                <a:latin typeface="Arial" panose="020B0604020202020204" pitchFamily="34" charset="0"/>
              </a:rPr>
              <a:t>salida </a:t>
            </a:r>
            <a:r>
              <a:rPr lang="en-US" sz="1200" i="1" dirty="0">
                <a:solidFill>
                  <a:srgbClr val="008800"/>
                </a:solidFill>
                <a:latin typeface="Arial" panose="020B0604020202020204" pitchFamily="34" charset="0"/>
              </a:rPr>
              <a:t>Q </a:t>
            </a:r>
            <a:endParaRPr lang="en-US" sz="1200" i="1" dirty="0" smtClean="0">
              <a:solidFill>
                <a:srgbClr val="008800"/>
              </a:solidFill>
              <a:latin typeface="Arial" panose="020B0604020202020204" pitchFamily="34" charset="0"/>
            </a:endParaRPr>
          </a:p>
          <a:p>
            <a:endParaRPr lang="en-US" sz="1200" b="1" dirty="0" smtClean="0">
              <a:solidFill>
                <a:srgbClr val="000080"/>
              </a:solidFill>
              <a:latin typeface="Arial" panose="020B0604020202020204" pitchFamily="34" charset="0"/>
            </a:endParaRPr>
          </a:p>
          <a:p>
            <a:r>
              <a:rPr lang="en-US" sz="1200" b="1" dirty="0" smtClean="0">
                <a:solidFill>
                  <a:srgbClr val="000080"/>
                </a:solidFill>
                <a:latin typeface="Arial" panose="020B0604020202020204" pitchFamily="34" charset="0"/>
              </a:rPr>
              <a:t>always</a:t>
            </a:r>
            <a:r>
              <a:rPr lang="en-US" sz="1200" dirty="0" smtClean="0">
                <a:solidFill>
                  <a:srgbClr val="000000"/>
                </a:solidFill>
                <a:latin typeface="Arial" panose="020B0604020202020204" pitchFamily="34" charset="0"/>
              </a:rPr>
              <a:t> @(</a:t>
            </a:r>
            <a:r>
              <a:rPr lang="en-US" sz="1200" b="1" dirty="0" err="1">
                <a:solidFill>
                  <a:srgbClr val="000080"/>
                </a:solidFill>
                <a:latin typeface="Arial" panose="020B0604020202020204" pitchFamily="34" charset="0"/>
              </a:rPr>
              <a:t>negedge</a:t>
            </a:r>
            <a:r>
              <a:rPr lang="en-US" sz="1200" dirty="0" smtClean="0">
                <a:solidFill>
                  <a:srgbClr val="000000"/>
                </a:solidFill>
                <a:latin typeface="Arial" panose="020B0604020202020204" pitchFamily="34" charset="0"/>
              </a:rPr>
              <a:t> </a:t>
            </a:r>
            <a:r>
              <a:rPr lang="en-US" sz="1200" dirty="0">
                <a:solidFill>
                  <a:srgbClr val="000000"/>
                </a:solidFill>
                <a:latin typeface="Arial" panose="020B0604020202020204" pitchFamily="34" charset="0"/>
              </a:rPr>
              <a:t>clk </a:t>
            </a:r>
            <a:r>
              <a:rPr lang="en-US" sz="1200" b="1" dirty="0">
                <a:solidFill>
                  <a:srgbClr val="000080"/>
                </a:solidFill>
                <a:latin typeface="Arial" panose="020B0604020202020204" pitchFamily="34" charset="0"/>
              </a:rPr>
              <a:t>or</a:t>
            </a:r>
            <a:r>
              <a:rPr lang="en-US" sz="1200" dirty="0">
                <a:solidFill>
                  <a:srgbClr val="000000"/>
                </a:solidFill>
                <a:latin typeface="Arial" panose="020B0604020202020204" pitchFamily="34" charset="0"/>
              </a:rPr>
              <a:t> </a:t>
            </a:r>
            <a:r>
              <a:rPr lang="en-US" sz="1200" b="1" dirty="0" err="1">
                <a:solidFill>
                  <a:srgbClr val="000080"/>
                </a:solidFill>
                <a:latin typeface="Arial" panose="020B0604020202020204" pitchFamily="34" charset="0"/>
              </a:rPr>
              <a:t>posedge</a:t>
            </a:r>
            <a:r>
              <a:rPr lang="en-US" sz="1200" dirty="0" smtClean="0">
                <a:solidFill>
                  <a:srgbClr val="000000"/>
                </a:solidFill>
                <a:latin typeface="Arial" panose="020B0604020202020204" pitchFamily="34" charset="0"/>
              </a:rPr>
              <a:t> </a:t>
            </a:r>
            <a:r>
              <a:rPr lang="en-US" sz="1200" dirty="0">
                <a:solidFill>
                  <a:srgbClr val="000000"/>
                </a:solidFill>
                <a:latin typeface="Arial" panose="020B0604020202020204" pitchFamily="34" charset="0"/>
              </a:rPr>
              <a:t>async_reset) </a:t>
            </a:r>
            <a:endParaRPr lang="en-US" sz="1200" dirty="0" smtClean="0">
              <a:solidFill>
                <a:srgbClr val="000000"/>
              </a:solidFill>
              <a:latin typeface="Arial" panose="020B0604020202020204" pitchFamily="34" charset="0"/>
            </a:endParaRPr>
          </a:p>
          <a:p>
            <a:r>
              <a:rPr lang="en-US" sz="1200" b="1" dirty="0" smtClean="0">
                <a:solidFill>
                  <a:srgbClr val="000080"/>
                </a:solidFill>
                <a:latin typeface="Arial" panose="020B0604020202020204" pitchFamily="34" charset="0"/>
              </a:rPr>
              <a:t>begin</a:t>
            </a:r>
            <a:r>
              <a:rPr lang="en-US" sz="1200" dirty="0" smtClean="0">
                <a:solidFill>
                  <a:srgbClr val="000000"/>
                </a:solidFill>
                <a:latin typeface="Arial" panose="020B0604020202020204" pitchFamily="34" charset="0"/>
              </a:rPr>
              <a:t> </a:t>
            </a:r>
          </a:p>
          <a:p>
            <a:r>
              <a:rPr lang="en-US" sz="1200" b="1" dirty="0" smtClean="0">
                <a:solidFill>
                  <a:srgbClr val="000080"/>
                </a:solidFill>
                <a:latin typeface="Arial" panose="020B0604020202020204" pitchFamily="34" charset="0"/>
              </a:rPr>
              <a:t>  if</a:t>
            </a:r>
            <a:r>
              <a:rPr lang="en-US" sz="1200" dirty="0" smtClean="0">
                <a:solidFill>
                  <a:srgbClr val="000000"/>
                </a:solidFill>
                <a:latin typeface="Arial" panose="020B0604020202020204" pitchFamily="34" charset="0"/>
              </a:rPr>
              <a:t>(async_reset</a:t>
            </a:r>
            <a:r>
              <a:rPr lang="en-US" sz="1200" dirty="0">
                <a:solidFill>
                  <a:srgbClr val="000000"/>
                </a:solidFill>
                <a:latin typeface="Arial" panose="020B0604020202020204" pitchFamily="34" charset="0"/>
              </a:rPr>
              <a:t>==</a:t>
            </a:r>
            <a:r>
              <a:rPr lang="en-US" sz="1200" dirty="0">
                <a:solidFill>
                  <a:srgbClr val="0000FF"/>
                </a:solidFill>
                <a:latin typeface="Arial" panose="020B0604020202020204" pitchFamily="34" charset="0"/>
              </a:rPr>
              <a:t>1'b0</a:t>
            </a:r>
            <a:r>
              <a:rPr lang="en-US" sz="1200" dirty="0">
                <a:solidFill>
                  <a:srgbClr val="000000"/>
                </a:solidFill>
                <a:latin typeface="Arial" panose="020B0604020202020204" pitchFamily="34" charset="0"/>
              </a:rPr>
              <a:t>) </a:t>
            </a:r>
            <a:endParaRPr lang="en-US" sz="1200" dirty="0" smtClean="0">
              <a:solidFill>
                <a:srgbClr val="000000"/>
              </a:solidFill>
              <a:latin typeface="Arial" panose="020B0604020202020204" pitchFamily="34" charset="0"/>
            </a:endParaRPr>
          </a:p>
          <a:p>
            <a:r>
              <a:rPr lang="en-US" sz="1200" dirty="0" smtClean="0">
                <a:solidFill>
                  <a:srgbClr val="000000"/>
                </a:solidFill>
                <a:latin typeface="Arial" panose="020B0604020202020204" pitchFamily="34" charset="0"/>
              </a:rPr>
              <a:t>     Q </a:t>
            </a:r>
            <a:r>
              <a:rPr lang="en-US" sz="1200" dirty="0">
                <a:solidFill>
                  <a:srgbClr val="000000"/>
                </a:solidFill>
                <a:latin typeface="Arial" panose="020B0604020202020204" pitchFamily="34" charset="0"/>
              </a:rPr>
              <a:t>&lt;= </a:t>
            </a:r>
            <a:r>
              <a:rPr lang="en-US" sz="1200" dirty="0">
                <a:solidFill>
                  <a:srgbClr val="0000FF"/>
                </a:solidFill>
                <a:latin typeface="Arial" panose="020B0604020202020204" pitchFamily="34" charset="0"/>
              </a:rPr>
              <a:t>1'b0</a:t>
            </a:r>
            <a:r>
              <a:rPr lang="en-US" sz="1200" dirty="0" smtClean="0">
                <a:solidFill>
                  <a:srgbClr val="000000"/>
                </a:solidFill>
                <a:latin typeface="Arial" panose="020B0604020202020204" pitchFamily="34" charset="0"/>
              </a:rPr>
              <a:t>;</a:t>
            </a:r>
          </a:p>
          <a:p>
            <a:r>
              <a:rPr lang="en-US" sz="1200" dirty="0" smtClean="0">
                <a:solidFill>
                  <a:srgbClr val="000000"/>
                </a:solidFill>
                <a:latin typeface="Arial" panose="020B0604020202020204" pitchFamily="34" charset="0"/>
              </a:rPr>
              <a:t>  </a:t>
            </a:r>
            <a:r>
              <a:rPr lang="en-US" sz="1200" b="1" dirty="0" smtClean="0">
                <a:solidFill>
                  <a:srgbClr val="000080"/>
                </a:solidFill>
                <a:latin typeface="Arial" panose="020B0604020202020204" pitchFamily="34" charset="0"/>
              </a:rPr>
              <a:t>else</a:t>
            </a:r>
            <a:r>
              <a:rPr lang="en-US" sz="1200" dirty="0" smtClean="0">
                <a:solidFill>
                  <a:srgbClr val="000000"/>
                </a:solidFill>
                <a:latin typeface="Arial" panose="020B0604020202020204" pitchFamily="34" charset="0"/>
              </a:rPr>
              <a:t>    </a:t>
            </a:r>
          </a:p>
          <a:p>
            <a:r>
              <a:rPr lang="en-US" sz="1200" dirty="0" smtClean="0">
                <a:solidFill>
                  <a:srgbClr val="000000"/>
                </a:solidFill>
                <a:latin typeface="Arial" panose="020B0604020202020204" pitchFamily="34" charset="0"/>
              </a:rPr>
              <a:t>     Q </a:t>
            </a:r>
            <a:r>
              <a:rPr lang="en-US" sz="1200" dirty="0">
                <a:solidFill>
                  <a:srgbClr val="000000"/>
                </a:solidFill>
                <a:latin typeface="Arial" panose="020B0604020202020204" pitchFamily="34" charset="0"/>
              </a:rPr>
              <a:t>&lt;= D; </a:t>
            </a:r>
            <a:endParaRPr lang="en-US" sz="1200" dirty="0" smtClean="0">
              <a:solidFill>
                <a:srgbClr val="000000"/>
              </a:solidFill>
              <a:latin typeface="Arial" panose="020B0604020202020204" pitchFamily="34" charset="0"/>
            </a:endParaRPr>
          </a:p>
          <a:p>
            <a:r>
              <a:rPr lang="en-US" sz="1200" b="1" dirty="0" smtClean="0">
                <a:solidFill>
                  <a:srgbClr val="000080"/>
                </a:solidFill>
                <a:latin typeface="Arial" panose="020B0604020202020204" pitchFamily="34" charset="0"/>
              </a:rPr>
              <a:t>end</a:t>
            </a:r>
            <a:r>
              <a:rPr lang="en-US" sz="1200" dirty="0" smtClean="0">
                <a:solidFill>
                  <a:srgbClr val="000000"/>
                </a:solidFill>
                <a:latin typeface="Arial" panose="020B0604020202020204" pitchFamily="34" charset="0"/>
              </a:rPr>
              <a:t> </a:t>
            </a:r>
          </a:p>
          <a:p>
            <a:r>
              <a:rPr lang="en-US" sz="1200" b="1" dirty="0" smtClean="0">
                <a:solidFill>
                  <a:srgbClr val="000080"/>
                </a:solidFill>
                <a:latin typeface="Arial" panose="020B0604020202020204" pitchFamily="34" charset="0"/>
              </a:rPr>
              <a:t>endmodule</a:t>
            </a:r>
            <a:r>
              <a:rPr lang="en-US" sz="1200" dirty="0" smtClean="0">
                <a:solidFill>
                  <a:srgbClr val="000000"/>
                </a:solidFill>
                <a:latin typeface="Arial" panose="020B0604020202020204" pitchFamily="34" charset="0"/>
              </a:rPr>
              <a:t> </a:t>
            </a:r>
            <a:endParaRPr lang="en-US" sz="1200" dirty="0"/>
          </a:p>
        </p:txBody>
      </p:sp>
      <p:sp>
        <p:nvSpPr>
          <p:cNvPr id="19" name="CuadroTexto 18"/>
          <p:cNvSpPr txBox="1"/>
          <p:nvPr/>
        </p:nvSpPr>
        <p:spPr>
          <a:xfrm>
            <a:off x="395536" y="923883"/>
            <a:ext cx="2736304" cy="2677656"/>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1200" i="1" dirty="0">
                <a:solidFill>
                  <a:srgbClr val="008800"/>
                </a:solidFill>
                <a:latin typeface="Arial" panose="020B0604020202020204" pitchFamily="34" charset="0"/>
              </a:rPr>
              <a:t>// FPGA usando Verilog</a:t>
            </a:r>
          </a:p>
          <a:p>
            <a:r>
              <a:rPr lang="en-US" sz="1200" i="1" dirty="0">
                <a:solidFill>
                  <a:srgbClr val="008800"/>
                </a:solidFill>
                <a:latin typeface="Arial" panose="020B0604020202020204" pitchFamily="34" charset="0"/>
              </a:rPr>
              <a:t>//Código Verilog para Flip FLop D</a:t>
            </a:r>
          </a:p>
          <a:p>
            <a:r>
              <a:rPr lang="en-US" sz="1200" i="1" dirty="0">
                <a:solidFill>
                  <a:srgbClr val="008800"/>
                </a:solidFill>
                <a:latin typeface="Arial" panose="020B0604020202020204" pitchFamily="34" charset="0"/>
              </a:rPr>
              <a:t>// con </a:t>
            </a:r>
            <a:r>
              <a:rPr lang="en-US" sz="1200" i="1" dirty="0" err="1">
                <a:solidFill>
                  <a:srgbClr val="008800"/>
                </a:solidFill>
                <a:latin typeface="Arial" panose="020B0604020202020204" pitchFamily="34" charset="0"/>
              </a:rPr>
              <a:t>flanco</a:t>
            </a:r>
            <a:r>
              <a:rPr lang="en-US" sz="1200" i="1" dirty="0">
                <a:solidFill>
                  <a:srgbClr val="008800"/>
                </a:solidFill>
                <a:latin typeface="Arial" panose="020B0604020202020204" pitchFamily="34" charset="0"/>
              </a:rPr>
              <a:t> </a:t>
            </a:r>
            <a:r>
              <a:rPr lang="en-US" sz="1200" i="1" dirty="0" err="1" smtClean="0">
                <a:solidFill>
                  <a:srgbClr val="008800"/>
                </a:solidFill>
                <a:latin typeface="Arial" panose="020B0604020202020204" pitchFamily="34" charset="0"/>
              </a:rPr>
              <a:t>descendente</a:t>
            </a:r>
            <a:r>
              <a:rPr lang="en-US" sz="1200" i="1" dirty="0" smtClean="0">
                <a:solidFill>
                  <a:srgbClr val="008800"/>
                </a:solidFill>
                <a:latin typeface="Arial" panose="020B0604020202020204" pitchFamily="34" charset="0"/>
              </a:rPr>
              <a:t> </a:t>
            </a:r>
            <a:endParaRPr lang="en-US" sz="1200" i="1" dirty="0">
              <a:solidFill>
                <a:srgbClr val="008800"/>
              </a:solidFill>
              <a:latin typeface="Arial" panose="020B0604020202020204" pitchFamily="34" charset="0"/>
            </a:endParaRPr>
          </a:p>
          <a:p>
            <a:r>
              <a:rPr lang="en-US" sz="1200" b="1" dirty="0">
                <a:solidFill>
                  <a:srgbClr val="000080"/>
                </a:solidFill>
                <a:latin typeface="Arial" panose="020B0604020202020204" pitchFamily="34" charset="0"/>
              </a:rPr>
              <a:t>module</a:t>
            </a:r>
            <a:r>
              <a:rPr lang="en-US" sz="1200" dirty="0">
                <a:solidFill>
                  <a:srgbClr val="000000"/>
                </a:solidFill>
                <a:latin typeface="Arial" panose="020B0604020202020204" pitchFamily="34" charset="0"/>
              </a:rPr>
              <a:t> RisingEdge_DFlipFlop(</a:t>
            </a:r>
            <a:r>
              <a:rPr lang="en-US" sz="1200" dirty="0" err="1">
                <a:solidFill>
                  <a:srgbClr val="000000"/>
                </a:solidFill>
                <a:latin typeface="Arial" panose="020B0604020202020204" pitchFamily="34" charset="0"/>
              </a:rPr>
              <a:t>D,clk,Q</a:t>
            </a:r>
            <a:r>
              <a:rPr lang="en-US" sz="1200" dirty="0">
                <a:solidFill>
                  <a:srgbClr val="000000"/>
                </a:solidFill>
                <a:latin typeface="Arial" panose="020B0604020202020204" pitchFamily="34" charset="0"/>
              </a:rPr>
              <a:t>);</a:t>
            </a:r>
          </a:p>
          <a:p>
            <a:r>
              <a:rPr lang="en-US" sz="1200" b="1" dirty="0">
                <a:solidFill>
                  <a:srgbClr val="000080"/>
                </a:solidFill>
                <a:latin typeface="Arial" panose="020B0604020202020204" pitchFamily="34" charset="0"/>
              </a:rPr>
              <a:t>input</a:t>
            </a:r>
            <a:r>
              <a:rPr lang="en-US" sz="1200" dirty="0">
                <a:solidFill>
                  <a:srgbClr val="000000"/>
                </a:solidFill>
                <a:latin typeface="Arial" panose="020B0604020202020204" pitchFamily="34" charset="0"/>
              </a:rPr>
              <a:t> D; </a:t>
            </a:r>
            <a:r>
              <a:rPr lang="en-US" sz="1200" i="1" dirty="0">
                <a:solidFill>
                  <a:srgbClr val="008800"/>
                </a:solidFill>
                <a:latin typeface="Arial" panose="020B0604020202020204" pitchFamily="34" charset="0"/>
              </a:rPr>
              <a:t>// Dato de entrada </a:t>
            </a:r>
          </a:p>
          <a:p>
            <a:r>
              <a:rPr lang="en-US" sz="1200" b="1" dirty="0">
                <a:solidFill>
                  <a:srgbClr val="000080"/>
                </a:solidFill>
                <a:latin typeface="Arial" panose="020B0604020202020204" pitchFamily="34" charset="0"/>
              </a:rPr>
              <a:t>input</a:t>
            </a:r>
            <a:r>
              <a:rPr lang="en-US" sz="1200" dirty="0">
                <a:solidFill>
                  <a:srgbClr val="000000"/>
                </a:solidFill>
                <a:latin typeface="Arial" panose="020B0604020202020204" pitchFamily="34" charset="0"/>
              </a:rPr>
              <a:t> clk; </a:t>
            </a:r>
            <a:r>
              <a:rPr lang="en-US" sz="1200" i="1" dirty="0">
                <a:solidFill>
                  <a:srgbClr val="008800"/>
                </a:solidFill>
                <a:latin typeface="Arial" panose="020B0604020202020204" pitchFamily="34" charset="0"/>
              </a:rPr>
              <a:t>// entrada de clock  </a:t>
            </a:r>
          </a:p>
          <a:p>
            <a:r>
              <a:rPr lang="en-US" sz="1200" b="1" dirty="0">
                <a:solidFill>
                  <a:srgbClr val="000080"/>
                </a:solidFill>
                <a:latin typeface="Arial" panose="020B0604020202020204" pitchFamily="34" charset="0"/>
              </a:rPr>
              <a:t>output</a:t>
            </a:r>
            <a:r>
              <a:rPr lang="en-US" sz="1200" dirty="0">
                <a:solidFill>
                  <a:srgbClr val="000000"/>
                </a:solidFill>
                <a:latin typeface="Arial" panose="020B0604020202020204" pitchFamily="34" charset="0"/>
              </a:rPr>
              <a:t> Q; </a:t>
            </a:r>
            <a:r>
              <a:rPr lang="en-US" sz="1200" i="1" dirty="0">
                <a:solidFill>
                  <a:srgbClr val="008800"/>
                </a:solidFill>
                <a:latin typeface="Arial" panose="020B0604020202020204" pitchFamily="34" charset="0"/>
              </a:rPr>
              <a:t>// salida Q </a:t>
            </a:r>
          </a:p>
          <a:p>
            <a:endParaRPr lang="en-US" sz="1200" b="1" dirty="0" smtClean="0">
              <a:solidFill>
                <a:srgbClr val="000080"/>
              </a:solidFill>
              <a:latin typeface="Arial" panose="020B0604020202020204" pitchFamily="34" charset="0"/>
            </a:endParaRPr>
          </a:p>
          <a:p>
            <a:r>
              <a:rPr lang="en-US" sz="1200" b="1" dirty="0" smtClean="0">
                <a:solidFill>
                  <a:srgbClr val="000080"/>
                </a:solidFill>
                <a:latin typeface="Arial" panose="020B0604020202020204" pitchFamily="34" charset="0"/>
              </a:rPr>
              <a:t>always</a:t>
            </a:r>
            <a:r>
              <a:rPr lang="en-US" sz="1200" dirty="0" smtClean="0">
                <a:solidFill>
                  <a:srgbClr val="000000"/>
                </a:solidFill>
                <a:latin typeface="Arial" panose="020B0604020202020204" pitchFamily="34" charset="0"/>
              </a:rPr>
              <a:t> @(</a:t>
            </a:r>
            <a:r>
              <a:rPr lang="en-US" sz="1200" b="1" dirty="0" err="1" smtClean="0">
                <a:solidFill>
                  <a:srgbClr val="000080"/>
                </a:solidFill>
                <a:latin typeface="Arial" panose="020B0604020202020204" pitchFamily="34" charset="0"/>
              </a:rPr>
              <a:t>negedge</a:t>
            </a:r>
            <a:r>
              <a:rPr lang="en-US" sz="1200" dirty="0" smtClean="0">
                <a:solidFill>
                  <a:srgbClr val="000000"/>
                </a:solidFill>
                <a:latin typeface="Arial" panose="020B0604020202020204" pitchFamily="34" charset="0"/>
              </a:rPr>
              <a:t> </a:t>
            </a:r>
            <a:r>
              <a:rPr lang="en-US" sz="1200" dirty="0">
                <a:solidFill>
                  <a:srgbClr val="000000"/>
                </a:solidFill>
                <a:latin typeface="Arial" panose="020B0604020202020204" pitchFamily="34" charset="0"/>
              </a:rPr>
              <a:t>clk) </a:t>
            </a:r>
          </a:p>
          <a:p>
            <a:r>
              <a:rPr lang="en-US" sz="1200" b="1" dirty="0">
                <a:solidFill>
                  <a:srgbClr val="000080"/>
                </a:solidFill>
                <a:latin typeface="Arial" panose="020B0604020202020204" pitchFamily="34" charset="0"/>
              </a:rPr>
              <a:t>begin</a:t>
            </a:r>
            <a:r>
              <a:rPr lang="en-US" sz="1200" dirty="0">
                <a:solidFill>
                  <a:srgbClr val="000000"/>
                </a:solidFill>
                <a:latin typeface="Arial" panose="020B0604020202020204" pitchFamily="34" charset="0"/>
              </a:rPr>
              <a:t> </a:t>
            </a:r>
          </a:p>
          <a:p>
            <a:r>
              <a:rPr lang="en-US" sz="1200" dirty="0">
                <a:solidFill>
                  <a:srgbClr val="000000"/>
                </a:solidFill>
                <a:latin typeface="Arial" panose="020B0604020202020204" pitchFamily="34" charset="0"/>
              </a:rPr>
              <a:t>      Q &lt;= D; </a:t>
            </a:r>
          </a:p>
          <a:p>
            <a:r>
              <a:rPr lang="en-US" sz="1200" b="1" dirty="0">
                <a:solidFill>
                  <a:srgbClr val="000080"/>
                </a:solidFill>
                <a:latin typeface="Arial" panose="020B0604020202020204" pitchFamily="34" charset="0"/>
              </a:rPr>
              <a:t>e</a:t>
            </a:r>
            <a:r>
              <a:rPr lang="en-US" sz="1200" b="1" dirty="0" smtClean="0">
                <a:solidFill>
                  <a:srgbClr val="000080"/>
                </a:solidFill>
                <a:latin typeface="Arial" panose="020B0604020202020204" pitchFamily="34" charset="0"/>
              </a:rPr>
              <a:t>nd</a:t>
            </a:r>
          </a:p>
          <a:p>
            <a:r>
              <a:rPr lang="en-US" sz="1200" b="1" dirty="0" err="1" smtClean="0">
                <a:solidFill>
                  <a:srgbClr val="000080"/>
                </a:solidFill>
                <a:latin typeface="Arial" panose="020B0604020202020204" pitchFamily="34" charset="0"/>
              </a:rPr>
              <a:t>endmodule</a:t>
            </a:r>
            <a:endParaRPr lang="en-US" sz="1200" dirty="0"/>
          </a:p>
        </p:txBody>
      </p:sp>
      <p:sp>
        <p:nvSpPr>
          <p:cNvPr id="20" name="CuadroTexto 19"/>
          <p:cNvSpPr txBox="1"/>
          <p:nvPr/>
        </p:nvSpPr>
        <p:spPr>
          <a:xfrm>
            <a:off x="395536" y="3685473"/>
            <a:ext cx="3995936" cy="2677656"/>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1200" i="1" dirty="0">
                <a:solidFill>
                  <a:srgbClr val="008800"/>
                </a:solidFill>
                <a:latin typeface="Arial" panose="020B0604020202020204" pitchFamily="34" charset="0"/>
              </a:rPr>
              <a:t>// Código Verilog para </a:t>
            </a:r>
            <a:r>
              <a:rPr lang="en-US" sz="1200" i="1" dirty="0" err="1">
                <a:solidFill>
                  <a:srgbClr val="008800"/>
                </a:solidFill>
                <a:latin typeface="Arial" panose="020B0604020202020204" pitchFamily="34" charset="0"/>
              </a:rPr>
              <a:t>para</a:t>
            </a:r>
            <a:r>
              <a:rPr lang="en-US" sz="1200" i="1" dirty="0">
                <a:solidFill>
                  <a:srgbClr val="008800"/>
                </a:solidFill>
                <a:latin typeface="Arial" panose="020B0604020202020204" pitchFamily="34" charset="0"/>
              </a:rPr>
              <a:t> Flip Flop D</a:t>
            </a:r>
            <a:r>
              <a:rPr lang="en-US" sz="1200" dirty="0">
                <a:solidFill>
                  <a:srgbClr val="000000"/>
                </a:solidFill>
                <a:latin typeface="Arial" panose="020B0604020202020204" pitchFamily="34" charset="0"/>
              </a:rPr>
              <a:t> </a:t>
            </a:r>
          </a:p>
          <a:p>
            <a:r>
              <a:rPr lang="en-US" sz="1200" i="1" dirty="0">
                <a:solidFill>
                  <a:srgbClr val="008800"/>
                </a:solidFill>
                <a:latin typeface="Arial" panose="020B0604020202020204" pitchFamily="34" charset="0"/>
              </a:rPr>
              <a:t>// flip flop </a:t>
            </a:r>
            <a:r>
              <a:rPr lang="en-US" sz="1200" i="1" dirty="0" smtClean="0">
                <a:solidFill>
                  <a:srgbClr val="008800"/>
                </a:solidFill>
                <a:latin typeface="Arial" panose="020B0604020202020204" pitchFamily="34" charset="0"/>
              </a:rPr>
              <a:t>D </a:t>
            </a:r>
            <a:r>
              <a:rPr lang="en-US" sz="1200" i="1" dirty="0" err="1" smtClean="0">
                <a:solidFill>
                  <a:srgbClr val="008800"/>
                </a:solidFill>
                <a:latin typeface="Arial" panose="020B0604020202020204" pitchFamily="34" charset="0"/>
              </a:rPr>
              <a:t>flanco</a:t>
            </a:r>
            <a:r>
              <a:rPr lang="en-US" sz="1200" i="1" dirty="0" smtClean="0">
                <a:solidFill>
                  <a:srgbClr val="008800"/>
                </a:solidFill>
                <a:latin typeface="Arial" panose="020B0604020202020204" pitchFamily="34" charset="0"/>
              </a:rPr>
              <a:t> </a:t>
            </a:r>
            <a:r>
              <a:rPr lang="en-US" sz="1200" i="1" dirty="0" err="1" smtClean="0">
                <a:solidFill>
                  <a:srgbClr val="008800"/>
                </a:solidFill>
                <a:latin typeface="Arial" panose="020B0604020202020204" pitchFamily="34" charset="0"/>
              </a:rPr>
              <a:t>desc</a:t>
            </a:r>
            <a:r>
              <a:rPr lang="en-US" sz="1200" i="1" dirty="0" smtClean="0">
                <a:solidFill>
                  <a:srgbClr val="008800"/>
                </a:solidFill>
                <a:latin typeface="Arial" panose="020B0604020202020204" pitchFamily="34" charset="0"/>
              </a:rPr>
              <a:t> </a:t>
            </a:r>
            <a:r>
              <a:rPr lang="en-US" sz="1200" i="1" dirty="0">
                <a:solidFill>
                  <a:srgbClr val="008800"/>
                </a:solidFill>
                <a:latin typeface="Arial" panose="020B0604020202020204" pitchFamily="34" charset="0"/>
              </a:rPr>
              <a:t>con entrada de reset </a:t>
            </a:r>
            <a:r>
              <a:rPr lang="en-US" sz="1200" i="1" dirty="0" err="1">
                <a:solidFill>
                  <a:srgbClr val="008800"/>
                </a:solidFill>
                <a:latin typeface="Arial" panose="020B0604020202020204" pitchFamily="34" charset="0"/>
              </a:rPr>
              <a:t>sincrono</a:t>
            </a:r>
            <a:r>
              <a:rPr lang="en-US" sz="1200" i="1" dirty="0">
                <a:solidFill>
                  <a:srgbClr val="008800"/>
                </a:solidFill>
                <a:latin typeface="Arial" panose="020B0604020202020204" pitchFamily="34" charset="0"/>
              </a:rPr>
              <a:t> </a:t>
            </a:r>
          </a:p>
          <a:p>
            <a:r>
              <a:rPr lang="en-US" sz="1200" b="1" dirty="0">
                <a:solidFill>
                  <a:srgbClr val="000080"/>
                </a:solidFill>
                <a:latin typeface="Arial" panose="020B0604020202020204" pitchFamily="34" charset="0"/>
              </a:rPr>
              <a:t>module</a:t>
            </a:r>
            <a:r>
              <a:rPr lang="en-US" sz="1200" dirty="0">
                <a:solidFill>
                  <a:srgbClr val="000000"/>
                </a:solidFill>
                <a:latin typeface="Arial" panose="020B0604020202020204" pitchFamily="34" charset="0"/>
              </a:rPr>
              <a:t> </a:t>
            </a:r>
            <a:r>
              <a:rPr lang="en-US" sz="1200" dirty="0" err="1">
                <a:solidFill>
                  <a:srgbClr val="000000"/>
                </a:solidFill>
                <a:latin typeface="Arial" panose="020B0604020202020204" pitchFamily="34" charset="0"/>
              </a:rPr>
              <a:t>RisingEdge_DFlipFlop_SyncReset</a:t>
            </a:r>
            <a:r>
              <a:rPr lang="en-US" sz="1200" dirty="0">
                <a:solidFill>
                  <a:srgbClr val="000000"/>
                </a:solidFill>
                <a:latin typeface="Arial" panose="020B0604020202020204" pitchFamily="34" charset="0"/>
              </a:rPr>
              <a:t>(</a:t>
            </a:r>
            <a:r>
              <a:rPr lang="en-US" sz="1200" dirty="0" err="1">
                <a:solidFill>
                  <a:srgbClr val="000000"/>
                </a:solidFill>
                <a:latin typeface="Arial" panose="020B0604020202020204" pitchFamily="34" charset="0"/>
              </a:rPr>
              <a:t>D,clk,sync_reset,Q</a:t>
            </a:r>
            <a:r>
              <a:rPr lang="en-US" sz="1200" dirty="0">
                <a:solidFill>
                  <a:srgbClr val="000000"/>
                </a:solidFill>
                <a:latin typeface="Arial" panose="020B0604020202020204" pitchFamily="34" charset="0"/>
              </a:rPr>
              <a:t>); </a:t>
            </a:r>
            <a:r>
              <a:rPr lang="en-US" sz="1200" b="1" dirty="0">
                <a:solidFill>
                  <a:srgbClr val="000080"/>
                </a:solidFill>
                <a:latin typeface="Arial" panose="020B0604020202020204" pitchFamily="34" charset="0"/>
              </a:rPr>
              <a:t>input</a:t>
            </a:r>
            <a:r>
              <a:rPr lang="en-US" sz="1200" dirty="0">
                <a:solidFill>
                  <a:srgbClr val="000000"/>
                </a:solidFill>
                <a:latin typeface="Arial" panose="020B0604020202020204" pitchFamily="34" charset="0"/>
              </a:rPr>
              <a:t> D; </a:t>
            </a:r>
            <a:r>
              <a:rPr lang="en-US" sz="1200" i="1" dirty="0">
                <a:solidFill>
                  <a:srgbClr val="008800"/>
                </a:solidFill>
                <a:latin typeface="Arial" panose="020B0604020202020204" pitchFamily="34" charset="0"/>
              </a:rPr>
              <a:t>// Dato de entrada </a:t>
            </a:r>
          </a:p>
          <a:p>
            <a:r>
              <a:rPr lang="en-US" sz="1200" b="1" dirty="0">
                <a:solidFill>
                  <a:srgbClr val="000080"/>
                </a:solidFill>
                <a:latin typeface="Arial" panose="020B0604020202020204" pitchFamily="34" charset="0"/>
              </a:rPr>
              <a:t>input</a:t>
            </a:r>
            <a:r>
              <a:rPr lang="en-US" sz="1200" dirty="0">
                <a:solidFill>
                  <a:srgbClr val="000000"/>
                </a:solidFill>
                <a:latin typeface="Arial" panose="020B0604020202020204" pitchFamily="34" charset="0"/>
              </a:rPr>
              <a:t> clk; </a:t>
            </a:r>
            <a:r>
              <a:rPr lang="en-US" sz="1200" i="1" dirty="0">
                <a:solidFill>
                  <a:srgbClr val="008800"/>
                </a:solidFill>
                <a:latin typeface="Arial" panose="020B0604020202020204" pitchFamily="34" charset="0"/>
              </a:rPr>
              <a:t>// entrada de clock </a:t>
            </a:r>
          </a:p>
          <a:p>
            <a:r>
              <a:rPr lang="en-US" sz="1200" b="1" dirty="0">
                <a:solidFill>
                  <a:srgbClr val="000080"/>
                </a:solidFill>
                <a:latin typeface="Arial" panose="020B0604020202020204" pitchFamily="34" charset="0"/>
              </a:rPr>
              <a:t>input</a:t>
            </a:r>
            <a:r>
              <a:rPr lang="en-US" sz="1200" dirty="0">
                <a:solidFill>
                  <a:srgbClr val="000000"/>
                </a:solidFill>
                <a:latin typeface="Arial" panose="020B0604020202020204" pitchFamily="34" charset="0"/>
              </a:rPr>
              <a:t> </a:t>
            </a:r>
            <a:r>
              <a:rPr lang="en-US" sz="1200" dirty="0" err="1">
                <a:solidFill>
                  <a:srgbClr val="000000"/>
                </a:solidFill>
                <a:latin typeface="Arial" panose="020B0604020202020204" pitchFamily="34" charset="0"/>
              </a:rPr>
              <a:t>sync_reset</a:t>
            </a:r>
            <a:r>
              <a:rPr lang="en-US" sz="1200" dirty="0">
                <a:solidFill>
                  <a:srgbClr val="000000"/>
                </a:solidFill>
                <a:latin typeface="Arial" panose="020B0604020202020204" pitchFamily="34" charset="0"/>
              </a:rPr>
              <a:t>; </a:t>
            </a:r>
            <a:r>
              <a:rPr lang="en-US" sz="1200" i="1" dirty="0">
                <a:solidFill>
                  <a:srgbClr val="008800"/>
                </a:solidFill>
                <a:latin typeface="Arial" panose="020B0604020202020204" pitchFamily="34" charset="0"/>
              </a:rPr>
              <a:t>// reset </a:t>
            </a:r>
            <a:r>
              <a:rPr lang="en-US" sz="1200" i="1" dirty="0" err="1">
                <a:solidFill>
                  <a:srgbClr val="008800"/>
                </a:solidFill>
                <a:latin typeface="Arial" panose="020B0604020202020204" pitchFamily="34" charset="0"/>
              </a:rPr>
              <a:t>sicrónico</a:t>
            </a:r>
            <a:endParaRPr lang="en-US" sz="1200" i="1" dirty="0">
              <a:solidFill>
                <a:srgbClr val="008800"/>
              </a:solidFill>
              <a:latin typeface="Arial" panose="020B0604020202020204" pitchFamily="34" charset="0"/>
            </a:endParaRPr>
          </a:p>
          <a:p>
            <a:r>
              <a:rPr lang="en-US" sz="1200" b="1" dirty="0">
                <a:solidFill>
                  <a:srgbClr val="000080"/>
                </a:solidFill>
                <a:latin typeface="Arial" panose="020B0604020202020204" pitchFamily="34" charset="0"/>
              </a:rPr>
              <a:t>output</a:t>
            </a:r>
            <a:r>
              <a:rPr lang="en-US" sz="1200" dirty="0">
                <a:solidFill>
                  <a:srgbClr val="000000"/>
                </a:solidFill>
                <a:latin typeface="Arial" panose="020B0604020202020204" pitchFamily="34" charset="0"/>
              </a:rPr>
              <a:t> </a:t>
            </a:r>
            <a:r>
              <a:rPr lang="en-US" sz="1200" b="1" dirty="0">
                <a:solidFill>
                  <a:srgbClr val="000080"/>
                </a:solidFill>
                <a:latin typeface="Arial" panose="020B0604020202020204" pitchFamily="34" charset="0"/>
              </a:rPr>
              <a:t>reg</a:t>
            </a:r>
            <a:r>
              <a:rPr lang="en-US" sz="1200" dirty="0">
                <a:solidFill>
                  <a:srgbClr val="000000"/>
                </a:solidFill>
                <a:latin typeface="Arial" panose="020B0604020202020204" pitchFamily="34" charset="0"/>
              </a:rPr>
              <a:t> Q; </a:t>
            </a:r>
            <a:r>
              <a:rPr lang="en-US" sz="1200" i="1" dirty="0">
                <a:solidFill>
                  <a:srgbClr val="008800"/>
                </a:solidFill>
                <a:latin typeface="Arial" panose="020B0604020202020204" pitchFamily="34" charset="0"/>
              </a:rPr>
              <a:t>// output Q </a:t>
            </a:r>
          </a:p>
          <a:p>
            <a:r>
              <a:rPr lang="en-US" sz="1200" b="1" dirty="0">
                <a:solidFill>
                  <a:srgbClr val="000080"/>
                </a:solidFill>
                <a:latin typeface="Arial" panose="020B0604020202020204" pitchFamily="34" charset="0"/>
              </a:rPr>
              <a:t>always</a:t>
            </a:r>
            <a:r>
              <a:rPr lang="en-US" sz="1200" dirty="0">
                <a:solidFill>
                  <a:srgbClr val="000000"/>
                </a:solidFill>
                <a:latin typeface="Arial" panose="020B0604020202020204" pitchFamily="34" charset="0"/>
              </a:rPr>
              <a:t> </a:t>
            </a:r>
            <a:r>
              <a:rPr lang="en-US" sz="1200" dirty="0" smtClean="0">
                <a:solidFill>
                  <a:srgbClr val="000000"/>
                </a:solidFill>
                <a:latin typeface="Arial" panose="020B0604020202020204" pitchFamily="34" charset="0"/>
              </a:rPr>
              <a:t>@(</a:t>
            </a:r>
            <a:r>
              <a:rPr lang="en-US" sz="1200" b="1" dirty="0" err="1">
                <a:solidFill>
                  <a:srgbClr val="000080"/>
                </a:solidFill>
                <a:latin typeface="Arial" panose="020B0604020202020204" pitchFamily="34" charset="0"/>
              </a:rPr>
              <a:t>ne</a:t>
            </a:r>
            <a:r>
              <a:rPr lang="en-US" sz="1200" b="1" dirty="0" err="1" smtClean="0">
                <a:solidFill>
                  <a:srgbClr val="000080"/>
                </a:solidFill>
                <a:latin typeface="Arial" panose="020B0604020202020204" pitchFamily="34" charset="0"/>
              </a:rPr>
              <a:t>gedge</a:t>
            </a:r>
            <a:r>
              <a:rPr lang="en-US" sz="1200" dirty="0" smtClean="0">
                <a:solidFill>
                  <a:srgbClr val="000000"/>
                </a:solidFill>
                <a:latin typeface="Arial" panose="020B0604020202020204" pitchFamily="34" charset="0"/>
              </a:rPr>
              <a:t> </a:t>
            </a:r>
            <a:r>
              <a:rPr lang="en-US" sz="1200" dirty="0">
                <a:solidFill>
                  <a:srgbClr val="000000"/>
                </a:solidFill>
                <a:latin typeface="Arial" panose="020B0604020202020204" pitchFamily="34" charset="0"/>
              </a:rPr>
              <a:t>clk)</a:t>
            </a:r>
          </a:p>
          <a:p>
            <a:r>
              <a:rPr lang="en-US" sz="1200" dirty="0">
                <a:solidFill>
                  <a:srgbClr val="000000"/>
                </a:solidFill>
                <a:latin typeface="Arial" panose="020B0604020202020204" pitchFamily="34" charset="0"/>
              </a:rPr>
              <a:t> </a:t>
            </a:r>
            <a:r>
              <a:rPr lang="en-US" sz="1200" b="1" dirty="0">
                <a:solidFill>
                  <a:srgbClr val="000080"/>
                </a:solidFill>
                <a:latin typeface="Arial" panose="020B0604020202020204" pitchFamily="34" charset="0"/>
              </a:rPr>
              <a:t>begin</a:t>
            </a:r>
          </a:p>
          <a:p>
            <a:r>
              <a:rPr lang="en-US" sz="1200" dirty="0">
                <a:solidFill>
                  <a:srgbClr val="000000"/>
                </a:solidFill>
                <a:latin typeface="Arial" panose="020B0604020202020204" pitchFamily="34" charset="0"/>
              </a:rPr>
              <a:t>    </a:t>
            </a:r>
            <a:r>
              <a:rPr lang="en-US" sz="1200" b="1" dirty="0">
                <a:solidFill>
                  <a:srgbClr val="000080"/>
                </a:solidFill>
                <a:latin typeface="Arial" panose="020B0604020202020204" pitchFamily="34" charset="0"/>
              </a:rPr>
              <a:t>if</a:t>
            </a:r>
            <a:r>
              <a:rPr lang="en-US" sz="1200" dirty="0">
                <a:solidFill>
                  <a:srgbClr val="000000"/>
                </a:solidFill>
                <a:latin typeface="Arial" panose="020B0604020202020204" pitchFamily="34" charset="0"/>
              </a:rPr>
              <a:t>(</a:t>
            </a:r>
            <a:r>
              <a:rPr lang="en-US" sz="1200" dirty="0" err="1">
                <a:solidFill>
                  <a:srgbClr val="000000"/>
                </a:solidFill>
                <a:latin typeface="Arial" panose="020B0604020202020204" pitchFamily="34" charset="0"/>
              </a:rPr>
              <a:t>sync_reset</a:t>
            </a:r>
            <a:r>
              <a:rPr lang="en-US" sz="1200" dirty="0">
                <a:solidFill>
                  <a:srgbClr val="000000"/>
                </a:solidFill>
                <a:latin typeface="Arial" panose="020B0604020202020204" pitchFamily="34" charset="0"/>
              </a:rPr>
              <a:t>==</a:t>
            </a:r>
            <a:r>
              <a:rPr lang="en-US" sz="1200" dirty="0">
                <a:solidFill>
                  <a:srgbClr val="0000FF"/>
                </a:solidFill>
                <a:latin typeface="Arial" panose="020B0604020202020204" pitchFamily="34" charset="0"/>
              </a:rPr>
              <a:t>1'b1</a:t>
            </a:r>
            <a:r>
              <a:rPr lang="en-US" sz="1200" dirty="0">
                <a:solidFill>
                  <a:srgbClr val="000000"/>
                </a:solidFill>
                <a:latin typeface="Arial" panose="020B0604020202020204" pitchFamily="34" charset="0"/>
              </a:rPr>
              <a:t>)</a:t>
            </a:r>
          </a:p>
          <a:p>
            <a:r>
              <a:rPr lang="en-US" sz="1200" dirty="0">
                <a:solidFill>
                  <a:srgbClr val="000000"/>
                </a:solidFill>
                <a:latin typeface="Arial" panose="020B0604020202020204" pitchFamily="34" charset="0"/>
              </a:rPr>
              <a:t>       Q &lt;= </a:t>
            </a:r>
            <a:r>
              <a:rPr lang="en-US" sz="1200" dirty="0">
                <a:solidFill>
                  <a:srgbClr val="0000FF"/>
                </a:solidFill>
                <a:latin typeface="Arial" panose="020B0604020202020204" pitchFamily="34" charset="0"/>
              </a:rPr>
              <a:t>1'b0</a:t>
            </a:r>
            <a:r>
              <a:rPr lang="en-US" sz="1200" dirty="0">
                <a:solidFill>
                  <a:srgbClr val="000000"/>
                </a:solidFill>
                <a:latin typeface="Arial" panose="020B0604020202020204" pitchFamily="34" charset="0"/>
              </a:rPr>
              <a:t>; </a:t>
            </a:r>
          </a:p>
          <a:p>
            <a:r>
              <a:rPr lang="en-US" sz="1200" b="1" dirty="0">
                <a:solidFill>
                  <a:srgbClr val="000080"/>
                </a:solidFill>
                <a:latin typeface="Arial" panose="020B0604020202020204" pitchFamily="34" charset="0"/>
              </a:rPr>
              <a:t>    else</a:t>
            </a:r>
            <a:r>
              <a:rPr lang="en-US" sz="1200" dirty="0">
                <a:solidFill>
                  <a:srgbClr val="000000"/>
                </a:solidFill>
                <a:latin typeface="Arial" panose="020B0604020202020204" pitchFamily="34" charset="0"/>
              </a:rPr>
              <a:t> Q &lt;= D; </a:t>
            </a:r>
          </a:p>
          <a:p>
            <a:r>
              <a:rPr lang="en-US" sz="1200" b="1" dirty="0">
                <a:solidFill>
                  <a:srgbClr val="000080"/>
                </a:solidFill>
                <a:latin typeface="Arial" panose="020B0604020202020204" pitchFamily="34" charset="0"/>
              </a:rPr>
              <a:t>end</a:t>
            </a:r>
            <a:r>
              <a:rPr lang="en-US" sz="1200" dirty="0">
                <a:solidFill>
                  <a:srgbClr val="000000"/>
                </a:solidFill>
                <a:latin typeface="Arial" panose="020B0604020202020204" pitchFamily="34" charset="0"/>
              </a:rPr>
              <a:t> </a:t>
            </a:r>
            <a:r>
              <a:rPr lang="en-US" sz="1200" b="1" dirty="0">
                <a:solidFill>
                  <a:srgbClr val="000080"/>
                </a:solidFill>
                <a:latin typeface="Arial" panose="020B0604020202020204" pitchFamily="34" charset="0"/>
              </a:rPr>
              <a:t>endmodule</a:t>
            </a:r>
            <a:endParaRPr lang="en-US" sz="1200" dirty="0"/>
          </a:p>
        </p:txBody>
      </p:sp>
    </p:spTree>
    <p:extLst>
      <p:ext uri="{BB962C8B-B14F-4D97-AF65-F5344CB8AC3E}">
        <p14:creationId xmlns:p14="http://schemas.microsoft.com/office/powerpoint/2010/main" val="39319141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9" name="Group 10"/>
          <p:cNvGrpSpPr>
            <a:grpSpLocks/>
          </p:cNvGrpSpPr>
          <p:nvPr/>
        </p:nvGrpSpPr>
        <p:grpSpPr bwMode="auto">
          <a:xfrm>
            <a:off x="0" y="6432633"/>
            <a:ext cx="9144000" cy="425360"/>
            <a:chOff x="0" y="4184"/>
            <a:chExt cx="5760" cy="136"/>
          </a:xfrm>
        </p:grpSpPr>
        <p:sp>
          <p:nvSpPr>
            <p:cNvPr id="10" name="Rectangle 8"/>
            <p:cNvSpPr>
              <a:spLocks noChangeArrowheads="1"/>
            </p:cNvSpPr>
            <p:nvPr/>
          </p:nvSpPr>
          <p:spPr bwMode="auto">
            <a:xfrm>
              <a:off x="0" y="4184"/>
              <a:ext cx="5760" cy="136"/>
            </a:xfrm>
            <a:prstGeom prst="rect">
              <a:avLst/>
            </a:prstGeom>
            <a:solidFill>
              <a:srgbClr val="43516C"/>
            </a:solidFill>
            <a:ln w="9525" algn="ctr">
              <a:noFill/>
              <a:miter lim="800000"/>
              <a:headEnd/>
              <a:tailEnd/>
            </a:ln>
            <a:effectLst/>
          </p:spPr>
          <p:txBody>
            <a:bodyPr wrap="none" anchor="ctr"/>
            <a:lstStyle/>
            <a:p>
              <a:endParaRPr lang="es-AR"/>
            </a:p>
          </p:txBody>
        </p:sp>
        <p:sp>
          <p:nvSpPr>
            <p:cNvPr id="11" name="Text Box 98"/>
            <p:cNvSpPr txBox="1">
              <a:spLocks noChangeArrowheads="1"/>
            </p:cNvSpPr>
            <p:nvPr/>
          </p:nvSpPr>
          <p:spPr bwMode="auto">
            <a:xfrm>
              <a:off x="48" y="4184"/>
              <a:ext cx="5654" cy="57"/>
            </a:xfrm>
            <a:prstGeom prst="rect">
              <a:avLst/>
            </a:prstGeom>
            <a:solidFill>
              <a:srgbClr val="43516C"/>
            </a:solidFill>
            <a:ln w="9525">
              <a:noFill/>
              <a:miter lim="800000"/>
              <a:headEnd/>
              <a:tailEnd/>
            </a:ln>
          </p:spPr>
          <p:txBody>
            <a:bodyPr wrap="square">
              <a:spAutoFit/>
            </a:bodyPr>
            <a:lstStyle/>
            <a:p>
              <a:pPr>
                <a:lnSpc>
                  <a:spcPct val="70000"/>
                </a:lnSpc>
                <a:spcBef>
                  <a:spcPct val="50000"/>
                </a:spcBef>
              </a:pPr>
              <a:r>
                <a:rPr lang="es-AR" sz="800" dirty="0">
                  <a:solidFill>
                    <a:srgbClr val="DDDDDD"/>
                  </a:solidFill>
                  <a:latin typeface="Verdana" pitchFamily="34" charset="0"/>
                </a:rPr>
                <a:t>Ing. Marcelo Casasnovas Técnicas Digitales I Año </a:t>
              </a:r>
              <a:r>
                <a:rPr lang="es-AR" sz="800" dirty="0" smtClean="0">
                  <a:solidFill>
                    <a:srgbClr val="DDDDDD"/>
                  </a:solidFill>
                  <a:latin typeface="Verdana" pitchFamily="34" charset="0"/>
                </a:rPr>
                <a:t>2018                                                                                                                                           Centro CUDAR                                                       </a:t>
              </a:r>
              <a:endParaRPr lang="es-ES" sz="800" dirty="0">
                <a:solidFill>
                  <a:srgbClr val="DDDDDD"/>
                </a:solidFill>
                <a:latin typeface="Verdana" pitchFamily="34" charset="0"/>
              </a:endParaRPr>
            </a:p>
          </p:txBody>
        </p:sp>
      </p:grpSp>
      <p:grpSp>
        <p:nvGrpSpPr>
          <p:cNvPr id="15" name="Group 2"/>
          <p:cNvGrpSpPr>
            <a:grpSpLocks/>
          </p:cNvGrpSpPr>
          <p:nvPr/>
        </p:nvGrpSpPr>
        <p:grpSpPr bwMode="auto">
          <a:xfrm>
            <a:off x="0" y="0"/>
            <a:ext cx="9144000" cy="404813"/>
            <a:chOff x="0" y="0"/>
            <a:chExt cx="5760" cy="255"/>
          </a:xfrm>
        </p:grpSpPr>
        <p:sp>
          <p:nvSpPr>
            <p:cNvPr id="16" name="Rectangle 17"/>
            <p:cNvSpPr>
              <a:spLocks noChangeArrowheads="1"/>
            </p:cNvSpPr>
            <p:nvPr/>
          </p:nvSpPr>
          <p:spPr bwMode="auto">
            <a:xfrm>
              <a:off x="0" y="0"/>
              <a:ext cx="5760" cy="255"/>
            </a:xfrm>
            <a:prstGeom prst="rect">
              <a:avLst/>
            </a:prstGeom>
            <a:gradFill rotWithShape="1">
              <a:gsLst>
                <a:gs pos="0">
                  <a:srgbClr val="EAEAEA"/>
                </a:gs>
                <a:gs pos="100000">
                  <a:srgbClr val="43516D"/>
                </a:gs>
              </a:gsLst>
              <a:lin ang="0" scaled="1"/>
            </a:gradFill>
            <a:ln w="9525" algn="ctr">
              <a:noFill/>
              <a:miter lim="800000"/>
              <a:headEnd/>
              <a:tailEnd/>
            </a:ln>
          </p:spPr>
          <p:txBody>
            <a:bodyPr wrap="none" anchor="ctr"/>
            <a:lstStyle/>
            <a:p>
              <a:endParaRPr lang="es-AR"/>
            </a:p>
          </p:txBody>
        </p:sp>
        <p:sp>
          <p:nvSpPr>
            <p:cNvPr id="17" name="Text Box 81"/>
            <p:cNvSpPr txBox="1">
              <a:spLocks noChangeArrowheads="1"/>
            </p:cNvSpPr>
            <p:nvPr/>
          </p:nvSpPr>
          <p:spPr bwMode="auto">
            <a:xfrm>
              <a:off x="48" y="19"/>
              <a:ext cx="5712" cy="212"/>
            </a:xfrm>
            <a:prstGeom prst="rect">
              <a:avLst/>
            </a:prstGeom>
            <a:gradFill rotWithShape="1">
              <a:gsLst>
                <a:gs pos="0">
                  <a:srgbClr val="EAEAEA"/>
                </a:gs>
                <a:gs pos="100000">
                  <a:srgbClr val="43516D"/>
                </a:gs>
              </a:gsLst>
              <a:lin ang="0" scaled="1"/>
            </a:gradFill>
            <a:ln w="9525">
              <a:noFill/>
              <a:miter lim="800000"/>
              <a:headEnd/>
              <a:tailEnd/>
            </a:ln>
          </p:spPr>
          <p:txBody>
            <a:bodyPr>
              <a:spAutoFit/>
            </a:bodyPr>
            <a:lstStyle/>
            <a:p>
              <a:pPr algn="r">
                <a:spcBef>
                  <a:spcPct val="50000"/>
                </a:spcBef>
              </a:pPr>
              <a:r>
                <a:rPr lang="es-AR" sz="1600" dirty="0">
                  <a:solidFill>
                    <a:srgbClr val="EAEAEA"/>
                  </a:solidFill>
                  <a:latin typeface="Verdana" pitchFamily="34" charset="0"/>
                </a:rPr>
                <a:t>VERILOG</a:t>
              </a:r>
              <a:endParaRPr lang="es-ES" sz="1600" dirty="0">
                <a:solidFill>
                  <a:srgbClr val="EAEAEA"/>
                </a:solidFill>
                <a:latin typeface="Verdana" pitchFamily="34" charset="0"/>
              </a:endParaRPr>
            </a:p>
          </p:txBody>
        </p:sp>
      </p:grpSp>
      <p:sp>
        <p:nvSpPr>
          <p:cNvPr id="12" name="Text Box 24"/>
          <p:cNvSpPr txBox="1">
            <a:spLocks noChangeArrowheads="1"/>
          </p:cNvSpPr>
          <p:nvPr/>
        </p:nvSpPr>
        <p:spPr bwMode="auto">
          <a:xfrm>
            <a:off x="85403" y="440731"/>
            <a:ext cx="4276748" cy="461665"/>
          </a:xfrm>
          <a:prstGeom prst="rect">
            <a:avLst/>
          </a:prstGeom>
          <a:noFill/>
          <a:ln w="9525" algn="ctr">
            <a:noFill/>
            <a:miter lim="800000"/>
            <a:headEnd/>
            <a:tailEnd/>
          </a:ln>
        </p:spPr>
        <p:txBody>
          <a:bodyPr wrap="none">
            <a:spAutoFit/>
          </a:bodyPr>
          <a:lstStyle/>
          <a:p>
            <a:r>
              <a:rPr lang="es-AR" sz="2400" b="1" dirty="0" err="1" smtClean="0">
                <a:solidFill>
                  <a:srgbClr val="43516D"/>
                </a:solidFill>
              </a:rPr>
              <a:t>Flips</a:t>
            </a:r>
            <a:r>
              <a:rPr lang="es-AR" sz="2400" b="1" dirty="0" smtClean="0">
                <a:solidFill>
                  <a:srgbClr val="43516D"/>
                </a:solidFill>
              </a:rPr>
              <a:t> </a:t>
            </a:r>
            <a:r>
              <a:rPr lang="es-AR" sz="2400" b="1" dirty="0" err="1" smtClean="0">
                <a:solidFill>
                  <a:srgbClr val="43516D"/>
                </a:solidFill>
              </a:rPr>
              <a:t>Flops</a:t>
            </a:r>
            <a:r>
              <a:rPr lang="es-AR" sz="2400" b="1" dirty="0">
                <a:solidFill>
                  <a:srgbClr val="43516D"/>
                </a:solidFill>
              </a:rPr>
              <a:t>: FF </a:t>
            </a:r>
            <a:r>
              <a:rPr lang="es-AR" sz="2400" b="1" dirty="0" smtClean="0">
                <a:solidFill>
                  <a:srgbClr val="43516D"/>
                </a:solidFill>
              </a:rPr>
              <a:t>D </a:t>
            </a:r>
            <a:r>
              <a:rPr lang="es-AR" sz="2400" b="1" dirty="0" err="1" smtClean="0">
                <a:solidFill>
                  <a:srgbClr val="43516D"/>
                </a:solidFill>
              </a:rPr>
              <a:t>Testbench</a:t>
            </a:r>
            <a:endParaRPr lang="es-ES" sz="2400" b="1" dirty="0">
              <a:solidFill>
                <a:srgbClr val="43516D"/>
              </a:solidFill>
            </a:endParaRPr>
          </a:p>
        </p:txBody>
      </p:sp>
      <p:sp>
        <p:nvSpPr>
          <p:cNvPr id="8" name="Rectangle 6"/>
          <p:cNvSpPr>
            <a:spLocks noChangeArrowheads="1"/>
          </p:cNvSpPr>
          <p:nvPr/>
        </p:nvSpPr>
        <p:spPr bwMode="auto">
          <a:xfrm>
            <a:off x="0" y="151656"/>
            <a:ext cx="43282"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 name="CuadroTexto 17"/>
          <p:cNvSpPr txBox="1"/>
          <p:nvPr/>
        </p:nvSpPr>
        <p:spPr>
          <a:xfrm>
            <a:off x="179512" y="1052736"/>
            <a:ext cx="4558605" cy="498598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lvl="0" eaLnBrk="0" hangingPunct="0"/>
            <a:r>
              <a:rPr lang="en-US" altLang="en-US" sz="1200" dirty="0">
                <a:latin typeface="Arial Unicode MS" panose="020B0604020202020204" pitchFamily="34" charset="-128"/>
              </a:rPr>
              <a:t>`</a:t>
            </a:r>
            <a:r>
              <a:rPr lang="en-US" altLang="en-US" dirty="0">
                <a:solidFill>
                  <a:schemeClr val="tx1"/>
                </a:solidFill>
                <a:latin typeface="Arial Unicode MS" panose="020B0604020202020204" pitchFamily="34" charset="-128"/>
                <a:cs typeface="Arial" charset="0"/>
              </a:rPr>
              <a:t>timescale 1ns/1ps; </a:t>
            </a:r>
            <a:endParaRPr lang="en-US" altLang="en-US" dirty="0" smtClean="0">
              <a:solidFill>
                <a:schemeClr val="tx1"/>
              </a:solidFill>
              <a:latin typeface="Arial Unicode MS" panose="020B0604020202020204" pitchFamily="34" charset="-128"/>
              <a:cs typeface="Arial" charset="0"/>
            </a:endParaRPr>
          </a:p>
          <a:p>
            <a:pPr lvl="0" eaLnBrk="0" hangingPunct="0"/>
            <a:r>
              <a:rPr lang="en-US" altLang="en-US" sz="1200" i="1" dirty="0" smtClean="0">
                <a:solidFill>
                  <a:srgbClr val="008800"/>
                </a:solidFill>
                <a:latin typeface="Arial Unicode MS" panose="020B0604020202020204" pitchFamily="34" charset="-128"/>
              </a:rPr>
              <a:t>// </a:t>
            </a:r>
            <a:r>
              <a:rPr lang="en-US" altLang="en-US" sz="1200" i="1" dirty="0" err="1" smtClean="0">
                <a:solidFill>
                  <a:srgbClr val="008800"/>
                </a:solidFill>
                <a:latin typeface="Arial Unicode MS" panose="020B0604020202020204" pitchFamily="34" charset="-128"/>
              </a:rPr>
              <a:t>Testebench</a:t>
            </a:r>
            <a:r>
              <a:rPr lang="en-US" altLang="en-US" sz="1200" i="1" dirty="0" smtClean="0">
                <a:solidFill>
                  <a:srgbClr val="008800"/>
                </a:solidFill>
                <a:latin typeface="Arial Unicode MS" panose="020B0604020202020204" pitchFamily="34" charset="-128"/>
              </a:rPr>
              <a:t> para </a:t>
            </a:r>
            <a:r>
              <a:rPr lang="en-US" altLang="en-US" sz="1200" i="1" dirty="0" err="1" smtClean="0">
                <a:solidFill>
                  <a:srgbClr val="008800"/>
                </a:solidFill>
                <a:latin typeface="Arial Unicode MS" panose="020B0604020202020204" pitchFamily="34" charset="-128"/>
              </a:rPr>
              <a:t>verificación</a:t>
            </a:r>
            <a:r>
              <a:rPr lang="en-US" altLang="en-US" sz="1200" i="1" dirty="0" smtClean="0">
                <a:solidFill>
                  <a:srgbClr val="008800"/>
                </a:solidFill>
                <a:latin typeface="Arial Unicode MS" panose="020B0604020202020204" pitchFamily="34" charset="-128"/>
              </a:rPr>
              <a:t> de flip flop D</a:t>
            </a:r>
          </a:p>
          <a:p>
            <a:pPr lvl="0" eaLnBrk="0" hangingPunct="0"/>
            <a:r>
              <a:rPr lang="en-US" altLang="en-US" sz="1200" dirty="0" smtClean="0">
                <a:latin typeface="Arial Unicode MS" panose="020B0604020202020204" pitchFamily="34" charset="-128"/>
              </a:rPr>
              <a:t> </a:t>
            </a:r>
          </a:p>
          <a:p>
            <a:pPr lvl="0" eaLnBrk="0" hangingPunct="0"/>
            <a:r>
              <a:rPr lang="en-US" altLang="en-US" sz="1200" b="1" dirty="0" smtClean="0">
                <a:solidFill>
                  <a:srgbClr val="000080"/>
                </a:solidFill>
                <a:latin typeface="+mj-lt"/>
              </a:rPr>
              <a:t>module</a:t>
            </a:r>
            <a:r>
              <a:rPr lang="en-US" altLang="en-US" sz="1200" dirty="0" smtClean="0">
                <a:latin typeface="+mj-lt"/>
              </a:rPr>
              <a:t> </a:t>
            </a:r>
            <a:r>
              <a:rPr lang="en-US" altLang="en-US" sz="1200" dirty="0" err="1">
                <a:solidFill>
                  <a:schemeClr val="tx1"/>
                </a:solidFill>
                <a:latin typeface="+mj-lt"/>
              </a:rPr>
              <a:t>tb_DFF</a:t>
            </a:r>
            <a:r>
              <a:rPr lang="en-US" altLang="en-US" sz="1200" dirty="0">
                <a:solidFill>
                  <a:schemeClr val="tx1"/>
                </a:solidFill>
                <a:latin typeface="+mj-lt"/>
              </a:rPr>
              <a:t>(); </a:t>
            </a:r>
            <a:endParaRPr lang="en-US" altLang="en-US" sz="1200" dirty="0" smtClean="0">
              <a:solidFill>
                <a:schemeClr val="tx1"/>
              </a:solidFill>
              <a:latin typeface="+mj-lt"/>
            </a:endParaRPr>
          </a:p>
          <a:p>
            <a:pPr lvl="0" eaLnBrk="0" hangingPunct="0"/>
            <a:r>
              <a:rPr lang="en-US" altLang="en-US" sz="1200" b="1" dirty="0" err="1" smtClean="0">
                <a:solidFill>
                  <a:srgbClr val="000080"/>
                </a:solidFill>
                <a:latin typeface="+mj-lt"/>
              </a:rPr>
              <a:t>reg</a:t>
            </a:r>
            <a:r>
              <a:rPr lang="en-US" altLang="en-US" sz="1200" dirty="0" smtClean="0">
                <a:latin typeface="+mj-lt"/>
              </a:rPr>
              <a:t> </a:t>
            </a:r>
            <a:r>
              <a:rPr lang="en-US" altLang="en-US" sz="1200" dirty="0">
                <a:solidFill>
                  <a:schemeClr val="tx1"/>
                </a:solidFill>
                <a:latin typeface="+mj-lt"/>
              </a:rPr>
              <a:t>D;</a:t>
            </a:r>
            <a:r>
              <a:rPr lang="en-US" altLang="en-US" sz="1200" dirty="0">
                <a:latin typeface="+mj-lt"/>
              </a:rPr>
              <a:t> </a:t>
            </a:r>
            <a:endParaRPr lang="en-US" altLang="en-US" sz="1200" dirty="0" smtClean="0">
              <a:latin typeface="+mj-lt"/>
            </a:endParaRPr>
          </a:p>
          <a:p>
            <a:pPr lvl="0" eaLnBrk="0" hangingPunct="0"/>
            <a:r>
              <a:rPr lang="en-US" altLang="en-US" sz="1200" b="1" dirty="0" err="1" smtClean="0">
                <a:solidFill>
                  <a:srgbClr val="000080"/>
                </a:solidFill>
                <a:latin typeface="+mj-lt"/>
              </a:rPr>
              <a:t>reg</a:t>
            </a:r>
            <a:r>
              <a:rPr lang="en-US" altLang="en-US" sz="1200" dirty="0" smtClean="0">
                <a:latin typeface="+mj-lt"/>
              </a:rPr>
              <a:t> </a:t>
            </a:r>
            <a:r>
              <a:rPr lang="en-US" altLang="en-US" sz="1200" dirty="0" err="1">
                <a:solidFill>
                  <a:schemeClr val="tx1"/>
                </a:solidFill>
                <a:latin typeface="+mj-lt"/>
              </a:rPr>
              <a:t>clk</a:t>
            </a:r>
            <a:r>
              <a:rPr lang="en-US" altLang="en-US" sz="1200" dirty="0" smtClean="0">
                <a:solidFill>
                  <a:schemeClr val="tx1"/>
                </a:solidFill>
                <a:latin typeface="+mj-lt"/>
              </a:rPr>
              <a:t>;</a:t>
            </a:r>
          </a:p>
          <a:p>
            <a:pPr lvl="0" eaLnBrk="0" hangingPunct="0"/>
            <a:r>
              <a:rPr lang="en-US" altLang="en-US" sz="1200" b="1" dirty="0" err="1" smtClean="0">
                <a:solidFill>
                  <a:srgbClr val="000080"/>
                </a:solidFill>
                <a:latin typeface="+mj-lt"/>
              </a:rPr>
              <a:t>reg</a:t>
            </a:r>
            <a:r>
              <a:rPr lang="en-US" altLang="en-US" sz="1200" dirty="0" smtClean="0">
                <a:latin typeface="+mj-lt"/>
              </a:rPr>
              <a:t> </a:t>
            </a:r>
            <a:r>
              <a:rPr lang="en-US" altLang="en-US" sz="1200" dirty="0">
                <a:solidFill>
                  <a:schemeClr val="tx1"/>
                </a:solidFill>
                <a:latin typeface="+mj-lt"/>
              </a:rPr>
              <a:t>reset</a:t>
            </a:r>
            <a:r>
              <a:rPr lang="en-US" altLang="en-US" sz="1200" dirty="0" smtClean="0">
                <a:solidFill>
                  <a:schemeClr val="tx1"/>
                </a:solidFill>
                <a:latin typeface="+mj-lt"/>
              </a:rPr>
              <a:t>;</a:t>
            </a:r>
          </a:p>
          <a:p>
            <a:pPr lvl="0" eaLnBrk="0" hangingPunct="0"/>
            <a:r>
              <a:rPr lang="en-US" altLang="en-US" sz="1200" b="1" dirty="0" smtClean="0">
                <a:solidFill>
                  <a:srgbClr val="000080"/>
                </a:solidFill>
                <a:latin typeface="+mj-lt"/>
              </a:rPr>
              <a:t>wire</a:t>
            </a:r>
            <a:r>
              <a:rPr lang="en-US" altLang="en-US" sz="1200" dirty="0" smtClean="0">
                <a:latin typeface="+mj-lt"/>
              </a:rPr>
              <a:t> </a:t>
            </a:r>
            <a:r>
              <a:rPr lang="en-US" altLang="en-US" sz="1200" dirty="0">
                <a:solidFill>
                  <a:schemeClr val="tx1"/>
                </a:solidFill>
                <a:latin typeface="+mj-lt"/>
              </a:rPr>
              <a:t>Q;</a:t>
            </a:r>
            <a:r>
              <a:rPr lang="en-US" altLang="en-US" sz="1200" dirty="0">
                <a:latin typeface="+mj-lt"/>
              </a:rPr>
              <a:t> </a:t>
            </a:r>
            <a:endParaRPr lang="en-US" altLang="en-US" sz="1200" dirty="0" smtClean="0">
              <a:latin typeface="+mj-lt"/>
            </a:endParaRPr>
          </a:p>
          <a:p>
            <a:pPr lvl="0" eaLnBrk="0" hangingPunct="0"/>
            <a:endParaRPr lang="en-US" altLang="en-US" sz="1200" dirty="0" smtClean="0">
              <a:solidFill>
                <a:schemeClr val="tx1"/>
              </a:solidFill>
              <a:latin typeface="+mj-lt"/>
            </a:endParaRPr>
          </a:p>
          <a:p>
            <a:pPr lvl="0" eaLnBrk="0" hangingPunct="0"/>
            <a:r>
              <a:rPr lang="en-US" altLang="en-US" sz="1200" dirty="0" err="1" smtClean="0">
                <a:solidFill>
                  <a:schemeClr val="tx1"/>
                </a:solidFill>
                <a:latin typeface="+mj-lt"/>
              </a:rPr>
              <a:t>RisingEdge_DFlipFlop_SyncReset</a:t>
            </a:r>
            <a:r>
              <a:rPr lang="en-US" altLang="en-US" sz="1200" dirty="0" smtClean="0">
                <a:solidFill>
                  <a:schemeClr val="tx1"/>
                </a:solidFill>
                <a:latin typeface="+mj-lt"/>
              </a:rPr>
              <a:t> </a:t>
            </a:r>
            <a:r>
              <a:rPr lang="en-US" altLang="en-US" sz="1200" dirty="0" err="1">
                <a:solidFill>
                  <a:schemeClr val="tx1"/>
                </a:solidFill>
                <a:latin typeface="+mj-lt"/>
              </a:rPr>
              <a:t>dut</a:t>
            </a:r>
            <a:r>
              <a:rPr lang="en-US" altLang="en-US" sz="1200" dirty="0">
                <a:solidFill>
                  <a:schemeClr val="tx1"/>
                </a:solidFill>
                <a:latin typeface="+mj-lt"/>
              </a:rPr>
              <a:t>(</a:t>
            </a:r>
            <a:r>
              <a:rPr lang="en-US" altLang="en-US" sz="1200" dirty="0" err="1">
                <a:solidFill>
                  <a:schemeClr val="tx1"/>
                </a:solidFill>
                <a:latin typeface="+mj-lt"/>
              </a:rPr>
              <a:t>D,clk,reset,Q</a:t>
            </a:r>
            <a:r>
              <a:rPr lang="en-US" altLang="en-US" sz="1200" dirty="0" smtClean="0">
                <a:solidFill>
                  <a:schemeClr val="tx1"/>
                </a:solidFill>
                <a:latin typeface="+mj-lt"/>
              </a:rPr>
              <a:t>);</a:t>
            </a:r>
          </a:p>
          <a:p>
            <a:pPr lvl="0" eaLnBrk="0" hangingPunct="0"/>
            <a:r>
              <a:rPr lang="en-US" altLang="en-US" sz="1200" dirty="0" smtClean="0">
                <a:latin typeface="+mj-lt"/>
              </a:rPr>
              <a:t> </a:t>
            </a:r>
            <a:r>
              <a:rPr lang="en-US" altLang="en-US" sz="1200" b="1" dirty="0" smtClean="0">
                <a:solidFill>
                  <a:srgbClr val="000080"/>
                </a:solidFill>
                <a:latin typeface="+mj-lt"/>
              </a:rPr>
              <a:t>initial begin</a:t>
            </a:r>
            <a:r>
              <a:rPr lang="en-US" altLang="en-US" sz="1200" dirty="0" smtClean="0">
                <a:latin typeface="+mj-lt"/>
              </a:rPr>
              <a:t> </a:t>
            </a:r>
          </a:p>
          <a:p>
            <a:pPr lvl="0" eaLnBrk="0" hangingPunct="0"/>
            <a:r>
              <a:rPr lang="en-US" altLang="en-US" sz="1200" dirty="0" err="1" smtClean="0">
                <a:solidFill>
                  <a:schemeClr val="tx1"/>
                </a:solidFill>
                <a:latin typeface="+mj-lt"/>
              </a:rPr>
              <a:t>clk</a:t>
            </a:r>
            <a:r>
              <a:rPr lang="en-US" altLang="en-US" sz="1200" dirty="0" smtClean="0">
                <a:solidFill>
                  <a:schemeClr val="tx1"/>
                </a:solidFill>
                <a:latin typeface="+mj-lt"/>
              </a:rPr>
              <a:t>=</a:t>
            </a:r>
            <a:r>
              <a:rPr lang="en-US" altLang="en-US" sz="1200" dirty="0" smtClean="0">
                <a:solidFill>
                  <a:srgbClr val="0000FF"/>
                </a:solidFill>
                <a:latin typeface="+mj-lt"/>
              </a:rPr>
              <a:t>0</a:t>
            </a:r>
            <a:r>
              <a:rPr lang="en-US" altLang="en-US" sz="1200" dirty="0" smtClean="0">
                <a:latin typeface="+mj-lt"/>
              </a:rPr>
              <a:t>;</a:t>
            </a:r>
          </a:p>
          <a:p>
            <a:pPr lvl="0" eaLnBrk="0" hangingPunct="0"/>
            <a:r>
              <a:rPr lang="en-US" altLang="en-US" sz="1200" dirty="0">
                <a:latin typeface="+mj-lt"/>
              </a:rPr>
              <a:t> </a:t>
            </a:r>
            <a:r>
              <a:rPr lang="en-US" altLang="en-US" sz="1200" dirty="0" smtClean="0">
                <a:latin typeface="+mj-lt"/>
              </a:rPr>
              <a:t>      </a:t>
            </a:r>
            <a:r>
              <a:rPr lang="en-US" altLang="en-US" sz="1200" b="1" dirty="0">
                <a:solidFill>
                  <a:srgbClr val="000080"/>
                </a:solidFill>
                <a:latin typeface="+mj-lt"/>
              </a:rPr>
              <a:t>forever</a:t>
            </a:r>
            <a:r>
              <a:rPr lang="en-US" altLang="en-US" sz="1200" dirty="0">
                <a:latin typeface="+mj-lt"/>
              </a:rPr>
              <a:t> </a:t>
            </a:r>
            <a:r>
              <a:rPr lang="en-US" altLang="en-US" sz="1200" dirty="0">
                <a:solidFill>
                  <a:schemeClr val="tx1"/>
                </a:solidFill>
                <a:latin typeface="+mj-lt"/>
              </a:rPr>
              <a:t>#</a:t>
            </a:r>
            <a:r>
              <a:rPr lang="en-US" altLang="en-US" sz="1200" dirty="0">
                <a:solidFill>
                  <a:srgbClr val="0000FF"/>
                </a:solidFill>
                <a:latin typeface="+mj-lt"/>
              </a:rPr>
              <a:t>10</a:t>
            </a:r>
            <a:r>
              <a:rPr lang="en-US" altLang="en-US" sz="1200" dirty="0">
                <a:latin typeface="+mj-lt"/>
              </a:rPr>
              <a:t> </a:t>
            </a:r>
            <a:r>
              <a:rPr lang="en-US" altLang="en-US" sz="1200" dirty="0" err="1">
                <a:solidFill>
                  <a:schemeClr val="tx1"/>
                </a:solidFill>
                <a:latin typeface="+mj-lt"/>
              </a:rPr>
              <a:t>clk</a:t>
            </a:r>
            <a:r>
              <a:rPr lang="en-US" altLang="en-US" sz="1200" dirty="0">
                <a:solidFill>
                  <a:schemeClr val="tx1"/>
                </a:solidFill>
                <a:latin typeface="+mj-lt"/>
              </a:rPr>
              <a:t> = ~</a:t>
            </a:r>
            <a:r>
              <a:rPr lang="en-US" altLang="en-US" sz="1200" dirty="0" err="1">
                <a:solidFill>
                  <a:schemeClr val="tx1"/>
                </a:solidFill>
                <a:latin typeface="+mj-lt"/>
              </a:rPr>
              <a:t>clk</a:t>
            </a:r>
            <a:r>
              <a:rPr lang="en-US" altLang="en-US" sz="1200" dirty="0">
                <a:solidFill>
                  <a:schemeClr val="tx1"/>
                </a:solidFill>
                <a:latin typeface="+mj-lt"/>
              </a:rPr>
              <a:t>; </a:t>
            </a:r>
            <a:endParaRPr lang="en-US" altLang="en-US" sz="1200" dirty="0" smtClean="0">
              <a:solidFill>
                <a:schemeClr val="tx1"/>
              </a:solidFill>
              <a:latin typeface="+mj-lt"/>
            </a:endParaRPr>
          </a:p>
          <a:p>
            <a:pPr lvl="0" eaLnBrk="0" hangingPunct="0"/>
            <a:r>
              <a:rPr lang="en-US" altLang="en-US" sz="1200" b="1" dirty="0" smtClean="0">
                <a:solidFill>
                  <a:srgbClr val="000080"/>
                </a:solidFill>
                <a:latin typeface="+mj-lt"/>
              </a:rPr>
              <a:t>end</a:t>
            </a:r>
            <a:r>
              <a:rPr lang="en-US" altLang="en-US" sz="1200" dirty="0" smtClean="0">
                <a:latin typeface="+mj-lt"/>
              </a:rPr>
              <a:t> </a:t>
            </a:r>
          </a:p>
          <a:p>
            <a:pPr lvl="0" eaLnBrk="0" hangingPunct="0"/>
            <a:r>
              <a:rPr lang="en-US" altLang="en-US" sz="1200" b="1" dirty="0" smtClean="0">
                <a:solidFill>
                  <a:srgbClr val="000080"/>
                </a:solidFill>
                <a:latin typeface="+mj-lt"/>
              </a:rPr>
              <a:t>initial</a:t>
            </a:r>
            <a:r>
              <a:rPr lang="en-US" altLang="en-US" sz="1200" dirty="0" smtClean="0">
                <a:latin typeface="+mj-lt"/>
              </a:rPr>
              <a:t> </a:t>
            </a:r>
            <a:r>
              <a:rPr lang="en-US" altLang="en-US" sz="1200" b="1" dirty="0" smtClean="0">
                <a:solidFill>
                  <a:srgbClr val="000080"/>
                </a:solidFill>
                <a:latin typeface="+mj-lt"/>
              </a:rPr>
              <a:t>begin</a:t>
            </a:r>
          </a:p>
          <a:p>
            <a:pPr lvl="0" eaLnBrk="0" hangingPunct="0"/>
            <a:r>
              <a:rPr lang="en-US" altLang="en-US" sz="1200" dirty="0" smtClean="0">
                <a:latin typeface="+mj-lt"/>
              </a:rPr>
              <a:t>  </a:t>
            </a:r>
            <a:r>
              <a:rPr lang="en-US" altLang="en-US" sz="1200" dirty="0">
                <a:solidFill>
                  <a:schemeClr val="tx1"/>
                </a:solidFill>
                <a:latin typeface="+mj-lt"/>
              </a:rPr>
              <a:t>reset=</a:t>
            </a:r>
            <a:r>
              <a:rPr lang="en-US" altLang="en-US" sz="1200" dirty="0">
                <a:solidFill>
                  <a:srgbClr val="0000FF"/>
                </a:solidFill>
                <a:latin typeface="+mj-lt"/>
              </a:rPr>
              <a:t>1</a:t>
            </a:r>
            <a:r>
              <a:rPr lang="en-US" altLang="en-US" sz="1200" dirty="0">
                <a:solidFill>
                  <a:schemeClr val="tx1"/>
                </a:solidFill>
                <a:latin typeface="+mj-lt"/>
              </a:rPr>
              <a:t>; </a:t>
            </a:r>
            <a:r>
              <a:rPr lang="en-US" altLang="en-US" sz="1200" dirty="0" smtClean="0">
                <a:latin typeface="+mj-lt"/>
              </a:rPr>
              <a:t>  </a:t>
            </a:r>
          </a:p>
          <a:p>
            <a:pPr lvl="0" eaLnBrk="0" hangingPunct="0"/>
            <a:r>
              <a:rPr lang="en-US" altLang="en-US" sz="1200" dirty="0" smtClean="0">
                <a:solidFill>
                  <a:schemeClr val="tx1"/>
                </a:solidFill>
                <a:latin typeface="+mj-lt"/>
              </a:rPr>
              <a:t>  D </a:t>
            </a:r>
            <a:r>
              <a:rPr lang="en-US" altLang="en-US" sz="1200" dirty="0">
                <a:solidFill>
                  <a:schemeClr val="tx1"/>
                </a:solidFill>
                <a:latin typeface="+mj-lt"/>
              </a:rPr>
              <a:t>&lt;= </a:t>
            </a:r>
            <a:r>
              <a:rPr lang="en-US" altLang="en-US" sz="1200" dirty="0">
                <a:solidFill>
                  <a:srgbClr val="0000FF"/>
                </a:solidFill>
                <a:latin typeface="+mj-lt"/>
              </a:rPr>
              <a:t>0</a:t>
            </a:r>
            <a:r>
              <a:rPr lang="en-US" altLang="en-US" sz="1200" dirty="0" smtClean="0">
                <a:solidFill>
                  <a:schemeClr val="tx1"/>
                </a:solidFill>
                <a:latin typeface="+mj-lt"/>
              </a:rPr>
              <a:t>;</a:t>
            </a:r>
          </a:p>
          <a:p>
            <a:pPr lvl="0" eaLnBrk="0" hangingPunct="0"/>
            <a:r>
              <a:rPr lang="en-US" altLang="en-US" sz="1200" dirty="0" smtClean="0">
                <a:latin typeface="+mj-lt"/>
              </a:rPr>
              <a:t>  </a:t>
            </a:r>
            <a:r>
              <a:rPr lang="en-US" altLang="en-US" sz="1200" dirty="0">
                <a:solidFill>
                  <a:schemeClr val="tx1"/>
                </a:solidFill>
                <a:latin typeface="+mj-lt"/>
              </a:rPr>
              <a:t>#</a:t>
            </a:r>
            <a:r>
              <a:rPr lang="en-US" altLang="en-US" sz="1200" dirty="0">
                <a:solidFill>
                  <a:srgbClr val="0000FF"/>
                </a:solidFill>
                <a:latin typeface="+mj-lt"/>
              </a:rPr>
              <a:t>100</a:t>
            </a:r>
            <a:r>
              <a:rPr lang="en-US" altLang="en-US" sz="1200" dirty="0" smtClean="0">
                <a:solidFill>
                  <a:schemeClr val="tx1"/>
                </a:solidFill>
                <a:latin typeface="+mj-lt"/>
              </a:rPr>
              <a:t>;</a:t>
            </a:r>
          </a:p>
          <a:p>
            <a:pPr lvl="0" eaLnBrk="0" hangingPunct="0"/>
            <a:r>
              <a:rPr lang="en-US" altLang="en-US" sz="1200" dirty="0" smtClean="0">
                <a:latin typeface="+mj-lt"/>
              </a:rPr>
              <a:t>  </a:t>
            </a:r>
            <a:r>
              <a:rPr lang="en-US" altLang="en-US" sz="1200" dirty="0" smtClean="0">
                <a:solidFill>
                  <a:schemeClr val="tx1"/>
                </a:solidFill>
                <a:latin typeface="+mj-lt"/>
              </a:rPr>
              <a:t>reset=</a:t>
            </a:r>
            <a:r>
              <a:rPr lang="en-US" altLang="en-US" sz="1200" dirty="0" smtClean="0">
                <a:solidFill>
                  <a:srgbClr val="0000FF"/>
                </a:solidFill>
                <a:latin typeface="+mj-lt"/>
              </a:rPr>
              <a:t>0</a:t>
            </a:r>
            <a:r>
              <a:rPr lang="en-US" altLang="en-US" sz="1200" dirty="0">
                <a:solidFill>
                  <a:schemeClr val="tx1"/>
                </a:solidFill>
                <a:latin typeface="+mj-lt"/>
              </a:rPr>
              <a:t>;</a:t>
            </a:r>
            <a:r>
              <a:rPr lang="en-US" altLang="en-US" sz="1200" dirty="0">
                <a:latin typeface="+mj-lt"/>
              </a:rPr>
              <a:t> </a:t>
            </a:r>
            <a:endParaRPr lang="en-US" altLang="en-US" sz="1200" dirty="0" smtClean="0">
              <a:latin typeface="+mj-lt"/>
            </a:endParaRPr>
          </a:p>
          <a:p>
            <a:pPr lvl="0" eaLnBrk="0" hangingPunct="0"/>
            <a:r>
              <a:rPr lang="en-US" altLang="en-US" sz="1200" dirty="0" smtClean="0">
                <a:solidFill>
                  <a:schemeClr val="tx1"/>
                </a:solidFill>
                <a:latin typeface="+mj-lt"/>
              </a:rPr>
              <a:t>  D </a:t>
            </a:r>
            <a:r>
              <a:rPr lang="en-US" altLang="en-US" sz="1200" dirty="0">
                <a:solidFill>
                  <a:schemeClr val="tx1"/>
                </a:solidFill>
                <a:latin typeface="+mj-lt"/>
              </a:rPr>
              <a:t>&lt;= </a:t>
            </a:r>
            <a:r>
              <a:rPr lang="en-US" altLang="en-US" sz="1200" dirty="0">
                <a:solidFill>
                  <a:srgbClr val="0000FF"/>
                </a:solidFill>
                <a:latin typeface="+mj-lt"/>
              </a:rPr>
              <a:t>1</a:t>
            </a:r>
            <a:r>
              <a:rPr lang="en-US" altLang="en-US" sz="1200" dirty="0" smtClean="0">
                <a:solidFill>
                  <a:schemeClr val="tx1"/>
                </a:solidFill>
                <a:latin typeface="+mj-lt"/>
              </a:rPr>
              <a:t>;</a:t>
            </a:r>
          </a:p>
          <a:p>
            <a:pPr lvl="0" eaLnBrk="0" hangingPunct="0"/>
            <a:r>
              <a:rPr lang="en-US" altLang="en-US" sz="1200" dirty="0" smtClean="0">
                <a:latin typeface="+mj-lt"/>
              </a:rPr>
              <a:t>  </a:t>
            </a:r>
            <a:r>
              <a:rPr lang="en-US" altLang="en-US" sz="1200" dirty="0" smtClean="0">
                <a:solidFill>
                  <a:schemeClr val="tx1"/>
                </a:solidFill>
                <a:latin typeface="+mj-lt"/>
              </a:rPr>
              <a:t>#</a:t>
            </a:r>
            <a:r>
              <a:rPr lang="en-US" altLang="en-US" sz="1200" dirty="0">
                <a:solidFill>
                  <a:srgbClr val="0000FF"/>
                </a:solidFill>
                <a:latin typeface="+mj-lt"/>
              </a:rPr>
              <a:t>100</a:t>
            </a:r>
            <a:r>
              <a:rPr lang="en-US" altLang="en-US" sz="1200" dirty="0" smtClean="0">
                <a:solidFill>
                  <a:schemeClr val="tx1"/>
                </a:solidFill>
                <a:latin typeface="+mj-lt"/>
              </a:rPr>
              <a:t>;</a:t>
            </a:r>
          </a:p>
          <a:p>
            <a:pPr lvl="0" eaLnBrk="0" hangingPunct="0"/>
            <a:r>
              <a:rPr lang="en-US" altLang="en-US" sz="1200" dirty="0" smtClean="0">
                <a:solidFill>
                  <a:schemeClr val="tx1"/>
                </a:solidFill>
                <a:latin typeface="+mj-lt"/>
              </a:rPr>
              <a:t>  D </a:t>
            </a:r>
            <a:r>
              <a:rPr lang="en-US" altLang="en-US" sz="1200" dirty="0">
                <a:solidFill>
                  <a:schemeClr val="tx1"/>
                </a:solidFill>
                <a:latin typeface="+mj-lt"/>
              </a:rPr>
              <a:t>&lt;= </a:t>
            </a:r>
            <a:r>
              <a:rPr lang="en-US" altLang="en-US" sz="1200" dirty="0">
                <a:solidFill>
                  <a:srgbClr val="0000FF"/>
                </a:solidFill>
                <a:latin typeface="+mj-lt"/>
              </a:rPr>
              <a:t>0</a:t>
            </a:r>
            <a:r>
              <a:rPr lang="en-US" altLang="en-US" sz="1200" dirty="0" smtClean="0">
                <a:solidFill>
                  <a:schemeClr val="tx1"/>
                </a:solidFill>
                <a:latin typeface="+mj-lt"/>
              </a:rPr>
              <a:t>;</a:t>
            </a:r>
          </a:p>
          <a:p>
            <a:pPr lvl="0" eaLnBrk="0" hangingPunct="0"/>
            <a:r>
              <a:rPr lang="en-US" altLang="en-US" sz="1200" dirty="0" smtClean="0">
                <a:solidFill>
                  <a:schemeClr val="tx1"/>
                </a:solidFill>
                <a:latin typeface="+mj-lt"/>
              </a:rPr>
              <a:t>  #</a:t>
            </a:r>
            <a:r>
              <a:rPr lang="en-US" altLang="en-US" sz="1200" dirty="0">
                <a:solidFill>
                  <a:srgbClr val="0000FF"/>
                </a:solidFill>
                <a:latin typeface="+mj-lt"/>
              </a:rPr>
              <a:t>100</a:t>
            </a:r>
            <a:r>
              <a:rPr lang="en-US" altLang="en-US" sz="1200" dirty="0">
                <a:solidFill>
                  <a:schemeClr val="tx1"/>
                </a:solidFill>
                <a:latin typeface="+mj-lt"/>
              </a:rPr>
              <a:t>;</a:t>
            </a:r>
            <a:r>
              <a:rPr lang="en-US" altLang="en-US" sz="1200" dirty="0">
                <a:latin typeface="+mj-lt"/>
              </a:rPr>
              <a:t> </a:t>
            </a:r>
            <a:endParaRPr lang="en-US" altLang="en-US" sz="1200" dirty="0" smtClean="0">
              <a:latin typeface="+mj-lt"/>
            </a:endParaRPr>
          </a:p>
          <a:p>
            <a:pPr lvl="0" eaLnBrk="0" hangingPunct="0"/>
            <a:r>
              <a:rPr lang="en-US" altLang="en-US" sz="1200" dirty="0" smtClean="0">
                <a:solidFill>
                  <a:schemeClr val="tx1"/>
                </a:solidFill>
                <a:latin typeface="+mj-lt"/>
              </a:rPr>
              <a:t>  D </a:t>
            </a:r>
            <a:r>
              <a:rPr lang="en-US" altLang="en-US" sz="1200" dirty="0">
                <a:solidFill>
                  <a:schemeClr val="tx1"/>
                </a:solidFill>
                <a:latin typeface="+mj-lt"/>
              </a:rPr>
              <a:t>&lt;= </a:t>
            </a:r>
            <a:r>
              <a:rPr lang="en-US" altLang="en-US" sz="1200" dirty="0">
                <a:solidFill>
                  <a:srgbClr val="0000FF"/>
                </a:solidFill>
                <a:latin typeface="+mj-lt"/>
              </a:rPr>
              <a:t>1</a:t>
            </a:r>
            <a:r>
              <a:rPr lang="en-US" altLang="en-US" sz="1200" dirty="0" smtClean="0">
                <a:solidFill>
                  <a:schemeClr val="tx1"/>
                </a:solidFill>
                <a:latin typeface="+mj-lt"/>
              </a:rPr>
              <a:t>;</a:t>
            </a:r>
          </a:p>
          <a:p>
            <a:pPr lvl="0" eaLnBrk="0" hangingPunct="0"/>
            <a:r>
              <a:rPr lang="en-US" altLang="en-US" sz="1200" dirty="0" smtClean="0">
                <a:latin typeface="+mj-lt"/>
              </a:rPr>
              <a:t> </a:t>
            </a:r>
            <a:r>
              <a:rPr lang="en-US" altLang="en-US" sz="1200" b="1" dirty="0">
                <a:solidFill>
                  <a:srgbClr val="000080"/>
                </a:solidFill>
                <a:latin typeface="+mj-lt"/>
              </a:rPr>
              <a:t>end</a:t>
            </a:r>
            <a:r>
              <a:rPr lang="en-US" altLang="en-US" sz="1200" dirty="0">
                <a:latin typeface="+mj-lt"/>
              </a:rPr>
              <a:t> </a:t>
            </a:r>
            <a:endParaRPr lang="en-US" altLang="en-US" sz="1200" dirty="0" smtClean="0">
              <a:latin typeface="+mj-lt"/>
            </a:endParaRPr>
          </a:p>
          <a:p>
            <a:pPr lvl="0" eaLnBrk="0" hangingPunct="0"/>
            <a:r>
              <a:rPr lang="en-US" altLang="en-US" sz="1200" b="1" dirty="0" err="1" smtClean="0">
                <a:solidFill>
                  <a:srgbClr val="000080"/>
                </a:solidFill>
                <a:latin typeface="+mj-lt"/>
              </a:rPr>
              <a:t>endmodule</a:t>
            </a:r>
            <a:r>
              <a:rPr lang="en-US" altLang="en-US" sz="1200" dirty="0" smtClean="0">
                <a:latin typeface="+mj-lt"/>
              </a:rPr>
              <a:t>     </a:t>
            </a:r>
            <a:endParaRPr lang="en-US" altLang="en-US" sz="2800" dirty="0">
              <a:latin typeface="+mj-lt"/>
            </a:endParaRPr>
          </a:p>
        </p:txBody>
      </p:sp>
    </p:spTree>
    <p:extLst>
      <p:ext uri="{BB962C8B-B14F-4D97-AF65-F5344CB8AC3E}">
        <p14:creationId xmlns:p14="http://schemas.microsoft.com/office/powerpoint/2010/main" val="5467191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499" name="Text Box 24"/>
          <p:cNvSpPr txBox="1">
            <a:spLocks noChangeArrowheads="1"/>
          </p:cNvSpPr>
          <p:nvPr/>
        </p:nvSpPr>
        <p:spPr bwMode="auto">
          <a:xfrm>
            <a:off x="4111625" y="2781300"/>
            <a:ext cx="920750" cy="641350"/>
          </a:xfrm>
          <a:prstGeom prst="rect">
            <a:avLst/>
          </a:prstGeom>
          <a:noFill/>
          <a:ln w="9525" algn="ctr">
            <a:noFill/>
            <a:miter lim="800000"/>
            <a:headEnd/>
            <a:tailEnd/>
          </a:ln>
        </p:spPr>
        <p:txBody>
          <a:bodyPr wrap="none">
            <a:spAutoFit/>
          </a:bodyPr>
          <a:lstStyle/>
          <a:p>
            <a:r>
              <a:rPr lang="es-AR" sz="3600" b="1" dirty="0" smtClean="0">
                <a:solidFill>
                  <a:srgbClr val="43516D"/>
                </a:solidFill>
              </a:rPr>
              <a:t>FIN</a:t>
            </a:r>
            <a:endParaRPr lang="es-ES" sz="3600" b="1" dirty="0">
              <a:solidFill>
                <a:srgbClr val="43516D"/>
              </a:solidFill>
            </a:endParaRPr>
          </a:p>
        </p:txBody>
      </p:sp>
      <p:grpSp>
        <p:nvGrpSpPr>
          <p:cNvPr id="9" name="Group 10"/>
          <p:cNvGrpSpPr>
            <a:grpSpLocks/>
          </p:cNvGrpSpPr>
          <p:nvPr/>
        </p:nvGrpSpPr>
        <p:grpSpPr bwMode="auto">
          <a:xfrm>
            <a:off x="0" y="6432633"/>
            <a:ext cx="9144000" cy="425360"/>
            <a:chOff x="0" y="4184"/>
            <a:chExt cx="5760" cy="136"/>
          </a:xfrm>
        </p:grpSpPr>
        <p:sp>
          <p:nvSpPr>
            <p:cNvPr id="10" name="Rectangle 8"/>
            <p:cNvSpPr>
              <a:spLocks noChangeArrowheads="1"/>
            </p:cNvSpPr>
            <p:nvPr/>
          </p:nvSpPr>
          <p:spPr bwMode="auto">
            <a:xfrm>
              <a:off x="0" y="4184"/>
              <a:ext cx="5760" cy="136"/>
            </a:xfrm>
            <a:prstGeom prst="rect">
              <a:avLst/>
            </a:prstGeom>
            <a:solidFill>
              <a:srgbClr val="43516C"/>
            </a:solidFill>
            <a:ln w="9525" algn="ctr">
              <a:noFill/>
              <a:miter lim="800000"/>
              <a:headEnd/>
              <a:tailEnd/>
            </a:ln>
            <a:effectLst/>
          </p:spPr>
          <p:txBody>
            <a:bodyPr wrap="none" anchor="ctr"/>
            <a:lstStyle/>
            <a:p>
              <a:endParaRPr lang="es-AR"/>
            </a:p>
          </p:txBody>
        </p:sp>
        <p:sp>
          <p:nvSpPr>
            <p:cNvPr id="11" name="Text Box 98"/>
            <p:cNvSpPr txBox="1">
              <a:spLocks noChangeArrowheads="1"/>
            </p:cNvSpPr>
            <p:nvPr/>
          </p:nvSpPr>
          <p:spPr bwMode="auto">
            <a:xfrm>
              <a:off x="48" y="4184"/>
              <a:ext cx="5654" cy="57"/>
            </a:xfrm>
            <a:prstGeom prst="rect">
              <a:avLst/>
            </a:prstGeom>
            <a:solidFill>
              <a:srgbClr val="43516C"/>
            </a:solidFill>
            <a:ln w="9525">
              <a:noFill/>
              <a:miter lim="800000"/>
              <a:headEnd/>
              <a:tailEnd/>
            </a:ln>
          </p:spPr>
          <p:txBody>
            <a:bodyPr wrap="square">
              <a:spAutoFit/>
            </a:bodyPr>
            <a:lstStyle/>
            <a:p>
              <a:pPr>
                <a:lnSpc>
                  <a:spcPct val="70000"/>
                </a:lnSpc>
                <a:spcBef>
                  <a:spcPct val="50000"/>
                </a:spcBef>
              </a:pPr>
              <a:r>
                <a:rPr lang="es-AR" sz="800" dirty="0">
                  <a:solidFill>
                    <a:srgbClr val="DDDDDD"/>
                  </a:solidFill>
                  <a:latin typeface="Verdana" pitchFamily="34" charset="0"/>
                </a:rPr>
                <a:t>Ing. Marcelo Casasnovas Técnicas Digitales I Año </a:t>
              </a:r>
              <a:r>
                <a:rPr lang="es-AR" sz="800" dirty="0" smtClean="0">
                  <a:solidFill>
                    <a:srgbClr val="DDDDDD"/>
                  </a:solidFill>
                  <a:latin typeface="Verdana" pitchFamily="34" charset="0"/>
                </a:rPr>
                <a:t>2018                                                                                                                                           Centro CUDAR                                                       </a:t>
              </a:r>
              <a:endParaRPr lang="es-ES" sz="800" dirty="0">
                <a:solidFill>
                  <a:srgbClr val="DDDDDD"/>
                </a:solidFill>
                <a:latin typeface="Verdana" pitchFamily="34" charset="0"/>
              </a:endParaRPr>
            </a:p>
          </p:txBody>
        </p:sp>
      </p:grpSp>
      <p:grpSp>
        <p:nvGrpSpPr>
          <p:cNvPr id="15" name="Group 2"/>
          <p:cNvGrpSpPr>
            <a:grpSpLocks/>
          </p:cNvGrpSpPr>
          <p:nvPr/>
        </p:nvGrpSpPr>
        <p:grpSpPr bwMode="auto">
          <a:xfrm>
            <a:off x="0" y="0"/>
            <a:ext cx="9144000" cy="404813"/>
            <a:chOff x="0" y="0"/>
            <a:chExt cx="5760" cy="255"/>
          </a:xfrm>
        </p:grpSpPr>
        <p:sp>
          <p:nvSpPr>
            <p:cNvPr id="16" name="Rectangle 17"/>
            <p:cNvSpPr>
              <a:spLocks noChangeArrowheads="1"/>
            </p:cNvSpPr>
            <p:nvPr/>
          </p:nvSpPr>
          <p:spPr bwMode="auto">
            <a:xfrm>
              <a:off x="0" y="0"/>
              <a:ext cx="5760" cy="255"/>
            </a:xfrm>
            <a:prstGeom prst="rect">
              <a:avLst/>
            </a:prstGeom>
            <a:gradFill rotWithShape="1">
              <a:gsLst>
                <a:gs pos="0">
                  <a:srgbClr val="EAEAEA"/>
                </a:gs>
                <a:gs pos="100000">
                  <a:srgbClr val="43516D"/>
                </a:gs>
              </a:gsLst>
              <a:lin ang="0" scaled="1"/>
            </a:gradFill>
            <a:ln w="9525" algn="ctr">
              <a:noFill/>
              <a:miter lim="800000"/>
              <a:headEnd/>
              <a:tailEnd/>
            </a:ln>
          </p:spPr>
          <p:txBody>
            <a:bodyPr wrap="none" anchor="ctr"/>
            <a:lstStyle/>
            <a:p>
              <a:endParaRPr lang="es-AR"/>
            </a:p>
          </p:txBody>
        </p:sp>
        <p:sp>
          <p:nvSpPr>
            <p:cNvPr id="17" name="Text Box 81"/>
            <p:cNvSpPr txBox="1">
              <a:spLocks noChangeArrowheads="1"/>
            </p:cNvSpPr>
            <p:nvPr/>
          </p:nvSpPr>
          <p:spPr bwMode="auto">
            <a:xfrm>
              <a:off x="48" y="19"/>
              <a:ext cx="5712" cy="212"/>
            </a:xfrm>
            <a:prstGeom prst="rect">
              <a:avLst/>
            </a:prstGeom>
            <a:gradFill rotWithShape="1">
              <a:gsLst>
                <a:gs pos="0">
                  <a:srgbClr val="EAEAEA"/>
                </a:gs>
                <a:gs pos="100000">
                  <a:srgbClr val="43516D"/>
                </a:gs>
              </a:gsLst>
              <a:lin ang="0" scaled="1"/>
            </a:gradFill>
            <a:ln w="9525">
              <a:noFill/>
              <a:miter lim="800000"/>
              <a:headEnd/>
              <a:tailEnd/>
            </a:ln>
          </p:spPr>
          <p:txBody>
            <a:bodyPr>
              <a:spAutoFit/>
            </a:bodyPr>
            <a:lstStyle/>
            <a:p>
              <a:pPr algn="r">
                <a:spcBef>
                  <a:spcPct val="50000"/>
                </a:spcBef>
              </a:pPr>
              <a:r>
                <a:rPr lang="es-AR" sz="1600" dirty="0">
                  <a:solidFill>
                    <a:srgbClr val="EAEAEA"/>
                  </a:solidFill>
                  <a:latin typeface="Verdana" pitchFamily="34" charset="0"/>
                </a:rPr>
                <a:t>VERILOG</a:t>
              </a:r>
              <a:endParaRPr lang="es-ES" sz="1600" dirty="0">
                <a:solidFill>
                  <a:srgbClr val="EAEAEA"/>
                </a:solidFill>
                <a:latin typeface="Verdana" pitchFamily="34" charset="0"/>
              </a:endParaRPr>
            </a:p>
          </p:txBody>
        </p:sp>
      </p:grpSp>
      <p:sp>
        <p:nvSpPr>
          <p:cNvPr id="12" name="Rectángulo 11"/>
          <p:cNvSpPr/>
          <p:nvPr/>
        </p:nvSpPr>
        <p:spPr>
          <a:xfrm>
            <a:off x="539552" y="1193752"/>
            <a:ext cx="8369739" cy="646331"/>
          </a:xfrm>
          <a:prstGeom prst="rect">
            <a:avLst/>
          </a:prstGeom>
        </p:spPr>
        <p:txBody>
          <a:bodyPr wrap="square">
            <a:spAutoFit/>
          </a:bodyPr>
          <a:lstStyle/>
          <a:p>
            <a:r>
              <a:rPr lang="es-AR" dirty="0" smtClean="0">
                <a:solidFill>
                  <a:srgbClr val="000000"/>
                </a:solidFill>
              </a:rPr>
              <a:t>Comentario: falta la parte de </a:t>
            </a:r>
            <a:r>
              <a:rPr lang="es-AR" dirty="0" err="1" smtClean="0">
                <a:solidFill>
                  <a:srgbClr val="000000"/>
                </a:solidFill>
              </a:rPr>
              <a:t>Testbench</a:t>
            </a:r>
            <a:r>
              <a:rPr lang="es-AR" dirty="0" smtClean="0">
                <a:solidFill>
                  <a:srgbClr val="000000"/>
                </a:solidFill>
              </a:rPr>
              <a:t> y ejercicios que será agregada luego del parcial </a:t>
            </a:r>
            <a:r>
              <a:rPr lang="es-AR" smtClean="0">
                <a:solidFill>
                  <a:srgbClr val="000000"/>
                </a:solidFill>
              </a:rPr>
              <a:t>de Verilog.</a:t>
            </a:r>
            <a:endParaRPr lang="en-US" dirty="0">
              <a:solidFill>
                <a:srgbClr val="000000"/>
              </a:solidFill>
            </a:endParaRPr>
          </a:p>
        </p:txBody>
      </p:sp>
    </p:spTree>
    <p:extLst>
      <p:ext uri="{BB962C8B-B14F-4D97-AF65-F5344CB8AC3E}">
        <p14:creationId xmlns:p14="http://schemas.microsoft.com/office/powerpoint/2010/main" val="39296620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Text Box 22"/>
          <p:cNvSpPr txBox="1">
            <a:spLocks noChangeArrowheads="1"/>
          </p:cNvSpPr>
          <p:nvPr/>
        </p:nvSpPr>
        <p:spPr bwMode="auto">
          <a:xfrm>
            <a:off x="1439863" y="2012950"/>
            <a:ext cx="6264275" cy="1920875"/>
          </a:xfrm>
          <a:prstGeom prst="rect">
            <a:avLst/>
          </a:prstGeom>
          <a:noFill/>
          <a:ln w="9525" algn="ctr">
            <a:noFill/>
            <a:miter lim="800000"/>
            <a:headEnd/>
            <a:tailEnd/>
          </a:ln>
        </p:spPr>
        <p:txBody>
          <a:bodyPr>
            <a:spAutoFit/>
          </a:bodyPr>
          <a:lstStyle/>
          <a:p>
            <a:pPr marL="179388" lvl="1" algn="just">
              <a:lnSpc>
                <a:spcPct val="150000"/>
              </a:lnSpc>
              <a:buFontTx/>
              <a:buChar char="-"/>
            </a:pPr>
            <a:r>
              <a:rPr lang="es-ES" sz="2000" dirty="0"/>
              <a:t> Especificación de circuitos electrónicos</a:t>
            </a:r>
          </a:p>
          <a:p>
            <a:pPr marL="179388" lvl="1" algn="just">
              <a:lnSpc>
                <a:spcPct val="150000"/>
              </a:lnSpc>
              <a:buFontTx/>
              <a:buChar char="-"/>
            </a:pPr>
            <a:r>
              <a:rPr lang="es-ES" sz="2000" dirty="0"/>
              <a:t> Documentación</a:t>
            </a:r>
          </a:p>
          <a:p>
            <a:pPr marL="179388" lvl="1" algn="just">
              <a:lnSpc>
                <a:spcPct val="150000"/>
              </a:lnSpc>
              <a:buFontTx/>
              <a:buChar char="-"/>
            </a:pPr>
            <a:r>
              <a:rPr lang="es-ES" sz="2000" dirty="0"/>
              <a:t> Simulación/Verificación de los circuitos antes de</a:t>
            </a:r>
          </a:p>
          <a:p>
            <a:pPr marL="179388" lvl="1" algn="just">
              <a:lnSpc>
                <a:spcPct val="150000"/>
              </a:lnSpc>
            </a:pPr>
            <a:r>
              <a:rPr lang="es-ES" sz="2000" dirty="0"/>
              <a:t>  ser implementados</a:t>
            </a:r>
          </a:p>
        </p:txBody>
      </p:sp>
      <p:grpSp>
        <p:nvGrpSpPr>
          <p:cNvPr id="5124" name="Group 2"/>
          <p:cNvGrpSpPr>
            <a:grpSpLocks/>
          </p:cNvGrpSpPr>
          <p:nvPr/>
        </p:nvGrpSpPr>
        <p:grpSpPr bwMode="auto">
          <a:xfrm>
            <a:off x="0" y="0"/>
            <a:ext cx="9144000" cy="404813"/>
            <a:chOff x="0" y="0"/>
            <a:chExt cx="5760" cy="255"/>
          </a:xfrm>
        </p:grpSpPr>
        <p:sp>
          <p:nvSpPr>
            <p:cNvPr id="5127" name="Rectangle 14"/>
            <p:cNvSpPr>
              <a:spLocks noChangeArrowheads="1"/>
            </p:cNvSpPr>
            <p:nvPr/>
          </p:nvSpPr>
          <p:spPr bwMode="auto">
            <a:xfrm>
              <a:off x="0" y="0"/>
              <a:ext cx="5760" cy="255"/>
            </a:xfrm>
            <a:prstGeom prst="rect">
              <a:avLst/>
            </a:prstGeom>
            <a:gradFill rotWithShape="1">
              <a:gsLst>
                <a:gs pos="0">
                  <a:srgbClr val="EAEAEA"/>
                </a:gs>
                <a:gs pos="100000">
                  <a:srgbClr val="43516D"/>
                </a:gs>
              </a:gsLst>
              <a:lin ang="0" scaled="1"/>
            </a:gradFill>
            <a:ln w="9525" algn="ctr">
              <a:noFill/>
              <a:miter lim="800000"/>
              <a:headEnd/>
              <a:tailEnd/>
            </a:ln>
          </p:spPr>
          <p:txBody>
            <a:bodyPr wrap="none" anchor="ctr"/>
            <a:lstStyle/>
            <a:p>
              <a:endParaRPr lang="es-AR"/>
            </a:p>
          </p:txBody>
        </p:sp>
        <p:sp>
          <p:nvSpPr>
            <p:cNvPr id="5128" name="Text Box 81"/>
            <p:cNvSpPr txBox="1">
              <a:spLocks noChangeArrowheads="1"/>
            </p:cNvSpPr>
            <p:nvPr/>
          </p:nvSpPr>
          <p:spPr bwMode="auto">
            <a:xfrm>
              <a:off x="48" y="19"/>
              <a:ext cx="5712" cy="212"/>
            </a:xfrm>
            <a:prstGeom prst="rect">
              <a:avLst/>
            </a:prstGeom>
            <a:gradFill rotWithShape="1">
              <a:gsLst>
                <a:gs pos="0">
                  <a:srgbClr val="EAEAEA"/>
                </a:gs>
                <a:gs pos="100000">
                  <a:srgbClr val="43516D"/>
                </a:gs>
              </a:gsLst>
              <a:lin ang="0" scaled="1"/>
            </a:gradFill>
            <a:ln w="9525">
              <a:noFill/>
              <a:miter lim="800000"/>
              <a:headEnd/>
              <a:tailEnd/>
            </a:ln>
          </p:spPr>
          <p:txBody>
            <a:bodyPr>
              <a:spAutoFit/>
            </a:bodyPr>
            <a:lstStyle/>
            <a:p>
              <a:pPr algn="r">
                <a:spcBef>
                  <a:spcPct val="50000"/>
                </a:spcBef>
              </a:pPr>
              <a:r>
                <a:rPr lang="es-AR" sz="1600" dirty="0">
                  <a:solidFill>
                    <a:srgbClr val="EAEAEA"/>
                  </a:solidFill>
                  <a:latin typeface="Verdana" pitchFamily="34" charset="0"/>
                </a:rPr>
                <a:t>VERILOG</a:t>
              </a:r>
              <a:endParaRPr lang="es-ES" sz="1600" dirty="0">
                <a:solidFill>
                  <a:srgbClr val="EAEAEA"/>
                </a:solidFill>
                <a:latin typeface="Verdana" pitchFamily="34" charset="0"/>
              </a:endParaRPr>
            </a:p>
          </p:txBody>
        </p:sp>
      </p:grpSp>
      <p:sp>
        <p:nvSpPr>
          <p:cNvPr id="5125" name="Text Box 24"/>
          <p:cNvSpPr txBox="1">
            <a:spLocks noChangeArrowheads="1"/>
          </p:cNvSpPr>
          <p:nvPr/>
        </p:nvSpPr>
        <p:spPr bwMode="auto">
          <a:xfrm>
            <a:off x="611188" y="765175"/>
            <a:ext cx="6200736" cy="461665"/>
          </a:xfrm>
          <a:prstGeom prst="rect">
            <a:avLst/>
          </a:prstGeom>
          <a:noFill/>
          <a:ln w="9525" algn="ctr">
            <a:noFill/>
            <a:miter lim="800000"/>
            <a:headEnd/>
            <a:tailEnd/>
          </a:ln>
        </p:spPr>
        <p:txBody>
          <a:bodyPr wrap="none">
            <a:spAutoFit/>
          </a:bodyPr>
          <a:lstStyle/>
          <a:p>
            <a:r>
              <a:rPr lang="es-AR" sz="2400" b="1" dirty="0">
                <a:solidFill>
                  <a:srgbClr val="43516D"/>
                </a:solidFill>
              </a:rPr>
              <a:t> Lenguajes </a:t>
            </a:r>
            <a:r>
              <a:rPr lang="es-AR" sz="2400" b="1" dirty="0" smtClean="0">
                <a:solidFill>
                  <a:srgbClr val="43516D"/>
                </a:solidFill>
              </a:rPr>
              <a:t> de descripción </a:t>
            </a:r>
            <a:r>
              <a:rPr lang="es-AR" sz="2400" b="1" dirty="0">
                <a:solidFill>
                  <a:srgbClr val="43516D"/>
                </a:solidFill>
              </a:rPr>
              <a:t>de hardware</a:t>
            </a:r>
            <a:endParaRPr lang="es-ES" sz="2400" b="1" dirty="0">
              <a:solidFill>
                <a:srgbClr val="43516D"/>
              </a:solidFill>
            </a:endParaRPr>
          </a:p>
        </p:txBody>
      </p:sp>
      <p:sp>
        <p:nvSpPr>
          <p:cNvPr id="5126" name="Text Box 24"/>
          <p:cNvSpPr txBox="1">
            <a:spLocks noChangeArrowheads="1"/>
          </p:cNvSpPr>
          <p:nvPr/>
        </p:nvSpPr>
        <p:spPr bwMode="auto">
          <a:xfrm>
            <a:off x="827088" y="1341438"/>
            <a:ext cx="1652587" cy="431800"/>
          </a:xfrm>
          <a:prstGeom prst="rect">
            <a:avLst/>
          </a:prstGeom>
          <a:noFill/>
          <a:ln w="9525" algn="ctr">
            <a:noFill/>
            <a:miter lim="800000"/>
            <a:headEnd/>
            <a:tailEnd/>
          </a:ln>
        </p:spPr>
        <p:txBody>
          <a:bodyPr wrap="none">
            <a:spAutoFit/>
          </a:bodyPr>
          <a:lstStyle/>
          <a:p>
            <a:pPr>
              <a:buFontTx/>
              <a:buChar char="•"/>
            </a:pPr>
            <a:r>
              <a:rPr lang="es-AR" sz="2200" b="1">
                <a:solidFill>
                  <a:srgbClr val="43516D"/>
                </a:solidFill>
              </a:rPr>
              <a:t> Objetivos</a:t>
            </a:r>
            <a:endParaRPr lang="es-ES" sz="2200" b="1">
              <a:solidFill>
                <a:srgbClr val="43516D"/>
              </a:solidFill>
            </a:endParaRPr>
          </a:p>
        </p:txBody>
      </p:sp>
      <p:grpSp>
        <p:nvGrpSpPr>
          <p:cNvPr id="5132" name="Group 10"/>
          <p:cNvGrpSpPr>
            <a:grpSpLocks/>
          </p:cNvGrpSpPr>
          <p:nvPr/>
        </p:nvGrpSpPr>
        <p:grpSpPr bwMode="auto">
          <a:xfrm>
            <a:off x="0" y="6453336"/>
            <a:ext cx="9144000" cy="404678"/>
            <a:chOff x="0" y="4171"/>
            <a:chExt cx="5760" cy="149"/>
          </a:xfrm>
        </p:grpSpPr>
        <p:sp>
          <p:nvSpPr>
            <p:cNvPr id="5133" name="Rectangle 8"/>
            <p:cNvSpPr>
              <a:spLocks noChangeArrowheads="1"/>
            </p:cNvSpPr>
            <p:nvPr/>
          </p:nvSpPr>
          <p:spPr bwMode="auto">
            <a:xfrm>
              <a:off x="0" y="4171"/>
              <a:ext cx="5760" cy="149"/>
            </a:xfrm>
            <a:prstGeom prst="rect">
              <a:avLst/>
            </a:prstGeom>
            <a:solidFill>
              <a:srgbClr val="43516C"/>
            </a:solidFill>
            <a:ln w="9525" algn="ctr">
              <a:noFill/>
              <a:miter lim="800000"/>
              <a:headEnd/>
              <a:tailEnd/>
            </a:ln>
            <a:effectLst/>
          </p:spPr>
          <p:txBody>
            <a:bodyPr wrap="none" anchor="ctr"/>
            <a:lstStyle/>
            <a:p>
              <a:endParaRPr lang="es-AR"/>
            </a:p>
          </p:txBody>
        </p:sp>
        <p:sp>
          <p:nvSpPr>
            <p:cNvPr id="5134" name="Text Box 98"/>
            <p:cNvSpPr txBox="1">
              <a:spLocks noChangeArrowheads="1"/>
            </p:cNvSpPr>
            <p:nvPr/>
          </p:nvSpPr>
          <p:spPr bwMode="auto">
            <a:xfrm>
              <a:off x="0" y="4195"/>
              <a:ext cx="2699" cy="112"/>
            </a:xfrm>
            <a:prstGeom prst="rect">
              <a:avLst/>
            </a:prstGeom>
            <a:solidFill>
              <a:srgbClr val="43516C"/>
            </a:solidFill>
            <a:ln w="9525">
              <a:noFill/>
              <a:miter lim="800000"/>
              <a:headEnd/>
              <a:tailEnd/>
            </a:ln>
          </p:spPr>
          <p:txBody>
            <a:bodyPr>
              <a:spAutoFit/>
            </a:bodyPr>
            <a:lstStyle/>
            <a:p>
              <a:pPr>
                <a:lnSpc>
                  <a:spcPct val="70000"/>
                </a:lnSpc>
                <a:spcBef>
                  <a:spcPct val="50000"/>
                </a:spcBef>
              </a:pPr>
              <a:r>
                <a:rPr lang="es-AR" sz="800" dirty="0">
                  <a:solidFill>
                    <a:srgbClr val="DDDDDD"/>
                  </a:solidFill>
                  <a:latin typeface="Verdana" pitchFamily="34" charset="0"/>
                </a:rPr>
                <a:t>Ing. Marcelo Casasnovas Técnicas Digitales I Año 2018</a:t>
              </a:r>
              <a:endParaRPr lang="es-ES" sz="800" dirty="0">
                <a:solidFill>
                  <a:srgbClr val="DDDDDD"/>
                </a:solidFill>
                <a:latin typeface="Verdana" pitchFamily="34" charset="0"/>
              </a:endParaRPr>
            </a:p>
          </p:txBody>
        </p:sp>
      </p:grpSp>
      <p:grpSp>
        <p:nvGrpSpPr>
          <p:cNvPr id="11" name="Group 10"/>
          <p:cNvGrpSpPr>
            <a:grpSpLocks/>
          </p:cNvGrpSpPr>
          <p:nvPr/>
        </p:nvGrpSpPr>
        <p:grpSpPr bwMode="auto">
          <a:xfrm>
            <a:off x="0" y="6432633"/>
            <a:ext cx="9144000" cy="425360"/>
            <a:chOff x="0" y="4184"/>
            <a:chExt cx="5760" cy="136"/>
          </a:xfrm>
        </p:grpSpPr>
        <p:sp>
          <p:nvSpPr>
            <p:cNvPr id="12" name="Rectangle 8"/>
            <p:cNvSpPr>
              <a:spLocks noChangeArrowheads="1"/>
            </p:cNvSpPr>
            <p:nvPr/>
          </p:nvSpPr>
          <p:spPr bwMode="auto">
            <a:xfrm>
              <a:off x="0" y="4184"/>
              <a:ext cx="5760" cy="136"/>
            </a:xfrm>
            <a:prstGeom prst="rect">
              <a:avLst/>
            </a:prstGeom>
            <a:solidFill>
              <a:srgbClr val="43516C"/>
            </a:solidFill>
            <a:ln w="9525" algn="ctr">
              <a:noFill/>
              <a:miter lim="800000"/>
              <a:headEnd/>
              <a:tailEnd/>
            </a:ln>
            <a:effectLst/>
          </p:spPr>
          <p:txBody>
            <a:bodyPr wrap="none" anchor="ctr"/>
            <a:lstStyle/>
            <a:p>
              <a:endParaRPr lang="es-AR"/>
            </a:p>
          </p:txBody>
        </p:sp>
        <p:sp>
          <p:nvSpPr>
            <p:cNvPr id="13" name="Text Box 98"/>
            <p:cNvSpPr txBox="1">
              <a:spLocks noChangeArrowheads="1"/>
            </p:cNvSpPr>
            <p:nvPr/>
          </p:nvSpPr>
          <p:spPr bwMode="auto">
            <a:xfrm>
              <a:off x="48" y="4184"/>
              <a:ext cx="5654" cy="57"/>
            </a:xfrm>
            <a:prstGeom prst="rect">
              <a:avLst/>
            </a:prstGeom>
            <a:solidFill>
              <a:srgbClr val="43516C"/>
            </a:solidFill>
            <a:ln w="9525">
              <a:noFill/>
              <a:miter lim="800000"/>
              <a:headEnd/>
              <a:tailEnd/>
            </a:ln>
          </p:spPr>
          <p:txBody>
            <a:bodyPr wrap="square">
              <a:spAutoFit/>
            </a:bodyPr>
            <a:lstStyle/>
            <a:p>
              <a:pPr>
                <a:lnSpc>
                  <a:spcPct val="70000"/>
                </a:lnSpc>
                <a:spcBef>
                  <a:spcPct val="50000"/>
                </a:spcBef>
              </a:pPr>
              <a:r>
                <a:rPr lang="es-AR" sz="800" dirty="0">
                  <a:solidFill>
                    <a:srgbClr val="DDDDDD"/>
                  </a:solidFill>
                  <a:latin typeface="Verdana" pitchFamily="34" charset="0"/>
                </a:rPr>
                <a:t>Ing. Marcelo Casasnovas Técnicas Digitales I Año </a:t>
              </a:r>
              <a:r>
                <a:rPr lang="es-AR" sz="800" dirty="0" smtClean="0">
                  <a:solidFill>
                    <a:srgbClr val="DDDDDD"/>
                  </a:solidFill>
                  <a:latin typeface="Verdana" pitchFamily="34" charset="0"/>
                </a:rPr>
                <a:t>2018                                                                                                                                           Centro CUDAR                                                       </a:t>
              </a:r>
              <a:endParaRPr lang="es-ES" sz="800" dirty="0">
                <a:solidFill>
                  <a:srgbClr val="DDDDDD"/>
                </a:solidFill>
                <a:latin typeface="Verdana" pitchFamily="34" charset="0"/>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124" name="Group 2"/>
          <p:cNvGrpSpPr>
            <a:grpSpLocks/>
          </p:cNvGrpSpPr>
          <p:nvPr/>
        </p:nvGrpSpPr>
        <p:grpSpPr bwMode="auto">
          <a:xfrm>
            <a:off x="0" y="0"/>
            <a:ext cx="9144000" cy="404813"/>
            <a:chOff x="0" y="0"/>
            <a:chExt cx="5760" cy="255"/>
          </a:xfrm>
        </p:grpSpPr>
        <p:sp>
          <p:nvSpPr>
            <p:cNvPr id="5127" name="Rectangle 14"/>
            <p:cNvSpPr>
              <a:spLocks noChangeArrowheads="1"/>
            </p:cNvSpPr>
            <p:nvPr/>
          </p:nvSpPr>
          <p:spPr bwMode="auto">
            <a:xfrm>
              <a:off x="0" y="0"/>
              <a:ext cx="5760" cy="255"/>
            </a:xfrm>
            <a:prstGeom prst="rect">
              <a:avLst/>
            </a:prstGeom>
            <a:gradFill rotWithShape="1">
              <a:gsLst>
                <a:gs pos="0">
                  <a:srgbClr val="EAEAEA"/>
                </a:gs>
                <a:gs pos="100000">
                  <a:srgbClr val="43516D"/>
                </a:gs>
              </a:gsLst>
              <a:lin ang="0" scaled="1"/>
            </a:gradFill>
            <a:ln w="9525" algn="ctr">
              <a:noFill/>
              <a:miter lim="800000"/>
              <a:headEnd/>
              <a:tailEnd/>
            </a:ln>
          </p:spPr>
          <p:txBody>
            <a:bodyPr wrap="none" anchor="ctr"/>
            <a:lstStyle/>
            <a:p>
              <a:endParaRPr lang="es-AR"/>
            </a:p>
          </p:txBody>
        </p:sp>
        <p:sp>
          <p:nvSpPr>
            <p:cNvPr id="5128" name="Text Box 81"/>
            <p:cNvSpPr txBox="1">
              <a:spLocks noChangeArrowheads="1"/>
            </p:cNvSpPr>
            <p:nvPr/>
          </p:nvSpPr>
          <p:spPr bwMode="auto">
            <a:xfrm>
              <a:off x="48" y="19"/>
              <a:ext cx="5712" cy="212"/>
            </a:xfrm>
            <a:prstGeom prst="rect">
              <a:avLst/>
            </a:prstGeom>
            <a:gradFill rotWithShape="1">
              <a:gsLst>
                <a:gs pos="0">
                  <a:srgbClr val="EAEAEA"/>
                </a:gs>
                <a:gs pos="100000">
                  <a:srgbClr val="43516D"/>
                </a:gs>
              </a:gsLst>
              <a:lin ang="0" scaled="1"/>
            </a:gradFill>
            <a:ln w="9525">
              <a:noFill/>
              <a:miter lim="800000"/>
              <a:headEnd/>
              <a:tailEnd/>
            </a:ln>
          </p:spPr>
          <p:txBody>
            <a:bodyPr>
              <a:spAutoFit/>
            </a:bodyPr>
            <a:lstStyle/>
            <a:p>
              <a:pPr algn="r">
                <a:spcBef>
                  <a:spcPct val="50000"/>
                </a:spcBef>
              </a:pPr>
              <a:r>
                <a:rPr lang="es-AR" sz="1600" dirty="0">
                  <a:solidFill>
                    <a:srgbClr val="EAEAEA"/>
                  </a:solidFill>
                  <a:latin typeface="Verdana" pitchFamily="34" charset="0"/>
                </a:rPr>
                <a:t>VERILOG</a:t>
              </a:r>
              <a:endParaRPr lang="es-ES" sz="1600" dirty="0">
                <a:solidFill>
                  <a:srgbClr val="EAEAEA"/>
                </a:solidFill>
                <a:latin typeface="Verdana" pitchFamily="34" charset="0"/>
              </a:endParaRPr>
            </a:p>
          </p:txBody>
        </p:sp>
      </p:grpSp>
      <p:sp>
        <p:nvSpPr>
          <p:cNvPr id="5125" name="Text Box 24"/>
          <p:cNvSpPr txBox="1">
            <a:spLocks noChangeArrowheads="1"/>
          </p:cNvSpPr>
          <p:nvPr/>
        </p:nvSpPr>
        <p:spPr bwMode="auto">
          <a:xfrm>
            <a:off x="611188" y="765175"/>
            <a:ext cx="6047489" cy="461665"/>
          </a:xfrm>
          <a:prstGeom prst="rect">
            <a:avLst/>
          </a:prstGeom>
          <a:noFill/>
          <a:ln w="9525" algn="ctr">
            <a:noFill/>
            <a:miter lim="800000"/>
            <a:headEnd/>
            <a:tailEnd/>
          </a:ln>
        </p:spPr>
        <p:txBody>
          <a:bodyPr wrap="none">
            <a:spAutoFit/>
          </a:bodyPr>
          <a:lstStyle/>
          <a:p>
            <a:r>
              <a:rPr lang="es-AR" sz="2400" b="1" dirty="0">
                <a:solidFill>
                  <a:srgbClr val="43516D"/>
                </a:solidFill>
              </a:rPr>
              <a:t> </a:t>
            </a:r>
            <a:r>
              <a:rPr lang="es-AR" sz="2400" b="1" dirty="0" smtClean="0">
                <a:solidFill>
                  <a:srgbClr val="43516D"/>
                </a:solidFill>
              </a:rPr>
              <a:t>Los 4 niveles de abstracción en Verilog</a:t>
            </a:r>
            <a:endParaRPr lang="es-ES" sz="2400" b="1" dirty="0">
              <a:solidFill>
                <a:srgbClr val="43516D"/>
              </a:solidFill>
            </a:endParaRPr>
          </a:p>
        </p:txBody>
      </p:sp>
      <p:grpSp>
        <p:nvGrpSpPr>
          <p:cNvPr id="5132" name="Group 10"/>
          <p:cNvGrpSpPr>
            <a:grpSpLocks/>
          </p:cNvGrpSpPr>
          <p:nvPr/>
        </p:nvGrpSpPr>
        <p:grpSpPr bwMode="auto">
          <a:xfrm>
            <a:off x="0" y="6453336"/>
            <a:ext cx="9144000" cy="404678"/>
            <a:chOff x="0" y="4171"/>
            <a:chExt cx="5760" cy="149"/>
          </a:xfrm>
        </p:grpSpPr>
        <p:sp>
          <p:nvSpPr>
            <p:cNvPr id="5133" name="Rectangle 8"/>
            <p:cNvSpPr>
              <a:spLocks noChangeArrowheads="1"/>
            </p:cNvSpPr>
            <p:nvPr/>
          </p:nvSpPr>
          <p:spPr bwMode="auto">
            <a:xfrm>
              <a:off x="0" y="4171"/>
              <a:ext cx="5760" cy="149"/>
            </a:xfrm>
            <a:prstGeom prst="rect">
              <a:avLst/>
            </a:prstGeom>
            <a:solidFill>
              <a:srgbClr val="43516C"/>
            </a:solidFill>
            <a:ln w="9525" algn="ctr">
              <a:noFill/>
              <a:miter lim="800000"/>
              <a:headEnd/>
              <a:tailEnd/>
            </a:ln>
            <a:effectLst/>
          </p:spPr>
          <p:txBody>
            <a:bodyPr wrap="none" anchor="ctr"/>
            <a:lstStyle/>
            <a:p>
              <a:endParaRPr lang="es-AR"/>
            </a:p>
          </p:txBody>
        </p:sp>
        <p:sp>
          <p:nvSpPr>
            <p:cNvPr id="5134" name="Text Box 98"/>
            <p:cNvSpPr txBox="1">
              <a:spLocks noChangeArrowheads="1"/>
            </p:cNvSpPr>
            <p:nvPr/>
          </p:nvSpPr>
          <p:spPr bwMode="auto">
            <a:xfrm>
              <a:off x="0" y="4195"/>
              <a:ext cx="2699" cy="112"/>
            </a:xfrm>
            <a:prstGeom prst="rect">
              <a:avLst/>
            </a:prstGeom>
            <a:solidFill>
              <a:srgbClr val="43516C"/>
            </a:solidFill>
            <a:ln w="9525">
              <a:noFill/>
              <a:miter lim="800000"/>
              <a:headEnd/>
              <a:tailEnd/>
            </a:ln>
          </p:spPr>
          <p:txBody>
            <a:bodyPr>
              <a:spAutoFit/>
            </a:bodyPr>
            <a:lstStyle/>
            <a:p>
              <a:pPr>
                <a:lnSpc>
                  <a:spcPct val="70000"/>
                </a:lnSpc>
                <a:spcBef>
                  <a:spcPct val="50000"/>
                </a:spcBef>
              </a:pPr>
              <a:r>
                <a:rPr lang="es-AR" sz="800" dirty="0">
                  <a:solidFill>
                    <a:srgbClr val="DDDDDD"/>
                  </a:solidFill>
                  <a:latin typeface="Verdana" pitchFamily="34" charset="0"/>
                </a:rPr>
                <a:t>Ing. Marcelo Casasnovas Técnicas Digitales I Año 2018</a:t>
              </a:r>
              <a:endParaRPr lang="es-ES" sz="800" dirty="0">
                <a:solidFill>
                  <a:srgbClr val="DDDDDD"/>
                </a:solidFill>
                <a:latin typeface="Verdana" pitchFamily="34" charset="0"/>
              </a:endParaRPr>
            </a:p>
          </p:txBody>
        </p:sp>
      </p:grpSp>
      <p:grpSp>
        <p:nvGrpSpPr>
          <p:cNvPr id="11" name="Group 10"/>
          <p:cNvGrpSpPr>
            <a:grpSpLocks/>
          </p:cNvGrpSpPr>
          <p:nvPr/>
        </p:nvGrpSpPr>
        <p:grpSpPr bwMode="auto">
          <a:xfrm>
            <a:off x="0" y="6432633"/>
            <a:ext cx="9144000" cy="425360"/>
            <a:chOff x="0" y="4184"/>
            <a:chExt cx="5760" cy="136"/>
          </a:xfrm>
        </p:grpSpPr>
        <p:sp>
          <p:nvSpPr>
            <p:cNvPr id="12" name="Rectangle 8"/>
            <p:cNvSpPr>
              <a:spLocks noChangeArrowheads="1"/>
            </p:cNvSpPr>
            <p:nvPr/>
          </p:nvSpPr>
          <p:spPr bwMode="auto">
            <a:xfrm>
              <a:off x="0" y="4184"/>
              <a:ext cx="5760" cy="136"/>
            </a:xfrm>
            <a:prstGeom prst="rect">
              <a:avLst/>
            </a:prstGeom>
            <a:solidFill>
              <a:srgbClr val="43516C"/>
            </a:solidFill>
            <a:ln w="9525" algn="ctr">
              <a:noFill/>
              <a:miter lim="800000"/>
              <a:headEnd/>
              <a:tailEnd/>
            </a:ln>
            <a:effectLst/>
          </p:spPr>
          <p:txBody>
            <a:bodyPr wrap="none" anchor="ctr"/>
            <a:lstStyle/>
            <a:p>
              <a:endParaRPr lang="es-AR"/>
            </a:p>
          </p:txBody>
        </p:sp>
        <p:sp>
          <p:nvSpPr>
            <p:cNvPr id="13" name="Text Box 98"/>
            <p:cNvSpPr txBox="1">
              <a:spLocks noChangeArrowheads="1"/>
            </p:cNvSpPr>
            <p:nvPr/>
          </p:nvSpPr>
          <p:spPr bwMode="auto">
            <a:xfrm>
              <a:off x="48" y="4184"/>
              <a:ext cx="5654" cy="57"/>
            </a:xfrm>
            <a:prstGeom prst="rect">
              <a:avLst/>
            </a:prstGeom>
            <a:solidFill>
              <a:srgbClr val="43516C"/>
            </a:solidFill>
            <a:ln w="9525">
              <a:noFill/>
              <a:miter lim="800000"/>
              <a:headEnd/>
              <a:tailEnd/>
            </a:ln>
          </p:spPr>
          <p:txBody>
            <a:bodyPr wrap="square">
              <a:spAutoFit/>
            </a:bodyPr>
            <a:lstStyle/>
            <a:p>
              <a:pPr>
                <a:lnSpc>
                  <a:spcPct val="70000"/>
                </a:lnSpc>
                <a:spcBef>
                  <a:spcPct val="50000"/>
                </a:spcBef>
              </a:pPr>
              <a:r>
                <a:rPr lang="es-AR" sz="800" dirty="0">
                  <a:solidFill>
                    <a:srgbClr val="DDDDDD"/>
                  </a:solidFill>
                  <a:latin typeface="Verdana" pitchFamily="34" charset="0"/>
                </a:rPr>
                <a:t>Ing. Marcelo Casasnovas Técnicas Digitales I Año </a:t>
              </a:r>
              <a:r>
                <a:rPr lang="es-AR" sz="800" dirty="0" smtClean="0">
                  <a:solidFill>
                    <a:srgbClr val="DDDDDD"/>
                  </a:solidFill>
                  <a:latin typeface="Verdana" pitchFamily="34" charset="0"/>
                </a:rPr>
                <a:t>2018                                                                                                                                           Centro CUDAR                                                       </a:t>
              </a:r>
              <a:endParaRPr lang="es-ES" sz="800" dirty="0">
                <a:solidFill>
                  <a:srgbClr val="DDDDDD"/>
                </a:solidFill>
                <a:latin typeface="Verdana" pitchFamily="34" charset="0"/>
              </a:endParaRPr>
            </a:p>
          </p:txBody>
        </p:sp>
      </p:grpSp>
      <p:sp>
        <p:nvSpPr>
          <p:cNvPr id="14" name="Text Box 22"/>
          <p:cNvSpPr txBox="1">
            <a:spLocks noChangeArrowheads="1"/>
          </p:cNvSpPr>
          <p:nvPr/>
        </p:nvSpPr>
        <p:spPr bwMode="auto">
          <a:xfrm>
            <a:off x="603994" y="1302782"/>
            <a:ext cx="7343775" cy="4333494"/>
          </a:xfrm>
          <a:prstGeom prst="rect">
            <a:avLst/>
          </a:prstGeom>
          <a:noFill/>
          <a:ln w="9525" algn="ctr">
            <a:noFill/>
            <a:miter lim="800000"/>
            <a:headEnd/>
            <a:tailEnd/>
          </a:ln>
        </p:spPr>
        <p:txBody>
          <a:bodyPr>
            <a:spAutoFit/>
          </a:bodyPr>
          <a:lstStyle/>
          <a:p>
            <a:pPr algn="just">
              <a:lnSpc>
                <a:spcPct val="130000"/>
              </a:lnSpc>
            </a:pPr>
            <a:r>
              <a:rPr lang="es-ES" sz="1600" dirty="0" smtClean="0">
                <a:solidFill>
                  <a:srgbClr val="000000"/>
                </a:solidFill>
                <a:latin typeface="BHGMAI+Arial"/>
              </a:rPr>
              <a:t>Verilog es un lenguaje de descripción de hardware (HDL). El hardware(HW) puede ser descripto en varios niveles de detalle. Para capturar estos detalles, Verilog provee al diseñador de los siguientes cuatro niveles de abstracción:</a:t>
            </a:r>
          </a:p>
          <a:p>
            <a:pPr algn="just">
              <a:lnSpc>
                <a:spcPct val="130000"/>
              </a:lnSpc>
            </a:pPr>
            <a:endParaRPr lang="es-ES" sz="1600" dirty="0">
              <a:solidFill>
                <a:srgbClr val="000000"/>
              </a:solidFill>
              <a:latin typeface="BHGMAI+Arial"/>
            </a:endParaRPr>
          </a:p>
          <a:p>
            <a:pPr marL="285750" indent="-285750" algn="just">
              <a:lnSpc>
                <a:spcPct val="130000"/>
              </a:lnSpc>
              <a:buFont typeface="Arial" panose="020B0604020202020204" pitchFamily="34" charset="0"/>
              <a:buChar char="•"/>
            </a:pPr>
            <a:r>
              <a:rPr lang="es-ES" sz="1600" dirty="0" smtClean="0">
                <a:solidFill>
                  <a:srgbClr val="000000"/>
                </a:solidFill>
                <a:latin typeface="BHGMAI+Arial"/>
              </a:rPr>
              <a:t>Nivel Interruptores</a:t>
            </a:r>
          </a:p>
          <a:p>
            <a:pPr marL="285750" indent="-285750" algn="just">
              <a:lnSpc>
                <a:spcPct val="130000"/>
              </a:lnSpc>
              <a:buFont typeface="Arial" panose="020B0604020202020204" pitchFamily="34" charset="0"/>
              <a:buChar char="•"/>
            </a:pPr>
            <a:r>
              <a:rPr lang="es-ES" sz="1600" dirty="0" smtClean="0">
                <a:solidFill>
                  <a:srgbClr val="000000"/>
                </a:solidFill>
                <a:latin typeface="BHGMAI+Arial"/>
              </a:rPr>
              <a:t>Nivel de compuertas</a:t>
            </a:r>
          </a:p>
          <a:p>
            <a:pPr marL="285750" indent="-285750" algn="just">
              <a:lnSpc>
                <a:spcPct val="130000"/>
              </a:lnSpc>
              <a:buFont typeface="Arial" panose="020B0604020202020204" pitchFamily="34" charset="0"/>
              <a:buChar char="•"/>
            </a:pPr>
            <a:r>
              <a:rPr lang="es-ES" sz="1600" dirty="0" smtClean="0">
                <a:solidFill>
                  <a:srgbClr val="000000"/>
                </a:solidFill>
                <a:latin typeface="BHGMAI+Arial"/>
              </a:rPr>
              <a:t>Nivel flujo de datos</a:t>
            </a:r>
          </a:p>
          <a:p>
            <a:pPr marL="285750" indent="-285750" algn="just">
              <a:lnSpc>
                <a:spcPct val="130000"/>
              </a:lnSpc>
              <a:buFont typeface="Arial" panose="020B0604020202020204" pitchFamily="34" charset="0"/>
              <a:buChar char="•"/>
            </a:pPr>
            <a:r>
              <a:rPr lang="es-ES" sz="1600" dirty="0" smtClean="0">
                <a:solidFill>
                  <a:srgbClr val="000000"/>
                </a:solidFill>
                <a:latin typeface="BHGMAI+Arial"/>
              </a:rPr>
              <a:t>Nivel comportamental o algorítmico</a:t>
            </a:r>
          </a:p>
          <a:p>
            <a:pPr algn="just">
              <a:lnSpc>
                <a:spcPct val="130000"/>
              </a:lnSpc>
            </a:pPr>
            <a:endParaRPr lang="es-ES" sz="1600" dirty="0" smtClean="0">
              <a:solidFill>
                <a:srgbClr val="000000"/>
              </a:solidFill>
              <a:latin typeface="BHGMAI+Arial"/>
            </a:endParaRPr>
          </a:p>
          <a:p>
            <a:pPr algn="just">
              <a:lnSpc>
                <a:spcPct val="130000"/>
              </a:lnSpc>
            </a:pPr>
            <a:r>
              <a:rPr lang="es-ES" sz="1600" dirty="0" smtClean="0">
                <a:solidFill>
                  <a:srgbClr val="000000"/>
                </a:solidFill>
                <a:latin typeface="BHGMAI+Arial"/>
              </a:rPr>
              <a:t>Un diseño en Verilog puede estar formado por una mezcla de niveles, desde el nivel de abstracción más bajo como nivel de interruptores, hasta el más alto como el nivel comportamental.</a:t>
            </a:r>
          </a:p>
          <a:p>
            <a:pPr algn="just">
              <a:lnSpc>
                <a:spcPct val="130000"/>
              </a:lnSpc>
            </a:pPr>
            <a:endParaRPr lang="es-ES" sz="1600" dirty="0">
              <a:solidFill>
                <a:srgbClr val="000000"/>
              </a:solidFill>
              <a:latin typeface="BHGMAI+Arial"/>
            </a:endParaRPr>
          </a:p>
        </p:txBody>
      </p:sp>
    </p:spTree>
    <p:extLst>
      <p:ext uri="{BB962C8B-B14F-4D97-AF65-F5344CB8AC3E}">
        <p14:creationId xmlns:p14="http://schemas.microsoft.com/office/powerpoint/2010/main" val="15050516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124" name="Group 2"/>
          <p:cNvGrpSpPr>
            <a:grpSpLocks/>
          </p:cNvGrpSpPr>
          <p:nvPr/>
        </p:nvGrpSpPr>
        <p:grpSpPr bwMode="auto">
          <a:xfrm>
            <a:off x="0" y="0"/>
            <a:ext cx="9144000" cy="404813"/>
            <a:chOff x="0" y="0"/>
            <a:chExt cx="5760" cy="255"/>
          </a:xfrm>
        </p:grpSpPr>
        <p:sp>
          <p:nvSpPr>
            <p:cNvPr id="5127" name="Rectangle 14"/>
            <p:cNvSpPr>
              <a:spLocks noChangeArrowheads="1"/>
            </p:cNvSpPr>
            <p:nvPr/>
          </p:nvSpPr>
          <p:spPr bwMode="auto">
            <a:xfrm>
              <a:off x="0" y="0"/>
              <a:ext cx="5760" cy="255"/>
            </a:xfrm>
            <a:prstGeom prst="rect">
              <a:avLst/>
            </a:prstGeom>
            <a:gradFill rotWithShape="1">
              <a:gsLst>
                <a:gs pos="0">
                  <a:srgbClr val="EAEAEA"/>
                </a:gs>
                <a:gs pos="100000">
                  <a:srgbClr val="43516D"/>
                </a:gs>
              </a:gsLst>
              <a:lin ang="0" scaled="1"/>
            </a:gradFill>
            <a:ln w="9525" algn="ctr">
              <a:noFill/>
              <a:miter lim="800000"/>
              <a:headEnd/>
              <a:tailEnd/>
            </a:ln>
          </p:spPr>
          <p:txBody>
            <a:bodyPr wrap="none" anchor="ctr"/>
            <a:lstStyle/>
            <a:p>
              <a:endParaRPr lang="es-AR"/>
            </a:p>
          </p:txBody>
        </p:sp>
        <p:sp>
          <p:nvSpPr>
            <p:cNvPr id="5128" name="Text Box 81"/>
            <p:cNvSpPr txBox="1">
              <a:spLocks noChangeArrowheads="1"/>
            </p:cNvSpPr>
            <p:nvPr/>
          </p:nvSpPr>
          <p:spPr bwMode="auto">
            <a:xfrm>
              <a:off x="48" y="19"/>
              <a:ext cx="5712" cy="212"/>
            </a:xfrm>
            <a:prstGeom prst="rect">
              <a:avLst/>
            </a:prstGeom>
            <a:gradFill rotWithShape="1">
              <a:gsLst>
                <a:gs pos="0">
                  <a:srgbClr val="EAEAEA"/>
                </a:gs>
                <a:gs pos="100000">
                  <a:srgbClr val="43516D"/>
                </a:gs>
              </a:gsLst>
              <a:lin ang="0" scaled="1"/>
            </a:gradFill>
            <a:ln w="9525">
              <a:noFill/>
              <a:miter lim="800000"/>
              <a:headEnd/>
              <a:tailEnd/>
            </a:ln>
          </p:spPr>
          <p:txBody>
            <a:bodyPr>
              <a:spAutoFit/>
            </a:bodyPr>
            <a:lstStyle/>
            <a:p>
              <a:pPr algn="r">
                <a:spcBef>
                  <a:spcPct val="50000"/>
                </a:spcBef>
              </a:pPr>
              <a:r>
                <a:rPr lang="es-AR" sz="1600" dirty="0">
                  <a:solidFill>
                    <a:srgbClr val="EAEAEA"/>
                  </a:solidFill>
                  <a:latin typeface="Verdana" pitchFamily="34" charset="0"/>
                </a:rPr>
                <a:t>VERILOG</a:t>
              </a:r>
              <a:endParaRPr lang="es-ES" sz="1600" dirty="0">
                <a:solidFill>
                  <a:srgbClr val="EAEAEA"/>
                </a:solidFill>
                <a:latin typeface="Verdana" pitchFamily="34" charset="0"/>
              </a:endParaRPr>
            </a:p>
          </p:txBody>
        </p:sp>
      </p:grpSp>
      <p:sp>
        <p:nvSpPr>
          <p:cNvPr id="5125" name="Text Box 24"/>
          <p:cNvSpPr txBox="1">
            <a:spLocks noChangeArrowheads="1"/>
          </p:cNvSpPr>
          <p:nvPr/>
        </p:nvSpPr>
        <p:spPr bwMode="auto">
          <a:xfrm>
            <a:off x="611188" y="765175"/>
            <a:ext cx="6047489" cy="461665"/>
          </a:xfrm>
          <a:prstGeom prst="rect">
            <a:avLst/>
          </a:prstGeom>
          <a:noFill/>
          <a:ln w="9525" algn="ctr">
            <a:noFill/>
            <a:miter lim="800000"/>
            <a:headEnd/>
            <a:tailEnd/>
          </a:ln>
        </p:spPr>
        <p:txBody>
          <a:bodyPr wrap="none">
            <a:spAutoFit/>
          </a:bodyPr>
          <a:lstStyle/>
          <a:p>
            <a:r>
              <a:rPr lang="es-AR" sz="2400" b="1" dirty="0">
                <a:solidFill>
                  <a:srgbClr val="43516D"/>
                </a:solidFill>
              </a:rPr>
              <a:t> </a:t>
            </a:r>
            <a:r>
              <a:rPr lang="es-AR" sz="2400" b="1" dirty="0" smtClean="0">
                <a:solidFill>
                  <a:srgbClr val="43516D"/>
                </a:solidFill>
              </a:rPr>
              <a:t>Los 4 niveles de abstracción en Verilog</a:t>
            </a:r>
            <a:endParaRPr lang="es-ES" sz="2400" b="1" dirty="0">
              <a:solidFill>
                <a:srgbClr val="43516D"/>
              </a:solidFill>
            </a:endParaRPr>
          </a:p>
        </p:txBody>
      </p:sp>
      <p:grpSp>
        <p:nvGrpSpPr>
          <p:cNvPr id="5132" name="Group 10"/>
          <p:cNvGrpSpPr>
            <a:grpSpLocks/>
          </p:cNvGrpSpPr>
          <p:nvPr/>
        </p:nvGrpSpPr>
        <p:grpSpPr bwMode="auto">
          <a:xfrm>
            <a:off x="0" y="6453336"/>
            <a:ext cx="9144000" cy="404678"/>
            <a:chOff x="0" y="4171"/>
            <a:chExt cx="5760" cy="149"/>
          </a:xfrm>
        </p:grpSpPr>
        <p:sp>
          <p:nvSpPr>
            <p:cNvPr id="5133" name="Rectangle 8"/>
            <p:cNvSpPr>
              <a:spLocks noChangeArrowheads="1"/>
            </p:cNvSpPr>
            <p:nvPr/>
          </p:nvSpPr>
          <p:spPr bwMode="auto">
            <a:xfrm>
              <a:off x="0" y="4171"/>
              <a:ext cx="5760" cy="149"/>
            </a:xfrm>
            <a:prstGeom prst="rect">
              <a:avLst/>
            </a:prstGeom>
            <a:solidFill>
              <a:srgbClr val="43516C"/>
            </a:solidFill>
            <a:ln w="9525" algn="ctr">
              <a:noFill/>
              <a:miter lim="800000"/>
              <a:headEnd/>
              <a:tailEnd/>
            </a:ln>
            <a:effectLst/>
          </p:spPr>
          <p:txBody>
            <a:bodyPr wrap="none" anchor="ctr"/>
            <a:lstStyle/>
            <a:p>
              <a:endParaRPr lang="es-AR"/>
            </a:p>
          </p:txBody>
        </p:sp>
        <p:sp>
          <p:nvSpPr>
            <p:cNvPr id="5134" name="Text Box 98"/>
            <p:cNvSpPr txBox="1">
              <a:spLocks noChangeArrowheads="1"/>
            </p:cNvSpPr>
            <p:nvPr/>
          </p:nvSpPr>
          <p:spPr bwMode="auto">
            <a:xfrm>
              <a:off x="0" y="4195"/>
              <a:ext cx="2699" cy="112"/>
            </a:xfrm>
            <a:prstGeom prst="rect">
              <a:avLst/>
            </a:prstGeom>
            <a:solidFill>
              <a:srgbClr val="43516C"/>
            </a:solidFill>
            <a:ln w="9525">
              <a:noFill/>
              <a:miter lim="800000"/>
              <a:headEnd/>
              <a:tailEnd/>
            </a:ln>
          </p:spPr>
          <p:txBody>
            <a:bodyPr>
              <a:spAutoFit/>
            </a:bodyPr>
            <a:lstStyle/>
            <a:p>
              <a:pPr>
                <a:lnSpc>
                  <a:spcPct val="70000"/>
                </a:lnSpc>
                <a:spcBef>
                  <a:spcPct val="50000"/>
                </a:spcBef>
              </a:pPr>
              <a:r>
                <a:rPr lang="es-AR" sz="800" dirty="0">
                  <a:solidFill>
                    <a:srgbClr val="DDDDDD"/>
                  </a:solidFill>
                  <a:latin typeface="Verdana" pitchFamily="34" charset="0"/>
                </a:rPr>
                <a:t>Ing. Marcelo Casasnovas Técnicas Digitales I Año 2018</a:t>
              </a:r>
              <a:endParaRPr lang="es-ES" sz="800" dirty="0">
                <a:solidFill>
                  <a:srgbClr val="DDDDDD"/>
                </a:solidFill>
                <a:latin typeface="Verdana" pitchFamily="34" charset="0"/>
              </a:endParaRPr>
            </a:p>
          </p:txBody>
        </p:sp>
      </p:grpSp>
      <p:grpSp>
        <p:nvGrpSpPr>
          <p:cNvPr id="11" name="Group 10"/>
          <p:cNvGrpSpPr>
            <a:grpSpLocks/>
          </p:cNvGrpSpPr>
          <p:nvPr/>
        </p:nvGrpSpPr>
        <p:grpSpPr bwMode="auto">
          <a:xfrm>
            <a:off x="0" y="6432633"/>
            <a:ext cx="9144000" cy="425360"/>
            <a:chOff x="0" y="4184"/>
            <a:chExt cx="5760" cy="136"/>
          </a:xfrm>
        </p:grpSpPr>
        <p:sp>
          <p:nvSpPr>
            <p:cNvPr id="12" name="Rectangle 8"/>
            <p:cNvSpPr>
              <a:spLocks noChangeArrowheads="1"/>
            </p:cNvSpPr>
            <p:nvPr/>
          </p:nvSpPr>
          <p:spPr bwMode="auto">
            <a:xfrm>
              <a:off x="0" y="4184"/>
              <a:ext cx="5760" cy="136"/>
            </a:xfrm>
            <a:prstGeom prst="rect">
              <a:avLst/>
            </a:prstGeom>
            <a:solidFill>
              <a:srgbClr val="43516C"/>
            </a:solidFill>
            <a:ln w="9525" algn="ctr">
              <a:noFill/>
              <a:miter lim="800000"/>
              <a:headEnd/>
              <a:tailEnd/>
            </a:ln>
            <a:effectLst/>
          </p:spPr>
          <p:txBody>
            <a:bodyPr wrap="none" anchor="ctr"/>
            <a:lstStyle/>
            <a:p>
              <a:endParaRPr lang="es-AR"/>
            </a:p>
          </p:txBody>
        </p:sp>
        <p:sp>
          <p:nvSpPr>
            <p:cNvPr id="13" name="Text Box 98"/>
            <p:cNvSpPr txBox="1">
              <a:spLocks noChangeArrowheads="1"/>
            </p:cNvSpPr>
            <p:nvPr/>
          </p:nvSpPr>
          <p:spPr bwMode="auto">
            <a:xfrm>
              <a:off x="48" y="4184"/>
              <a:ext cx="5654" cy="57"/>
            </a:xfrm>
            <a:prstGeom prst="rect">
              <a:avLst/>
            </a:prstGeom>
            <a:solidFill>
              <a:srgbClr val="43516C"/>
            </a:solidFill>
            <a:ln w="9525">
              <a:noFill/>
              <a:miter lim="800000"/>
              <a:headEnd/>
              <a:tailEnd/>
            </a:ln>
          </p:spPr>
          <p:txBody>
            <a:bodyPr wrap="square">
              <a:spAutoFit/>
            </a:bodyPr>
            <a:lstStyle/>
            <a:p>
              <a:pPr>
                <a:lnSpc>
                  <a:spcPct val="70000"/>
                </a:lnSpc>
                <a:spcBef>
                  <a:spcPct val="50000"/>
                </a:spcBef>
              </a:pPr>
              <a:r>
                <a:rPr lang="es-AR" sz="800" dirty="0">
                  <a:solidFill>
                    <a:srgbClr val="DDDDDD"/>
                  </a:solidFill>
                  <a:latin typeface="Verdana" pitchFamily="34" charset="0"/>
                </a:rPr>
                <a:t>Ing. Marcelo Casasnovas Técnicas Digitales I Año </a:t>
              </a:r>
              <a:r>
                <a:rPr lang="es-AR" sz="800" dirty="0" smtClean="0">
                  <a:solidFill>
                    <a:srgbClr val="DDDDDD"/>
                  </a:solidFill>
                  <a:latin typeface="Verdana" pitchFamily="34" charset="0"/>
                </a:rPr>
                <a:t>2018                                                                                                                                           Centro CUDAR                                                       </a:t>
              </a:r>
              <a:endParaRPr lang="es-ES" sz="800" dirty="0">
                <a:solidFill>
                  <a:srgbClr val="DDDDDD"/>
                </a:solidFill>
                <a:latin typeface="Verdana" pitchFamily="34" charset="0"/>
              </a:endParaRPr>
            </a:p>
          </p:txBody>
        </p:sp>
      </p:grpSp>
      <p:pic>
        <p:nvPicPr>
          <p:cNvPr id="2" name="Imagen 1"/>
          <p:cNvPicPr>
            <a:picLocks noChangeAspect="1"/>
          </p:cNvPicPr>
          <p:nvPr/>
        </p:nvPicPr>
        <p:blipFill>
          <a:blip r:embed="rId2"/>
          <a:stretch>
            <a:fillRect/>
          </a:stretch>
        </p:blipFill>
        <p:spPr>
          <a:xfrm>
            <a:off x="1403648" y="1372286"/>
            <a:ext cx="5915025" cy="4914900"/>
          </a:xfrm>
          <a:prstGeom prst="rect">
            <a:avLst/>
          </a:prstGeom>
        </p:spPr>
      </p:pic>
    </p:spTree>
    <p:extLst>
      <p:ext uri="{BB962C8B-B14F-4D97-AF65-F5344CB8AC3E}">
        <p14:creationId xmlns:p14="http://schemas.microsoft.com/office/powerpoint/2010/main" val="9071766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Text Box 22"/>
          <p:cNvSpPr txBox="1">
            <a:spLocks noChangeArrowheads="1"/>
          </p:cNvSpPr>
          <p:nvPr/>
        </p:nvSpPr>
        <p:spPr bwMode="auto">
          <a:xfrm>
            <a:off x="827507" y="1768515"/>
            <a:ext cx="7343775" cy="1852815"/>
          </a:xfrm>
          <a:prstGeom prst="rect">
            <a:avLst/>
          </a:prstGeom>
          <a:noFill/>
          <a:ln w="9525" algn="ctr">
            <a:noFill/>
            <a:miter lim="800000"/>
            <a:headEnd/>
            <a:tailEnd/>
          </a:ln>
        </p:spPr>
        <p:txBody>
          <a:bodyPr>
            <a:spAutoFit/>
          </a:bodyPr>
          <a:lstStyle/>
          <a:p>
            <a:pPr marL="179388" lvl="1" algn="just">
              <a:lnSpc>
                <a:spcPct val="130000"/>
              </a:lnSpc>
              <a:buFontTx/>
              <a:buChar char="-"/>
            </a:pPr>
            <a:r>
              <a:rPr lang="es-ES" sz="2000" dirty="0" smtClean="0"/>
              <a:t> </a:t>
            </a:r>
            <a:r>
              <a:rPr lang="es-ES" sz="2000" b="1" u="sng" dirty="0"/>
              <a:t>Nivel de </a:t>
            </a:r>
            <a:r>
              <a:rPr lang="es-ES" sz="2000" b="1" u="sng" dirty="0" smtClean="0"/>
              <a:t>interruptores</a:t>
            </a:r>
            <a:r>
              <a:rPr lang="es-ES" sz="2000" dirty="0" smtClean="0"/>
              <a:t>: </a:t>
            </a:r>
            <a:r>
              <a:rPr lang="es-ES" sz="1600" dirty="0">
                <a:solidFill>
                  <a:srgbClr val="000000"/>
                </a:solidFill>
                <a:latin typeface="BHGMAI+Arial"/>
              </a:rPr>
              <a:t>es el </a:t>
            </a:r>
            <a:r>
              <a:rPr lang="es-ES" sz="1600" dirty="0" smtClean="0">
                <a:solidFill>
                  <a:srgbClr val="000000"/>
                </a:solidFill>
                <a:latin typeface="BHGMAI+Arial"/>
              </a:rPr>
              <a:t>nivel más bajo de abstracción.</a:t>
            </a:r>
            <a:endParaRPr lang="es-ES" sz="2000" dirty="0">
              <a:solidFill>
                <a:srgbClr val="000000"/>
              </a:solidFill>
              <a:latin typeface="BHGMAI+Arial"/>
            </a:endParaRPr>
          </a:p>
          <a:p>
            <a:pPr marL="179388" lvl="1" algn="just">
              <a:lnSpc>
                <a:spcPct val="130000"/>
              </a:lnSpc>
              <a:buFontTx/>
              <a:buChar char="-"/>
            </a:pPr>
            <a:r>
              <a:rPr lang="es-ES" sz="2000" dirty="0" smtClean="0"/>
              <a:t> </a:t>
            </a:r>
            <a:r>
              <a:rPr lang="es-ES" sz="2000" b="1" u="sng" dirty="0" smtClean="0"/>
              <a:t>Nivel de compuerta o Estructural</a:t>
            </a:r>
            <a:r>
              <a:rPr lang="es-ES" sz="2000" dirty="0" smtClean="0"/>
              <a:t>: </a:t>
            </a:r>
            <a:r>
              <a:rPr lang="es-ES" sz="1600" dirty="0">
                <a:solidFill>
                  <a:srgbClr val="000000"/>
                </a:solidFill>
                <a:latin typeface="BHGMAI+Arial"/>
              </a:rPr>
              <a:t>descripción a bajo nivel del diseño, también denominada modelo </a:t>
            </a:r>
            <a:r>
              <a:rPr lang="es-ES" sz="1600" dirty="0" smtClean="0">
                <a:solidFill>
                  <a:srgbClr val="000000"/>
                </a:solidFill>
                <a:latin typeface="BHGMAI+Arial"/>
              </a:rPr>
              <a:t>estructural. El modelo estructural describe como esta construido un modulo partiendo de bloques simples o primitivas del Verilog, es una aplicación en la que hay jerarquías.</a:t>
            </a:r>
            <a:endParaRPr lang="es-ES" sz="1600" dirty="0">
              <a:solidFill>
                <a:srgbClr val="000000"/>
              </a:solidFill>
              <a:latin typeface="BHGMAI+Arial"/>
            </a:endParaRPr>
          </a:p>
        </p:txBody>
      </p:sp>
      <p:sp>
        <p:nvSpPr>
          <p:cNvPr id="6148" name="Text Box 24"/>
          <p:cNvSpPr txBox="1">
            <a:spLocks noChangeArrowheads="1"/>
          </p:cNvSpPr>
          <p:nvPr/>
        </p:nvSpPr>
        <p:spPr bwMode="auto">
          <a:xfrm>
            <a:off x="611188" y="765175"/>
            <a:ext cx="1653017" cy="461665"/>
          </a:xfrm>
          <a:prstGeom prst="rect">
            <a:avLst/>
          </a:prstGeom>
          <a:noFill/>
          <a:ln w="9525" algn="ctr">
            <a:noFill/>
            <a:miter lim="800000"/>
            <a:headEnd/>
            <a:tailEnd/>
          </a:ln>
        </p:spPr>
        <p:txBody>
          <a:bodyPr wrap="none">
            <a:spAutoFit/>
          </a:bodyPr>
          <a:lstStyle/>
          <a:p>
            <a:r>
              <a:rPr lang="es-AR" sz="2400" b="1" dirty="0">
                <a:solidFill>
                  <a:srgbClr val="43516D"/>
                </a:solidFill>
              </a:rPr>
              <a:t> </a:t>
            </a:r>
            <a:r>
              <a:rPr lang="es-AR" sz="2400" b="1" dirty="0" smtClean="0">
                <a:solidFill>
                  <a:srgbClr val="43516D"/>
                </a:solidFill>
              </a:rPr>
              <a:t>VERILOG</a:t>
            </a:r>
            <a:endParaRPr lang="es-ES" sz="2400" b="1" dirty="0">
              <a:solidFill>
                <a:srgbClr val="43516D"/>
              </a:solidFill>
            </a:endParaRPr>
          </a:p>
        </p:txBody>
      </p:sp>
      <p:sp>
        <p:nvSpPr>
          <p:cNvPr id="6149" name="Text Box 24"/>
          <p:cNvSpPr txBox="1">
            <a:spLocks noChangeArrowheads="1"/>
          </p:cNvSpPr>
          <p:nvPr/>
        </p:nvSpPr>
        <p:spPr bwMode="auto">
          <a:xfrm>
            <a:off x="827088" y="1341438"/>
            <a:ext cx="5027787" cy="430887"/>
          </a:xfrm>
          <a:prstGeom prst="rect">
            <a:avLst/>
          </a:prstGeom>
          <a:noFill/>
          <a:ln w="9525" algn="ctr">
            <a:noFill/>
            <a:miter lim="800000"/>
            <a:headEnd/>
            <a:tailEnd/>
          </a:ln>
        </p:spPr>
        <p:txBody>
          <a:bodyPr wrap="none">
            <a:spAutoFit/>
          </a:bodyPr>
          <a:lstStyle/>
          <a:p>
            <a:pPr>
              <a:buFontTx/>
              <a:buChar char="•"/>
            </a:pPr>
            <a:r>
              <a:rPr lang="es-AR" sz="2200" b="1" dirty="0">
                <a:solidFill>
                  <a:srgbClr val="43516D"/>
                </a:solidFill>
              </a:rPr>
              <a:t> </a:t>
            </a:r>
            <a:r>
              <a:rPr lang="es-AR" sz="2200" b="1" dirty="0" smtClean="0">
                <a:solidFill>
                  <a:srgbClr val="43516D"/>
                </a:solidFill>
              </a:rPr>
              <a:t>Niveles de abstracción en Verilog</a:t>
            </a:r>
            <a:endParaRPr lang="es-ES" sz="2200" b="1" dirty="0">
              <a:solidFill>
                <a:srgbClr val="43516D"/>
              </a:solidFill>
            </a:endParaRPr>
          </a:p>
        </p:txBody>
      </p:sp>
      <p:grpSp>
        <p:nvGrpSpPr>
          <p:cNvPr id="6150" name="Group 2"/>
          <p:cNvGrpSpPr>
            <a:grpSpLocks/>
          </p:cNvGrpSpPr>
          <p:nvPr/>
        </p:nvGrpSpPr>
        <p:grpSpPr bwMode="auto">
          <a:xfrm>
            <a:off x="0" y="0"/>
            <a:ext cx="9144000" cy="404813"/>
            <a:chOff x="0" y="0"/>
            <a:chExt cx="5760" cy="255"/>
          </a:xfrm>
        </p:grpSpPr>
        <p:sp>
          <p:nvSpPr>
            <p:cNvPr id="6151" name="Rectangle 16"/>
            <p:cNvSpPr>
              <a:spLocks noChangeArrowheads="1"/>
            </p:cNvSpPr>
            <p:nvPr/>
          </p:nvSpPr>
          <p:spPr bwMode="auto">
            <a:xfrm>
              <a:off x="0" y="0"/>
              <a:ext cx="5760" cy="255"/>
            </a:xfrm>
            <a:prstGeom prst="rect">
              <a:avLst/>
            </a:prstGeom>
            <a:gradFill rotWithShape="1">
              <a:gsLst>
                <a:gs pos="0">
                  <a:srgbClr val="EAEAEA"/>
                </a:gs>
                <a:gs pos="100000">
                  <a:srgbClr val="43516D"/>
                </a:gs>
              </a:gsLst>
              <a:lin ang="0" scaled="1"/>
            </a:gradFill>
            <a:ln w="9525" algn="ctr">
              <a:noFill/>
              <a:miter lim="800000"/>
              <a:headEnd/>
              <a:tailEnd/>
            </a:ln>
          </p:spPr>
          <p:txBody>
            <a:bodyPr wrap="none" anchor="ctr"/>
            <a:lstStyle/>
            <a:p>
              <a:endParaRPr lang="es-AR"/>
            </a:p>
          </p:txBody>
        </p:sp>
        <p:sp>
          <p:nvSpPr>
            <p:cNvPr id="6152" name="Text Box 81"/>
            <p:cNvSpPr txBox="1">
              <a:spLocks noChangeArrowheads="1"/>
            </p:cNvSpPr>
            <p:nvPr/>
          </p:nvSpPr>
          <p:spPr bwMode="auto">
            <a:xfrm>
              <a:off x="48" y="19"/>
              <a:ext cx="5712" cy="212"/>
            </a:xfrm>
            <a:prstGeom prst="rect">
              <a:avLst/>
            </a:prstGeom>
            <a:gradFill rotWithShape="1">
              <a:gsLst>
                <a:gs pos="0">
                  <a:srgbClr val="EAEAEA"/>
                </a:gs>
                <a:gs pos="100000">
                  <a:srgbClr val="43516D"/>
                </a:gs>
              </a:gsLst>
              <a:lin ang="0" scaled="1"/>
            </a:gradFill>
            <a:ln w="9525">
              <a:noFill/>
              <a:miter lim="800000"/>
              <a:headEnd/>
              <a:tailEnd/>
            </a:ln>
          </p:spPr>
          <p:txBody>
            <a:bodyPr>
              <a:spAutoFit/>
            </a:bodyPr>
            <a:lstStyle/>
            <a:p>
              <a:pPr algn="r">
                <a:spcBef>
                  <a:spcPct val="50000"/>
                </a:spcBef>
              </a:pPr>
              <a:r>
                <a:rPr lang="es-AR" sz="1600" dirty="0">
                  <a:solidFill>
                    <a:srgbClr val="EAEAEA"/>
                  </a:solidFill>
                  <a:latin typeface="Verdana" pitchFamily="34" charset="0"/>
                </a:rPr>
                <a:t>VERILOG</a:t>
              </a:r>
              <a:endParaRPr lang="es-ES" sz="1600" dirty="0">
                <a:solidFill>
                  <a:srgbClr val="EAEAEA"/>
                </a:solidFill>
                <a:latin typeface="Verdana" pitchFamily="34" charset="0"/>
              </a:endParaRPr>
            </a:p>
          </p:txBody>
        </p:sp>
      </p:grpSp>
      <p:grpSp>
        <p:nvGrpSpPr>
          <p:cNvPr id="6156" name="Group 10"/>
          <p:cNvGrpSpPr>
            <a:grpSpLocks/>
          </p:cNvGrpSpPr>
          <p:nvPr/>
        </p:nvGrpSpPr>
        <p:grpSpPr bwMode="auto">
          <a:xfrm>
            <a:off x="0" y="6381328"/>
            <a:ext cx="9144000" cy="476672"/>
            <a:chOff x="0" y="4184"/>
            <a:chExt cx="5760" cy="136"/>
          </a:xfrm>
        </p:grpSpPr>
        <p:sp>
          <p:nvSpPr>
            <p:cNvPr id="6157" name="Rectangle 8"/>
            <p:cNvSpPr>
              <a:spLocks noChangeArrowheads="1"/>
            </p:cNvSpPr>
            <p:nvPr/>
          </p:nvSpPr>
          <p:spPr bwMode="auto">
            <a:xfrm>
              <a:off x="0" y="4184"/>
              <a:ext cx="5760" cy="136"/>
            </a:xfrm>
            <a:prstGeom prst="rect">
              <a:avLst/>
            </a:prstGeom>
            <a:solidFill>
              <a:srgbClr val="43516C"/>
            </a:solidFill>
            <a:ln w="9525" algn="ctr">
              <a:noFill/>
              <a:miter lim="800000"/>
              <a:headEnd/>
              <a:tailEnd/>
            </a:ln>
            <a:effectLst/>
          </p:spPr>
          <p:txBody>
            <a:bodyPr wrap="none" anchor="ctr"/>
            <a:lstStyle/>
            <a:p>
              <a:endParaRPr lang="es-AR"/>
            </a:p>
          </p:txBody>
        </p:sp>
        <p:sp>
          <p:nvSpPr>
            <p:cNvPr id="6158" name="Text Box 98"/>
            <p:cNvSpPr txBox="1">
              <a:spLocks noChangeArrowheads="1"/>
            </p:cNvSpPr>
            <p:nvPr/>
          </p:nvSpPr>
          <p:spPr bwMode="auto">
            <a:xfrm>
              <a:off x="0" y="4195"/>
              <a:ext cx="2699" cy="51"/>
            </a:xfrm>
            <a:prstGeom prst="rect">
              <a:avLst/>
            </a:prstGeom>
            <a:solidFill>
              <a:srgbClr val="43516C"/>
            </a:solidFill>
            <a:ln w="9525">
              <a:noFill/>
              <a:miter lim="800000"/>
              <a:headEnd/>
              <a:tailEnd/>
            </a:ln>
          </p:spPr>
          <p:txBody>
            <a:bodyPr>
              <a:spAutoFit/>
            </a:bodyPr>
            <a:lstStyle/>
            <a:p>
              <a:pPr>
                <a:lnSpc>
                  <a:spcPct val="70000"/>
                </a:lnSpc>
                <a:spcBef>
                  <a:spcPct val="50000"/>
                </a:spcBef>
              </a:pPr>
              <a:r>
                <a:rPr lang="es-AR" sz="800" dirty="0">
                  <a:solidFill>
                    <a:srgbClr val="DDDDDD"/>
                  </a:solidFill>
                  <a:latin typeface="Verdana" pitchFamily="34" charset="0"/>
                </a:rPr>
                <a:t>Ing. Marcelo Casasnovas Técnicas Digitales I Año 2018</a:t>
              </a:r>
              <a:endParaRPr lang="es-ES" sz="800" dirty="0">
                <a:solidFill>
                  <a:srgbClr val="DDDDDD"/>
                </a:solidFill>
                <a:latin typeface="Verdana" pitchFamily="34" charset="0"/>
              </a:endParaRPr>
            </a:p>
          </p:txBody>
        </p:sp>
      </p:grpSp>
      <p:pic>
        <p:nvPicPr>
          <p:cNvPr id="2" name="Imagen 1"/>
          <p:cNvPicPr>
            <a:picLocks noChangeAspect="1"/>
          </p:cNvPicPr>
          <p:nvPr/>
        </p:nvPicPr>
        <p:blipFill>
          <a:blip r:embed="rId2"/>
          <a:stretch>
            <a:fillRect/>
          </a:stretch>
        </p:blipFill>
        <p:spPr>
          <a:xfrm>
            <a:off x="1457325" y="3659430"/>
            <a:ext cx="6305550" cy="2257425"/>
          </a:xfrm>
          <a:prstGeom prst="rect">
            <a:avLst/>
          </a:prstGeom>
        </p:spPr>
      </p:pic>
      <p:grpSp>
        <p:nvGrpSpPr>
          <p:cNvPr id="12" name="Group 10"/>
          <p:cNvGrpSpPr>
            <a:grpSpLocks/>
          </p:cNvGrpSpPr>
          <p:nvPr/>
        </p:nvGrpSpPr>
        <p:grpSpPr bwMode="auto">
          <a:xfrm>
            <a:off x="0" y="6432633"/>
            <a:ext cx="9144000" cy="425360"/>
            <a:chOff x="0" y="4184"/>
            <a:chExt cx="5760" cy="136"/>
          </a:xfrm>
        </p:grpSpPr>
        <p:sp>
          <p:nvSpPr>
            <p:cNvPr id="13" name="Rectangle 8"/>
            <p:cNvSpPr>
              <a:spLocks noChangeArrowheads="1"/>
            </p:cNvSpPr>
            <p:nvPr/>
          </p:nvSpPr>
          <p:spPr bwMode="auto">
            <a:xfrm>
              <a:off x="0" y="4184"/>
              <a:ext cx="5760" cy="136"/>
            </a:xfrm>
            <a:prstGeom prst="rect">
              <a:avLst/>
            </a:prstGeom>
            <a:solidFill>
              <a:srgbClr val="43516C"/>
            </a:solidFill>
            <a:ln w="9525" algn="ctr">
              <a:noFill/>
              <a:miter lim="800000"/>
              <a:headEnd/>
              <a:tailEnd/>
            </a:ln>
            <a:effectLst/>
          </p:spPr>
          <p:txBody>
            <a:bodyPr wrap="none" anchor="ctr"/>
            <a:lstStyle/>
            <a:p>
              <a:endParaRPr lang="es-AR"/>
            </a:p>
          </p:txBody>
        </p:sp>
        <p:sp>
          <p:nvSpPr>
            <p:cNvPr id="14" name="Text Box 98"/>
            <p:cNvSpPr txBox="1">
              <a:spLocks noChangeArrowheads="1"/>
            </p:cNvSpPr>
            <p:nvPr/>
          </p:nvSpPr>
          <p:spPr bwMode="auto">
            <a:xfrm>
              <a:off x="48" y="4184"/>
              <a:ext cx="5654" cy="57"/>
            </a:xfrm>
            <a:prstGeom prst="rect">
              <a:avLst/>
            </a:prstGeom>
            <a:solidFill>
              <a:srgbClr val="43516C"/>
            </a:solidFill>
            <a:ln w="9525">
              <a:noFill/>
              <a:miter lim="800000"/>
              <a:headEnd/>
              <a:tailEnd/>
            </a:ln>
          </p:spPr>
          <p:txBody>
            <a:bodyPr wrap="square">
              <a:spAutoFit/>
            </a:bodyPr>
            <a:lstStyle/>
            <a:p>
              <a:pPr>
                <a:lnSpc>
                  <a:spcPct val="70000"/>
                </a:lnSpc>
                <a:spcBef>
                  <a:spcPct val="50000"/>
                </a:spcBef>
              </a:pPr>
              <a:r>
                <a:rPr lang="es-AR" sz="800" dirty="0">
                  <a:solidFill>
                    <a:srgbClr val="DDDDDD"/>
                  </a:solidFill>
                  <a:latin typeface="Verdana" pitchFamily="34" charset="0"/>
                </a:rPr>
                <a:t>Ing. Marcelo Casasnovas Técnicas Digitales I Año </a:t>
              </a:r>
              <a:r>
                <a:rPr lang="es-AR" sz="800" dirty="0" smtClean="0">
                  <a:solidFill>
                    <a:srgbClr val="DDDDDD"/>
                  </a:solidFill>
                  <a:latin typeface="Verdana" pitchFamily="34" charset="0"/>
                </a:rPr>
                <a:t>2018                                                                                                                                           Centro CUDAR                                                       </a:t>
              </a:r>
              <a:endParaRPr lang="es-ES" sz="800" dirty="0">
                <a:solidFill>
                  <a:srgbClr val="DDDDDD"/>
                </a:solidFill>
                <a:latin typeface="Verdana" pitchFamily="34" charset="0"/>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Text Box 22"/>
          <p:cNvSpPr txBox="1">
            <a:spLocks noChangeArrowheads="1"/>
          </p:cNvSpPr>
          <p:nvPr/>
        </p:nvSpPr>
        <p:spPr bwMode="auto">
          <a:xfrm>
            <a:off x="938211" y="1057284"/>
            <a:ext cx="7343775" cy="1772793"/>
          </a:xfrm>
          <a:prstGeom prst="rect">
            <a:avLst/>
          </a:prstGeom>
          <a:noFill/>
          <a:ln w="9525" algn="ctr">
            <a:noFill/>
            <a:miter lim="800000"/>
            <a:headEnd/>
            <a:tailEnd/>
          </a:ln>
        </p:spPr>
        <p:txBody>
          <a:bodyPr>
            <a:spAutoFit/>
          </a:bodyPr>
          <a:lstStyle/>
          <a:p>
            <a:pPr marL="179388" lvl="1" algn="just">
              <a:lnSpc>
                <a:spcPct val="130000"/>
              </a:lnSpc>
              <a:buFontTx/>
              <a:buChar char="-"/>
            </a:pPr>
            <a:r>
              <a:rPr lang="es-ES" sz="2000" dirty="0"/>
              <a:t> </a:t>
            </a:r>
            <a:r>
              <a:rPr lang="es-ES" sz="2000" b="1" u="sng" dirty="0" smtClean="0"/>
              <a:t>Nivel de Transferencia de Registro o nivel RTL</a:t>
            </a:r>
            <a:r>
              <a:rPr lang="es-ES" sz="2000" dirty="0" smtClean="0"/>
              <a:t>:</a:t>
            </a:r>
          </a:p>
          <a:p>
            <a:pPr marL="179388" lvl="1" algn="just">
              <a:lnSpc>
                <a:spcPct val="130000"/>
              </a:lnSpc>
            </a:pPr>
            <a:r>
              <a:rPr lang="es-ES" sz="1600" dirty="0" smtClean="0">
                <a:solidFill>
                  <a:srgbClr val="000000"/>
                </a:solidFill>
                <a:latin typeface="BHGMAI+Arial"/>
              </a:rPr>
              <a:t>Es un nivel de abstracción superior al nivel de compuertas. Especifican </a:t>
            </a:r>
            <a:r>
              <a:rPr lang="es-ES" sz="1600" dirty="0">
                <a:solidFill>
                  <a:srgbClr val="000000"/>
                </a:solidFill>
                <a:latin typeface="BHGMAI+Arial"/>
              </a:rPr>
              <a:t>las características de un circuito mediante operaciones  y la transferencia de datos entre registros</a:t>
            </a:r>
            <a:r>
              <a:rPr lang="es-ES" sz="1600" dirty="0" smtClean="0">
                <a:solidFill>
                  <a:srgbClr val="000000"/>
                </a:solidFill>
                <a:latin typeface="BHGMAI+Arial"/>
              </a:rPr>
              <a:t>. Expresiones, operandos y operaciones son utilizados con frecuencia en este nivel.</a:t>
            </a:r>
            <a:endParaRPr lang="es-ES" sz="1600" dirty="0">
              <a:solidFill>
                <a:srgbClr val="000000"/>
              </a:solidFill>
              <a:latin typeface="BHGMAI+Arial"/>
            </a:endParaRPr>
          </a:p>
        </p:txBody>
      </p:sp>
      <p:sp>
        <p:nvSpPr>
          <p:cNvPr id="6148" name="Text Box 24"/>
          <p:cNvSpPr txBox="1">
            <a:spLocks noChangeArrowheads="1"/>
          </p:cNvSpPr>
          <p:nvPr/>
        </p:nvSpPr>
        <p:spPr bwMode="auto">
          <a:xfrm>
            <a:off x="632983" y="595619"/>
            <a:ext cx="1653017" cy="461665"/>
          </a:xfrm>
          <a:prstGeom prst="rect">
            <a:avLst/>
          </a:prstGeom>
          <a:noFill/>
          <a:ln w="9525" algn="ctr">
            <a:noFill/>
            <a:miter lim="800000"/>
            <a:headEnd/>
            <a:tailEnd/>
          </a:ln>
        </p:spPr>
        <p:txBody>
          <a:bodyPr wrap="none">
            <a:spAutoFit/>
          </a:bodyPr>
          <a:lstStyle/>
          <a:p>
            <a:r>
              <a:rPr lang="es-AR" sz="2400" b="1" dirty="0">
                <a:solidFill>
                  <a:srgbClr val="43516D"/>
                </a:solidFill>
              </a:rPr>
              <a:t> </a:t>
            </a:r>
            <a:r>
              <a:rPr lang="es-AR" sz="2400" b="1" dirty="0" smtClean="0">
                <a:solidFill>
                  <a:srgbClr val="43516D"/>
                </a:solidFill>
              </a:rPr>
              <a:t>VERILOG</a:t>
            </a:r>
            <a:endParaRPr lang="es-ES" sz="2400" b="1" dirty="0">
              <a:solidFill>
                <a:srgbClr val="43516D"/>
              </a:solidFill>
            </a:endParaRPr>
          </a:p>
        </p:txBody>
      </p:sp>
      <p:grpSp>
        <p:nvGrpSpPr>
          <p:cNvPr id="6150" name="Group 2"/>
          <p:cNvGrpSpPr>
            <a:grpSpLocks/>
          </p:cNvGrpSpPr>
          <p:nvPr/>
        </p:nvGrpSpPr>
        <p:grpSpPr bwMode="auto">
          <a:xfrm>
            <a:off x="0" y="0"/>
            <a:ext cx="9144000" cy="404813"/>
            <a:chOff x="0" y="0"/>
            <a:chExt cx="5760" cy="255"/>
          </a:xfrm>
        </p:grpSpPr>
        <p:sp>
          <p:nvSpPr>
            <p:cNvPr id="6151" name="Rectangle 16"/>
            <p:cNvSpPr>
              <a:spLocks noChangeArrowheads="1"/>
            </p:cNvSpPr>
            <p:nvPr/>
          </p:nvSpPr>
          <p:spPr bwMode="auto">
            <a:xfrm>
              <a:off x="0" y="0"/>
              <a:ext cx="5760" cy="255"/>
            </a:xfrm>
            <a:prstGeom prst="rect">
              <a:avLst/>
            </a:prstGeom>
            <a:gradFill rotWithShape="1">
              <a:gsLst>
                <a:gs pos="0">
                  <a:srgbClr val="EAEAEA"/>
                </a:gs>
                <a:gs pos="100000">
                  <a:srgbClr val="43516D"/>
                </a:gs>
              </a:gsLst>
              <a:lin ang="0" scaled="1"/>
            </a:gradFill>
            <a:ln w="9525" algn="ctr">
              <a:noFill/>
              <a:miter lim="800000"/>
              <a:headEnd/>
              <a:tailEnd/>
            </a:ln>
          </p:spPr>
          <p:txBody>
            <a:bodyPr wrap="none" anchor="ctr"/>
            <a:lstStyle/>
            <a:p>
              <a:endParaRPr lang="es-AR"/>
            </a:p>
          </p:txBody>
        </p:sp>
        <p:sp>
          <p:nvSpPr>
            <p:cNvPr id="6152" name="Text Box 81"/>
            <p:cNvSpPr txBox="1">
              <a:spLocks noChangeArrowheads="1"/>
            </p:cNvSpPr>
            <p:nvPr/>
          </p:nvSpPr>
          <p:spPr bwMode="auto">
            <a:xfrm>
              <a:off x="48" y="19"/>
              <a:ext cx="5712" cy="212"/>
            </a:xfrm>
            <a:prstGeom prst="rect">
              <a:avLst/>
            </a:prstGeom>
            <a:gradFill rotWithShape="1">
              <a:gsLst>
                <a:gs pos="0">
                  <a:srgbClr val="EAEAEA"/>
                </a:gs>
                <a:gs pos="100000">
                  <a:srgbClr val="43516D"/>
                </a:gs>
              </a:gsLst>
              <a:lin ang="0" scaled="1"/>
            </a:gradFill>
            <a:ln w="9525">
              <a:noFill/>
              <a:miter lim="800000"/>
              <a:headEnd/>
              <a:tailEnd/>
            </a:ln>
          </p:spPr>
          <p:txBody>
            <a:bodyPr>
              <a:spAutoFit/>
            </a:bodyPr>
            <a:lstStyle/>
            <a:p>
              <a:pPr algn="r">
                <a:spcBef>
                  <a:spcPct val="50000"/>
                </a:spcBef>
              </a:pPr>
              <a:r>
                <a:rPr lang="es-AR" sz="1600" dirty="0">
                  <a:solidFill>
                    <a:srgbClr val="EAEAEA"/>
                  </a:solidFill>
                  <a:latin typeface="Verdana" pitchFamily="34" charset="0"/>
                </a:rPr>
                <a:t>VERILOG</a:t>
              </a:r>
              <a:endParaRPr lang="es-ES" sz="1600" dirty="0">
                <a:solidFill>
                  <a:srgbClr val="EAEAEA"/>
                </a:solidFill>
                <a:latin typeface="Verdana" pitchFamily="34" charset="0"/>
              </a:endParaRPr>
            </a:p>
          </p:txBody>
        </p:sp>
      </p:grpSp>
      <p:pic>
        <p:nvPicPr>
          <p:cNvPr id="3" name="Imagen 2"/>
          <p:cNvPicPr>
            <a:picLocks noChangeAspect="1"/>
          </p:cNvPicPr>
          <p:nvPr/>
        </p:nvPicPr>
        <p:blipFill>
          <a:blip r:embed="rId2"/>
          <a:stretch>
            <a:fillRect/>
          </a:stretch>
        </p:blipFill>
        <p:spPr>
          <a:xfrm>
            <a:off x="1481135" y="3154506"/>
            <a:ext cx="6257925" cy="2257425"/>
          </a:xfrm>
          <a:prstGeom prst="rect">
            <a:avLst/>
          </a:prstGeom>
        </p:spPr>
      </p:pic>
      <p:grpSp>
        <p:nvGrpSpPr>
          <p:cNvPr id="18" name="Group 10"/>
          <p:cNvGrpSpPr>
            <a:grpSpLocks/>
          </p:cNvGrpSpPr>
          <p:nvPr/>
        </p:nvGrpSpPr>
        <p:grpSpPr bwMode="auto">
          <a:xfrm>
            <a:off x="0" y="6432633"/>
            <a:ext cx="9144000" cy="425360"/>
            <a:chOff x="0" y="4184"/>
            <a:chExt cx="5760" cy="136"/>
          </a:xfrm>
        </p:grpSpPr>
        <p:sp>
          <p:nvSpPr>
            <p:cNvPr id="19" name="Rectangle 8"/>
            <p:cNvSpPr>
              <a:spLocks noChangeArrowheads="1"/>
            </p:cNvSpPr>
            <p:nvPr/>
          </p:nvSpPr>
          <p:spPr bwMode="auto">
            <a:xfrm>
              <a:off x="0" y="4184"/>
              <a:ext cx="5760" cy="136"/>
            </a:xfrm>
            <a:prstGeom prst="rect">
              <a:avLst/>
            </a:prstGeom>
            <a:solidFill>
              <a:srgbClr val="43516C"/>
            </a:solidFill>
            <a:ln w="9525" algn="ctr">
              <a:noFill/>
              <a:miter lim="800000"/>
              <a:headEnd/>
              <a:tailEnd/>
            </a:ln>
            <a:effectLst/>
          </p:spPr>
          <p:txBody>
            <a:bodyPr wrap="none" anchor="ctr"/>
            <a:lstStyle/>
            <a:p>
              <a:endParaRPr lang="es-AR"/>
            </a:p>
          </p:txBody>
        </p:sp>
        <p:sp>
          <p:nvSpPr>
            <p:cNvPr id="20" name="Text Box 98"/>
            <p:cNvSpPr txBox="1">
              <a:spLocks noChangeArrowheads="1"/>
            </p:cNvSpPr>
            <p:nvPr/>
          </p:nvSpPr>
          <p:spPr bwMode="auto">
            <a:xfrm>
              <a:off x="48" y="4184"/>
              <a:ext cx="5654" cy="57"/>
            </a:xfrm>
            <a:prstGeom prst="rect">
              <a:avLst/>
            </a:prstGeom>
            <a:solidFill>
              <a:srgbClr val="43516C"/>
            </a:solidFill>
            <a:ln w="9525">
              <a:noFill/>
              <a:miter lim="800000"/>
              <a:headEnd/>
              <a:tailEnd/>
            </a:ln>
          </p:spPr>
          <p:txBody>
            <a:bodyPr wrap="square">
              <a:spAutoFit/>
            </a:bodyPr>
            <a:lstStyle/>
            <a:p>
              <a:pPr>
                <a:lnSpc>
                  <a:spcPct val="70000"/>
                </a:lnSpc>
                <a:spcBef>
                  <a:spcPct val="50000"/>
                </a:spcBef>
              </a:pPr>
              <a:r>
                <a:rPr lang="es-AR" sz="800" dirty="0">
                  <a:solidFill>
                    <a:srgbClr val="DDDDDD"/>
                  </a:solidFill>
                  <a:latin typeface="Verdana" pitchFamily="34" charset="0"/>
                </a:rPr>
                <a:t>Ing. Marcelo Casasnovas Técnicas Digitales I Año </a:t>
              </a:r>
              <a:r>
                <a:rPr lang="es-AR" sz="800" dirty="0" smtClean="0">
                  <a:solidFill>
                    <a:srgbClr val="DDDDDD"/>
                  </a:solidFill>
                  <a:latin typeface="Verdana" pitchFamily="34" charset="0"/>
                </a:rPr>
                <a:t>2018                                                                                                                                           Centro CUDAR                                                       </a:t>
              </a:r>
              <a:endParaRPr lang="es-ES" sz="800" dirty="0">
                <a:solidFill>
                  <a:srgbClr val="DDDDDD"/>
                </a:solidFill>
                <a:latin typeface="Verdana" pitchFamily="34" charset="0"/>
              </a:endParaRPr>
            </a:p>
          </p:txBody>
        </p:sp>
      </p:grpSp>
    </p:spTree>
    <p:extLst>
      <p:ext uri="{BB962C8B-B14F-4D97-AF65-F5344CB8AC3E}">
        <p14:creationId xmlns:p14="http://schemas.microsoft.com/office/powerpoint/2010/main" val="20245378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190" name="Group 2"/>
          <p:cNvGrpSpPr>
            <a:grpSpLocks/>
          </p:cNvGrpSpPr>
          <p:nvPr/>
        </p:nvGrpSpPr>
        <p:grpSpPr bwMode="auto">
          <a:xfrm>
            <a:off x="0" y="0"/>
            <a:ext cx="9144000" cy="404813"/>
            <a:chOff x="0" y="0"/>
            <a:chExt cx="5760" cy="255"/>
          </a:xfrm>
        </p:grpSpPr>
        <p:sp>
          <p:nvSpPr>
            <p:cNvPr id="7193" name="Rectangle 32"/>
            <p:cNvSpPr>
              <a:spLocks noChangeArrowheads="1"/>
            </p:cNvSpPr>
            <p:nvPr/>
          </p:nvSpPr>
          <p:spPr bwMode="auto">
            <a:xfrm>
              <a:off x="0" y="0"/>
              <a:ext cx="5760" cy="255"/>
            </a:xfrm>
            <a:prstGeom prst="rect">
              <a:avLst/>
            </a:prstGeom>
            <a:gradFill rotWithShape="1">
              <a:gsLst>
                <a:gs pos="0">
                  <a:srgbClr val="EAEAEA"/>
                </a:gs>
                <a:gs pos="100000">
                  <a:srgbClr val="43516D"/>
                </a:gs>
              </a:gsLst>
              <a:lin ang="0" scaled="1"/>
            </a:gradFill>
            <a:ln w="9525" algn="ctr">
              <a:noFill/>
              <a:miter lim="800000"/>
              <a:headEnd/>
              <a:tailEnd/>
            </a:ln>
          </p:spPr>
          <p:txBody>
            <a:bodyPr wrap="none" anchor="ctr"/>
            <a:lstStyle/>
            <a:p>
              <a:endParaRPr lang="es-AR"/>
            </a:p>
          </p:txBody>
        </p:sp>
        <p:sp>
          <p:nvSpPr>
            <p:cNvPr id="7194" name="Text Box 81"/>
            <p:cNvSpPr txBox="1">
              <a:spLocks noChangeArrowheads="1"/>
            </p:cNvSpPr>
            <p:nvPr/>
          </p:nvSpPr>
          <p:spPr bwMode="auto">
            <a:xfrm>
              <a:off x="48" y="19"/>
              <a:ext cx="5712" cy="212"/>
            </a:xfrm>
            <a:prstGeom prst="rect">
              <a:avLst/>
            </a:prstGeom>
            <a:gradFill rotWithShape="1">
              <a:gsLst>
                <a:gs pos="0">
                  <a:srgbClr val="EAEAEA"/>
                </a:gs>
                <a:gs pos="100000">
                  <a:srgbClr val="43516D"/>
                </a:gs>
              </a:gsLst>
              <a:lin ang="0" scaled="1"/>
            </a:gradFill>
            <a:ln w="9525">
              <a:noFill/>
              <a:miter lim="800000"/>
              <a:headEnd/>
              <a:tailEnd/>
            </a:ln>
          </p:spPr>
          <p:txBody>
            <a:bodyPr>
              <a:spAutoFit/>
            </a:bodyPr>
            <a:lstStyle/>
            <a:p>
              <a:pPr algn="r">
                <a:spcBef>
                  <a:spcPct val="50000"/>
                </a:spcBef>
              </a:pPr>
              <a:r>
                <a:rPr lang="es-AR" sz="1600" dirty="0">
                  <a:solidFill>
                    <a:srgbClr val="EAEAEA"/>
                  </a:solidFill>
                  <a:latin typeface="Verdana" pitchFamily="34" charset="0"/>
                </a:rPr>
                <a:t>VERILOG</a:t>
              </a:r>
              <a:endParaRPr lang="es-ES" sz="1600" dirty="0">
                <a:solidFill>
                  <a:srgbClr val="EAEAEA"/>
                </a:solidFill>
                <a:latin typeface="Verdana" pitchFamily="34" charset="0"/>
              </a:endParaRPr>
            </a:p>
          </p:txBody>
        </p:sp>
      </p:grpSp>
      <p:grpSp>
        <p:nvGrpSpPr>
          <p:cNvPr id="19" name="Group 10"/>
          <p:cNvGrpSpPr>
            <a:grpSpLocks/>
          </p:cNvGrpSpPr>
          <p:nvPr/>
        </p:nvGrpSpPr>
        <p:grpSpPr bwMode="auto">
          <a:xfrm>
            <a:off x="0" y="6432633"/>
            <a:ext cx="9144000" cy="425360"/>
            <a:chOff x="0" y="4184"/>
            <a:chExt cx="5760" cy="136"/>
          </a:xfrm>
        </p:grpSpPr>
        <p:sp>
          <p:nvSpPr>
            <p:cNvPr id="20" name="Rectangle 8"/>
            <p:cNvSpPr>
              <a:spLocks noChangeArrowheads="1"/>
            </p:cNvSpPr>
            <p:nvPr/>
          </p:nvSpPr>
          <p:spPr bwMode="auto">
            <a:xfrm>
              <a:off x="0" y="4184"/>
              <a:ext cx="5760" cy="136"/>
            </a:xfrm>
            <a:prstGeom prst="rect">
              <a:avLst/>
            </a:prstGeom>
            <a:solidFill>
              <a:srgbClr val="43516C"/>
            </a:solidFill>
            <a:ln w="9525" algn="ctr">
              <a:noFill/>
              <a:miter lim="800000"/>
              <a:headEnd/>
              <a:tailEnd/>
            </a:ln>
            <a:effectLst/>
          </p:spPr>
          <p:txBody>
            <a:bodyPr wrap="none" anchor="ctr"/>
            <a:lstStyle/>
            <a:p>
              <a:endParaRPr lang="es-AR"/>
            </a:p>
          </p:txBody>
        </p:sp>
        <p:sp>
          <p:nvSpPr>
            <p:cNvPr id="21" name="Text Box 98"/>
            <p:cNvSpPr txBox="1">
              <a:spLocks noChangeArrowheads="1"/>
            </p:cNvSpPr>
            <p:nvPr/>
          </p:nvSpPr>
          <p:spPr bwMode="auto">
            <a:xfrm>
              <a:off x="48" y="4184"/>
              <a:ext cx="5654" cy="57"/>
            </a:xfrm>
            <a:prstGeom prst="rect">
              <a:avLst/>
            </a:prstGeom>
            <a:solidFill>
              <a:srgbClr val="43516C"/>
            </a:solidFill>
            <a:ln w="9525">
              <a:noFill/>
              <a:miter lim="800000"/>
              <a:headEnd/>
              <a:tailEnd/>
            </a:ln>
          </p:spPr>
          <p:txBody>
            <a:bodyPr wrap="square">
              <a:spAutoFit/>
            </a:bodyPr>
            <a:lstStyle/>
            <a:p>
              <a:pPr>
                <a:lnSpc>
                  <a:spcPct val="70000"/>
                </a:lnSpc>
                <a:spcBef>
                  <a:spcPct val="50000"/>
                </a:spcBef>
              </a:pPr>
              <a:r>
                <a:rPr lang="es-AR" sz="800" dirty="0">
                  <a:solidFill>
                    <a:srgbClr val="DDDDDD"/>
                  </a:solidFill>
                  <a:latin typeface="Verdana" pitchFamily="34" charset="0"/>
                </a:rPr>
                <a:t>Ing. Marcelo Casasnovas Técnicas Digitales I Año </a:t>
              </a:r>
              <a:r>
                <a:rPr lang="es-AR" sz="800" dirty="0" smtClean="0">
                  <a:solidFill>
                    <a:srgbClr val="DDDDDD"/>
                  </a:solidFill>
                  <a:latin typeface="Verdana" pitchFamily="34" charset="0"/>
                </a:rPr>
                <a:t>2018                                                                                                                                           Centro CUDAR                                                       </a:t>
              </a:r>
              <a:endParaRPr lang="es-ES" sz="800" dirty="0">
                <a:solidFill>
                  <a:srgbClr val="DDDDDD"/>
                </a:solidFill>
                <a:latin typeface="Verdana" pitchFamily="34" charset="0"/>
              </a:endParaRPr>
            </a:p>
          </p:txBody>
        </p:sp>
      </p:grpSp>
      <p:sp>
        <p:nvSpPr>
          <p:cNvPr id="22" name="Rectángulo 21"/>
          <p:cNvSpPr/>
          <p:nvPr/>
        </p:nvSpPr>
        <p:spPr>
          <a:xfrm>
            <a:off x="266389" y="30163"/>
            <a:ext cx="8884432" cy="3323987"/>
          </a:xfrm>
          <a:prstGeom prst="rect">
            <a:avLst/>
          </a:prstGeom>
        </p:spPr>
        <p:txBody>
          <a:bodyPr wrap="square">
            <a:spAutoFit/>
          </a:bodyPr>
          <a:lstStyle/>
          <a:p>
            <a:endParaRPr lang="en-US" sz="2800" dirty="0">
              <a:solidFill>
                <a:srgbClr val="000000"/>
              </a:solidFill>
              <a:latin typeface="BHGPHO+Arial,Bold"/>
            </a:endParaRPr>
          </a:p>
          <a:p>
            <a:pPr algn="just"/>
            <a:r>
              <a:rPr lang="es-ES" b="1" dirty="0" smtClean="0">
                <a:solidFill>
                  <a:srgbClr val="000000"/>
                </a:solidFill>
                <a:latin typeface="BHGPHO+Arial,Bold"/>
              </a:rPr>
              <a:t>-</a:t>
            </a:r>
            <a:r>
              <a:rPr lang="es-ES" b="1" u="sng" dirty="0" smtClean="0">
                <a:solidFill>
                  <a:srgbClr val="000000"/>
                </a:solidFill>
                <a:latin typeface="BHGPHO+Arial,Bold"/>
              </a:rPr>
              <a:t>Nivel </a:t>
            </a:r>
            <a:r>
              <a:rPr lang="es-ES" b="1" u="sng" dirty="0">
                <a:solidFill>
                  <a:srgbClr val="000000"/>
                </a:solidFill>
                <a:latin typeface="BHGPHO+Arial,Bold"/>
              </a:rPr>
              <a:t>de comportamiento </a:t>
            </a:r>
            <a:r>
              <a:rPr lang="es-ES" b="1" dirty="0">
                <a:solidFill>
                  <a:srgbClr val="000000"/>
                </a:solidFill>
                <a:latin typeface="BHHEOE+Arial,BoldItalic"/>
              </a:rPr>
              <a:t>(</a:t>
            </a:r>
            <a:r>
              <a:rPr lang="es-ES" b="1" dirty="0" err="1">
                <a:solidFill>
                  <a:srgbClr val="000000"/>
                </a:solidFill>
                <a:latin typeface="BHHEOE+Arial,BoldItalic"/>
              </a:rPr>
              <a:t>Behavioral</a:t>
            </a:r>
            <a:r>
              <a:rPr lang="es-ES" b="1" dirty="0">
                <a:solidFill>
                  <a:srgbClr val="000000"/>
                </a:solidFill>
                <a:latin typeface="BHHEOE+Arial,BoldItalic"/>
              </a:rPr>
              <a:t> </a:t>
            </a:r>
            <a:r>
              <a:rPr lang="es-ES" b="1" dirty="0" err="1" smtClean="0">
                <a:solidFill>
                  <a:srgbClr val="000000"/>
                </a:solidFill>
                <a:latin typeface="BHHEOE+Arial,BoldItalic"/>
              </a:rPr>
              <a:t>level</a:t>
            </a:r>
            <a:r>
              <a:rPr lang="es-ES" b="1" dirty="0" smtClean="0">
                <a:solidFill>
                  <a:srgbClr val="000000"/>
                </a:solidFill>
                <a:latin typeface="BHGPHO+Arial,Bold"/>
              </a:rPr>
              <a:t>). </a:t>
            </a:r>
            <a:r>
              <a:rPr lang="es-ES" sz="1600" dirty="0" smtClean="0">
                <a:solidFill>
                  <a:srgbClr val="000000"/>
                </a:solidFill>
                <a:latin typeface="BHGMAI+Arial"/>
              </a:rPr>
              <a:t>Es el nivel más alto de abstracción.</a:t>
            </a:r>
            <a:r>
              <a:rPr lang="es-ES" sz="1600" dirty="0">
                <a:solidFill>
                  <a:srgbClr val="000000"/>
                </a:solidFill>
                <a:latin typeface="BHGMAI+Arial"/>
              </a:rPr>
              <a:t> </a:t>
            </a:r>
            <a:r>
              <a:rPr lang="es-ES" sz="1600" dirty="0" smtClean="0">
                <a:solidFill>
                  <a:srgbClr val="000000"/>
                </a:solidFill>
                <a:latin typeface="BHGMAI+Arial"/>
              </a:rPr>
              <a:t>Proporciona </a:t>
            </a:r>
            <a:r>
              <a:rPr lang="es-ES" sz="1600" dirty="0">
                <a:solidFill>
                  <a:srgbClr val="000000"/>
                </a:solidFill>
                <a:latin typeface="BHGMAI+Arial"/>
              </a:rPr>
              <a:t>construcciones de lenguaje de alto nivel como </a:t>
            </a:r>
            <a:r>
              <a:rPr lang="es-ES" sz="1600" b="1" dirty="0" err="1">
                <a:solidFill>
                  <a:srgbClr val="000000"/>
                </a:solidFill>
                <a:latin typeface="BHGMAI+Arial"/>
              </a:rPr>
              <a:t>for</a:t>
            </a:r>
            <a:r>
              <a:rPr lang="es-ES" sz="1600" dirty="0">
                <a:solidFill>
                  <a:srgbClr val="000000"/>
                </a:solidFill>
                <a:latin typeface="BHGMAI+Arial"/>
              </a:rPr>
              <a:t>, </a:t>
            </a:r>
            <a:r>
              <a:rPr lang="es-ES" sz="1600" b="1" dirty="0" err="1">
                <a:solidFill>
                  <a:srgbClr val="000000"/>
                </a:solidFill>
                <a:latin typeface="BHGMAI+Arial"/>
              </a:rPr>
              <a:t>while</a:t>
            </a:r>
            <a:r>
              <a:rPr lang="es-ES" sz="1600" dirty="0" smtClean="0">
                <a:solidFill>
                  <a:srgbClr val="000000"/>
                </a:solidFill>
                <a:latin typeface="BHGMAI+Arial"/>
              </a:rPr>
              <a:t>, </a:t>
            </a:r>
            <a:r>
              <a:rPr lang="en-US" sz="1600" b="1" dirty="0" smtClean="0">
                <a:solidFill>
                  <a:srgbClr val="000000"/>
                </a:solidFill>
                <a:latin typeface="BHGMAI+Arial"/>
              </a:rPr>
              <a:t>repeat</a:t>
            </a:r>
            <a:r>
              <a:rPr lang="en-US" sz="1600" dirty="0">
                <a:solidFill>
                  <a:srgbClr val="000000"/>
                </a:solidFill>
                <a:latin typeface="BHGMAI+Arial"/>
              </a:rPr>
              <a:t>, </a:t>
            </a:r>
            <a:r>
              <a:rPr lang="en-US" sz="1600" b="1" dirty="0">
                <a:solidFill>
                  <a:srgbClr val="000000"/>
                </a:solidFill>
                <a:latin typeface="BHGMAI+Arial"/>
              </a:rPr>
              <a:t>if-else</a:t>
            </a:r>
            <a:r>
              <a:rPr lang="en-US" sz="1600" dirty="0">
                <a:solidFill>
                  <a:srgbClr val="000000"/>
                </a:solidFill>
                <a:latin typeface="BHGMAI+Arial"/>
              </a:rPr>
              <a:t> y </a:t>
            </a:r>
            <a:r>
              <a:rPr lang="en-US" sz="1600" b="1" dirty="0">
                <a:solidFill>
                  <a:srgbClr val="000000"/>
                </a:solidFill>
                <a:latin typeface="BHGMAI+Arial"/>
              </a:rPr>
              <a:t>case</a:t>
            </a:r>
            <a:r>
              <a:rPr lang="en-US" sz="1600" dirty="0">
                <a:solidFill>
                  <a:srgbClr val="000000"/>
                </a:solidFill>
                <a:latin typeface="BHGMAI+Arial"/>
              </a:rPr>
              <a:t>.</a:t>
            </a:r>
            <a:r>
              <a:rPr lang="es-ES" sz="1600" dirty="0">
                <a:solidFill>
                  <a:srgbClr val="000000"/>
                </a:solidFill>
                <a:latin typeface="BHGMAI+Arial"/>
              </a:rPr>
              <a:t> </a:t>
            </a:r>
            <a:r>
              <a:rPr lang="es-ES" sz="1600" dirty="0" smtClean="0">
                <a:solidFill>
                  <a:srgbClr val="000000"/>
                </a:solidFill>
                <a:latin typeface="BHGMAI+Arial"/>
              </a:rPr>
              <a:t>La </a:t>
            </a:r>
            <a:r>
              <a:rPr lang="es-ES" sz="1600" dirty="0">
                <a:solidFill>
                  <a:srgbClr val="000000"/>
                </a:solidFill>
                <a:latin typeface="BHGMAI+Arial"/>
              </a:rPr>
              <a:t>principal característica de este nivel es su total independencia de la estructura del diseño. El diseñador, más que definir la estructura, define el comportamiento del diseño. En este nivel, el diseño se define mediante algoritmos en paralelo. Cada uno de estos algoritmos consiste en un conjunto de instrucciones que se ejecutan de forma secuencial. </a:t>
            </a:r>
            <a:r>
              <a:rPr lang="en-US" sz="1600" dirty="0" smtClean="0">
                <a:solidFill>
                  <a:srgbClr val="000000"/>
                </a:solidFill>
                <a:latin typeface="BHGMAI+Arial"/>
              </a:rPr>
              <a:t>Este modelo describe lo que el modulo </a:t>
            </a:r>
            <a:r>
              <a:rPr lang="en-US" sz="1600" dirty="0" err="1" smtClean="0">
                <a:solidFill>
                  <a:srgbClr val="000000"/>
                </a:solidFill>
                <a:latin typeface="BHGMAI+Arial"/>
              </a:rPr>
              <a:t>hace</a:t>
            </a:r>
            <a:r>
              <a:rPr lang="en-US" sz="1600" dirty="0" smtClean="0">
                <a:solidFill>
                  <a:srgbClr val="000000"/>
                </a:solidFill>
                <a:latin typeface="BHGMAI+Arial"/>
              </a:rPr>
              <a:t>. </a:t>
            </a:r>
            <a:r>
              <a:rPr lang="es-ES" sz="1600" dirty="0"/>
              <a:t>Verilog restringe todas las declaraciones de comportamiento para ser encerrado </a:t>
            </a:r>
            <a:r>
              <a:rPr lang="es-ES" sz="1600" dirty="0" smtClean="0"/>
              <a:t>en </a:t>
            </a:r>
            <a:r>
              <a:rPr lang="en-US" sz="1600" dirty="0" smtClean="0"/>
              <a:t>un </a:t>
            </a:r>
            <a:r>
              <a:rPr lang="en-US" sz="1600" b="1" dirty="0" err="1"/>
              <a:t>bloque</a:t>
            </a:r>
            <a:r>
              <a:rPr lang="en-US" sz="1600" dirty="0"/>
              <a:t> </a:t>
            </a:r>
            <a:r>
              <a:rPr lang="en-US" sz="1600" b="1" dirty="0"/>
              <a:t>de </a:t>
            </a:r>
            <a:r>
              <a:rPr lang="en-US" sz="1600" b="1" dirty="0" err="1" smtClean="0"/>
              <a:t>procedimiento</a:t>
            </a:r>
            <a:r>
              <a:rPr lang="en-US" sz="1600" dirty="0" smtClean="0"/>
              <a:t>. </a:t>
            </a:r>
            <a:r>
              <a:rPr lang="es-ES" sz="1600" dirty="0"/>
              <a:t>En un bloque de procedimiento todas las variables en el lado izquierdo de las </a:t>
            </a:r>
            <a:r>
              <a:rPr lang="es-ES" sz="1600" dirty="0" smtClean="0"/>
              <a:t>sentencias deben </a:t>
            </a:r>
            <a:r>
              <a:rPr lang="es-ES" sz="1600" dirty="0"/>
              <a:t>declararse como del tipo </a:t>
            </a:r>
            <a:r>
              <a:rPr lang="es-ES" sz="1600" dirty="0" err="1"/>
              <a:t>reg</a:t>
            </a:r>
            <a:r>
              <a:rPr lang="es-ES" sz="1600" dirty="0"/>
              <a:t>, mientras que los operandos del </a:t>
            </a:r>
            <a:r>
              <a:rPr lang="es-ES" sz="1600" dirty="0" smtClean="0"/>
              <a:t>lado derecho </a:t>
            </a:r>
            <a:r>
              <a:rPr lang="es-ES" sz="1600" dirty="0"/>
              <a:t>en las expresiones pueden ser del tipo </a:t>
            </a:r>
            <a:r>
              <a:rPr lang="es-ES" sz="1600" b="1" dirty="0" err="1"/>
              <a:t>reg</a:t>
            </a:r>
            <a:r>
              <a:rPr lang="es-ES" sz="1600" dirty="0"/>
              <a:t> o </a:t>
            </a:r>
            <a:r>
              <a:rPr lang="es-ES" sz="1600" b="1" dirty="0" err="1"/>
              <a:t>wire</a:t>
            </a:r>
            <a:r>
              <a:rPr lang="es-ES" sz="1600" dirty="0" smtClean="0"/>
              <a:t>. </a:t>
            </a:r>
            <a:r>
              <a:rPr lang="es-ES" sz="1600" dirty="0"/>
              <a:t>Hay dos tipos de bloqueo de procedimiento, </a:t>
            </a:r>
            <a:r>
              <a:rPr lang="es-ES" sz="1600" b="1" dirty="0" err="1"/>
              <a:t>always</a:t>
            </a:r>
            <a:r>
              <a:rPr lang="es-ES" sz="1600" dirty="0"/>
              <a:t> e </a:t>
            </a:r>
            <a:r>
              <a:rPr lang="es-ES" sz="1600" b="1" dirty="0" err="1"/>
              <a:t>initial</a:t>
            </a:r>
            <a:endParaRPr lang="es-ES" sz="1600" b="1" dirty="0">
              <a:solidFill>
                <a:srgbClr val="000000"/>
              </a:solidFill>
              <a:latin typeface="BHGMAI+Arial"/>
            </a:endParaRPr>
          </a:p>
        </p:txBody>
      </p:sp>
      <p:pic>
        <p:nvPicPr>
          <p:cNvPr id="2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0993" y="3119162"/>
            <a:ext cx="3151207" cy="32307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íxel">
  <a:themeElements>
    <a:clrScheme name="Pí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íxe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Pí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í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í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í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í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í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í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í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í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í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í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í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Pixel</Template>
  <TotalTime>6028</TotalTime>
  <Words>2927</Words>
  <Application>Microsoft Office PowerPoint</Application>
  <PresentationFormat>Presentación en pantalla (4:3)</PresentationFormat>
  <Paragraphs>332</Paragraphs>
  <Slides>39</Slides>
  <Notes>0</Notes>
  <HiddenSlides>0</HiddenSlides>
  <MMClips>0</MMClips>
  <ScaleCrop>false</ScaleCrop>
  <HeadingPairs>
    <vt:vector size="6" baseType="variant">
      <vt:variant>
        <vt:lpstr>Fuentes usadas</vt:lpstr>
      </vt:variant>
      <vt:variant>
        <vt:i4>12</vt:i4>
      </vt:variant>
      <vt:variant>
        <vt:lpstr>Tema</vt:lpstr>
      </vt:variant>
      <vt:variant>
        <vt:i4>1</vt:i4>
      </vt:variant>
      <vt:variant>
        <vt:lpstr>Títulos de diapositiva</vt:lpstr>
      </vt:variant>
      <vt:variant>
        <vt:i4>39</vt:i4>
      </vt:variant>
    </vt:vector>
  </HeadingPairs>
  <TitlesOfParts>
    <vt:vector size="52" baseType="lpstr">
      <vt:lpstr>Arial Unicode MS</vt:lpstr>
      <vt:lpstr>Arial</vt:lpstr>
      <vt:lpstr>Arial Black</vt:lpstr>
      <vt:lpstr>BHGMAI+Arial</vt:lpstr>
      <vt:lpstr>BHGMFM+Arial,Italic</vt:lpstr>
      <vt:lpstr>BHGPHO+Arial,Bold</vt:lpstr>
      <vt:lpstr>BHHEOE+Arial,BoldItalic</vt:lpstr>
      <vt:lpstr>Courier10PitchBT-Roman</vt:lpstr>
      <vt:lpstr>Orator 10</vt:lpstr>
      <vt:lpstr>Times New Roman</vt:lpstr>
      <vt:lpstr>Verdana</vt:lpstr>
      <vt:lpstr>Wingdings</vt:lpstr>
      <vt:lpstr>Píxel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admin</dc:creator>
  <cp:lastModifiedBy>CASANOVAS Marcelo</cp:lastModifiedBy>
  <cp:revision>496</cp:revision>
  <cp:lastPrinted>2018-08-23T17:25:50Z</cp:lastPrinted>
  <dcterms:created xsi:type="dcterms:W3CDTF">2010-10-11T00:17:48Z</dcterms:created>
  <dcterms:modified xsi:type="dcterms:W3CDTF">2018-09-26T09:15:17Z</dcterms:modified>
</cp:coreProperties>
</file>