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86" r:id="rId1"/>
  </p:sldMasterIdLst>
  <p:notesMasterIdLst>
    <p:notesMasterId r:id="rId50"/>
  </p:notesMasterIdLst>
  <p:handoutMasterIdLst>
    <p:handoutMasterId r:id="rId51"/>
  </p:handoutMasterIdLst>
  <p:sldIdLst>
    <p:sldId id="3635" r:id="rId2"/>
    <p:sldId id="3636" r:id="rId3"/>
    <p:sldId id="3670" r:id="rId4"/>
    <p:sldId id="509" r:id="rId5"/>
    <p:sldId id="3648" r:id="rId6"/>
    <p:sldId id="528" r:id="rId7"/>
    <p:sldId id="3666" r:id="rId8"/>
    <p:sldId id="3664" r:id="rId9"/>
    <p:sldId id="3668" r:id="rId10"/>
    <p:sldId id="3665" r:id="rId11"/>
    <p:sldId id="3671" r:id="rId12"/>
    <p:sldId id="3672" r:id="rId13"/>
    <p:sldId id="3673" r:id="rId14"/>
    <p:sldId id="3674" r:id="rId15"/>
    <p:sldId id="3675" r:id="rId16"/>
    <p:sldId id="3676" r:id="rId17"/>
    <p:sldId id="3677" r:id="rId18"/>
    <p:sldId id="3678" r:id="rId19"/>
    <p:sldId id="3679" r:id="rId20"/>
    <p:sldId id="3680" r:id="rId21"/>
    <p:sldId id="3663" r:id="rId22"/>
    <p:sldId id="256" r:id="rId23"/>
    <p:sldId id="258" r:id="rId24"/>
    <p:sldId id="257" r:id="rId25"/>
    <p:sldId id="259" r:id="rId26"/>
    <p:sldId id="261" r:id="rId27"/>
    <p:sldId id="260" r:id="rId28"/>
    <p:sldId id="262" r:id="rId29"/>
    <p:sldId id="263" r:id="rId30"/>
    <p:sldId id="264" r:id="rId31"/>
    <p:sldId id="265" r:id="rId32"/>
    <p:sldId id="266" r:id="rId33"/>
    <p:sldId id="267" r:id="rId34"/>
    <p:sldId id="268" r:id="rId35"/>
    <p:sldId id="296" r:id="rId36"/>
    <p:sldId id="297" r:id="rId37"/>
    <p:sldId id="298" r:id="rId38"/>
    <p:sldId id="299" r:id="rId39"/>
    <p:sldId id="273" r:id="rId40"/>
    <p:sldId id="291" r:id="rId41"/>
    <p:sldId id="295" r:id="rId42"/>
    <p:sldId id="292" r:id="rId43"/>
    <p:sldId id="293" r:id="rId44"/>
    <p:sldId id="294" r:id="rId45"/>
    <p:sldId id="279" r:id="rId46"/>
    <p:sldId id="280" r:id="rId47"/>
    <p:sldId id="281" r:id="rId48"/>
    <p:sldId id="28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B06076-771D-4E93-99F5-02FC8560D000}">
          <p14:sldIdLst>
            <p14:sldId id="3635"/>
            <p14:sldId id="3636"/>
            <p14:sldId id="3670"/>
            <p14:sldId id="509"/>
            <p14:sldId id="3648"/>
            <p14:sldId id="528"/>
            <p14:sldId id="3666"/>
            <p14:sldId id="3664"/>
            <p14:sldId id="3668"/>
            <p14:sldId id="3665"/>
            <p14:sldId id="3671"/>
            <p14:sldId id="3672"/>
            <p14:sldId id="3673"/>
            <p14:sldId id="3674"/>
            <p14:sldId id="3675"/>
            <p14:sldId id="3676"/>
            <p14:sldId id="3677"/>
            <p14:sldId id="3678"/>
            <p14:sldId id="3679"/>
            <p14:sldId id="3680"/>
            <p14:sldId id="3663"/>
          </p14:sldIdLst>
        </p14:section>
        <p14:section name="Azure Serverless 101" id="{136AC496-AF4D-441F-B003-25036C4DFD23}">
          <p14:sldIdLst>
            <p14:sldId id="256"/>
            <p14:sldId id="258"/>
            <p14:sldId id="257"/>
            <p14:sldId id="259"/>
            <p14:sldId id="261"/>
            <p14:sldId id="260"/>
            <p14:sldId id="262"/>
            <p14:sldId id="263"/>
            <p14:sldId id="264"/>
            <p14:sldId id="265"/>
            <p14:sldId id="266"/>
            <p14:sldId id="267"/>
            <p14:sldId id="268"/>
            <p14:sldId id="296"/>
            <p14:sldId id="297"/>
            <p14:sldId id="298"/>
            <p14:sldId id="299"/>
            <p14:sldId id="273"/>
            <p14:sldId id="291"/>
            <p14:sldId id="295"/>
            <p14:sldId id="292"/>
            <p14:sldId id="293"/>
            <p14:sldId id="294"/>
            <p14:sldId id="279"/>
            <p14:sldId id="280"/>
            <p14:sldId id="281"/>
            <p14:sldId id="282"/>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FF"/>
    <a:srgbClr val="9933FF"/>
    <a:srgbClr val="6666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76" autoAdjust="0"/>
    <p:restoredTop sz="74725" autoAdjust="0"/>
  </p:normalViewPr>
  <p:slideViewPr>
    <p:cSldViewPr snapToGrid="0">
      <p:cViewPr varScale="1">
        <p:scale>
          <a:sx n="72" d="100"/>
          <a:sy n="72" d="100"/>
        </p:scale>
        <p:origin x="1830" y="5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8/10/relationships/authors" Target="author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F29697-4A6D-AC4B-B035-E737BE26C24F}" type="datetimeFigureOut">
              <a:rPr lang="en-US" smtClean="0"/>
              <a:t>2/27/2024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166E8A-67CA-C341-8374-503D670F7D80}" type="slidenum">
              <a:rPr lang="en-US" smtClean="0"/>
              <a:t>‹#›</a:t>
            </a:fld>
            <a:endParaRPr lang="en-US"/>
          </a:p>
        </p:txBody>
      </p:sp>
    </p:spTree>
    <p:extLst>
      <p:ext uri="{BB962C8B-B14F-4D97-AF65-F5344CB8AC3E}">
        <p14:creationId xmlns:p14="http://schemas.microsoft.com/office/powerpoint/2010/main" val="593987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795838-E26F-BF4F-AF40-5695E293B9BE}" type="datetimeFigureOut">
              <a:rPr lang="en-US" smtClean="0"/>
              <a:t>2/27/2024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375D1-61FB-3243-8074-59CD809395A7}" type="slidenum">
              <a:rPr lang="en-US" smtClean="0"/>
              <a:t>‹#›</a:t>
            </a:fld>
            <a:endParaRPr lang="en-US"/>
          </a:p>
        </p:txBody>
      </p:sp>
    </p:spTree>
    <p:extLst>
      <p:ext uri="{BB962C8B-B14F-4D97-AF65-F5344CB8AC3E}">
        <p14:creationId xmlns:p14="http://schemas.microsoft.com/office/powerpoint/2010/main" val="1905384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deck is a template for What The Hack lectures.</a:t>
            </a:r>
          </a:p>
          <a:p>
            <a:endParaRPr lang="en-US" dirty="0"/>
          </a:p>
          <a:p>
            <a:r>
              <a:rPr lang="en-US" dirty="0"/>
              <a:t>It is recommended that Coaches deliver mini-lectures ahead of each Challenge that set context for the challenge and introduce &amp; explain any key technologies.</a:t>
            </a:r>
          </a:p>
          <a:p>
            <a:endParaRPr lang="en-US" dirty="0"/>
          </a:p>
          <a:p>
            <a:r>
              <a:rPr lang="en-US" dirty="0"/>
              <a:t>At a minimum, it is handy to have a slide with the key goals of each challenge to display on the screen when running the hack in-person.</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5375D1-61FB-3243-8074-59CD809395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1069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each “mini-lecture”, have a topic title and/or sub-topic title.</a:t>
            </a:r>
          </a:p>
          <a:p>
            <a:pPr marL="171450" indent="-171450">
              <a:buFont typeface="Arial" panose="020B0604020202020204" pitchFamily="34" charset="0"/>
              <a:buChar char="•"/>
            </a:pPr>
            <a:r>
              <a:rPr lang="en-US" dirty="0"/>
              <a:t>Each mini-lecture should be no longer than 5-10 minutes in length.</a:t>
            </a:r>
          </a:p>
          <a:p>
            <a:pPr marL="171450" indent="-171450">
              <a:buFont typeface="Arial" panose="020B0604020202020204" pitchFamily="34" charset="0"/>
              <a:buChar char="•"/>
            </a:pPr>
            <a:r>
              <a:rPr lang="en-US" dirty="0"/>
              <a:t>Only deliver one lecture ahead of each challenge.  </a:t>
            </a:r>
          </a:p>
          <a:p>
            <a:pPr marL="171450" indent="-171450">
              <a:buFont typeface="Arial" panose="020B0604020202020204" pitchFamily="34" charset="0"/>
              <a:buChar char="•"/>
            </a:pPr>
            <a:r>
              <a:rPr lang="en-US" dirty="0"/>
              <a:t>Do not attempt to present all of the lectures before students start hacking.</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5375D1-61FB-3243-8074-59CD809395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1646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2264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each “mini-lecture”, have a topic title and/or sub-topic title.</a:t>
            </a:r>
          </a:p>
          <a:p>
            <a:pPr marL="171450" indent="-171450">
              <a:buFont typeface="Arial" panose="020B0604020202020204" pitchFamily="34" charset="0"/>
              <a:buChar char="•"/>
            </a:pPr>
            <a:r>
              <a:rPr lang="en-US" dirty="0"/>
              <a:t>Each mini-lecture should be no longer than 5-10 minutes in length.</a:t>
            </a:r>
          </a:p>
          <a:p>
            <a:pPr marL="171450" indent="-171450">
              <a:buFont typeface="Arial" panose="020B0604020202020204" pitchFamily="34" charset="0"/>
              <a:buChar char="•"/>
            </a:pPr>
            <a:r>
              <a:rPr lang="en-US" dirty="0"/>
              <a:t>Only deliver one lecture ahead of each challenge.  </a:t>
            </a:r>
          </a:p>
          <a:p>
            <a:pPr marL="171450" indent="-171450">
              <a:buFont typeface="Arial" panose="020B0604020202020204" pitchFamily="34" charset="0"/>
              <a:buChar char="•"/>
            </a:pPr>
            <a:r>
              <a:rPr lang="en-US" dirty="0"/>
              <a:t>Do not attempt to present all of the lectures before students start hacking.</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5375D1-61FB-3243-8074-59CD809395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0521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5226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each “mini-lecture”, have a topic title and/or sub-topic title.</a:t>
            </a:r>
          </a:p>
          <a:p>
            <a:pPr marL="171450" indent="-171450">
              <a:buFont typeface="Arial" panose="020B0604020202020204" pitchFamily="34" charset="0"/>
              <a:buChar char="•"/>
            </a:pPr>
            <a:r>
              <a:rPr lang="en-US" dirty="0"/>
              <a:t>Each mini-lecture should be no longer than 5-10 minutes in length.</a:t>
            </a:r>
          </a:p>
          <a:p>
            <a:pPr marL="171450" indent="-171450">
              <a:buFont typeface="Arial" panose="020B0604020202020204" pitchFamily="34" charset="0"/>
              <a:buChar char="•"/>
            </a:pPr>
            <a:r>
              <a:rPr lang="en-US" dirty="0"/>
              <a:t>Only deliver one lecture ahead of each challenge.  </a:t>
            </a:r>
          </a:p>
          <a:p>
            <a:pPr marL="171450" indent="-171450">
              <a:buFont typeface="Arial" panose="020B0604020202020204" pitchFamily="34" charset="0"/>
              <a:buChar char="•"/>
            </a:pPr>
            <a:r>
              <a:rPr lang="en-US" dirty="0"/>
              <a:t>Do not attempt to present all of the lectures before students start hacking.</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5375D1-61FB-3243-8074-59CD809395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0577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6400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each “mini-lecture”, have a topic title and/or sub-topic title.</a:t>
            </a:r>
          </a:p>
          <a:p>
            <a:pPr marL="171450" indent="-171450">
              <a:buFont typeface="Arial" panose="020B0604020202020204" pitchFamily="34" charset="0"/>
              <a:buChar char="•"/>
            </a:pPr>
            <a:r>
              <a:rPr lang="en-US" dirty="0"/>
              <a:t>Each mini-lecture should be no longer than 5-10 minutes in length.</a:t>
            </a:r>
          </a:p>
          <a:p>
            <a:pPr marL="171450" indent="-171450">
              <a:buFont typeface="Arial" panose="020B0604020202020204" pitchFamily="34" charset="0"/>
              <a:buChar char="•"/>
            </a:pPr>
            <a:r>
              <a:rPr lang="en-US" dirty="0"/>
              <a:t>Only deliver one lecture ahead of each challenge.  </a:t>
            </a:r>
          </a:p>
          <a:p>
            <a:pPr marL="171450" indent="-171450">
              <a:buFont typeface="Arial" panose="020B0604020202020204" pitchFamily="34" charset="0"/>
              <a:buChar char="•"/>
            </a:pPr>
            <a:r>
              <a:rPr lang="en-US" dirty="0"/>
              <a:t>Do not attempt to present all of the lectures before students start hacking.</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5375D1-61FB-3243-8074-59CD809395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1277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1602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each “mini-lecture”, have a topic title and/or sub-topic title.</a:t>
            </a:r>
          </a:p>
          <a:p>
            <a:pPr marL="171450" indent="-171450">
              <a:buFont typeface="Arial" panose="020B0604020202020204" pitchFamily="34" charset="0"/>
              <a:buChar char="•"/>
            </a:pPr>
            <a:r>
              <a:rPr lang="en-US" dirty="0"/>
              <a:t>Each mini-lecture should be no longer than 5-10 minutes in length.</a:t>
            </a:r>
          </a:p>
          <a:p>
            <a:pPr marL="171450" indent="-171450">
              <a:buFont typeface="Arial" panose="020B0604020202020204" pitchFamily="34" charset="0"/>
              <a:buChar char="•"/>
            </a:pPr>
            <a:r>
              <a:rPr lang="en-US" dirty="0"/>
              <a:t>Only deliver one lecture ahead of each challenge.  </a:t>
            </a:r>
          </a:p>
          <a:p>
            <a:pPr marL="171450" indent="-171450">
              <a:buFont typeface="Arial" panose="020B0604020202020204" pitchFamily="34" charset="0"/>
              <a:buChar char="•"/>
            </a:pPr>
            <a:r>
              <a:rPr lang="en-US" dirty="0"/>
              <a:t>Do not attempt to present all of the lectures before students start hacking.</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5375D1-61FB-3243-8074-59CD809395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0500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6435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Coaches/Presenters for THIS hack/lecture event should be listed on this slide.</a:t>
            </a:r>
          </a:p>
          <a:p>
            <a:endParaRPr lang="en-US" dirty="0"/>
          </a:p>
          <a:p>
            <a:r>
              <a:rPr lang="en-US" dirty="0"/>
              <a:t>Original contributors to the hack content &amp; these slides include:</a:t>
            </a:r>
          </a:p>
          <a:p>
            <a:endParaRPr lang="en-US" dirty="0"/>
          </a:p>
          <a:p>
            <a:r>
              <a:rPr lang="en-US" dirty="0"/>
              <a:t>Please list original contributors to this hack here in the speaker notes and give them credit when delivering this content.</a:t>
            </a:r>
          </a:p>
          <a:p>
            <a:endParaRPr lang="en-US" dirty="0"/>
          </a:p>
          <a:p>
            <a:r>
              <a:rPr lang="en-US" dirty="0"/>
              <a:t>&lt;Original Author 1&gt;</a:t>
            </a:r>
          </a:p>
          <a:p>
            <a:r>
              <a:rPr lang="en-US" dirty="0"/>
              <a:t>&lt;Original Author 2&gt;</a:t>
            </a:r>
          </a:p>
          <a:p>
            <a:r>
              <a:rPr lang="en-US" dirty="0"/>
              <a:t>…</a:t>
            </a:r>
          </a:p>
          <a:p>
            <a:r>
              <a:rPr lang="en-US" dirty="0"/>
              <a:t>&lt;Original Author N&gt;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3A18DF-2E2C-4B51-B31A-8EAAD44872A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9682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students for attending and share the link to the What The Hack website with them.</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5375D1-61FB-3243-8074-59CD809395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7725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E55AF0-6808-4214-B1E5-0442E755318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2344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Talking</a:t>
            </a:r>
            <a:r>
              <a:rPr lang="en-US" sz="1200" b="1" kern="1200" baseline="0" dirty="0">
                <a:solidFill>
                  <a:schemeClr val="tx1"/>
                </a:solidFill>
                <a:effectLst/>
                <a:latin typeface="+mn-lt"/>
                <a:ea typeface="+mn-ea"/>
                <a:cs typeface="+mn-cs"/>
              </a:rPr>
              <a:t> points: (New)  </a:t>
            </a:r>
          </a:p>
          <a:p>
            <a:r>
              <a:rPr lang="en-US" sz="1200" b="1" kern="1200" baseline="0" dirty="0">
                <a:solidFill>
                  <a:schemeClr val="tx1"/>
                </a:solidFill>
                <a:effectLst/>
                <a:latin typeface="+mn-lt"/>
                <a:ea typeface="+mn-ea"/>
                <a:cs typeface="+mn-cs"/>
              </a:rPr>
              <a:t>Note to speaker: </a:t>
            </a:r>
            <a:r>
              <a:rPr lang="en-US" sz="1200" b="0" kern="1200" baseline="0" dirty="0">
                <a:solidFill>
                  <a:schemeClr val="tx1"/>
                </a:solidFill>
                <a:effectLst/>
                <a:latin typeface="+mn-lt"/>
                <a:ea typeface="+mn-ea"/>
                <a:cs typeface="+mn-cs"/>
              </a:rPr>
              <a:t>no extra clicks needed, all visuals will fly in on their own at page load time. </a:t>
            </a:r>
          </a:p>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Before</a:t>
            </a:r>
            <a:r>
              <a:rPr lang="en-US" sz="1200" kern="1200" baseline="0" dirty="0">
                <a:solidFill>
                  <a:schemeClr val="tx1"/>
                </a:solidFill>
                <a:effectLst/>
                <a:latin typeface="+mn-lt"/>
                <a:ea typeface="+mn-ea"/>
                <a:cs typeface="+mn-cs"/>
              </a:rPr>
              <a:t> Cloud (or even now), let’s say you run a successful business and you try to build business apps, you have two options. You can either build on premises or co-location. You will go and buy servers and infrastructure to run your business applications.</a:t>
            </a:r>
          </a:p>
          <a:p>
            <a:pPr marL="171450" indent="-171450">
              <a:buFont typeface="Arial" panose="020B0604020202020204" pitchFamily="34" charset="0"/>
              <a:buChar char="•"/>
            </a:pPr>
            <a:endParaRPr lang="en-US" sz="1200" kern="1200" baseline="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With that came many questions when you build and manage your own server. From what servers to buy, how to provision my new server, what do I do if there is hardware failure, to how to </a:t>
            </a:r>
            <a:r>
              <a:rPr lang="en-US" sz="1200" kern="1200" dirty="0">
                <a:solidFill>
                  <a:schemeClr val="tx1"/>
                </a:solidFill>
                <a:effectLst/>
                <a:latin typeface="+mn-lt"/>
                <a:ea typeface="+mn-ea"/>
                <a:cs typeface="+mn-cs"/>
              </a:rPr>
              <a:t>deploy my code</a:t>
            </a:r>
            <a:r>
              <a:rPr lang="en-US" sz="1200" kern="1200" baseline="0" dirty="0">
                <a:solidFill>
                  <a:schemeClr val="tx1"/>
                </a:solidFill>
                <a:effectLst/>
                <a:latin typeface="+mn-lt"/>
                <a:ea typeface="+mn-ea"/>
                <a:cs typeface="+mn-cs"/>
              </a:rPr>
              <a:t> and</a:t>
            </a:r>
            <a:r>
              <a:rPr lang="en-US" sz="1200" kern="1200" dirty="0">
                <a:solidFill>
                  <a:schemeClr val="tx1"/>
                </a:solidFill>
                <a:effectLst/>
                <a:latin typeface="+mn-lt"/>
                <a:ea typeface="+mn-ea"/>
                <a:cs typeface="+mn-cs"/>
              </a:rPr>
              <a:t> patch my servers</a:t>
            </a:r>
            <a:r>
              <a:rPr lang="en-US" sz="1200" kern="1200" baseline="0" dirty="0">
                <a:solidFill>
                  <a:schemeClr val="tx1"/>
                </a:solidFill>
                <a:effectLst/>
                <a:latin typeface="+mn-lt"/>
                <a:ea typeface="+mn-ea"/>
                <a:cs typeface="+mn-cs"/>
              </a:rPr>
              <a:t>, there are simply too many things to consider. </a:t>
            </a:r>
          </a:p>
          <a:p>
            <a:pPr marL="171450" indent="-171450">
              <a:buFont typeface="Arial" panose="020B0604020202020204" pitchFamily="34" charset="0"/>
              <a:buChar char="•"/>
            </a:pPr>
            <a:endParaRPr lang="en-US" sz="1200" kern="1200" baseline="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It can be overwhelming when you manage your own physical servers.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58940A-E023-4449-93AF-8B92F8D53A43}"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283743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Microsoft Tech Summit FY17</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2/27/2024 6:55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9932781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baseline="0">
                <a:solidFill>
                  <a:schemeClr val="tx1"/>
                </a:solidFill>
                <a:effectLst/>
                <a:latin typeface="Segoe UI Light" pitchFamily="34" charset="0"/>
                <a:ea typeface="+mn-ea"/>
                <a:cs typeface="+mn-cs"/>
              </a:rPr>
              <a:t>points: (New)</a:t>
            </a:r>
          </a:p>
          <a:p>
            <a:r>
              <a:rPr lang="en-US" sz="900" b="1" kern="1200" baseline="0">
                <a:solidFill>
                  <a:schemeClr val="tx1"/>
                </a:solidFill>
                <a:effectLst/>
                <a:latin typeface="Segoe UI Light" pitchFamily="34" charset="0"/>
                <a:ea typeface="+mn-ea"/>
                <a:cs typeface="+mn-cs"/>
              </a:rPr>
              <a:t>Note to speaker: </a:t>
            </a:r>
            <a:r>
              <a:rPr lang="en-US" sz="900" b="0" kern="1200" baseline="0">
                <a:solidFill>
                  <a:schemeClr val="tx1"/>
                </a:solidFill>
                <a:effectLst/>
                <a:latin typeface="Segoe UI Light" pitchFamily="34" charset="0"/>
                <a:ea typeface="+mn-ea"/>
                <a:cs typeface="+mn-cs"/>
              </a:rPr>
              <a:t>no extra clicks needed</a:t>
            </a:r>
            <a:endParaRPr lang="en-US" sz="900" b="1" kern="1200" baseline="0">
              <a:solidFill>
                <a:schemeClr val="tx1"/>
              </a:solidFill>
              <a:effectLst/>
              <a:latin typeface="Segoe UI Light" pitchFamily="34" charset="0"/>
              <a:ea typeface="+mn-ea"/>
              <a:cs typeface="+mn-cs"/>
            </a:endParaRPr>
          </a:p>
          <a:p>
            <a:endParaRPr lang="en-US" sz="900" b="1" kern="1200" baseline="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900" kern="1200">
                <a:solidFill>
                  <a:schemeClr val="tx1"/>
                </a:solidFill>
                <a:effectLst/>
                <a:latin typeface="Segoe UI Light" pitchFamily="34" charset="0"/>
                <a:ea typeface="+mn-ea"/>
                <a:cs typeface="+mn-cs"/>
              </a:rPr>
              <a:t>Well, a much cleaner picture, isn’t it?  A few years later, there is this thing called “IaaS”. The idea is,</a:t>
            </a:r>
            <a:r>
              <a:rPr lang="en-US" sz="900" kern="1200" baseline="0">
                <a:solidFill>
                  <a:schemeClr val="tx1"/>
                </a:solidFill>
                <a:effectLst/>
                <a:latin typeface="Segoe UI Light" pitchFamily="34" charset="0"/>
                <a:ea typeface="+mn-ea"/>
                <a:cs typeface="+mn-cs"/>
              </a:rPr>
              <a:t> you don’t need to buy or build your own servers, use our infrastructure service, aka IaaS. </a:t>
            </a:r>
          </a:p>
          <a:p>
            <a:pPr marL="171450" indent="-171450">
              <a:buFont typeface="Arial" panose="020B0604020202020204" pitchFamily="34" charset="0"/>
              <a:buChar char="•"/>
            </a:pPr>
            <a:endParaRPr lang="en-US" sz="900" kern="1200" baseline="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900" kern="1200" baseline="0">
                <a:solidFill>
                  <a:schemeClr val="tx1"/>
                </a:solidFill>
                <a:effectLst/>
                <a:latin typeface="Segoe UI Light" pitchFamily="34" charset="0"/>
                <a:ea typeface="+mn-ea"/>
                <a:cs typeface="+mn-cs"/>
              </a:rPr>
              <a:t>With that, you don’t have to worry about provisioning your servers, or securing the physical location of your server farm. Many questions go away. </a:t>
            </a:r>
          </a:p>
          <a:p>
            <a:pPr marL="171450" indent="-171450">
              <a:buFont typeface="Arial" panose="020B0604020202020204" pitchFamily="34" charset="0"/>
              <a:buChar char="•"/>
            </a:pPr>
            <a:endParaRPr lang="en-US" sz="900" kern="1200" baseline="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900" kern="1200" baseline="0">
                <a:solidFill>
                  <a:schemeClr val="tx1"/>
                </a:solidFill>
                <a:effectLst/>
                <a:latin typeface="Segoe UI Light" pitchFamily="34" charset="0"/>
                <a:ea typeface="+mn-ea"/>
                <a:cs typeface="+mn-cs"/>
              </a:rPr>
              <a:t>But, there is but… you still need to think about which IOS to use, how to patch the server, in addition to managing your business apps. Can those tedious tasks be taken care of as well?</a:t>
            </a:r>
            <a:endParaRPr lang="en-US" sz="900" kern="1200">
              <a:solidFill>
                <a:schemeClr val="tx1"/>
              </a:solidFill>
              <a:effectLst/>
              <a:latin typeface="Segoe UI Light" pitchFamily="34" charset="0"/>
              <a:ea typeface="+mn-ea"/>
              <a:cs typeface="+mn-cs"/>
            </a:endParaRPr>
          </a:p>
          <a:p>
            <a:pPr marL="171450" indent="-171450">
              <a:buFont typeface="Arial" panose="020B0604020202020204" pitchFamily="34" charset="0"/>
              <a:buChar char="•"/>
            </a:pPr>
            <a:endParaRPr lang="en-US" sz="900" kern="1200">
              <a:solidFill>
                <a:schemeClr val="tx1"/>
              </a:solidFill>
              <a:effectLst/>
              <a:latin typeface="Segoe UI Light" pitchFamily="34" charset="0"/>
              <a:ea typeface="+mn-ea"/>
              <a:cs typeface="+mn-cs"/>
            </a:endParaRP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58940A-E023-4449-93AF-8B92F8D53A43}"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147938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1"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66175"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66175"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D6517-1363-477A-A525-1F927625F38F}" type="datetime1">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2/27/2024</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445113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a:solidFill>
                  <a:schemeClr val="tx1"/>
                </a:solidFill>
                <a:effectLst/>
                <a:latin typeface="Segoe UI Light" pitchFamily="34" charset="0"/>
                <a:ea typeface="+mn-ea"/>
                <a:cs typeface="+mn-cs"/>
              </a:rPr>
              <a:t>Talking</a:t>
            </a:r>
            <a:r>
              <a:rPr lang="en-US" sz="1200" b="1" kern="1200" baseline="0">
                <a:solidFill>
                  <a:schemeClr val="tx1"/>
                </a:solidFill>
                <a:effectLst/>
                <a:latin typeface="Segoe UI Light" pitchFamily="34" charset="0"/>
                <a:ea typeface="+mn-ea"/>
                <a:cs typeface="+mn-cs"/>
              </a:rPr>
              <a:t> points: (New)</a:t>
            </a:r>
          </a:p>
          <a:p>
            <a:endParaRPr lang="en-US" sz="1200" b="1" kern="1200" baseline="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a:t>Yes. We</a:t>
            </a:r>
            <a:r>
              <a:rPr lang="en-US" baseline="0"/>
              <a:t> have this service called Platform as a Service, PaaS. What is great about it is, VM patching, IOS selection, back up and code deployment are all built into PaaS platform for you. Isn’t that great?</a:t>
            </a:r>
          </a:p>
          <a:p>
            <a:pPr marL="171450" indent="-171450">
              <a:buFont typeface="Arial" panose="020B0604020202020204" pitchFamily="34" charset="0"/>
              <a:buChar char="•"/>
            </a:pPr>
            <a:endParaRPr lang="en-US" baseline="0"/>
          </a:p>
          <a:p>
            <a:pPr marL="171450" indent="-171450">
              <a:buFont typeface="Arial" panose="020B0604020202020204" pitchFamily="34" charset="0"/>
              <a:buChar char="•"/>
            </a:pPr>
            <a:r>
              <a:rPr lang="en-US" baseline="0"/>
              <a:t>Now only four questions remain, </a:t>
            </a:r>
          </a:p>
          <a:p>
            <a:pPr marL="685800" lvl="1" indent="-228600" rtl="0" fontAlgn="ctr">
              <a:buFont typeface="+mj-lt"/>
              <a:buAutoNum type="arabicPeriod"/>
            </a:pPr>
            <a:r>
              <a:rPr lang="en-US" sz="1200" kern="1200">
                <a:solidFill>
                  <a:schemeClr val="tx1"/>
                </a:solidFill>
                <a:effectLst/>
                <a:latin typeface="Segoe UI Light" pitchFamily="34" charset="0"/>
                <a:ea typeface="+mn-ea"/>
                <a:cs typeface="+mn-cs"/>
              </a:rPr>
              <a:t>How many servers do I need?</a:t>
            </a:r>
          </a:p>
          <a:p>
            <a:pPr marL="685800" lvl="1" indent="-228600" rtl="0" fontAlgn="ctr">
              <a:buFont typeface="+mj-lt"/>
              <a:buAutoNum type="arabicPeriod"/>
            </a:pPr>
            <a:r>
              <a:rPr lang="en-US" sz="1200" kern="1200">
                <a:solidFill>
                  <a:schemeClr val="tx1"/>
                </a:solidFill>
                <a:effectLst/>
                <a:latin typeface="Segoe UI Light" pitchFamily="34" charset="0"/>
                <a:ea typeface="+mn-ea"/>
                <a:cs typeface="+mn-cs"/>
              </a:rPr>
              <a:t>What is the right size of server for my biz? S1, P3?</a:t>
            </a:r>
          </a:p>
          <a:p>
            <a:pPr marL="685800" lvl="1" indent="-228600" rtl="0" fontAlgn="ctr">
              <a:buFont typeface="+mj-lt"/>
              <a:buAutoNum type="arabicPeriod"/>
            </a:pPr>
            <a:r>
              <a:rPr lang="en-US" sz="1200" kern="1200">
                <a:solidFill>
                  <a:schemeClr val="tx1"/>
                </a:solidFill>
                <a:effectLst/>
                <a:latin typeface="Segoe UI Light" pitchFamily="34" charset="0"/>
                <a:ea typeface="+mn-ea"/>
                <a:cs typeface="+mn-cs"/>
              </a:rPr>
              <a:t>How can I increase server utilization? </a:t>
            </a:r>
          </a:p>
          <a:p>
            <a:pPr marL="685800" lvl="1" indent="-228600" rtl="0" fontAlgn="ctr">
              <a:buFont typeface="+mj-lt"/>
              <a:buAutoNum type="arabicPeriod"/>
            </a:pPr>
            <a:r>
              <a:rPr lang="en-US" sz="1200" kern="1200">
                <a:solidFill>
                  <a:schemeClr val="tx1"/>
                </a:solidFill>
                <a:effectLst/>
                <a:latin typeface="Segoe UI Light" pitchFamily="34" charset="0"/>
                <a:ea typeface="+mn-ea"/>
                <a:cs typeface="+mn-cs"/>
              </a:rPr>
              <a:t>More</a:t>
            </a:r>
            <a:r>
              <a:rPr lang="en-US" sz="1200" kern="1200" baseline="0">
                <a:solidFill>
                  <a:schemeClr val="tx1"/>
                </a:solidFill>
                <a:effectLst/>
                <a:latin typeface="Segoe UI Light" pitchFamily="34" charset="0"/>
                <a:ea typeface="+mn-ea"/>
                <a:cs typeface="+mn-cs"/>
              </a:rPr>
              <a:t> importantly, how I scale my app?</a:t>
            </a:r>
            <a:endParaRPr lang="en-US" sz="1200" kern="1200">
              <a:solidFill>
                <a:schemeClr val="tx1"/>
              </a:solidFill>
              <a:effectLst/>
              <a:latin typeface="Segoe UI Light" pitchFamily="34" charset="0"/>
              <a:ea typeface="+mn-ea"/>
              <a:cs typeface="+mn-cs"/>
            </a:endParaRP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Let’s see how everything works together so far --- transition into the IaaS</a:t>
            </a:r>
            <a:r>
              <a:rPr lang="en-US" baseline="0"/>
              <a:t> &amp; </a:t>
            </a:r>
            <a:r>
              <a:rPr lang="en-US"/>
              <a:t>PaaS</a:t>
            </a:r>
            <a:r>
              <a:rPr lang="en-US" baseline="0"/>
              <a:t> chart. </a:t>
            </a:r>
            <a:endParaRPr lang="en-US"/>
          </a:p>
          <a:p>
            <a:pPr marL="0" indent="0">
              <a:buFont typeface="Arial" panose="020B0604020202020204" pitchFamily="34" charset="0"/>
              <a:buNone/>
            </a:pPr>
            <a:br>
              <a:rPr lang="en-US"/>
            </a:br>
            <a:endParaRPr lang="en-US"/>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58940A-E023-4449-93AF-8B92F8D53A43}"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40939709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a:solidFill>
                  <a:schemeClr val="tx1"/>
                </a:solidFill>
                <a:effectLst/>
                <a:latin typeface="Segoe UI Light" pitchFamily="34" charset="0"/>
                <a:ea typeface="+mn-ea"/>
                <a:cs typeface="+mn-cs"/>
              </a:rPr>
              <a:t>Talking</a:t>
            </a:r>
            <a:r>
              <a:rPr lang="en-US" sz="1200" b="1" kern="1200" baseline="0">
                <a:solidFill>
                  <a:schemeClr val="tx1"/>
                </a:solidFill>
                <a:effectLst/>
                <a:latin typeface="Segoe UI Light" pitchFamily="34" charset="0"/>
                <a:ea typeface="+mn-ea"/>
                <a:cs typeface="+mn-cs"/>
              </a:rPr>
              <a:t> points: (New)</a:t>
            </a:r>
          </a:p>
          <a:p>
            <a:endParaRPr lang="en-US" sz="1200" b="1" kern="1200" baseline="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1200"/>
              <a:t>What do we go from here? </a:t>
            </a:r>
          </a:p>
          <a:p>
            <a:pPr marL="171450" indent="-171450">
              <a:buFont typeface="Arial" panose="020B0604020202020204" pitchFamily="34" charset="0"/>
              <a:buChar char="•"/>
            </a:pPr>
            <a:r>
              <a:rPr lang="en-US" sz="1200"/>
              <a:t>Introducing </a:t>
            </a:r>
            <a:r>
              <a:rPr lang="en-US" sz="1200" err="1"/>
              <a:t>Serverless</a:t>
            </a:r>
            <a:r>
              <a:rPr lang="en-US" sz="1200"/>
              <a:t>, an </a:t>
            </a:r>
            <a:r>
              <a:rPr lang="en-US" sz="1200" baseline="0"/>
              <a:t>event-driven process, which will grow and scale on demand. </a:t>
            </a:r>
          </a:p>
          <a:p>
            <a:pPr marL="171450" indent="-171450">
              <a:buFont typeface="Arial" panose="020B0604020202020204" pitchFamily="34" charset="0"/>
              <a:buChar char="•"/>
            </a:pPr>
            <a:r>
              <a:rPr lang="en-US" sz="1200" baseline="0"/>
              <a:t>The only remaining question now becomes: How I architect my app to become </a:t>
            </a:r>
            <a:r>
              <a:rPr lang="en-US" sz="1200" baseline="0" err="1"/>
              <a:t>Serverless</a:t>
            </a:r>
            <a:r>
              <a:rPr lang="en-US" sz="1200" baseline="0"/>
              <a:t>? Pretty neat, right? </a:t>
            </a:r>
          </a:p>
          <a:p>
            <a:pPr marL="0" indent="0">
              <a:buFont typeface="Arial" panose="020B0604020202020204" pitchFamily="34" charset="0"/>
              <a:buNone/>
            </a:pPr>
            <a:endParaRPr lang="en-US" sz="1200"/>
          </a:p>
          <a:p>
            <a:pPr marL="0" indent="0">
              <a:buFont typeface="Arial" panose="020B0604020202020204" pitchFamily="34" charset="0"/>
              <a:buNone/>
            </a:pPr>
            <a:r>
              <a:rPr lang="en-US" sz="1200"/>
              <a:t>It all sounds great, naturally, you</a:t>
            </a:r>
            <a:r>
              <a:rPr lang="en-US" sz="1200" baseline="0"/>
              <a:t> may ask, how does </a:t>
            </a:r>
            <a:r>
              <a:rPr lang="en-US" sz="1200" baseline="0" err="1"/>
              <a:t>Serverless</a:t>
            </a:r>
            <a:r>
              <a:rPr lang="en-US" sz="1200" baseline="0"/>
              <a:t> fit into the picture?</a:t>
            </a:r>
            <a:endParaRPr lang="en-US" sz="1200"/>
          </a:p>
          <a:p>
            <a:pPr marL="171450" indent="-171450">
              <a:buFont typeface="Arial" panose="020B0604020202020204" pitchFamily="34" charset="0"/>
              <a:buChar char="•"/>
            </a:pPr>
            <a:endParaRPr lang="en-US" sz="120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58940A-E023-4449-93AF-8B92F8D53A43}"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675958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Abstraction of servers, infrastructure and configuration of operating system</a:t>
            </a:r>
          </a:p>
          <a:p>
            <a:r>
              <a:rPr lang="en-US"/>
              <a:t>Event-driven scale</a:t>
            </a:r>
          </a:p>
          <a:p>
            <a:r>
              <a:rPr lang="en-US"/>
              <a:t>Sub-second billing</a:t>
            </a:r>
          </a:p>
          <a:p>
            <a:r>
              <a:rPr lang="en-US"/>
              <a:t>Stateless</a:t>
            </a:r>
          </a:p>
          <a:p>
            <a:endParaRPr lang="en-US"/>
          </a:p>
          <a:p>
            <a:pPr lvl="0" rtl="0"/>
            <a:r>
              <a:rPr lang="en-US" sz="1200" kern="1200" err="1">
                <a:solidFill>
                  <a:schemeClr val="tx1"/>
                </a:solidFill>
                <a:effectLst/>
                <a:latin typeface="+mn-lt"/>
                <a:ea typeface="+mn-ea"/>
                <a:cs typeface="+mn-cs"/>
              </a:rPr>
              <a:t>Serverless</a:t>
            </a:r>
            <a:r>
              <a:rPr lang="en-US" sz="1200" kern="1200">
                <a:solidFill>
                  <a:schemeClr val="tx1"/>
                </a:solidFill>
                <a:effectLst/>
                <a:latin typeface="+mn-lt"/>
                <a:ea typeface="+mn-ea"/>
                <a:cs typeface="+mn-cs"/>
              </a:rPr>
              <a:t> compute is a </a:t>
            </a:r>
            <a:r>
              <a:rPr lang="en-US" sz="1200" b="1" kern="1200">
                <a:solidFill>
                  <a:schemeClr val="tx1"/>
                </a:solidFill>
                <a:effectLst/>
                <a:latin typeface="+mn-lt"/>
                <a:ea typeface="+mn-ea"/>
                <a:cs typeface="+mn-cs"/>
              </a:rPr>
              <a:t>fully managed</a:t>
            </a:r>
            <a:r>
              <a:rPr lang="en-US" sz="1200" kern="1200">
                <a:solidFill>
                  <a:schemeClr val="tx1"/>
                </a:solidFill>
                <a:effectLst/>
                <a:latin typeface="+mn-lt"/>
                <a:ea typeface="+mn-ea"/>
                <a:cs typeface="+mn-cs"/>
              </a:rPr>
              <a:t> service. Some refer to it as Functions as a Service</a:t>
            </a:r>
          </a:p>
          <a:p>
            <a:pPr lvl="1"/>
            <a:r>
              <a:rPr lang="en-US" sz="1200" kern="1200">
                <a:solidFill>
                  <a:schemeClr val="tx1"/>
                </a:solidFill>
                <a:effectLst/>
                <a:latin typeface="+mn-lt"/>
                <a:ea typeface="+mn-ea"/>
                <a:cs typeface="+mn-cs"/>
              </a:rPr>
              <a:t>OS and Framework patching is performed for you</a:t>
            </a:r>
          </a:p>
          <a:p>
            <a:pPr lvl="1"/>
            <a:r>
              <a:rPr lang="en-US" sz="1200" kern="1200">
                <a:solidFill>
                  <a:schemeClr val="tx1"/>
                </a:solidFill>
                <a:effectLst/>
                <a:latin typeface="+mn-lt"/>
                <a:ea typeface="+mn-ea"/>
                <a:cs typeface="+mn-cs"/>
              </a:rPr>
              <a:t>There is zero administrative tasks and no need to manage any infrastructure </a:t>
            </a:r>
          </a:p>
          <a:p>
            <a:pPr lvl="1"/>
            <a:r>
              <a:rPr lang="en-US" sz="1200" kern="1200">
                <a:solidFill>
                  <a:schemeClr val="tx1"/>
                </a:solidFill>
                <a:effectLst/>
                <a:latin typeface="+mn-lt"/>
                <a:ea typeface="+mn-ea"/>
                <a:cs typeface="+mn-cs"/>
              </a:rPr>
              <a:t>You just deploy your code (function) and it runs</a:t>
            </a:r>
          </a:p>
          <a:p>
            <a:pPr lvl="1"/>
            <a:r>
              <a:rPr lang="en-US" sz="1200" kern="1200">
                <a:solidFill>
                  <a:schemeClr val="tx1"/>
                </a:solidFill>
                <a:effectLst/>
                <a:latin typeface="+mn-lt"/>
                <a:ea typeface="+mn-ea"/>
                <a:cs typeface="+mn-cs"/>
              </a:rPr>
              <a:t>Your code runs within seconds and for very short period of time</a:t>
            </a:r>
          </a:p>
          <a:p>
            <a:pPr lvl="0"/>
            <a:r>
              <a:rPr lang="en-US" sz="1200" kern="1200" err="1">
                <a:solidFill>
                  <a:schemeClr val="tx1"/>
                </a:solidFill>
                <a:effectLst/>
                <a:latin typeface="+mn-lt"/>
                <a:ea typeface="+mn-ea"/>
                <a:cs typeface="+mn-cs"/>
              </a:rPr>
              <a:t>Serverless</a:t>
            </a:r>
            <a:r>
              <a:rPr lang="en-US" sz="1200" kern="1200">
                <a:solidFill>
                  <a:schemeClr val="tx1"/>
                </a:solidFill>
                <a:effectLst/>
                <a:latin typeface="+mn-lt"/>
                <a:ea typeface="+mn-ea"/>
                <a:cs typeface="+mn-cs"/>
              </a:rPr>
              <a:t> compute </a:t>
            </a:r>
            <a:r>
              <a:rPr lang="en-US" sz="1200" b="1" kern="1200">
                <a:solidFill>
                  <a:schemeClr val="tx1"/>
                </a:solidFill>
                <a:effectLst/>
                <a:latin typeface="+mn-lt"/>
                <a:ea typeface="+mn-ea"/>
                <a:cs typeface="+mn-cs"/>
              </a:rPr>
              <a:t>scales quickly </a:t>
            </a:r>
            <a:r>
              <a:rPr lang="en-US" sz="1200" kern="1200">
                <a:solidFill>
                  <a:schemeClr val="tx1"/>
                </a:solidFill>
                <a:effectLst/>
                <a:latin typeface="+mn-lt"/>
                <a:ea typeface="+mn-ea"/>
                <a:cs typeface="+mn-cs"/>
              </a:rPr>
              <a:t>(almost </a:t>
            </a:r>
            <a:r>
              <a:rPr lang="en-US" sz="1200" b="1" kern="1200">
                <a:solidFill>
                  <a:schemeClr val="tx1"/>
                </a:solidFill>
                <a:effectLst/>
                <a:latin typeface="+mn-lt"/>
                <a:ea typeface="+mn-ea"/>
                <a:cs typeface="+mn-cs"/>
              </a:rPr>
              <a:t>instantly</a:t>
            </a:r>
            <a:r>
              <a:rPr lang="en-US" sz="1200" kern="1200">
                <a:solidFill>
                  <a:schemeClr val="tx1"/>
                </a:solidFill>
                <a:effectLst/>
                <a:latin typeface="+mn-lt"/>
                <a:ea typeface="+mn-ea"/>
                <a:cs typeface="+mn-cs"/>
              </a:rPr>
              <a:t>) and </a:t>
            </a:r>
            <a:r>
              <a:rPr lang="en-US" sz="1200" b="1" kern="1200">
                <a:solidFill>
                  <a:schemeClr val="tx1"/>
                </a:solidFill>
                <a:effectLst/>
                <a:latin typeface="+mn-lt"/>
                <a:ea typeface="+mn-ea"/>
                <a:cs typeface="+mn-cs"/>
              </a:rPr>
              <a:t>vastly</a:t>
            </a:r>
            <a:r>
              <a:rPr lang="en-US" sz="1200" kern="1200">
                <a:solidFill>
                  <a:schemeClr val="tx1"/>
                </a:solidFill>
                <a:effectLst/>
                <a:latin typeface="+mn-lt"/>
                <a:ea typeface="+mn-ea"/>
                <a:cs typeface="+mn-cs"/>
              </a:rPr>
              <a:t> </a:t>
            </a:r>
          </a:p>
          <a:p>
            <a:pPr lvl="1"/>
            <a:r>
              <a:rPr lang="en-US" sz="1200" kern="1200">
                <a:solidFill>
                  <a:schemeClr val="tx1"/>
                </a:solidFill>
                <a:effectLst/>
                <a:latin typeface="+mn-lt"/>
                <a:ea typeface="+mn-ea"/>
                <a:cs typeface="+mn-cs"/>
              </a:rPr>
              <a:t>Automatically scales </a:t>
            </a:r>
            <a:r>
              <a:rPr lang="en-US" sz="1200" b="1" kern="1200">
                <a:solidFill>
                  <a:schemeClr val="tx1"/>
                </a:solidFill>
                <a:effectLst/>
                <a:latin typeface="+mn-lt"/>
                <a:ea typeface="+mn-ea"/>
                <a:cs typeface="+mn-cs"/>
              </a:rPr>
              <a:t>within seconds </a:t>
            </a:r>
            <a:endParaRPr lang="en-US" sz="1200" kern="1200">
              <a:solidFill>
                <a:schemeClr val="tx1"/>
              </a:solidFill>
              <a:effectLst/>
              <a:latin typeface="+mn-lt"/>
              <a:ea typeface="+mn-ea"/>
              <a:cs typeface="+mn-cs"/>
            </a:endParaRPr>
          </a:p>
          <a:p>
            <a:pPr lvl="1"/>
            <a:r>
              <a:rPr lang="en-US" sz="1200" b="1" kern="1200">
                <a:solidFill>
                  <a:schemeClr val="tx1"/>
                </a:solidFill>
                <a:effectLst/>
                <a:latin typeface="+mn-lt"/>
                <a:ea typeface="+mn-ea"/>
                <a:cs typeface="+mn-cs"/>
              </a:rPr>
              <a:t>No</a:t>
            </a:r>
            <a:r>
              <a:rPr lang="en-US" sz="1200" kern="1200">
                <a:solidFill>
                  <a:schemeClr val="tx1"/>
                </a:solidFill>
                <a:effectLst/>
                <a:latin typeface="+mn-lt"/>
                <a:ea typeface="+mn-ea"/>
                <a:cs typeface="+mn-cs"/>
              </a:rPr>
              <a:t> scale </a:t>
            </a:r>
            <a:r>
              <a:rPr lang="en-US" sz="1200" b="1" kern="1200">
                <a:solidFill>
                  <a:schemeClr val="tx1"/>
                </a:solidFill>
                <a:effectLst/>
                <a:latin typeface="+mn-lt"/>
                <a:ea typeface="+mn-ea"/>
                <a:cs typeface="+mn-cs"/>
              </a:rPr>
              <a:t>configuration</a:t>
            </a:r>
            <a:r>
              <a:rPr lang="en-US" sz="1200" kern="1200">
                <a:solidFill>
                  <a:schemeClr val="tx1"/>
                </a:solidFill>
                <a:effectLst/>
                <a:latin typeface="+mn-lt"/>
                <a:ea typeface="+mn-ea"/>
                <a:cs typeface="+mn-cs"/>
              </a:rPr>
              <a:t> is required (there is no way to configure scale or limits)</a:t>
            </a:r>
          </a:p>
          <a:p>
            <a:pPr lvl="1"/>
            <a:r>
              <a:rPr lang="en-US" sz="1200" kern="1200">
                <a:solidFill>
                  <a:schemeClr val="tx1"/>
                </a:solidFill>
                <a:effectLst/>
                <a:latin typeface="+mn-lt"/>
                <a:ea typeface="+mn-ea"/>
                <a:cs typeface="+mn-cs"/>
              </a:rPr>
              <a:t>Scales to match </a:t>
            </a:r>
            <a:r>
              <a:rPr lang="en-US" sz="1200" b="1" kern="1200">
                <a:solidFill>
                  <a:schemeClr val="tx1"/>
                </a:solidFill>
                <a:effectLst/>
                <a:latin typeface="+mn-lt"/>
                <a:ea typeface="+mn-ea"/>
                <a:cs typeface="+mn-cs"/>
              </a:rPr>
              <a:t>any given workload</a:t>
            </a:r>
            <a:r>
              <a:rPr lang="en-US" sz="1200" kern="1200">
                <a:solidFill>
                  <a:schemeClr val="tx1"/>
                </a:solidFill>
                <a:effectLst/>
                <a:latin typeface="+mn-lt"/>
                <a:ea typeface="+mn-ea"/>
                <a:cs typeface="+mn-cs"/>
              </a:rPr>
              <a:t>. Scales from zero to handle </a:t>
            </a:r>
            <a:r>
              <a:rPr lang="en-US" sz="1200" b="1" kern="1200">
                <a:solidFill>
                  <a:schemeClr val="tx1"/>
                </a:solidFill>
                <a:effectLst/>
                <a:latin typeface="+mn-lt"/>
                <a:ea typeface="+mn-ea"/>
                <a:cs typeface="+mn-cs"/>
              </a:rPr>
              <a:t>tens of thousands concurrent</a:t>
            </a:r>
            <a:r>
              <a:rPr lang="en-US" sz="1200" kern="1200">
                <a:solidFill>
                  <a:schemeClr val="tx1"/>
                </a:solidFill>
                <a:effectLst/>
                <a:latin typeface="+mn-lt"/>
                <a:ea typeface="+mn-ea"/>
                <a:cs typeface="+mn-cs"/>
              </a:rPr>
              <a:t> functions invocations within seconds </a:t>
            </a:r>
          </a:p>
          <a:p>
            <a:pPr lvl="1"/>
            <a:r>
              <a:rPr lang="en-US" sz="1200" kern="1200">
                <a:solidFill>
                  <a:schemeClr val="tx1"/>
                </a:solidFill>
                <a:effectLst/>
                <a:latin typeface="+mn-lt"/>
                <a:ea typeface="+mn-ea"/>
                <a:cs typeface="+mn-cs"/>
              </a:rPr>
              <a:t>Pay only for the time your code is running</a:t>
            </a:r>
          </a:p>
          <a:p>
            <a:pPr lvl="0"/>
            <a:r>
              <a:rPr lang="en-US" sz="1200" kern="1200" err="1">
                <a:solidFill>
                  <a:schemeClr val="tx1"/>
                </a:solidFill>
                <a:effectLst/>
                <a:latin typeface="+mn-lt"/>
                <a:ea typeface="+mn-ea"/>
                <a:cs typeface="+mn-cs"/>
              </a:rPr>
              <a:t>Serverless</a:t>
            </a:r>
            <a:r>
              <a:rPr lang="en-US" sz="1200" kern="1200">
                <a:solidFill>
                  <a:schemeClr val="tx1"/>
                </a:solidFill>
                <a:effectLst/>
                <a:latin typeface="+mn-lt"/>
                <a:ea typeface="+mn-ea"/>
                <a:cs typeface="+mn-cs"/>
              </a:rPr>
              <a:t> compute </a:t>
            </a:r>
            <a:r>
              <a:rPr lang="en-US" sz="1200" b="1" kern="1200">
                <a:solidFill>
                  <a:schemeClr val="tx1"/>
                </a:solidFill>
                <a:effectLst/>
                <a:latin typeface="+mn-lt"/>
                <a:ea typeface="+mn-ea"/>
                <a:cs typeface="+mn-cs"/>
              </a:rPr>
              <a:t>reacts to events</a:t>
            </a:r>
            <a:endParaRPr lang="en-US" sz="1200" kern="1200">
              <a:solidFill>
                <a:schemeClr val="tx1"/>
              </a:solidFill>
              <a:effectLst/>
              <a:latin typeface="+mn-lt"/>
              <a:ea typeface="+mn-ea"/>
              <a:cs typeface="+mn-cs"/>
            </a:endParaRPr>
          </a:p>
          <a:p>
            <a:pPr lvl="1"/>
            <a:r>
              <a:rPr lang="en-US" sz="1200" kern="1200">
                <a:solidFill>
                  <a:schemeClr val="tx1"/>
                </a:solidFill>
                <a:effectLst/>
                <a:latin typeface="+mn-lt"/>
                <a:ea typeface="+mn-ea"/>
                <a:cs typeface="+mn-cs"/>
              </a:rPr>
              <a:t>React, in near real-time, to events and triggers</a:t>
            </a:r>
          </a:p>
          <a:p>
            <a:pPr lvl="1"/>
            <a:r>
              <a:rPr lang="en-US" sz="1200" kern="1200">
                <a:solidFill>
                  <a:schemeClr val="tx1"/>
                </a:solidFill>
                <a:effectLst/>
                <a:latin typeface="+mn-lt"/>
                <a:ea typeface="+mn-ea"/>
                <a:cs typeface="+mn-cs"/>
              </a:rPr>
              <a:t>Triggered by virtually any event from Azure service or 3</a:t>
            </a:r>
            <a:r>
              <a:rPr lang="en-US" sz="1200" kern="1200" baseline="30000">
                <a:solidFill>
                  <a:schemeClr val="tx1"/>
                </a:solidFill>
                <a:effectLst/>
                <a:latin typeface="+mn-lt"/>
                <a:ea typeface="+mn-ea"/>
                <a:cs typeface="+mn-cs"/>
              </a:rPr>
              <a:t>rd</a:t>
            </a:r>
            <a:r>
              <a:rPr lang="en-US" sz="1200" kern="1200">
                <a:solidFill>
                  <a:schemeClr val="tx1"/>
                </a:solidFill>
                <a:effectLst/>
                <a:latin typeface="+mn-lt"/>
                <a:ea typeface="+mn-ea"/>
                <a:cs typeface="+mn-cs"/>
              </a:rPr>
              <a:t> party services</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400C77-98DD-41D6-BDE7-5E20B890E765}"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914866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“Pinnacle of PaaS compute”</a:t>
            </a:r>
          </a:p>
          <a:p>
            <a:pPr marL="571500" indent="-571500">
              <a:buFont typeface="Arial" panose="020B0604020202020204" pitchFamily="34" charset="0"/>
              <a:buChar char="•"/>
            </a:pPr>
            <a:r>
              <a:rPr lang="en-US" dirty="0"/>
              <a:t>Not just hardware “servers”, but software servers are also </a:t>
            </a:r>
            <a:r>
              <a:rPr lang="en-US" b="1" dirty="0"/>
              <a:t>managed for you</a:t>
            </a:r>
          </a:p>
          <a:p>
            <a:pPr marL="571500" indent="-571500">
              <a:buFont typeface="Arial" panose="020B0604020202020204" pitchFamily="34" charset="0"/>
              <a:buChar char="•"/>
            </a:pPr>
            <a:r>
              <a:rPr lang="en-US" dirty="0"/>
              <a:t>Focus on </a:t>
            </a:r>
            <a:r>
              <a:rPr lang="en-US" b="1" dirty="0"/>
              <a:t>business logic</a:t>
            </a:r>
            <a:r>
              <a:rPr lang="en-US" dirty="0"/>
              <a:t>, not solving technical problems not </a:t>
            </a:r>
            <a:r>
              <a:rPr lang="en-US" b="1" dirty="0"/>
              <a:t>core to business</a:t>
            </a:r>
          </a:p>
          <a:p>
            <a:pPr marL="571500" indent="-571500">
              <a:buFont typeface="Arial" panose="020B0604020202020204" pitchFamily="34" charset="0"/>
              <a:buChar char="•"/>
            </a:pPr>
            <a:r>
              <a:rPr lang="en-US" dirty="0"/>
              <a:t>Lower effort to get started makes it easier to experiment (bots, etc.)</a:t>
            </a:r>
          </a:p>
          <a:p>
            <a:r>
              <a:rPr lang="en-US" dirty="0"/>
              <a:t>Benefits of “Serverless”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400C77-98DD-41D6-BDE7-5E20B890E765}"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623519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Modify this slide and add the pre-</a:t>
            </a:r>
            <a:r>
              <a:rPr lang="en-US" dirty="0" err="1"/>
              <a:t>reqs</a:t>
            </a:r>
            <a:r>
              <a:rPr lang="en-US" dirty="0"/>
              <a:t> specific to your hack here.</a:t>
            </a:r>
          </a:p>
          <a:p>
            <a:endParaRPr lang="en-US" dirty="0"/>
          </a:p>
          <a:p>
            <a:r>
              <a:rPr lang="en-US" dirty="0"/>
              <a:t>Each challenge slide should list the key goals for the challenge.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84032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In today’s cloud enabled world, businesses are solving for maximum efficiency and faster time to market,</a:t>
            </a:r>
            <a:r>
              <a:rPr lang="en-US" baseline="0"/>
              <a:t> while reducing IT spend. </a:t>
            </a:r>
          </a:p>
          <a:p>
            <a:pPr marL="0" indent="0">
              <a:buFont typeface="Arial" panose="020B0604020202020204" pitchFamily="34" charset="0"/>
              <a:buNone/>
            </a:pPr>
            <a:r>
              <a:rPr lang="en-US" baseline="0"/>
              <a:t>Over the years we have seen businesses evolve from spinning VMs to leveraging the benefits of PaaS cloud such as managed infrastructure, scalability, high availability and cost. </a:t>
            </a:r>
          </a:p>
          <a:p>
            <a:pPr marL="0" indent="0">
              <a:buFont typeface="Arial" panose="020B0604020202020204" pitchFamily="34" charset="0"/>
              <a:buNone/>
            </a:pPr>
            <a:endParaRPr lang="en-US"/>
          </a:p>
          <a:p>
            <a:pPr marL="0" indent="0">
              <a:buFont typeface="Arial" panose="020B0604020202020204" pitchFamily="34" charset="0"/>
              <a:buNone/>
            </a:pPr>
            <a:r>
              <a:rPr lang="en-US"/>
              <a:t>Today, more businesses are trying to solve for what is core to their business focus – delivering services faster to their customers,</a:t>
            </a:r>
            <a:r>
              <a:rPr lang="en-US" baseline="0"/>
              <a:t> while reducing IT spend significantly. The answer comes in the form of </a:t>
            </a:r>
            <a:r>
              <a:rPr lang="en-US" baseline="0" err="1"/>
              <a:t>Serverless</a:t>
            </a:r>
            <a:r>
              <a:rPr lang="en-US" baseline="0"/>
              <a:t> application platform. </a:t>
            </a:r>
          </a:p>
          <a:p>
            <a:pPr marL="0" indent="0">
              <a:buFont typeface="Arial" panose="020B0604020202020204" pitchFamily="34" charset="0"/>
              <a:buNone/>
            </a:pPr>
            <a:endParaRPr lang="en-US" baseline="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a:t>In industry terms, when you hear someone say “</a:t>
            </a:r>
            <a:r>
              <a:rPr lang="en-US" baseline="0" err="1"/>
              <a:t>Serverless</a:t>
            </a:r>
            <a:r>
              <a:rPr lang="en-US" baseline="0"/>
              <a:t>” more often than not they are talking about </a:t>
            </a:r>
            <a:r>
              <a:rPr lang="en-US" baseline="0" err="1"/>
              <a:t>Serveless</a:t>
            </a:r>
            <a:r>
              <a:rPr lang="en-US" baseline="0"/>
              <a:t> Compute services which form the glue that enable developers to build their apps faster leveraging a variety of other PaaS services.   </a:t>
            </a:r>
          </a:p>
          <a:p>
            <a:pPr marL="0" indent="0">
              <a:buFont typeface="Arial" panose="020B0604020202020204" pitchFamily="34" charset="0"/>
              <a:buNone/>
            </a:pPr>
            <a:endParaRPr lang="en-US" baseline="0"/>
          </a:p>
          <a:p>
            <a:pPr marL="0" indent="0">
              <a:buFont typeface="Arial" panose="020B0604020202020204" pitchFamily="34" charset="0"/>
              <a:buNone/>
            </a:pPr>
            <a:r>
              <a:rPr lang="en-US" baseline="0" err="1"/>
              <a:t>Serverless</a:t>
            </a:r>
            <a:r>
              <a:rPr lang="en-US" baseline="0"/>
              <a:t> lets businesses maximize their benefits of the PaaS cloud by offering a fully managed infrastructure, with no servers to manage, provision and patch; hence reducing management overhead significantly. The event triggered programming model, allows for continuous auto-scaling and micro billing capabilities. Event-triggered compute and event-triggered scaling allows businesses to pay only for the compute power that was used, depending on the size of the workload.</a:t>
            </a:r>
          </a:p>
          <a:p>
            <a:pPr marL="0" indent="0">
              <a:buFont typeface="Arial" panose="020B0604020202020204" pitchFamily="34" charset="0"/>
              <a:buNone/>
            </a:pPr>
            <a:endParaRPr lang="en-US" baseline="0"/>
          </a:p>
          <a:p>
            <a:pPr marL="0" indent="0">
              <a:buFont typeface="Arial" panose="020B0604020202020204" pitchFamily="34" charset="0"/>
              <a:buNone/>
            </a:pPr>
            <a:endParaRPr lang="en-US"/>
          </a:p>
          <a:p>
            <a:pPr marL="0" indent="0">
              <a:buFont typeface="Arial" panose="020B0604020202020204" pitchFamily="34" charset="0"/>
              <a:buNone/>
            </a:pPr>
            <a:endParaRPr lang="en-US"/>
          </a:p>
          <a:p>
            <a:pPr marL="0" indent="0">
              <a:buFont typeface="Arial" panose="020B0604020202020204" pitchFamily="34" charset="0"/>
              <a:buNone/>
            </a:pPr>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66175"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66175"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D6517-1363-477A-A525-1F927625F38F}" type="datetime1">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2/27/2024</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71201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Lets talk about what really makes up MSFT’s Serverless platform:  At the center of the Serverless platform, is</a:t>
            </a:r>
            <a:r>
              <a:rPr lang="en-US" baseline="0" dirty="0"/>
              <a:t> our compute offerings: Azure Functions and Azure Logic Apps. Azure Functions is an event based Serverless compute experience that helps you accelerate your development. Logic Apps is a powerful orchestration tool. It enables building a Serverless app in minutes – by orchestrating multiple functions using a visual workflow tool. </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Say you have your apps up and running using Serverless. Congratulations! You now need to collect intelligence from different apps across platforms to take actions upon. There are a few essential components which we think are core to building Serverless applications are: </a:t>
            </a:r>
          </a:p>
          <a:p>
            <a:pPr marL="628650" lvl="1" indent="-171450">
              <a:buFont typeface="Arial" panose="020B0604020202020204" pitchFamily="34" charset="0"/>
              <a:buChar char="•"/>
            </a:pPr>
            <a:r>
              <a:rPr lang="en-US" baseline="0" dirty="0"/>
              <a:t>Data/ Storage –Functions has triggers and bindings with Azure document DB and Azure Blob storage </a:t>
            </a:r>
          </a:p>
          <a:p>
            <a:pPr marL="1085850" lvl="2" indent="-171450">
              <a:buFont typeface="Arial" panose="020B0604020202020204" pitchFamily="34" charset="0"/>
              <a:buChar char="•"/>
            </a:pPr>
            <a:r>
              <a:rPr lang="en-US" b="1" baseline="0" dirty="0"/>
              <a:t>** Triggers: </a:t>
            </a:r>
            <a:r>
              <a:rPr lang="en-US" b="1" dirty="0"/>
              <a:t>Triggers are event responses used to trigger your custom code. They allow you to respond to events across the Azure platform or on premise. </a:t>
            </a:r>
            <a:endParaRPr lang="en-US" b="1" baseline="0" dirty="0"/>
          </a:p>
          <a:p>
            <a:pPr marL="1085850" lvl="2" indent="-171450">
              <a:buFont typeface="Arial" panose="020B0604020202020204" pitchFamily="34" charset="0"/>
              <a:buChar char="•"/>
            </a:pPr>
            <a:r>
              <a:rPr lang="en-US" b="1" baseline="0" dirty="0"/>
              <a:t>** Bindings: </a:t>
            </a:r>
            <a:r>
              <a:rPr lang="en-US" b="1" dirty="0"/>
              <a:t>Bindings represent the necessary meta data used to connect your code to the desired trigger or associated input or output data.</a:t>
            </a:r>
            <a:endParaRPr lang="en-US" b="1" baseline="0" dirty="0"/>
          </a:p>
          <a:p>
            <a:pPr marL="628650" lvl="1" indent="-171450">
              <a:buFont typeface="Arial" panose="020B0604020202020204" pitchFamily="34" charset="0"/>
              <a:buChar char="•"/>
            </a:pPr>
            <a:r>
              <a:rPr lang="en-US" baseline="0" dirty="0"/>
              <a:t>Messaging such as queues and topics using Azure Service Bus and Azure Event Hubs</a:t>
            </a:r>
          </a:p>
          <a:p>
            <a:pPr marL="628650" lvl="1" indent="-171450">
              <a:buFont typeface="Arial" panose="020B0604020202020204" pitchFamily="34" charset="0"/>
              <a:buChar char="•"/>
            </a:pPr>
            <a:r>
              <a:rPr lang="en-US" baseline="0" dirty="0"/>
              <a:t>Integration – that includes core LOB apps and SaaS apps integration via Azure Logic Apps.</a:t>
            </a:r>
          </a:p>
          <a:p>
            <a:pPr marL="628650" lvl="1" indent="-171450">
              <a:buFont typeface="Arial" panose="020B0604020202020204" pitchFamily="34" charset="0"/>
              <a:buChar char="•"/>
            </a:pPr>
            <a:r>
              <a:rPr lang="en-US" baseline="0" dirty="0"/>
              <a:t>Intelligence on data and sentiment/ predictive analysis using Cognitive services and Machine learning</a:t>
            </a:r>
          </a:p>
          <a:p>
            <a:pPr marL="628650" lvl="1" indent="-171450">
              <a:buFont typeface="Arial" panose="020B0604020202020204" pitchFamily="34" charset="0"/>
              <a:buChar char="•"/>
            </a:pPr>
            <a:r>
              <a:rPr lang="en-US" baseline="0" dirty="0"/>
              <a:t>Conversation as a service – how do we equip developers to build apps that offer an end-to-end experience for their end users – Azure Bot Service offers a Serverless interactive bot experience. </a:t>
            </a:r>
          </a:p>
          <a:p>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More, developers are spending more time writing code that allows them to add huge business impact with Serverless.  MSFT offers numerous development tools such as IDE Support for Visual Studio in functions and Logic Apps, enables local development (vs web browser coding environment), visual debugging capability, all with your tools of choice.</a:t>
            </a:r>
          </a:p>
          <a:p>
            <a:endParaRPr lang="en-US" baseline="0" dirty="0"/>
          </a:p>
          <a:p>
            <a:pPr marL="171450" indent="-171450">
              <a:buFont typeface="Arial" panose="020B0604020202020204" pitchFamily="34" charset="0"/>
              <a:buChar char="•"/>
            </a:pPr>
            <a:r>
              <a:rPr lang="en-US" baseline="0" dirty="0"/>
              <a:t>Lastly, I also want to highlight top scenarios and use cases for Serverless:</a:t>
            </a:r>
          </a:p>
          <a:p>
            <a:pPr marL="685800" lvl="1" indent="-228600">
              <a:buFont typeface="+mj-lt"/>
              <a:buAutoNum type="arabicPeriod"/>
            </a:pPr>
            <a:r>
              <a:rPr lang="en-US" baseline="0" dirty="0"/>
              <a:t>Real-time Stream analytics: Customers can use Functions to feed real-time streams of data from application tracking into structured data and store it in SQL online.</a:t>
            </a:r>
          </a:p>
          <a:p>
            <a:pPr marL="685800" lvl="1" indent="-228600">
              <a:buFont typeface="+mj-lt"/>
              <a:buAutoNum type="arabicPeriod"/>
            </a:pPr>
            <a:r>
              <a:rPr lang="en-US" baseline="0" dirty="0"/>
              <a:t>SaaS event processing: Customers can use Functions and Logic Apps to analyze data from an excel file in </a:t>
            </a:r>
            <a:r>
              <a:rPr lang="en-US" baseline="0" dirty="0" err="1"/>
              <a:t>Onedrive</a:t>
            </a:r>
            <a:r>
              <a:rPr lang="en-US" baseline="0" dirty="0"/>
              <a:t> and perform validation, filtration, sorting and convert data into consumable business charts</a:t>
            </a:r>
          </a:p>
          <a:p>
            <a:pPr marL="685800" lvl="1" indent="-228600">
              <a:buFont typeface="+mj-lt"/>
              <a:buAutoNum type="arabicPeriod"/>
            </a:pPr>
            <a:r>
              <a:rPr lang="en-US" baseline="0" dirty="0"/>
              <a:t>Web app architecture: Used a lot in creating targeted  marketing collaterals – when a customer clicks on a webpage, it triggers a </a:t>
            </a:r>
            <a:r>
              <a:rPr lang="en-US" baseline="0" dirty="0" err="1"/>
              <a:t>webhook</a:t>
            </a:r>
            <a:r>
              <a:rPr lang="en-US" baseline="0" dirty="0"/>
              <a:t>, that uses a function to create an ad that matches the customer profile and displays a completed webpage.</a:t>
            </a:r>
          </a:p>
          <a:p>
            <a:pPr marL="685800" lvl="1" indent="-228600">
              <a:buFont typeface="+mj-lt"/>
              <a:buAutoNum type="arabicPeriod"/>
            </a:pPr>
            <a:r>
              <a:rPr lang="en-US" baseline="0" dirty="0"/>
              <a:t>Real-time bot messaging: When customers send a message to a </a:t>
            </a:r>
            <a:r>
              <a:rPr lang="en-US" baseline="0" dirty="0" err="1"/>
              <a:t>chatbox</a:t>
            </a:r>
            <a:r>
              <a:rPr lang="en-US" baseline="0" dirty="0"/>
              <a:t>, Functions calls Cortana analytics to generate appropriate answers and sends a response back.</a:t>
            </a:r>
          </a:p>
          <a:p>
            <a:pPr marL="685800" lvl="1" indent="-228600">
              <a:buFont typeface="+mj-lt"/>
              <a:buAutoNum type="arabicPeriod"/>
            </a:pPr>
            <a:endParaRPr lang="en-US" baseline="0" dirty="0"/>
          </a:p>
          <a:p>
            <a:pPr marL="457200" lvl="1" indent="0">
              <a:buFont typeface="+mj-lt"/>
              <a:buNone/>
            </a:pPr>
            <a:endParaRPr lang="en-US" baseline="0" dirty="0"/>
          </a:p>
          <a:p>
            <a:pPr marL="0" marR="0" lvl="0" indent="0" algn="l" defTabSz="932688" rtl="0" eaLnBrk="1" fontAlgn="auto" latinLnBrk="0" hangingPunct="1">
              <a:lnSpc>
                <a:spcPct val="100000"/>
              </a:lnSpc>
              <a:spcBef>
                <a:spcPts val="0"/>
              </a:spcBef>
              <a:spcAft>
                <a:spcPts val="0"/>
              </a:spcAft>
              <a:buClrTx/>
              <a:buSzTx/>
              <a:buFontTx/>
              <a:buNone/>
              <a:tabLst/>
              <a:defRPr/>
            </a:pPr>
            <a:r>
              <a:rPr lang="en-US" b="1" baseline="0" dirty="0"/>
              <a:t>//from before:  Customers have different paths to build a Serverless app – start by building the distributed application components using functions by leveraging the numerous templates and declarative bindings </a:t>
            </a:r>
            <a:r>
              <a:rPr lang="en-US" b="1" u="sng" baseline="0" dirty="0"/>
              <a:t>Or</a:t>
            </a:r>
            <a:r>
              <a:rPr lang="en-US" b="1" baseline="0" dirty="0"/>
              <a:t> </a:t>
            </a:r>
          </a:p>
          <a:p>
            <a:pPr marL="0" marR="0" lvl="0" indent="0" algn="l" defTabSz="932688" rtl="0" eaLnBrk="1" fontAlgn="auto" latinLnBrk="0" hangingPunct="1">
              <a:lnSpc>
                <a:spcPct val="100000"/>
              </a:lnSpc>
              <a:spcBef>
                <a:spcPts val="0"/>
              </a:spcBef>
              <a:spcAft>
                <a:spcPts val="0"/>
              </a:spcAft>
              <a:buClrTx/>
              <a:buSzTx/>
              <a:buFontTx/>
              <a:buNone/>
              <a:tabLst/>
              <a:defRPr/>
            </a:pPr>
            <a:r>
              <a:rPr lang="en-US" b="1" baseline="0" dirty="0"/>
              <a:t>Start with the workflow and orchestration of Serverless application using Azure Logic Apps. The visual designer enables developers to quickly and easily author, edit and visualize orchestration of multiple functions and workflow. </a:t>
            </a:r>
          </a:p>
          <a:p>
            <a:endParaRPr lang="en-US" baseline="0" dirty="0"/>
          </a:p>
          <a:p>
            <a:endParaRPr lang="en-US" baseline="0" dirty="0"/>
          </a:p>
          <a:p>
            <a:endParaRPr lang="en-US" baseline="0" dirty="0"/>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834E39C7-B244-4AD1-BF37-284BD542741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22169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kind of apps and scenarios can be built using serverless technologies?</a:t>
            </a:r>
          </a:p>
          <a:p>
            <a:r>
              <a:rPr lang="en-US" dirty="0"/>
              <a:t>The answer is anything where there is need to run some logic in response to an event.  </a:t>
            </a:r>
          </a:p>
          <a:p>
            <a:endParaRPr lang="en-US" dirty="0"/>
          </a:p>
          <a:p>
            <a:r>
              <a:rPr lang="en-US" dirty="0"/>
              <a:t>Some of you might be surprised to learn that, the above definition covers a big portion of the computing universe.  Modern computing is all about events:</a:t>
            </a:r>
          </a:p>
          <a:p>
            <a:pPr marL="228600" indent="-228600">
              <a:buFont typeface="+mj-lt"/>
              <a:buAutoNum type="arabicPeriod"/>
            </a:pPr>
            <a:r>
              <a:rPr lang="en-US" dirty="0"/>
              <a:t>An IoT device sending data to analyze and store in real-time is an event.  There are billions of those.  Handling of such data such as enriching, analyzing or filtering is best done using serverless functions which can be spun up on demand.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Almost every web based application needs to run some regular maintenance task like cleaning up a database or synchronizing data between two systems.  All of these times are events.  Such tasks that need to be run only at specific times, don’t call for dedicated infrastructure.  They are best left to serverless solutions.</a:t>
            </a:r>
          </a:p>
          <a:p>
            <a:pPr marL="228600" indent="-228600">
              <a:buFont typeface="+mj-lt"/>
              <a:buAutoNum type="arabicPeriod"/>
            </a:pPr>
            <a:r>
              <a:rPr lang="en-US" dirty="0"/>
              <a:t>A mobile app clicking a picture and submitting to backend is an event.  There are billions of such apps.  In many cases developers building such apps want to focus on delighting their customers using clients app experience.  Serverless technology can easily take away the burden of building mobile backends.</a:t>
            </a:r>
          </a:p>
          <a:p>
            <a:pPr marL="228600" indent="-228600">
              <a:buFont typeface="+mj-lt"/>
              <a:buAutoNum type="arabicPeriod"/>
            </a:pPr>
            <a:r>
              <a:rPr lang="en-US" dirty="0"/>
              <a:t>Automated response systems receiving a customer request is an event.  Building intelligent bots for such scenarios using serverless technology is again a great example where the focus needs to be on logic instead of infrastructure.</a:t>
            </a:r>
          </a:p>
          <a:p>
            <a:pPr marL="228600" indent="-228600">
              <a:buFont typeface="+mj-lt"/>
              <a:buAutoNum type="arabicPeriod"/>
            </a:pPr>
            <a:endParaRPr lang="en-US" dirty="0"/>
          </a:p>
          <a:p>
            <a:pPr marL="228600" indent="-228600">
              <a:buFont typeface="+mj-lt"/>
              <a:buAutoNum type="arabicPeriod"/>
            </a:pPr>
            <a:endParaRPr lang="en-US" dirty="0"/>
          </a:p>
          <a:p>
            <a:pPr marL="0" indent="0">
              <a:buFont typeface="+mj-lt"/>
              <a:buNone/>
            </a:pPr>
            <a:r>
              <a:rPr lang="en-US" dirty="0"/>
              <a:t>These are only some of the many examples which fit well </a:t>
            </a:r>
            <a:r>
              <a:rPr lang="en-US"/>
              <a:t>with serverless.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F9BF72-0868-4F84-9FCC-2F96DE36B2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49370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E55AF0-6808-4214-B1E5-0442E755318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5145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0E1739-70A2-467C-A0CA-F4330F170094}"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5641540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E55AF0-6808-4214-B1E5-0442E755318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1705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9E72A3-73C3-4EC0-976B-555052BC0BC2}"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2/27/2024 6:55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6958939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the whole (top level) Dev Ops story where Dev build </a:t>
            </a:r>
            <a:r>
              <a:rPr lang="en-US" baseline="0" dirty="0" err="1"/>
              <a:t>wounderful</a:t>
            </a:r>
            <a:r>
              <a:rPr lang="en-US" baseline="0" dirty="0"/>
              <a:t> apps, using CI they mange their code, builds, and releases. Connecting to a repository, they can deploy to Azure Websites, build in the cloud, deploy to a slot to test and validate, swap into production, deployed across the globe as needed, monitor and get feedback, on which </a:t>
            </a:r>
            <a:r>
              <a:rPr lang="en-US" baseline="0" dirty="0" err="1"/>
              <a:t>devs</a:t>
            </a:r>
            <a:r>
              <a:rPr lang="en-US" baseline="0" dirty="0"/>
              <a:t> can make updates.  Rinse and repeat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581EC0-6C77-47EF-A5F1-48F7DF3073C0}"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36743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E55AF0-6808-4214-B1E5-0442E755318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91457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E55AF0-6808-4214-B1E5-0442E755318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899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each “mini-lecture”, have a topic title and/or sub-topic title.</a:t>
            </a:r>
          </a:p>
          <a:p>
            <a:pPr marL="171450" indent="-171450">
              <a:buFont typeface="Arial" panose="020B0604020202020204" pitchFamily="34" charset="0"/>
              <a:buChar char="•"/>
            </a:pPr>
            <a:r>
              <a:rPr lang="en-US" dirty="0"/>
              <a:t>Each mini-lecture should be no longer than 5-10 minutes in length.</a:t>
            </a:r>
          </a:p>
          <a:p>
            <a:pPr marL="171450" indent="-171450">
              <a:buFont typeface="Arial" panose="020B0604020202020204" pitchFamily="34" charset="0"/>
              <a:buChar char="•"/>
            </a:pPr>
            <a:r>
              <a:rPr lang="en-US" dirty="0"/>
              <a:t>Only deliver one lecture ahead of each challenge.  </a:t>
            </a:r>
          </a:p>
          <a:p>
            <a:pPr marL="171450" indent="-171450">
              <a:buFont typeface="Arial" panose="020B0604020202020204" pitchFamily="34" charset="0"/>
              <a:buChar char="•"/>
            </a:pPr>
            <a:r>
              <a:rPr lang="en-US" dirty="0"/>
              <a:t>Do not attempt to present all of the lectures before students start hacking.</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5375D1-61FB-3243-8074-59CD809395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54096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Build 2015</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2/27/2024 6:55 PM</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07068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Call out that we now support stored</a:t>
            </a:r>
            <a:r>
              <a:rPr lang="en-US" baseline="0"/>
              <a:t> procs on-</a:t>
            </a:r>
            <a:r>
              <a:rPr lang="en-US" baseline="0" err="1"/>
              <a:t>prem</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80710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E55AF0-6808-4214-B1E5-0442E755318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21294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a:t>Logic Apps can</a:t>
            </a:r>
            <a:r>
              <a:rPr lang="en-NZ" b="0" baseline="0" dirty="0"/>
              <a:t> integrate with “anything” (APIs) and solve small or complex problems. Automation in a secure and reliable environment fast and easy.</a:t>
            </a:r>
          </a:p>
          <a:p>
            <a:endParaRPr lang="en-NZ" b="1" dirty="0"/>
          </a:p>
          <a:p>
            <a:r>
              <a:rPr lang="en-NZ" b="1" dirty="0"/>
              <a:t>Connect Anything:</a:t>
            </a:r>
          </a:p>
          <a:p>
            <a:r>
              <a:rPr lang="en-NZ" dirty="0"/>
              <a:t>On-premises,</a:t>
            </a:r>
            <a:r>
              <a:rPr lang="en-NZ" baseline="0" dirty="0"/>
              <a:t> hybrid and cloud</a:t>
            </a:r>
          </a:p>
          <a:p>
            <a:r>
              <a:rPr lang="en-NZ" baseline="0" dirty="0"/>
              <a:t>Mission critical, complex integration scenarios</a:t>
            </a:r>
          </a:p>
          <a:p>
            <a:r>
              <a:rPr lang="en-NZ" baseline="0" dirty="0"/>
              <a:t>Business productivity</a:t>
            </a:r>
          </a:p>
          <a:p>
            <a:endParaRPr lang="en-NZ" baseline="0" dirty="0"/>
          </a:p>
          <a:p>
            <a:r>
              <a:rPr lang="en-NZ" b="1" baseline="0" dirty="0"/>
              <a:t>Agile Business:</a:t>
            </a:r>
          </a:p>
          <a:p>
            <a:r>
              <a:rPr lang="en-NZ" baseline="0" dirty="0"/>
              <a:t>Quickly create workflows</a:t>
            </a:r>
          </a:p>
          <a:p>
            <a:r>
              <a:rPr lang="en-NZ" baseline="0" dirty="0"/>
              <a:t>Position to the future API centric</a:t>
            </a:r>
          </a:p>
          <a:p>
            <a:endParaRPr lang="en-NZ" baseline="0" dirty="0"/>
          </a:p>
          <a:p>
            <a:r>
              <a:rPr lang="en-NZ" b="1" baseline="0" dirty="0"/>
              <a:t>Transform Business:</a:t>
            </a:r>
          </a:p>
          <a:p>
            <a:r>
              <a:rPr lang="en-NZ" baseline="0" dirty="0"/>
              <a:t>Extract value from both (on-premises and cloud apps)</a:t>
            </a:r>
          </a:p>
          <a:p>
            <a:r>
              <a:rPr lang="en-NZ" baseline="0" dirty="0"/>
              <a:t>Build Holistic integration solutions.</a:t>
            </a:r>
          </a:p>
          <a:p>
            <a:endParaRPr lang="en-NZ" baseline="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Microsoft Worldwide Partner Conference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2/27/2024 6:55 PM</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26984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E55AF0-6808-4214-B1E5-0442E755318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78837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82893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96534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1013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796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each “mini-lecture”, have a topic title and/or sub-topic title.</a:t>
            </a:r>
          </a:p>
          <a:p>
            <a:pPr marL="171450" indent="-171450">
              <a:buFont typeface="Arial" panose="020B0604020202020204" pitchFamily="34" charset="0"/>
              <a:buChar char="•"/>
            </a:pPr>
            <a:r>
              <a:rPr lang="en-US" dirty="0"/>
              <a:t>Each mini-lecture should be no longer than 5-10 minutes in length.</a:t>
            </a:r>
          </a:p>
          <a:p>
            <a:pPr marL="171450" indent="-171450">
              <a:buFont typeface="Arial" panose="020B0604020202020204" pitchFamily="34" charset="0"/>
              <a:buChar char="•"/>
            </a:pPr>
            <a:r>
              <a:rPr lang="en-US" dirty="0"/>
              <a:t>Only deliver one lecture ahead of each challenge.  </a:t>
            </a:r>
          </a:p>
          <a:p>
            <a:pPr marL="171450" indent="-171450">
              <a:buFont typeface="Arial" panose="020B0604020202020204" pitchFamily="34" charset="0"/>
              <a:buChar char="•"/>
            </a:pPr>
            <a:r>
              <a:rPr lang="en-US" dirty="0"/>
              <a:t>Do not attempt to present all of the lectures before students start hacking.</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5375D1-61FB-3243-8074-59CD809395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1617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5387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each “mini-lecture”, have a topic title and/or sub-topic title.</a:t>
            </a:r>
          </a:p>
          <a:p>
            <a:pPr marL="171450" indent="-171450">
              <a:buFont typeface="Arial" panose="020B0604020202020204" pitchFamily="34" charset="0"/>
              <a:buChar char="•"/>
            </a:pPr>
            <a:r>
              <a:rPr lang="en-US" dirty="0"/>
              <a:t>Each mini-lecture should be no longer than 5-10 minutes in length.</a:t>
            </a:r>
          </a:p>
          <a:p>
            <a:pPr marL="171450" indent="-171450">
              <a:buFont typeface="Arial" panose="020B0604020202020204" pitchFamily="34" charset="0"/>
              <a:buChar char="•"/>
            </a:pPr>
            <a:r>
              <a:rPr lang="en-US" dirty="0"/>
              <a:t>Only deliver one lecture ahead of each challenge.  </a:t>
            </a:r>
          </a:p>
          <a:p>
            <a:pPr marL="171450" indent="-171450">
              <a:buFont typeface="Arial" panose="020B0604020202020204" pitchFamily="34" charset="0"/>
              <a:buChar char="•"/>
            </a:pPr>
            <a:r>
              <a:rPr lang="en-US" dirty="0"/>
              <a:t>Do not attempt to present all of the lectures before students start hacking.</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5375D1-61FB-3243-8074-59CD809395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4184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9794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F129-10C1-45D2-9366-5F6200A7B7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EFEC74-E711-408B-8EE8-74ADEEE779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B3DD10-7612-4933-A9DE-52C8DEC05C16}"/>
              </a:ext>
            </a:extLst>
          </p:cNvPr>
          <p:cNvSpPr>
            <a:spLocks noGrp="1"/>
          </p:cNvSpPr>
          <p:nvPr>
            <p:ph type="dt" sz="half" idx="10"/>
          </p:nvPr>
        </p:nvSpPr>
        <p:spPr/>
        <p:txBody>
          <a:bodyPr/>
          <a:lstStyle/>
          <a:p>
            <a:fld id="{DFED49D2-CC62-47A6-8FD4-1840AC422660}" type="datetimeFigureOut">
              <a:rPr lang="en-US" smtClean="0"/>
              <a:t>2/27/2024</a:t>
            </a:fld>
            <a:endParaRPr lang="en-US"/>
          </a:p>
        </p:txBody>
      </p:sp>
      <p:sp>
        <p:nvSpPr>
          <p:cNvPr id="5" name="Footer Placeholder 4">
            <a:extLst>
              <a:ext uri="{FF2B5EF4-FFF2-40B4-BE49-F238E27FC236}">
                <a16:creationId xmlns:a16="http://schemas.microsoft.com/office/drawing/2014/main" id="{5EB8C126-9EBB-4868-91BE-B4CC2CE03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99CA16-E167-4853-A100-2E054D32BF71}"/>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3996240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CC6AB-916B-4872-ADB7-2EE38C03FC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BC95F2-65D3-4728-A9BF-4B1226F6DC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6BB28D-3717-4CDB-824A-2D4D631E669F}"/>
              </a:ext>
            </a:extLst>
          </p:cNvPr>
          <p:cNvSpPr>
            <a:spLocks noGrp="1"/>
          </p:cNvSpPr>
          <p:nvPr>
            <p:ph type="dt" sz="half" idx="10"/>
          </p:nvPr>
        </p:nvSpPr>
        <p:spPr/>
        <p:txBody>
          <a:bodyPr/>
          <a:lstStyle/>
          <a:p>
            <a:fld id="{DFED49D2-CC62-47A6-8FD4-1840AC422660}" type="datetimeFigureOut">
              <a:rPr lang="en-US" smtClean="0"/>
              <a:t>2/27/2024</a:t>
            </a:fld>
            <a:endParaRPr lang="en-US"/>
          </a:p>
        </p:txBody>
      </p:sp>
      <p:sp>
        <p:nvSpPr>
          <p:cNvPr id="5" name="Footer Placeholder 4">
            <a:extLst>
              <a:ext uri="{FF2B5EF4-FFF2-40B4-BE49-F238E27FC236}">
                <a16:creationId xmlns:a16="http://schemas.microsoft.com/office/drawing/2014/main" id="{AB5584CE-DE7C-4C34-94E8-80A16A045E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8DD1E-28CE-4E10-98D6-866418D64DF5}"/>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1252775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CC8D2E-4302-4738-9896-99B8BAAA2B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844906-2E6D-437C-9444-A2C863F26A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ABB1D-C8B2-4D25-B618-8154E203DB47}"/>
              </a:ext>
            </a:extLst>
          </p:cNvPr>
          <p:cNvSpPr>
            <a:spLocks noGrp="1"/>
          </p:cNvSpPr>
          <p:nvPr>
            <p:ph type="dt" sz="half" idx="10"/>
          </p:nvPr>
        </p:nvSpPr>
        <p:spPr/>
        <p:txBody>
          <a:bodyPr/>
          <a:lstStyle/>
          <a:p>
            <a:fld id="{DFED49D2-CC62-47A6-8FD4-1840AC422660}" type="datetimeFigureOut">
              <a:rPr lang="en-US" smtClean="0"/>
              <a:t>2/27/2024</a:t>
            </a:fld>
            <a:endParaRPr lang="en-US"/>
          </a:p>
        </p:txBody>
      </p:sp>
      <p:sp>
        <p:nvSpPr>
          <p:cNvPr id="5" name="Footer Placeholder 4">
            <a:extLst>
              <a:ext uri="{FF2B5EF4-FFF2-40B4-BE49-F238E27FC236}">
                <a16:creationId xmlns:a16="http://schemas.microsoft.com/office/drawing/2014/main" id="{1C7B7F07-A62B-4DE6-BB1C-6682F2FC1E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925B9-9321-461D-858A-E0425B4C6D80}"/>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3334047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72050414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036306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55776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square photo">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l="-3" r="43761"/>
          <a:stretch/>
        </p:blipFill>
        <p:spPr>
          <a:xfrm flipH="1">
            <a:off x="5334350" y="2"/>
            <a:ext cx="6855908" cy="6857996"/>
          </a:xfrm>
          <a:prstGeom prst="rect">
            <a:avLst/>
          </a:prstGeom>
        </p:spPr>
      </p:pic>
      <p:sp>
        <p:nvSpPr>
          <p:cNvPr id="9" name="Title 1"/>
          <p:cNvSpPr>
            <a:spLocks noGrp="1"/>
          </p:cNvSpPr>
          <p:nvPr>
            <p:ph type="title" hasCustomPrompt="1"/>
          </p:nvPr>
        </p:nvSpPr>
        <p:spPr bwMode="auto">
          <a:xfrm>
            <a:off x="269302" y="2077815"/>
            <a:ext cx="4840694" cy="1799462"/>
          </a:xfrm>
          <a:noFill/>
        </p:spPr>
        <p:txBody>
          <a:bodyPr lIns="146304" tIns="91440" rIns="146304" bIns="91440" anchor="t" anchorCtr="0"/>
          <a:lstStyle>
            <a:lvl1pPr>
              <a:defRPr sz="4705" spc="-98"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2" y="3877277"/>
            <a:ext cx="4840694" cy="717249"/>
          </a:xfrm>
        </p:spPr>
        <p:txBody>
          <a:bodyPr lIns="164592" tIns="109728" rIns="164592" bIns="109728">
            <a:noAutofit/>
          </a:bodyPr>
          <a:lstStyle>
            <a:lvl1pPr marL="0" indent="0">
              <a:spcBef>
                <a:spcPts val="0"/>
              </a:spcBef>
              <a:buNone/>
              <a:defRPr lang="en-US" sz="3137" kern="1200" spc="0" baseline="0" dirty="0">
                <a:gradFill>
                  <a:gsLst>
                    <a:gs pos="91000">
                      <a:schemeClr val="tx1"/>
                    </a:gs>
                    <a:gs pos="0">
                      <a:schemeClr val="tx1"/>
                    </a:gs>
                  </a:gsLst>
                  <a:lin ang="5400000" scaled="0"/>
                </a:gradFill>
                <a:latin typeface="+mj-lt"/>
                <a:ea typeface="+mn-ea"/>
                <a:cs typeface="+mn-cs"/>
              </a:defRPr>
            </a:lvl1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10" name="Picture 9"/>
            <p:cNvPicPr>
              <a:picLocks noChangeAspect="1"/>
            </p:cNvPicPr>
            <p:nvPr/>
          </p:nvPicPr>
          <p:blipFill>
            <a:blip r:embed="rId3"/>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2192234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1161415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7621126" cy="899665"/>
          </a:xfrm>
        </p:spPr>
        <p:txBody>
          <a:bodyPr/>
          <a:lstStyle/>
          <a:p>
            <a:r>
              <a:rPr lang="en-US" dirty="0"/>
              <a:t>Click to edit Master title style</a:t>
            </a:r>
          </a:p>
        </p:txBody>
      </p:sp>
      <p:sp>
        <p:nvSpPr>
          <p:cNvPr id="6" name="Text Placeholder 5"/>
          <p:cNvSpPr>
            <a:spLocks noGrp="1"/>
          </p:cNvSpPr>
          <p:nvPr>
            <p:ph type="body" sz="quarter" idx="10"/>
          </p:nvPr>
        </p:nvSpPr>
        <p:spPr>
          <a:xfrm>
            <a:off x="269240" y="2047001"/>
            <a:ext cx="7619610" cy="2127473"/>
          </a:xfrm>
        </p:spPr>
        <p:txBody>
          <a:bodyPr/>
          <a:lstStyle>
            <a:lvl1pPr marL="0" indent="0">
              <a:spcBef>
                <a:spcPts val="2353"/>
              </a:spcBef>
              <a:buNone/>
              <a:defRPr sz="3529">
                <a:gradFill>
                  <a:gsLst>
                    <a:gs pos="1250">
                      <a:schemeClr val="tx1"/>
                    </a:gs>
                    <a:gs pos="99000">
                      <a:schemeClr val="tx1"/>
                    </a:gs>
                  </a:gsLst>
                  <a:lin ang="5400000" scaled="0"/>
                </a:gradFill>
              </a:defRPr>
            </a:lvl1pPr>
            <a:lvl2pPr marL="0" indent="0">
              <a:buFontTx/>
              <a:buNone/>
              <a:defRPr sz="1765"/>
            </a:lvl2pPr>
            <a:lvl3pPr marL="0" indent="0">
              <a:spcBef>
                <a:spcPts val="1176"/>
              </a:spcBef>
              <a:spcAft>
                <a:spcPts val="1176"/>
              </a:spcAft>
              <a:buNone/>
              <a:defRPr lang="en-US" sz="2353" kern="1200" spc="0" baseline="0" dirty="0">
                <a:gradFill>
                  <a:gsLst>
                    <a:gs pos="1250">
                      <a:schemeClr val="tx1"/>
                    </a:gs>
                    <a:gs pos="99000">
                      <a:schemeClr val="tx1"/>
                    </a:gs>
                  </a:gsLst>
                  <a:lin ang="5400000" scaled="0"/>
                </a:gradFill>
                <a:latin typeface="Segoe UI" panose="020B0502040204020203" pitchFamily="34" charset="0"/>
                <a:ea typeface="+mn-ea"/>
                <a:cs typeface="Segoe UI" panose="020B0502040204020203" pitchFamily="34" charset="0"/>
              </a:defRPr>
            </a:lvl3pPr>
            <a:lvl4pPr marL="0" indent="0">
              <a:buNone/>
              <a:defRPr sz="1568"/>
            </a:lvl4pPr>
            <a:lvl5pPr marL="0" indent="0">
              <a:buNone/>
              <a:defRPr sz="1568"/>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19F2EB70-40A7-4296-B4B7-A3A1F60CBDE9}"/>
              </a:ext>
            </a:extLst>
          </p:cNvPr>
          <p:cNvSpPr/>
          <p:nvPr userDrawn="1"/>
        </p:nvSpPr>
        <p:spPr bwMode="auto">
          <a:xfrm>
            <a:off x="7888849" y="0"/>
            <a:ext cx="430315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99425002-F35A-4D46-80D6-2AE7D7F66C02}"/>
              </a:ext>
            </a:extLst>
          </p:cNvPr>
          <p:cNvSpPr>
            <a:spLocks noGrp="1"/>
          </p:cNvSpPr>
          <p:nvPr>
            <p:ph type="body" sz="quarter" idx="11"/>
          </p:nvPr>
        </p:nvSpPr>
        <p:spPr>
          <a:xfrm>
            <a:off x="269240" y="963483"/>
            <a:ext cx="7544908" cy="561290"/>
          </a:xfrm>
        </p:spPr>
        <p:txBody>
          <a:bodyPr/>
          <a:lstStyle>
            <a:lvl1pPr marL="0" indent="0">
              <a:buNone/>
              <a:defRPr lang="en-US" sz="2745" b="0" kern="1200" cap="none" spc="0" baseline="0" dirty="0" smtClean="0">
                <a:ln w="3175">
                  <a:noFill/>
                </a:ln>
                <a:gradFill>
                  <a:gsLst>
                    <a:gs pos="1250">
                      <a:srgbClr val="0078D7"/>
                    </a:gs>
                    <a:gs pos="100000">
                      <a:srgbClr val="0078D7"/>
                    </a:gs>
                  </a:gsLst>
                  <a:lin ang="5400000" scaled="0"/>
                </a:gradFill>
                <a:effectLst/>
                <a:latin typeface="Segoe UI Semilight"/>
                <a:ea typeface="+mn-ea"/>
                <a:cs typeface="Segoe UI" pitchFamily="34" charset="0"/>
              </a:defRPr>
            </a:lvl1pPr>
            <a:lvl2pPr marL="0" indent="0">
              <a:buNone/>
              <a:defRPr>
                <a:solidFill>
                  <a:schemeClr val="accent1"/>
                </a:solidFill>
              </a:defRPr>
            </a:lvl2pPr>
            <a:lvl3pPr marL="0" indent="0">
              <a:buNone/>
              <a:defRPr>
                <a:solidFill>
                  <a:schemeClr val="accent1"/>
                </a:solidFill>
              </a:defRPr>
            </a:lvl3pPr>
            <a:lvl4pPr marL="0" indent="0">
              <a:buNone/>
              <a:defRPr>
                <a:solidFill>
                  <a:schemeClr val="accent1"/>
                </a:solidFill>
              </a:defRPr>
            </a:lvl4pPr>
            <a:lvl5pPr marL="0" indent="0">
              <a:buNone/>
              <a:defRPr>
                <a:solidFill>
                  <a:schemeClr val="accent1"/>
                </a:solidFill>
              </a:defRPr>
            </a:lvl5pPr>
          </a:lstStyle>
          <a:p>
            <a:pPr lvl="0"/>
            <a:r>
              <a:rPr lang="en-US" dirty="0"/>
              <a:t>Edit Master text styles</a:t>
            </a:r>
          </a:p>
        </p:txBody>
      </p:sp>
    </p:spTree>
    <p:extLst>
      <p:ext uri="{BB962C8B-B14F-4D97-AF65-F5344CB8AC3E}">
        <p14:creationId xmlns:p14="http://schemas.microsoft.com/office/powerpoint/2010/main" val="306213645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0B4F0-360B-4EB9-96E3-81C44E0DC9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40711-1DC8-49A6-B5F5-4132DFE31B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1645B8-FCD4-4220-8D4A-7939D7A68671}"/>
              </a:ext>
            </a:extLst>
          </p:cNvPr>
          <p:cNvSpPr>
            <a:spLocks noGrp="1"/>
          </p:cNvSpPr>
          <p:nvPr>
            <p:ph type="dt" sz="half" idx="10"/>
          </p:nvPr>
        </p:nvSpPr>
        <p:spPr/>
        <p:txBody>
          <a:bodyPr/>
          <a:lstStyle/>
          <a:p>
            <a:fld id="{DFED49D2-CC62-47A6-8FD4-1840AC422660}" type="datetimeFigureOut">
              <a:rPr lang="en-US" smtClean="0"/>
              <a:t>2/27/2024</a:t>
            </a:fld>
            <a:endParaRPr lang="en-US"/>
          </a:p>
        </p:txBody>
      </p:sp>
      <p:sp>
        <p:nvSpPr>
          <p:cNvPr id="5" name="Footer Placeholder 4">
            <a:extLst>
              <a:ext uri="{FF2B5EF4-FFF2-40B4-BE49-F238E27FC236}">
                <a16:creationId xmlns:a16="http://schemas.microsoft.com/office/drawing/2014/main" id="{469100D7-3212-49A0-A793-E3173C0B5D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A8383-8F48-4AB8-8F64-6C8A9645963E}"/>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3988635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AD11-B0DD-4350-A7FF-FA0E289A3E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11ABD6-1D73-47E2-B772-7F31936896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00C594-A3F7-4D23-83DE-AE64DDA2F151}"/>
              </a:ext>
            </a:extLst>
          </p:cNvPr>
          <p:cNvSpPr>
            <a:spLocks noGrp="1"/>
          </p:cNvSpPr>
          <p:nvPr>
            <p:ph type="dt" sz="half" idx="10"/>
          </p:nvPr>
        </p:nvSpPr>
        <p:spPr/>
        <p:txBody>
          <a:bodyPr/>
          <a:lstStyle/>
          <a:p>
            <a:fld id="{DFED49D2-CC62-47A6-8FD4-1840AC422660}" type="datetimeFigureOut">
              <a:rPr lang="en-US" smtClean="0"/>
              <a:t>2/27/2024</a:t>
            </a:fld>
            <a:endParaRPr lang="en-US"/>
          </a:p>
        </p:txBody>
      </p:sp>
      <p:sp>
        <p:nvSpPr>
          <p:cNvPr id="5" name="Footer Placeholder 4">
            <a:extLst>
              <a:ext uri="{FF2B5EF4-FFF2-40B4-BE49-F238E27FC236}">
                <a16:creationId xmlns:a16="http://schemas.microsoft.com/office/drawing/2014/main" id="{E4FFA030-C3D4-4735-9CB8-B0CF2F46D9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F6CA0-B0BA-4664-AFF4-BA477CEE57C0}"/>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11743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55AA-2584-49CC-8731-18F9529E5E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154E24-6900-4B12-AE9F-BAF7C04FD3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2333AF-3834-44E0-857A-88952F4CBA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2DE49D-90CB-429A-94C5-9F6646338F8A}"/>
              </a:ext>
            </a:extLst>
          </p:cNvPr>
          <p:cNvSpPr>
            <a:spLocks noGrp="1"/>
          </p:cNvSpPr>
          <p:nvPr>
            <p:ph type="dt" sz="half" idx="10"/>
          </p:nvPr>
        </p:nvSpPr>
        <p:spPr/>
        <p:txBody>
          <a:bodyPr/>
          <a:lstStyle/>
          <a:p>
            <a:fld id="{DFED49D2-CC62-47A6-8FD4-1840AC422660}" type="datetimeFigureOut">
              <a:rPr lang="en-US" smtClean="0"/>
              <a:t>2/27/2024</a:t>
            </a:fld>
            <a:endParaRPr lang="en-US"/>
          </a:p>
        </p:txBody>
      </p:sp>
      <p:sp>
        <p:nvSpPr>
          <p:cNvPr id="6" name="Footer Placeholder 5">
            <a:extLst>
              <a:ext uri="{FF2B5EF4-FFF2-40B4-BE49-F238E27FC236}">
                <a16:creationId xmlns:a16="http://schemas.microsoft.com/office/drawing/2014/main" id="{37B09976-3079-4A2A-A63D-4D6F72660A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E80AF1-1FF7-4244-B217-04948F8B3B78}"/>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2461567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9FB0-7BBC-4674-A33E-F57AE3BB7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89B338-ACE3-408C-A4D9-900630EF66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65FC5E-1D5A-465E-A3E7-F515139485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753D6A-8E22-4D11-9680-4ED41E1A64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EE57FD-567A-4F00-951B-D2FE21DDA1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F4F9FB-FEA8-4992-91A7-86B119B0D366}"/>
              </a:ext>
            </a:extLst>
          </p:cNvPr>
          <p:cNvSpPr>
            <a:spLocks noGrp="1"/>
          </p:cNvSpPr>
          <p:nvPr>
            <p:ph type="dt" sz="half" idx="10"/>
          </p:nvPr>
        </p:nvSpPr>
        <p:spPr/>
        <p:txBody>
          <a:bodyPr/>
          <a:lstStyle/>
          <a:p>
            <a:fld id="{DFED49D2-CC62-47A6-8FD4-1840AC422660}" type="datetimeFigureOut">
              <a:rPr lang="en-US" smtClean="0"/>
              <a:t>2/27/2024</a:t>
            </a:fld>
            <a:endParaRPr lang="en-US"/>
          </a:p>
        </p:txBody>
      </p:sp>
      <p:sp>
        <p:nvSpPr>
          <p:cNvPr id="8" name="Footer Placeholder 7">
            <a:extLst>
              <a:ext uri="{FF2B5EF4-FFF2-40B4-BE49-F238E27FC236}">
                <a16:creationId xmlns:a16="http://schemas.microsoft.com/office/drawing/2014/main" id="{7410DDA7-003B-4F23-BFA6-C632A218CB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8E93B5-9355-4780-AA12-0AC93BA4ED9A}"/>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1844717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471DD-897F-4595-8ABF-7ADA9F19D2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033FE4-1752-44EE-BD77-3D399C83532B}"/>
              </a:ext>
            </a:extLst>
          </p:cNvPr>
          <p:cNvSpPr>
            <a:spLocks noGrp="1"/>
          </p:cNvSpPr>
          <p:nvPr>
            <p:ph type="dt" sz="half" idx="10"/>
          </p:nvPr>
        </p:nvSpPr>
        <p:spPr/>
        <p:txBody>
          <a:bodyPr/>
          <a:lstStyle/>
          <a:p>
            <a:fld id="{DFED49D2-CC62-47A6-8FD4-1840AC422660}" type="datetimeFigureOut">
              <a:rPr lang="en-US" smtClean="0"/>
              <a:t>2/27/2024</a:t>
            </a:fld>
            <a:endParaRPr lang="en-US"/>
          </a:p>
        </p:txBody>
      </p:sp>
      <p:sp>
        <p:nvSpPr>
          <p:cNvPr id="4" name="Footer Placeholder 3">
            <a:extLst>
              <a:ext uri="{FF2B5EF4-FFF2-40B4-BE49-F238E27FC236}">
                <a16:creationId xmlns:a16="http://schemas.microsoft.com/office/drawing/2014/main" id="{ED7D8003-9A3F-4009-8153-703D2E383C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359797-25D3-4937-B847-BF0F973F9074}"/>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559780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280CA4-6690-47B9-A8ED-82E6271D4C8F}"/>
              </a:ext>
            </a:extLst>
          </p:cNvPr>
          <p:cNvSpPr>
            <a:spLocks noGrp="1"/>
          </p:cNvSpPr>
          <p:nvPr>
            <p:ph type="dt" sz="half" idx="10"/>
          </p:nvPr>
        </p:nvSpPr>
        <p:spPr/>
        <p:txBody>
          <a:bodyPr/>
          <a:lstStyle/>
          <a:p>
            <a:fld id="{DFED49D2-CC62-47A6-8FD4-1840AC422660}" type="datetimeFigureOut">
              <a:rPr lang="en-US" smtClean="0"/>
              <a:t>2/27/2024</a:t>
            </a:fld>
            <a:endParaRPr lang="en-US"/>
          </a:p>
        </p:txBody>
      </p:sp>
      <p:sp>
        <p:nvSpPr>
          <p:cNvPr id="3" name="Footer Placeholder 2">
            <a:extLst>
              <a:ext uri="{FF2B5EF4-FFF2-40B4-BE49-F238E27FC236}">
                <a16:creationId xmlns:a16="http://schemas.microsoft.com/office/drawing/2014/main" id="{0FA8E329-C054-48E6-A44C-045F929EFA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52ED5C-A023-4B9E-B8E6-05823651777E}"/>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3916826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72E-F6C4-4F7D-9CD3-E86C519B7B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8BD64D-591E-4180-AD8B-65A8D3AE82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EFD514-6A2B-4F07-8972-4243C2F2B6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D1CF6E-CCB7-421B-BA84-B00A89141511}"/>
              </a:ext>
            </a:extLst>
          </p:cNvPr>
          <p:cNvSpPr>
            <a:spLocks noGrp="1"/>
          </p:cNvSpPr>
          <p:nvPr>
            <p:ph type="dt" sz="half" idx="10"/>
          </p:nvPr>
        </p:nvSpPr>
        <p:spPr/>
        <p:txBody>
          <a:bodyPr/>
          <a:lstStyle/>
          <a:p>
            <a:fld id="{DFED49D2-CC62-47A6-8FD4-1840AC422660}" type="datetimeFigureOut">
              <a:rPr lang="en-US" smtClean="0"/>
              <a:t>2/27/2024</a:t>
            </a:fld>
            <a:endParaRPr lang="en-US"/>
          </a:p>
        </p:txBody>
      </p:sp>
      <p:sp>
        <p:nvSpPr>
          <p:cNvPr id="6" name="Footer Placeholder 5">
            <a:extLst>
              <a:ext uri="{FF2B5EF4-FFF2-40B4-BE49-F238E27FC236}">
                <a16:creationId xmlns:a16="http://schemas.microsoft.com/office/drawing/2014/main" id="{BADCAF3D-9685-414C-831D-30D707719C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FBF557-0159-4A97-9E87-D8D0F862477B}"/>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3784463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F801-6C81-4D6B-B7B2-97230A4900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BAB416-3074-4995-B313-66AF64E94B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FFE19C-018D-48CD-8969-938017319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F2BF68-344B-4350-B9BF-39BAF19D3575}"/>
              </a:ext>
            </a:extLst>
          </p:cNvPr>
          <p:cNvSpPr>
            <a:spLocks noGrp="1"/>
          </p:cNvSpPr>
          <p:nvPr>
            <p:ph type="dt" sz="half" idx="10"/>
          </p:nvPr>
        </p:nvSpPr>
        <p:spPr/>
        <p:txBody>
          <a:bodyPr/>
          <a:lstStyle/>
          <a:p>
            <a:fld id="{DFED49D2-CC62-47A6-8FD4-1840AC422660}" type="datetimeFigureOut">
              <a:rPr lang="en-US" smtClean="0"/>
              <a:t>2/27/2024</a:t>
            </a:fld>
            <a:endParaRPr lang="en-US"/>
          </a:p>
        </p:txBody>
      </p:sp>
      <p:sp>
        <p:nvSpPr>
          <p:cNvPr id="6" name="Footer Placeholder 5">
            <a:extLst>
              <a:ext uri="{FF2B5EF4-FFF2-40B4-BE49-F238E27FC236}">
                <a16:creationId xmlns:a16="http://schemas.microsoft.com/office/drawing/2014/main" id="{A0F3E74C-D45A-4301-9476-E1F94A3463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2C367C-8F2C-49C7-A3EC-CD1CD388F765}"/>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774652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85086B-D464-4697-8972-FD220008FC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8E012D-3850-4124-A0F1-3BB8DFEC1A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160965-0CA1-4E29-BBFE-630FA6779D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ED49D2-CC62-47A6-8FD4-1840AC422660}" type="datetimeFigureOut">
              <a:rPr lang="en-US" smtClean="0"/>
              <a:t>2/27/2024</a:t>
            </a:fld>
            <a:endParaRPr lang="en-US"/>
          </a:p>
        </p:txBody>
      </p:sp>
      <p:sp>
        <p:nvSpPr>
          <p:cNvPr id="5" name="Footer Placeholder 4">
            <a:extLst>
              <a:ext uri="{FF2B5EF4-FFF2-40B4-BE49-F238E27FC236}">
                <a16:creationId xmlns:a16="http://schemas.microsoft.com/office/drawing/2014/main" id="{406A5A0D-5A09-4B3C-B11F-973954574B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AED91D-D5DC-400D-BFDF-CECA769DAE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A5D10-618F-48F3-BDB9-4DB139240047}" type="slidenum">
              <a:rPr lang="en-US" smtClean="0"/>
              <a:t>‹#›</a:t>
            </a:fld>
            <a:endParaRPr lang="en-US"/>
          </a:p>
        </p:txBody>
      </p:sp>
    </p:spTree>
    <p:extLst>
      <p:ext uri="{BB962C8B-B14F-4D97-AF65-F5344CB8AC3E}">
        <p14:creationId xmlns:p14="http://schemas.microsoft.com/office/powerpoint/2010/main" val="4029705734"/>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4017" r:id="rId12"/>
    <p:sldLayoutId id="2147484018" r:id="rId13"/>
    <p:sldLayoutId id="2147484019" r:id="rId14"/>
    <p:sldLayoutId id="2147484020" r:id="rId15"/>
    <p:sldLayoutId id="2147484021" r:id="rId16"/>
    <p:sldLayoutId id="2147484022"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microsoft.github.io/WhatTheHack/015-Serverles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hyperlink" Target="https://aka.ms/wth"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hyperlink" Target="https://azure.microsoft.com/en-us/services/bot-service/" TargetMode="External"/><Relationship Id="rId13" Type="http://schemas.openxmlformats.org/officeDocument/2006/relationships/image" Target="../media/image13.png"/><Relationship Id="rId3" Type="http://schemas.openxmlformats.org/officeDocument/2006/relationships/hyperlink" Target="https://azure.microsoft.com/en-us/services/cosmos-db/" TargetMode="External"/><Relationship Id="rId7" Type="http://schemas.openxmlformats.org/officeDocument/2006/relationships/image" Target="../media/image10.png"/><Relationship Id="rId12" Type="http://schemas.openxmlformats.org/officeDocument/2006/relationships/hyperlink" Target="https://azure.microsoft.com/en-us/services/event-grid/" TargetMode="External"/><Relationship Id="rId17" Type="http://schemas.openxmlformats.org/officeDocument/2006/relationships/image" Target="../media/image16.png"/><Relationship Id="rId2" Type="http://schemas.openxmlformats.org/officeDocument/2006/relationships/notesSlide" Target="../notesSlides/notesSlide31.xml"/><Relationship Id="rId16"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hyperlink" Target="https://azure.microsoft.com/en-us/services/storage/?v=16.50" TargetMode="External"/><Relationship Id="rId11" Type="http://schemas.openxmlformats.org/officeDocument/2006/relationships/image" Target="../media/image12.png"/><Relationship Id="rId5" Type="http://schemas.microsoft.com/office/2007/relationships/hdphoto" Target="../media/hdphoto1.wdp"/><Relationship Id="rId15" Type="http://schemas.openxmlformats.org/officeDocument/2006/relationships/image" Target="../media/image14.png"/><Relationship Id="rId10" Type="http://schemas.openxmlformats.org/officeDocument/2006/relationships/hyperlink" Target="https://azure.microsoft.com/en-us/services/stream-analytics/" TargetMode="External"/><Relationship Id="rId4" Type="http://schemas.openxmlformats.org/officeDocument/2006/relationships/image" Target="../media/image9.png"/><Relationship Id="rId9" Type="http://schemas.openxmlformats.org/officeDocument/2006/relationships/image" Target="../media/image11.png"/><Relationship Id="rId14" Type="http://schemas.openxmlformats.org/officeDocument/2006/relationships/hyperlink" Target="https://azure.microsoft.com/en-us/services/active-directory/"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image" Target="../media/image24.emf"/><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emf"/><Relationship Id="rId9" Type="http://schemas.openxmlformats.org/officeDocument/2006/relationships/image" Target="../media/image27.png"/><Relationship Id="rId14" Type="http://schemas.openxmlformats.org/officeDocument/2006/relationships/image" Target="../media/image3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44.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3.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6.png"/><Relationship Id="rId2" Type="http://schemas.openxmlformats.org/officeDocument/2006/relationships/notesSlide" Target="../notesSlides/notesSlide43.xml"/><Relationship Id="rId16" Type="http://schemas.openxmlformats.org/officeDocument/2006/relationships/image" Target="../media/image55.png"/><Relationship Id="rId1" Type="http://schemas.openxmlformats.org/officeDocument/2006/relationships/slideLayout" Target="../slideLayouts/slideLayout6.xml"/><Relationship Id="rId6" Type="http://schemas.microsoft.com/office/2007/relationships/hdphoto" Target="../media/hdphoto2.wdp"/><Relationship Id="rId11" Type="http://schemas.openxmlformats.org/officeDocument/2006/relationships/image" Target="../media/image50.png"/><Relationship Id="rId5" Type="http://schemas.openxmlformats.org/officeDocument/2006/relationships/image" Target="../media/image45.png"/><Relationship Id="rId15" Type="http://schemas.openxmlformats.org/officeDocument/2006/relationships/image" Target="../media/image54.png"/><Relationship Id="rId10" Type="http://schemas.openxmlformats.org/officeDocument/2006/relationships/image" Target="../media/image49.png"/><Relationship Id="rId4" Type="http://schemas.openxmlformats.org/officeDocument/2006/relationships/image" Target="../media/image44.png"/><Relationship Id="rId9" Type="http://schemas.openxmlformats.org/officeDocument/2006/relationships/image" Target="../media/image48.png"/><Relationship Id="rId14" Type="http://schemas.openxmlformats.org/officeDocument/2006/relationships/image" Target="../media/image5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5.png"/><Relationship Id="rId2" Type="http://schemas.openxmlformats.org/officeDocument/2006/relationships/notesSlide" Target="../notesSlides/notesSlide45.xml"/><Relationship Id="rId1" Type="http://schemas.openxmlformats.org/officeDocument/2006/relationships/slideLayout" Target="../slideLayouts/slideLayout6.xml"/><Relationship Id="rId6" Type="http://schemas.openxmlformats.org/officeDocument/2006/relationships/image" Target="../media/image60.png"/><Relationship Id="rId11" Type="http://schemas.openxmlformats.org/officeDocument/2006/relationships/image" Target="../media/image64.png"/><Relationship Id="rId5" Type="http://schemas.openxmlformats.org/officeDocument/2006/relationships/image" Target="../media/image59.png"/><Relationship Id="rId10" Type="http://schemas.openxmlformats.org/officeDocument/2006/relationships/image" Target="../media/image63.png"/><Relationship Id="rId4" Type="http://schemas.openxmlformats.org/officeDocument/2006/relationships/image" Target="../media/image58.emf"/><Relationship Id="rId9" Type="http://schemas.openxmlformats.org/officeDocument/2006/relationships/image" Target="../media/image62.png"/></Relationships>
</file>

<file path=ppt/slides/_rels/slide4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66.png"/><Relationship Id="rId7" Type="http://schemas.openxmlformats.org/officeDocument/2006/relationships/image" Target="../media/image61.png"/><Relationship Id="rId12" Type="http://schemas.openxmlformats.org/officeDocument/2006/relationships/image" Target="../media/image65.png"/><Relationship Id="rId2" Type="http://schemas.openxmlformats.org/officeDocument/2006/relationships/notesSlide" Target="../notesSlides/notesSlide46.xml"/><Relationship Id="rId1" Type="http://schemas.openxmlformats.org/officeDocument/2006/relationships/slideLayout" Target="../slideLayouts/slideLayout6.xml"/><Relationship Id="rId6" Type="http://schemas.openxmlformats.org/officeDocument/2006/relationships/image" Target="../media/image60.png"/><Relationship Id="rId11" Type="http://schemas.openxmlformats.org/officeDocument/2006/relationships/image" Target="../media/image64.png"/><Relationship Id="rId5" Type="http://schemas.openxmlformats.org/officeDocument/2006/relationships/image" Target="../media/image59.png"/><Relationship Id="rId10" Type="http://schemas.openxmlformats.org/officeDocument/2006/relationships/image" Target="../media/image63.png"/><Relationship Id="rId4" Type="http://schemas.openxmlformats.org/officeDocument/2006/relationships/image" Target="../media/image58.emf"/><Relationship Id="rId9" Type="http://schemas.openxmlformats.org/officeDocument/2006/relationships/image" Target="../media/image6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92161" y="2967576"/>
            <a:ext cx="10407677" cy="1161921"/>
          </a:xfrm>
        </p:spPr>
        <p:txBody>
          <a:bodyPr/>
          <a:lstStyle/>
          <a:p>
            <a:pPr algn="ctr"/>
            <a:r>
              <a:rPr lang="en-US" dirty="0">
                <a:ln w="3175">
                  <a:noFill/>
                </a:ln>
                <a:solidFill>
                  <a:srgbClr val="9966FF"/>
                </a:solidFill>
                <a:latin typeface="Segoe UI" panose="020B0502040204020203" pitchFamily="34" charset="0"/>
                <a:ea typeface="+mn-ea"/>
                <a:cs typeface="Segoe UI" panose="020B0502040204020203" pitchFamily="34" charset="0"/>
              </a:rPr>
              <a:t>Azure Serverless</a:t>
            </a:r>
          </a:p>
        </p:txBody>
      </p:sp>
      <p:pic>
        <p:nvPicPr>
          <p:cNvPr id="3" name="Picture 2" descr="Text&#10;&#10;Description automatically generated">
            <a:extLst>
              <a:ext uri="{FF2B5EF4-FFF2-40B4-BE49-F238E27FC236}">
                <a16:creationId xmlns:a16="http://schemas.microsoft.com/office/drawing/2014/main" id="{7AA56A81-301A-4BE1-AB67-85FD3129756D}"/>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629054" y="322729"/>
            <a:ext cx="8586780" cy="2227730"/>
          </a:xfrm>
          <a:prstGeom prst="rect">
            <a:avLst/>
          </a:prstGeom>
        </p:spPr>
      </p:pic>
      <p:sp>
        <p:nvSpPr>
          <p:cNvPr id="5" name="TextBox 4">
            <a:extLst>
              <a:ext uri="{FF2B5EF4-FFF2-40B4-BE49-F238E27FC236}">
                <a16:creationId xmlns:a16="http://schemas.microsoft.com/office/drawing/2014/main" id="{A6315BEC-A504-F5FD-F367-65732528E8AE}"/>
              </a:ext>
            </a:extLst>
          </p:cNvPr>
          <p:cNvSpPr txBox="1"/>
          <p:nvPr/>
        </p:nvSpPr>
        <p:spPr>
          <a:xfrm>
            <a:off x="2875341" y="5023386"/>
            <a:ext cx="6094206" cy="523220"/>
          </a:xfrm>
          <a:prstGeom prst="rect">
            <a:avLst/>
          </a:prstGeom>
          <a:noFill/>
        </p:spPr>
        <p:txBody>
          <a:bodyPr wrap="square">
            <a:spAutoFit/>
          </a:bodyPr>
          <a:lstStyle/>
          <a:p>
            <a:pPr algn="ctr"/>
            <a:r>
              <a:rPr lang="en-US" sz="2800" dirty="0">
                <a:hlinkClick r:id="rId4"/>
              </a:rPr>
              <a:t>What The Hack - Azure Serverless</a:t>
            </a:r>
            <a:endParaRPr lang="en-US" sz="2800" dirty="0"/>
          </a:p>
        </p:txBody>
      </p:sp>
    </p:spTree>
    <p:extLst>
      <p:ext uri="{BB962C8B-B14F-4D97-AF65-F5344CB8AC3E}">
        <p14:creationId xmlns:p14="http://schemas.microsoft.com/office/powerpoint/2010/main" val="185882896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solidFill>
                  <a:srgbClr val="002060"/>
                </a:solidFill>
                <a:latin typeface="Segoe UI" panose="020B0502040204020203" pitchFamily="34" charset="0"/>
                <a:cs typeface="Segoe UI" panose="020B0502040204020203" pitchFamily="34" charset="0"/>
              </a:rPr>
              <a:t>Challenge #3</a:t>
            </a:r>
            <a:br>
              <a:rPr lang="en-US" sz="5400" b="1" dirty="0">
                <a:solidFill>
                  <a:srgbClr val="002060"/>
                </a:solidFill>
                <a:latin typeface="Segoe UI" panose="020B0502040204020203" pitchFamily="34" charset="0"/>
                <a:cs typeface="Segoe UI" panose="020B0502040204020203" pitchFamily="34" charset="0"/>
              </a:rPr>
            </a:br>
            <a:r>
              <a:rPr lang="en-US" sz="3200" b="1" dirty="0">
                <a:solidFill>
                  <a:srgbClr val="7030A0"/>
                </a:solidFill>
                <a:latin typeface="Segoe UI" panose="020B0502040204020203" pitchFamily="34" charset="0"/>
                <a:cs typeface="Segoe UI" panose="020B0502040204020203" pitchFamily="34" charset="0"/>
              </a:rPr>
              <a:t>Create Resources</a:t>
            </a:r>
          </a:p>
        </p:txBody>
      </p:sp>
      <p:sp>
        <p:nvSpPr>
          <p:cNvPr id="2" name="Text Placeholder 1"/>
          <p:cNvSpPr>
            <a:spLocks noGrp="1"/>
          </p:cNvSpPr>
          <p:nvPr>
            <p:ph type="body" sz="quarter" idx="10"/>
          </p:nvPr>
        </p:nvSpPr>
        <p:spPr>
          <a:xfrm>
            <a:off x="550985" y="1890296"/>
            <a:ext cx="11374096" cy="4556504"/>
          </a:xfrm>
        </p:spPr>
        <p:txBody>
          <a:bodyPr>
            <a:normAutofit/>
          </a:bodyPr>
          <a:lstStyle/>
          <a:p>
            <a:r>
              <a:rPr lang="en-US" sz="3200" dirty="0">
                <a:latin typeface="Segoe UI" panose="020B0502040204020203" pitchFamily="34" charset="0"/>
                <a:cs typeface="Segoe UI" panose="020B0502040204020203" pitchFamily="34" charset="0"/>
              </a:rPr>
              <a:t>Cosmos DB</a:t>
            </a:r>
          </a:p>
          <a:p>
            <a:r>
              <a:rPr lang="en-US" sz="3200" dirty="0">
                <a:latin typeface="Segoe UI" panose="020B0502040204020203" pitchFamily="34" charset="0"/>
                <a:cs typeface="Segoe UI" panose="020B0502040204020203" pitchFamily="34" charset="0"/>
              </a:rPr>
              <a:t>Storage Account (INIT)</a:t>
            </a:r>
          </a:p>
          <a:p>
            <a:r>
              <a:rPr lang="en-US" sz="3200" dirty="0">
                <a:latin typeface="Segoe UI" panose="020B0502040204020203" pitchFamily="34" charset="0"/>
                <a:cs typeface="Segoe UI" panose="020B0502040204020203" pitchFamily="34" charset="0"/>
              </a:rPr>
              <a:t>Function app “App”, .NET</a:t>
            </a:r>
          </a:p>
          <a:p>
            <a:r>
              <a:rPr lang="en-US" sz="3200" dirty="0">
                <a:latin typeface="Segoe UI" panose="020B0502040204020203" pitchFamily="34" charset="0"/>
                <a:cs typeface="Segoe UI" panose="020B0502040204020203" pitchFamily="34" charset="0"/>
              </a:rPr>
              <a:t>Function app “Events”, Node.js</a:t>
            </a:r>
          </a:p>
          <a:p>
            <a:r>
              <a:rPr lang="en-US" sz="3200" dirty="0">
                <a:latin typeface="Segoe UI" panose="020B0502040204020203" pitchFamily="34" charset="0"/>
                <a:cs typeface="Segoe UI" panose="020B0502040204020203" pitchFamily="34" charset="0"/>
              </a:rPr>
              <a:t>Event Grid topic</a:t>
            </a:r>
          </a:p>
          <a:p>
            <a:r>
              <a:rPr lang="en-US" sz="3200" dirty="0">
                <a:latin typeface="Segoe UI" panose="020B0502040204020203" pitchFamily="34" charset="0"/>
                <a:cs typeface="Segoe UI" panose="020B0502040204020203" pitchFamily="34" charset="0"/>
              </a:rPr>
              <a:t>Computer Vision API service</a:t>
            </a:r>
          </a:p>
          <a:p>
            <a:r>
              <a:rPr lang="en-US" sz="3200" dirty="0" err="1">
                <a:latin typeface="Segoe UI" panose="020B0502040204020203" pitchFamily="34" charset="0"/>
                <a:cs typeface="Segoe UI" panose="020B0502040204020203" pitchFamily="34" charset="0"/>
              </a:rPr>
              <a:t>KeyVault</a:t>
            </a:r>
            <a:endParaRPr lang="en-US" sz="3200" dirty="0">
              <a:latin typeface="Segoe UI" panose="020B0502040204020203" pitchFamily="34" charset="0"/>
              <a:cs typeface="Segoe UI" panose="020B0502040204020203" pitchFamily="34" charset="0"/>
            </a:endParaRPr>
          </a:p>
          <a:p>
            <a:endParaRPr lang="en-US" sz="3200" dirty="0">
              <a:latin typeface="Segoe UI" panose="020B0502040204020203" pitchFamily="34" charset="0"/>
              <a:cs typeface="Segoe UI" panose="020B0502040204020203" pitchFamily="34" charset="0"/>
            </a:endParaRPr>
          </a:p>
        </p:txBody>
      </p:sp>
      <p:pic>
        <p:nvPicPr>
          <p:cNvPr id="5" name="Picture 4" descr="Text&#10;&#10;Description automatically generated">
            <a:extLst>
              <a:ext uri="{FF2B5EF4-FFF2-40B4-BE49-F238E27FC236}">
                <a16:creationId xmlns:a16="http://schemas.microsoft.com/office/drawing/2014/main" id="{2D626920-EFD5-05E1-4B50-98C1F77DE5D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698523" y="-229216"/>
            <a:ext cx="3622431" cy="1704766"/>
          </a:xfrm>
          <a:prstGeom prst="rect">
            <a:avLst/>
          </a:prstGeom>
        </p:spPr>
      </p:pic>
    </p:spTree>
    <p:extLst>
      <p:ext uri="{BB962C8B-B14F-4D97-AF65-F5344CB8AC3E}">
        <p14:creationId xmlns:p14="http://schemas.microsoft.com/office/powerpoint/2010/main" val="346805591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69240" y="2084173"/>
            <a:ext cx="11653523" cy="1909818"/>
          </a:xfrm>
        </p:spPr>
        <p:txBody>
          <a:bodyPr/>
          <a:lstStyle/>
          <a:p>
            <a:pPr algn="ctr"/>
            <a:r>
              <a:rPr lang="en-US" dirty="0">
                <a:ln w="3175">
                  <a:noFill/>
                </a:ln>
                <a:solidFill>
                  <a:schemeClr val="bg1"/>
                </a:solidFill>
                <a:latin typeface="Segoe UI Light" panose="020B0502040204020203" pitchFamily="34" charset="0"/>
                <a:ea typeface="+mn-ea"/>
                <a:cs typeface="Segoe UI Light" panose="020B0502040204020203" pitchFamily="34" charset="0"/>
              </a:rPr>
              <a:t>Challenge 4</a:t>
            </a:r>
            <a:br>
              <a:rPr lang="en-US" dirty="0">
                <a:ln w="3175">
                  <a:noFill/>
                </a:ln>
                <a:solidFill>
                  <a:srgbClr val="9966FF"/>
                </a:solidFill>
                <a:latin typeface="Segoe UI Light" panose="020B0502040204020203" pitchFamily="34" charset="0"/>
                <a:ea typeface="+mn-ea"/>
                <a:cs typeface="Segoe UI Light" panose="020B0502040204020203" pitchFamily="34" charset="0"/>
              </a:rPr>
            </a:br>
            <a:r>
              <a:rPr lang="en-US" sz="5400" dirty="0">
                <a:ln w="3175">
                  <a:noFill/>
                </a:ln>
                <a:solidFill>
                  <a:srgbClr val="9966FF"/>
                </a:solidFill>
                <a:latin typeface="Segoe UI Light" panose="020B0502040204020203" pitchFamily="34" charset="0"/>
                <a:ea typeface="+mn-ea"/>
                <a:cs typeface="Segoe UI Light" panose="020B0502040204020203" pitchFamily="34" charset="0"/>
              </a:rPr>
              <a:t>Configure the App</a:t>
            </a:r>
          </a:p>
        </p:txBody>
      </p:sp>
      <p:pic>
        <p:nvPicPr>
          <p:cNvPr id="3" name="Picture 2" descr="Text&#10;&#10;Description automatically generated with medium confidence">
            <a:extLst>
              <a:ext uri="{FF2B5EF4-FFF2-40B4-BE49-F238E27FC236}">
                <a16:creationId xmlns:a16="http://schemas.microsoft.com/office/drawing/2014/main" id="{2BCF1BC1-7334-4A86-88BC-15FA13857E9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61540"/>
            <a:ext cx="4173794" cy="1964246"/>
          </a:xfrm>
          <a:prstGeom prst="rect">
            <a:avLst/>
          </a:prstGeom>
        </p:spPr>
      </p:pic>
    </p:spTree>
    <p:extLst>
      <p:ext uri="{BB962C8B-B14F-4D97-AF65-F5344CB8AC3E}">
        <p14:creationId xmlns:p14="http://schemas.microsoft.com/office/powerpoint/2010/main" val="952012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solidFill>
                  <a:srgbClr val="002060"/>
                </a:solidFill>
                <a:latin typeface="Segoe UI" panose="020B0502040204020203" pitchFamily="34" charset="0"/>
                <a:cs typeface="Segoe UI" panose="020B0502040204020203" pitchFamily="34" charset="0"/>
              </a:rPr>
              <a:t>Challenge #4</a:t>
            </a:r>
            <a:br>
              <a:rPr lang="en-US" sz="5400" b="1" dirty="0">
                <a:solidFill>
                  <a:srgbClr val="002060"/>
                </a:solidFill>
                <a:latin typeface="Segoe UI" panose="020B0502040204020203" pitchFamily="34" charset="0"/>
                <a:cs typeface="Segoe UI" panose="020B0502040204020203" pitchFamily="34" charset="0"/>
              </a:rPr>
            </a:br>
            <a:r>
              <a:rPr lang="en-US" sz="3200" b="1" dirty="0">
                <a:solidFill>
                  <a:srgbClr val="7030A0"/>
                </a:solidFill>
                <a:latin typeface="Segoe UI" panose="020B0502040204020203" pitchFamily="34" charset="0"/>
                <a:cs typeface="Segoe UI" panose="020B0502040204020203" pitchFamily="34" charset="0"/>
              </a:rPr>
              <a:t>Configuration</a:t>
            </a:r>
          </a:p>
        </p:txBody>
      </p:sp>
      <p:sp>
        <p:nvSpPr>
          <p:cNvPr id="2" name="Text Placeholder 1"/>
          <p:cNvSpPr>
            <a:spLocks noGrp="1"/>
          </p:cNvSpPr>
          <p:nvPr>
            <p:ph type="body" sz="quarter" idx="10"/>
          </p:nvPr>
        </p:nvSpPr>
        <p:spPr>
          <a:xfrm>
            <a:off x="550985" y="1890296"/>
            <a:ext cx="11374096" cy="4556504"/>
          </a:xfrm>
        </p:spPr>
        <p:txBody>
          <a:bodyPr>
            <a:normAutofit/>
          </a:bodyPr>
          <a:lstStyle/>
          <a:p>
            <a:r>
              <a:rPr lang="en-US" sz="3200" dirty="0">
                <a:latin typeface="Segoe UI" panose="020B0502040204020203" pitchFamily="34" charset="0"/>
                <a:cs typeface="Segoe UI" panose="020B0502040204020203" pitchFamily="34" charset="0"/>
              </a:rPr>
              <a:t>Add Application settings for “App” in Azure Portal</a:t>
            </a:r>
          </a:p>
          <a:p>
            <a:r>
              <a:rPr lang="en-US" sz="3200" dirty="0">
                <a:latin typeface="Segoe UI" panose="020B0502040204020203" pitchFamily="34" charset="0"/>
                <a:cs typeface="Segoe UI" panose="020B0502040204020203" pitchFamily="34" charset="0"/>
              </a:rPr>
              <a:t>Go over each TO-DO in the .NET code and re-build</a:t>
            </a:r>
          </a:p>
          <a:p>
            <a:endParaRPr lang="en-US" sz="3200" dirty="0">
              <a:latin typeface="Segoe UI" panose="020B0502040204020203" pitchFamily="34" charset="0"/>
              <a:cs typeface="Segoe UI" panose="020B0502040204020203" pitchFamily="34" charset="0"/>
            </a:endParaRPr>
          </a:p>
          <a:p>
            <a:endParaRPr lang="en-US" sz="3200" dirty="0">
              <a:latin typeface="Segoe UI" panose="020B0502040204020203" pitchFamily="34" charset="0"/>
              <a:cs typeface="Segoe UI" panose="020B0502040204020203" pitchFamily="34" charset="0"/>
            </a:endParaRPr>
          </a:p>
        </p:txBody>
      </p:sp>
      <p:pic>
        <p:nvPicPr>
          <p:cNvPr id="5" name="Picture 4" descr="Text&#10;&#10;Description automatically generated">
            <a:extLst>
              <a:ext uri="{FF2B5EF4-FFF2-40B4-BE49-F238E27FC236}">
                <a16:creationId xmlns:a16="http://schemas.microsoft.com/office/drawing/2014/main" id="{2D626920-EFD5-05E1-4B50-98C1F77DE5D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698523" y="-229216"/>
            <a:ext cx="3622431" cy="1704766"/>
          </a:xfrm>
          <a:prstGeom prst="rect">
            <a:avLst/>
          </a:prstGeom>
        </p:spPr>
      </p:pic>
    </p:spTree>
    <p:extLst>
      <p:ext uri="{BB962C8B-B14F-4D97-AF65-F5344CB8AC3E}">
        <p14:creationId xmlns:p14="http://schemas.microsoft.com/office/powerpoint/2010/main" val="143291498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69240" y="2084173"/>
            <a:ext cx="11653523" cy="1909818"/>
          </a:xfrm>
        </p:spPr>
        <p:txBody>
          <a:bodyPr/>
          <a:lstStyle/>
          <a:p>
            <a:pPr algn="ctr"/>
            <a:r>
              <a:rPr lang="en-US" dirty="0">
                <a:ln w="3175">
                  <a:noFill/>
                </a:ln>
                <a:solidFill>
                  <a:schemeClr val="bg1"/>
                </a:solidFill>
                <a:latin typeface="Segoe UI Light" panose="020B0502040204020203" pitchFamily="34" charset="0"/>
                <a:ea typeface="+mn-ea"/>
                <a:cs typeface="Segoe UI Light" panose="020B0502040204020203" pitchFamily="34" charset="0"/>
              </a:rPr>
              <a:t>Challenge 5</a:t>
            </a:r>
            <a:br>
              <a:rPr lang="en-US" dirty="0">
                <a:ln w="3175">
                  <a:noFill/>
                </a:ln>
                <a:solidFill>
                  <a:srgbClr val="9966FF"/>
                </a:solidFill>
                <a:latin typeface="Segoe UI Light" panose="020B0502040204020203" pitchFamily="34" charset="0"/>
                <a:ea typeface="+mn-ea"/>
                <a:cs typeface="Segoe UI Light" panose="020B0502040204020203" pitchFamily="34" charset="0"/>
              </a:rPr>
            </a:br>
            <a:r>
              <a:rPr lang="en-US" sz="5400" dirty="0">
                <a:ln w="3175">
                  <a:noFill/>
                </a:ln>
                <a:solidFill>
                  <a:srgbClr val="9966FF"/>
                </a:solidFill>
                <a:latin typeface="Segoe UI Light" panose="020B0502040204020203" pitchFamily="34" charset="0"/>
                <a:ea typeface="+mn-ea"/>
                <a:cs typeface="Segoe UI Light" panose="020B0502040204020203" pitchFamily="34" charset="0"/>
              </a:rPr>
              <a:t>Deployment</a:t>
            </a:r>
          </a:p>
        </p:txBody>
      </p:sp>
      <p:pic>
        <p:nvPicPr>
          <p:cNvPr id="3" name="Picture 2" descr="Text&#10;&#10;Description automatically generated with medium confidence">
            <a:extLst>
              <a:ext uri="{FF2B5EF4-FFF2-40B4-BE49-F238E27FC236}">
                <a16:creationId xmlns:a16="http://schemas.microsoft.com/office/drawing/2014/main" id="{2BCF1BC1-7334-4A86-88BC-15FA13857E9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61540"/>
            <a:ext cx="4173794" cy="1964246"/>
          </a:xfrm>
          <a:prstGeom prst="rect">
            <a:avLst/>
          </a:prstGeom>
        </p:spPr>
      </p:pic>
    </p:spTree>
    <p:extLst>
      <p:ext uri="{BB962C8B-B14F-4D97-AF65-F5344CB8AC3E}">
        <p14:creationId xmlns:p14="http://schemas.microsoft.com/office/powerpoint/2010/main" val="93970620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solidFill>
                  <a:srgbClr val="002060"/>
                </a:solidFill>
                <a:latin typeface="Segoe UI" panose="020B0502040204020203" pitchFamily="34" charset="0"/>
                <a:cs typeface="Segoe UI" panose="020B0502040204020203" pitchFamily="34" charset="0"/>
              </a:rPr>
              <a:t>Challenge #5</a:t>
            </a:r>
            <a:br>
              <a:rPr lang="en-US" sz="5400" b="1" dirty="0">
                <a:solidFill>
                  <a:srgbClr val="002060"/>
                </a:solidFill>
                <a:latin typeface="Segoe UI" panose="020B0502040204020203" pitchFamily="34" charset="0"/>
                <a:cs typeface="Segoe UI" panose="020B0502040204020203" pitchFamily="34" charset="0"/>
              </a:rPr>
            </a:br>
            <a:r>
              <a:rPr lang="en-US" sz="3200" b="1" dirty="0">
                <a:solidFill>
                  <a:srgbClr val="7030A0"/>
                </a:solidFill>
                <a:latin typeface="Segoe UI" panose="020B0502040204020203" pitchFamily="34" charset="0"/>
                <a:cs typeface="Segoe UI" panose="020B0502040204020203" pitchFamily="34" charset="0"/>
              </a:rPr>
              <a:t>Deployment</a:t>
            </a:r>
          </a:p>
        </p:txBody>
      </p:sp>
      <p:sp>
        <p:nvSpPr>
          <p:cNvPr id="2" name="Text Placeholder 1"/>
          <p:cNvSpPr>
            <a:spLocks noGrp="1"/>
          </p:cNvSpPr>
          <p:nvPr>
            <p:ph type="body" sz="quarter" idx="10"/>
          </p:nvPr>
        </p:nvSpPr>
        <p:spPr>
          <a:xfrm>
            <a:off x="550985" y="1890296"/>
            <a:ext cx="11374096" cy="4556504"/>
          </a:xfrm>
        </p:spPr>
        <p:txBody>
          <a:bodyPr>
            <a:normAutofit/>
          </a:bodyPr>
          <a:lstStyle/>
          <a:p>
            <a:r>
              <a:rPr lang="en-US" sz="3200" dirty="0">
                <a:latin typeface="Segoe UI" panose="020B0502040204020203" pitchFamily="34" charset="0"/>
                <a:cs typeface="Segoe UI" panose="020B0502040204020203" pitchFamily="34" charset="0"/>
              </a:rPr>
              <a:t>Deploy the </a:t>
            </a:r>
            <a:r>
              <a:rPr lang="en-US" sz="3200" dirty="0" err="1">
                <a:latin typeface="Segoe UI" panose="020B0502040204020203" pitchFamily="34" charset="0"/>
                <a:cs typeface="Segoe UI" panose="020B0502040204020203" pitchFamily="34" charset="0"/>
              </a:rPr>
              <a:t>Toolbooth</a:t>
            </a:r>
            <a:r>
              <a:rPr lang="en-US" sz="3200" dirty="0">
                <a:latin typeface="Segoe UI" panose="020B0502040204020203" pitchFamily="34" charset="0"/>
                <a:cs typeface="Segoe UI" panose="020B0502040204020203" pitchFamily="34" charset="0"/>
              </a:rPr>
              <a:t> project to the App function</a:t>
            </a:r>
          </a:p>
          <a:p>
            <a:r>
              <a:rPr lang="en-US" sz="3200" dirty="0">
                <a:latin typeface="Segoe UI" panose="020B0502040204020203" pitchFamily="34" charset="0"/>
                <a:cs typeface="Segoe UI" panose="020B0502040204020203" pitchFamily="34" charset="0"/>
              </a:rPr>
              <a:t>Add Event Grid Subscription</a:t>
            </a:r>
          </a:p>
          <a:p>
            <a:endParaRPr lang="en-US" sz="3200" dirty="0">
              <a:latin typeface="Segoe UI" panose="020B0502040204020203" pitchFamily="34" charset="0"/>
              <a:cs typeface="Segoe UI" panose="020B0502040204020203" pitchFamily="34" charset="0"/>
            </a:endParaRPr>
          </a:p>
        </p:txBody>
      </p:sp>
      <p:pic>
        <p:nvPicPr>
          <p:cNvPr id="5" name="Picture 4" descr="Text&#10;&#10;Description automatically generated">
            <a:extLst>
              <a:ext uri="{FF2B5EF4-FFF2-40B4-BE49-F238E27FC236}">
                <a16:creationId xmlns:a16="http://schemas.microsoft.com/office/drawing/2014/main" id="{2D626920-EFD5-05E1-4B50-98C1F77DE5D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698523" y="-229216"/>
            <a:ext cx="3622431" cy="1704766"/>
          </a:xfrm>
          <a:prstGeom prst="rect">
            <a:avLst/>
          </a:prstGeom>
        </p:spPr>
      </p:pic>
    </p:spTree>
    <p:extLst>
      <p:ext uri="{BB962C8B-B14F-4D97-AF65-F5344CB8AC3E}">
        <p14:creationId xmlns:p14="http://schemas.microsoft.com/office/powerpoint/2010/main" val="422148777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69240" y="2084173"/>
            <a:ext cx="11653523" cy="1909818"/>
          </a:xfrm>
        </p:spPr>
        <p:txBody>
          <a:bodyPr/>
          <a:lstStyle/>
          <a:p>
            <a:pPr algn="ctr"/>
            <a:r>
              <a:rPr lang="en-US" dirty="0">
                <a:ln w="3175">
                  <a:noFill/>
                </a:ln>
                <a:solidFill>
                  <a:schemeClr val="bg1"/>
                </a:solidFill>
                <a:latin typeface="Segoe UI Light" panose="020B0502040204020203" pitchFamily="34" charset="0"/>
                <a:ea typeface="+mn-ea"/>
                <a:cs typeface="Segoe UI Light" panose="020B0502040204020203" pitchFamily="34" charset="0"/>
              </a:rPr>
              <a:t>Challenge 6</a:t>
            </a:r>
            <a:br>
              <a:rPr lang="en-US" dirty="0">
                <a:ln w="3175">
                  <a:noFill/>
                </a:ln>
                <a:solidFill>
                  <a:srgbClr val="9966FF"/>
                </a:solidFill>
                <a:latin typeface="Segoe UI Light" panose="020B0502040204020203" pitchFamily="34" charset="0"/>
                <a:ea typeface="+mn-ea"/>
                <a:cs typeface="Segoe UI Light" panose="020B0502040204020203" pitchFamily="34" charset="0"/>
              </a:rPr>
            </a:br>
            <a:r>
              <a:rPr lang="en-US" sz="5400" dirty="0">
                <a:ln w="3175">
                  <a:noFill/>
                </a:ln>
                <a:solidFill>
                  <a:srgbClr val="9966FF"/>
                </a:solidFill>
                <a:latin typeface="Segoe UI Light" panose="020B0502040204020203" pitchFamily="34" charset="0"/>
                <a:ea typeface="+mn-ea"/>
                <a:cs typeface="Segoe UI Light" panose="020B0502040204020203" pitchFamily="34" charset="0"/>
              </a:rPr>
              <a:t>Create Functions in the Portal</a:t>
            </a:r>
          </a:p>
        </p:txBody>
      </p:sp>
      <p:pic>
        <p:nvPicPr>
          <p:cNvPr id="3" name="Picture 2" descr="Text&#10;&#10;Description automatically generated with medium confidence">
            <a:extLst>
              <a:ext uri="{FF2B5EF4-FFF2-40B4-BE49-F238E27FC236}">
                <a16:creationId xmlns:a16="http://schemas.microsoft.com/office/drawing/2014/main" id="{2BCF1BC1-7334-4A86-88BC-15FA13857E9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61540"/>
            <a:ext cx="4173794" cy="1964246"/>
          </a:xfrm>
          <a:prstGeom prst="rect">
            <a:avLst/>
          </a:prstGeom>
        </p:spPr>
      </p:pic>
    </p:spTree>
    <p:extLst>
      <p:ext uri="{BB962C8B-B14F-4D97-AF65-F5344CB8AC3E}">
        <p14:creationId xmlns:p14="http://schemas.microsoft.com/office/powerpoint/2010/main" val="284635263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solidFill>
                  <a:srgbClr val="002060"/>
                </a:solidFill>
                <a:latin typeface="Segoe UI" panose="020B0502040204020203" pitchFamily="34" charset="0"/>
                <a:cs typeface="Segoe UI" panose="020B0502040204020203" pitchFamily="34" charset="0"/>
              </a:rPr>
              <a:t>Challenge #6</a:t>
            </a:r>
            <a:br>
              <a:rPr lang="en-US" sz="5400" b="1" dirty="0">
                <a:solidFill>
                  <a:srgbClr val="002060"/>
                </a:solidFill>
                <a:latin typeface="Segoe UI" panose="020B0502040204020203" pitchFamily="34" charset="0"/>
                <a:cs typeface="Segoe UI" panose="020B0502040204020203" pitchFamily="34" charset="0"/>
              </a:rPr>
            </a:br>
            <a:r>
              <a:rPr lang="en-US" sz="3200" b="1" dirty="0">
                <a:solidFill>
                  <a:srgbClr val="7030A0"/>
                </a:solidFill>
                <a:latin typeface="Segoe UI" panose="020B0502040204020203" pitchFamily="34" charset="0"/>
                <a:cs typeface="Segoe UI" panose="020B0502040204020203" pitchFamily="34" charset="0"/>
              </a:rPr>
              <a:t>Create two new functions</a:t>
            </a:r>
          </a:p>
        </p:txBody>
      </p:sp>
      <p:sp>
        <p:nvSpPr>
          <p:cNvPr id="2" name="Text Placeholder 1"/>
          <p:cNvSpPr>
            <a:spLocks noGrp="1"/>
          </p:cNvSpPr>
          <p:nvPr>
            <p:ph type="body" sz="quarter" idx="10"/>
          </p:nvPr>
        </p:nvSpPr>
        <p:spPr>
          <a:xfrm>
            <a:off x="550985" y="1890296"/>
            <a:ext cx="11374096" cy="4556504"/>
          </a:xfrm>
        </p:spPr>
        <p:txBody>
          <a:bodyPr>
            <a:normAutofit/>
          </a:bodyPr>
          <a:lstStyle/>
          <a:p>
            <a:r>
              <a:rPr lang="en-US" sz="3200" dirty="0">
                <a:latin typeface="Segoe UI" panose="020B0502040204020203" pitchFamily="34" charset="0"/>
                <a:cs typeface="Segoe UI" panose="020B0502040204020203" pitchFamily="34" charset="0"/>
              </a:rPr>
              <a:t>Create a Node.JS function “</a:t>
            </a:r>
            <a:r>
              <a:rPr lang="en-US" sz="3200" dirty="0" err="1">
                <a:latin typeface="Segoe UI" panose="020B0502040204020203" pitchFamily="34" charset="0"/>
                <a:cs typeface="Segoe UI" panose="020B0502040204020203" pitchFamily="34" charset="0"/>
              </a:rPr>
              <a:t>SavePlateData</a:t>
            </a:r>
            <a:r>
              <a:rPr lang="en-US" sz="3200" dirty="0">
                <a:latin typeface="Segoe UI" panose="020B0502040204020203" pitchFamily="34" charset="0"/>
                <a:cs typeface="Segoe UI" panose="020B0502040204020203" pitchFamily="34" charset="0"/>
              </a:rPr>
              <a:t>” triggered by an Event Grid Subscription</a:t>
            </a:r>
          </a:p>
          <a:p>
            <a:endParaRPr lang="en-US" sz="3200" dirty="0">
              <a:latin typeface="Segoe UI" panose="020B0502040204020203" pitchFamily="34" charset="0"/>
              <a:cs typeface="Segoe UI" panose="020B0502040204020203" pitchFamily="34" charset="0"/>
            </a:endParaRPr>
          </a:p>
          <a:p>
            <a:r>
              <a:rPr lang="en-US" sz="3200" dirty="0">
                <a:latin typeface="Segoe UI" panose="020B0502040204020203" pitchFamily="34" charset="0"/>
                <a:cs typeface="Segoe UI" panose="020B0502040204020203" pitchFamily="34" charset="0"/>
              </a:rPr>
              <a:t>Create a Node.JS function “</a:t>
            </a:r>
            <a:r>
              <a:rPr lang="en-US" sz="3200" dirty="0" err="1">
                <a:latin typeface="Segoe UI" panose="020B0502040204020203" pitchFamily="34" charset="0"/>
                <a:cs typeface="Segoe UI" panose="020B0502040204020203" pitchFamily="34" charset="0"/>
              </a:rPr>
              <a:t>QueuePlateForManualCheckup</a:t>
            </a:r>
            <a:r>
              <a:rPr lang="en-US" sz="3200" dirty="0">
                <a:latin typeface="Segoe UI" panose="020B0502040204020203" pitchFamily="34" charset="0"/>
                <a:cs typeface="Segoe UI" panose="020B0502040204020203" pitchFamily="34" charset="0"/>
              </a:rPr>
              <a:t>” triggered by an Event Grid Subscription</a:t>
            </a:r>
          </a:p>
          <a:p>
            <a:pPr marL="0" indent="0">
              <a:buNone/>
            </a:pPr>
            <a:endParaRPr lang="en-US" sz="3200" dirty="0">
              <a:latin typeface="Segoe UI" panose="020B0502040204020203" pitchFamily="34" charset="0"/>
              <a:cs typeface="Segoe UI" panose="020B0502040204020203" pitchFamily="34" charset="0"/>
            </a:endParaRPr>
          </a:p>
          <a:p>
            <a:r>
              <a:rPr lang="en-US" sz="3200" dirty="0">
                <a:latin typeface="Segoe UI" panose="020B0502040204020203" pitchFamily="34" charset="0"/>
                <a:cs typeface="Segoe UI" panose="020B0502040204020203" pitchFamily="34" charset="0"/>
              </a:rPr>
              <a:t>Both have </a:t>
            </a:r>
            <a:r>
              <a:rPr lang="en-US" sz="3200" dirty="0" err="1">
                <a:latin typeface="Segoe UI" panose="020B0502040204020203" pitchFamily="34" charset="0"/>
                <a:cs typeface="Segoe UI" panose="020B0502040204020203" pitchFamily="34" charset="0"/>
              </a:rPr>
              <a:t>CosmosDB</a:t>
            </a:r>
            <a:r>
              <a:rPr lang="en-US" sz="3200" dirty="0">
                <a:latin typeface="Segoe UI" panose="020B0502040204020203" pitchFamily="34" charset="0"/>
                <a:cs typeface="Segoe UI" panose="020B0502040204020203" pitchFamily="34" charset="0"/>
              </a:rPr>
              <a:t> as outputs</a:t>
            </a:r>
          </a:p>
        </p:txBody>
      </p:sp>
      <p:pic>
        <p:nvPicPr>
          <p:cNvPr id="5" name="Picture 4" descr="Text&#10;&#10;Description automatically generated">
            <a:extLst>
              <a:ext uri="{FF2B5EF4-FFF2-40B4-BE49-F238E27FC236}">
                <a16:creationId xmlns:a16="http://schemas.microsoft.com/office/drawing/2014/main" id="{2D626920-EFD5-05E1-4B50-98C1F77DE5D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698523" y="-229216"/>
            <a:ext cx="3622431" cy="1704766"/>
          </a:xfrm>
          <a:prstGeom prst="rect">
            <a:avLst/>
          </a:prstGeom>
        </p:spPr>
      </p:pic>
    </p:spTree>
    <p:extLst>
      <p:ext uri="{BB962C8B-B14F-4D97-AF65-F5344CB8AC3E}">
        <p14:creationId xmlns:p14="http://schemas.microsoft.com/office/powerpoint/2010/main" val="22611726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69240" y="2084173"/>
            <a:ext cx="11653523" cy="1909818"/>
          </a:xfrm>
        </p:spPr>
        <p:txBody>
          <a:bodyPr/>
          <a:lstStyle/>
          <a:p>
            <a:pPr algn="ctr"/>
            <a:r>
              <a:rPr lang="en-US" dirty="0">
                <a:ln w="3175">
                  <a:noFill/>
                </a:ln>
                <a:solidFill>
                  <a:schemeClr val="bg1"/>
                </a:solidFill>
                <a:latin typeface="Segoe UI Light" panose="020B0502040204020203" pitchFamily="34" charset="0"/>
                <a:ea typeface="+mn-ea"/>
                <a:cs typeface="Segoe UI Light" panose="020B0502040204020203" pitchFamily="34" charset="0"/>
              </a:rPr>
              <a:t>Challenge 7</a:t>
            </a:r>
            <a:br>
              <a:rPr lang="en-US" dirty="0">
                <a:ln w="3175">
                  <a:noFill/>
                </a:ln>
                <a:solidFill>
                  <a:srgbClr val="9966FF"/>
                </a:solidFill>
                <a:latin typeface="Segoe UI Light" panose="020B0502040204020203" pitchFamily="34" charset="0"/>
                <a:ea typeface="+mn-ea"/>
                <a:cs typeface="Segoe UI Light" panose="020B0502040204020203" pitchFamily="34" charset="0"/>
              </a:rPr>
            </a:br>
            <a:r>
              <a:rPr lang="en-US" sz="5400" dirty="0">
                <a:ln w="3175">
                  <a:noFill/>
                </a:ln>
                <a:solidFill>
                  <a:srgbClr val="9966FF"/>
                </a:solidFill>
                <a:latin typeface="Segoe UI Light" panose="020B0502040204020203" pitchFamily="34" charset="0"/>
                <a:ea typeface="+mn-ea"/>
                <a:cs typeface="Segoe UI Light" panose="020B0502040204020203" pitchFamily="34" charset="0"/>
              </a:rPr>
              <a:t>Monitoring</a:t>
            </a:r>
          </a:p>
        </p:txBody>
      </p:sp>
      <p:pic>
        <p:nvPicPr>
          <p:cNvPr id="3" name="Picture 2" descr="Text&#10;&#10;Description automatically generated with medium confidence">
            <a:extLst>
              <a:ext uri="{FF2B5EF4-FFF2-40B4-BE49-F238E27FC236}">
                <a16:creationId xmlns:a16="http://schemas.microsoft.com/office/drawing/2014/main" id="{2BCF1BC1-7334-4A86-88BC-15FA13857E9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61540"/>
            <a:ext cx="4173794" cy="1964246"/>
          </a:xfrm>
          <a:prstGeom prst="rect">
            <a:avLst/>
          </a:prstGeom>
        </p:spPr>
      </p:pic>
    </p:spTree>
    <p:extLst>
      <p:ext uri="{BB962C8B-B14F-4D97-AF65-F5344CB8AC3E}">
        <p14:creationId xmlns:p14="http://schemas.microsoft.com/office/powerpoint/2010/main" val="427642989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solidFill>
                  <a:srgbClr val="002060"/>
                </a:solidFill>
                <a:latin typeface="Segoe UI" panose="020B0502040204020203" pitchFamily="34" charset="0"/>
                <a:cs typeface="Segoe UI" panose="020B0502040204020203" pitchFamily="34" charset="0"/>
              </a:rPr>
              <a:t>Challenge #7</a:t>
            </a:r>
            <a:br>
              <a:rPr lang="en-US" sz="5400" b="1" dirty="0">
                <a:solidFill>
                  <a:srgbClr val="002060"/>
                </a:solidFill>
                <a:latin typeface="Segoe UI" panose="020B0502040204020203" pitchFamily="34" charset="0"/>
                <a:cs typeface="Segoe UI" panose="020B0502040204020203" pitchFamily="34" charset="0"/>
              </a:rPr>
            </a:br>
            <a:r>
              <a:rPr lang="en-US" sz="3200" b="1" dirty="0">
                <a:solidFill>
                  <a:srgbClr val="7030A0"/>
                </a:solidFill>
                <a:latin typeface="Segoe UI" panose="020B0502040204020203" pitchFamily="34" charset="0"/>
                <a:cs typeface="Segoe UI" panose="020B0502040204020203" pitchFamily="34" charset="0"/>
              </a:rPr>
              <a:t>Monitoring</a:t>
            </a:r>
          </a:p>
        </p:txBody>
      </p:sp>
      <p:sp>
        <p:nvSpPr>
          <p:cNvPr id="2" name="Text Placeholder 1"/>
          <p:cNvSpPr>
            <a:spLocks noGrp="1"/>
          </p:cNvSpPr>
          <p:nvPr>
            <p:ph type="body" sz="quarter" idx="10"/>
          </p:nvPr>
        </p:nvSpPr>
        <p:spPr>
          <a:xfrm>
            <a:off x="550985" y="1890296"/>
            <a:ext cx="11374096" cy="4556504"/>
          </a:xfrm>
        </p:spPr>
        <p:txBody>
          <a:bodyPr>
            <a:normAutofit/>
          </a:bodyPr>
          <a:lstStyle/>
          <a:p>
            <a:r>
              <a:rPr lang="en-US" sz="3200" dirty="0">
                <a:latin typeface="Segoe UI" panose="020B0502040204020203" pitchFamily="34" charset="0"/>
                <a:cs typeface="Segoe UI" panose="020B0502040204020203" pitchFamily="34" charset="0"/>
              </a:rPr>
              <a:t>Provision a new Application Insights account </a:t>
            </a:r>
          </a:p>
          <a:p>
            <a:r>
              <a:rPr lang="en-US" sz="3200" dirty="0">
                <a:latin typeface="Segoe UI" panose="020B0502040204020203" pitchFamily="34" charset="0"/>
                <a:cs typeface="Segoe UI" panose="020B0502040204020203" pitchFamily="34" charset="0"/>
              </a:rPr>
              <a:t>Configure your Function Apps to send telemetry to it</a:t>
            </a:r>
          </a:p>
        </p:txBody>
      </p:sp>
      <p:pic>
        <p:nvPicPr>
          <p:cNvPr id="5" name="Picture 4" descr="Text&#10;&#10;Description automatically generated">
            <a:extLst>
              <a:ext uri="{FF2B5EF4-FFF2-40B4-BE49-F238E27FC236}">
                <a16:creationId xmlns:a16="http://schemas.microsoft.com/office/drawing/2014/main" id="{2D626920-EFD5-05E1-4B50-98C1F77DE5D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698523" y="-229216"/>
            <a:ext cx="3622431" cy="1704766"/>
          </a:xfrm>
          <a:prstGeom prst="rect">
            <a:avLst/>
          </a:prstGeom>
        </p:spPr>
      </p:pic>
    </p:spTree>
    <p:extLst>
      <p:ext uri="{BB962C8B-B14F-4D97-AF65-F5344CB8AC3E}">
        <p14:creationId xmlns:p14="http://schemas.microsoft.com/office/powerpoint/2010/main" val="282430231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69240" y="2084173"/>
            <a:ext cx="11653523" cy="1909818"/>
          </a:xfrm>
        </p:spPr>
        <p:txBody>
          <a:bodyPr/>
          <a:lstStyle/>
          <a:p>
            <a:pPr algn="ctr"/>
            <a:r>
              <a:rPr lang="en-US" dirty="0">
                <a:ln w="3175">
                  <a:noFill/>
                </a:ln>
                <a:solidFill>
                  <a:schemeClr val="bg1"/>
                </a:solidFill>
                <a:latin typeface="Segoe UI Light" panose="020B0502040204020203" pitchFamily="34" charset="0"/>
                <a:ea typeface="+mn-ea"/>
                <a:cs typeface="Segoe UI Light" panose="020B0502040204020203" pitchFamily="34" charset="0"/>
              </a:rPr>
              <a:t>Challenge 8</a:t>
            </a:r>
            <a:br>
              <a:rPr lang="en-US" dirty="0">
                <a:ln w="3175">
                  <a:noFill/>
                </a:ln>
                <a:solidFill>
                  <a:srgbClr val="9966FF"/>
                </a:solidFill>
                <a:latin typeface="Segoe UI Light" panose="020B0502040204020203" pitchFamily="34" charset="0"/>
                <a:ea typeface="+mn-ea"/>
                <a:cs typeface="Segoe UI Light" panose="020B0502040204020203" pitchFamily="34" charset="0"/>
              </a:rPr>
            </a:br>
            <a:r>
              <a:rPr lang="en-US" sz="5400" dirty="0">
                <a:ln w="3175">
                  <a:noFill/>
                </a:ln>
                <a:solidFill>
                  <a:srgbClr val="9966FF"/>
                </a:solidFill>
                <a:latin typeface="Segoe UI Light" panose="020B0502040204020203" pitchFamily="34" charset="0"/>
                <a:ea typeface="+mn-ea"/>
                <a:cs typeface="Segoe UI Light" panose="020B0502040204020203" pitchFamily="34" charset="0"/>
              </a:rPr>
              <a:t>Data Export workflow</a:t>
            </a:r>
          </a:p>
        </p:txBody>
      </p:sp>
      <p:pic>
        <p:nvPicPr>
          <p:cNvPr id="3" name="Picture 2" descr="Text&#10;&#10;Description automatically generated with medium confidence">
            <a:extLst>
              <a:ext uri="{FF2B5EF4-FFF2-40B4-BE49-F238E27FC236}">
                <a16:creationId xmlns:a16="http://schemas.microsoft.com/office/drawing/2014/main" id="{2BCF1BC1-7334-4A86-88BC-15FA13857E9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61540"/>
            <a:ext cx="4173794" cy="1964246"/>
          </a:xfrm>
          <a:prstGeom prst="rect">
            <a:avLst/>
          </a:prstGeom>
        </p:spPr>
      </p:pic>
    </p:spTree>
    <p:extLst>
      <p:ext uri="{BB962C8B-B14F-4D97-AF65-F5344CB8AC3E}">
        <p14:creationId xmlns:p14="http://schemas.microsoft.com/office/powerpoint/2010/main" val="350757826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sign in the dark&#10;&#10;Description automatically generated">
            <a:extLst>
              <a:ext uri="{FF2B5EF4-FFF2-40B4-BE49-F238E27FC236}">
                <a16:creationId xmlns:a16="http://schemas.microsoft.com/office/drawing/2014/main" id="{BE6589E2-4BBA-2F44-91F9-E56FD50BED9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492037" y="259976"/>
            <a:ext cx="7123481" cy="1748118"/>
          </a:xfrm>
          <a:prstGeom prst="rect">
            <a:avLst/>
          </a:prstGeom>
        </p:spPr>
      </p:pic>
      <p:sp>
        <p:nvSpPr>
          <p:cNvPr id="3" name="Content Placeholder 2">
            <a:extLst>
              <a:ext uri="{FF2B5EF4-FFF2-40B4-BE49-F238E27FC236}">
                <a16:creationId xmlns:a16="http://schemas.microsoft.com/office/drawing/2014/main" id="{65EF49C9-ADEF-4199-87BD-25B691F4E4AF}"/>
              </a:ext>
            </a:extLst>
          </p:cNvPr>
          <p:cNvSpPr>
            <a:spLocks noGrp="1"/>
          </p:cNvSpPr>
          <p:nvPr>
            <p:ph idx="1"/>
          </p:nvPr>
        </p:nvSpPr>
        <p:spPr>
          <a:xfrm>
            <a:off x="845671" y="2107614"/>
            <a:ext cx="10515600" cy="612478"/>
          </a:xfrm>
        </p:spPr>
        <p:txBody>
          <a:bodyPr>
            <a:normAutofit fontScale="25000" lnSpcReduction="20000"/>
          </a:bodyPr>
          <a:lstStyle/>
          <a:p>
            <a:pPr marL="0" indent="0" algn="ctr">
              <a:buNone/>
            </a:pPr>
            <a:r>
              <a:rPr lang="en-US" sz="12800" dirty="0">
                <a:solidFill>
                  <a:srgbClr val="7030A0"/>
                </a:solidFill>
                <a:latin typeface="Segoe UI Light" panose="020B0502040204020203" pitchFamily="34" charset="0"/>
                <a:cs typeface="Segoe UI Light" panose="020B0502040204020203" pitchFamily="34" charset="0"/>
              </a:rPr>
              <a:t>Azure Serverless</a:t>
            </a:r>
          </a:p>
          <a:p>
            <a:pPr marL="0" indent="0" algn="ctr">
              <a:buNone/>
            </a:pPr>
            <a:r>
              <a:rPr lang="en-US" sz="14400" dirty="0">
                <a:solidFill>
                  <a:srgbClr val="7030A0"/>
                </a:solidFill>
                <a:latin typeface="Segoe UI" panose="020B0502040204020203" pitchFamily="34" charset="0"/>
                <a:cs typeface="Segoe UI" panose="020B0502040204020203" pitchFamily="34" charset="0"/>
              </a:rPr>
              <a:t>Welcome &amp; Intros</a:t>
            </a:r>
            <a:endParaRPr lang="en-US" sz="14400" i="1" dirty="0">
              <a:solidFill>
                <a:srgbClr val="7030A0"/>
              </a:solidFill>
              <a:latin typeface="Segoe UI" panose="020B0502040204020203" pitchFamily="34" charset="0"/>
              <a:cs typeface="Segoe UI" panose="020B0502040204020203" pitchFamily="34" charset="0"/>
            </a:endParaRPr>
          </a:p>
          <a:p>
            <a:pPr marL="0" indent="0" algn="ctr">
              <a:buNone/>
            </a:pPr>
            <a:endParaRPr lang="en-US" dirty="0">
              <a:latin typeface="Segoe UI Light" panose="020B0502040204020203" pitchFamily="34" charset="0"/>
              <a:cs typeface="Segoe UI Light" panose="020B0502040204020203" pitchFamily="34" charset="0"/>
            </a:endParaRPr>
          </a:p>
        </p:txBody>
      </p:sp>
      <p:sp>
        <p:nvSpPr>
          <p:cNvPr id="7" name="TextBox 6">
            <a:extLst>
              <a:ext uri="{FF2B5EF4-FFF2-40B4-BE49-F238E27FC236}">
                <a16:creationId xmlns:a16="http://schemas.microsoft.com/office/drawing/2014/main" id="{A2E725C8-3DB9-ED40-B2EB-EC82B1330DC9}"/>
              </a:ext>
            </a:extLst>
          </p:cNvPr>
          <p:cNvSpPr txBox="1"/>
          <p:nvPr/>
        </p:nvSpPr>
        <p:spPr>
          <a:xfrm>
            <a:off x="-1005840" y="901337"/>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75CC7858-BF12-7E43-99A3-CE60C78A568D}"/>
              </a:ext>
            </a:extLst>
          </p:cNvPr>
          <p:cNvSpPr txBox="1"/>
          <p:nvPr/>
        </p:nvSpPr>
        <p:spPr>
          <a:xfrm>
            <a:off x="547209" y="3429000"/>
            <a:ext cx="400594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&lt;Coach Name&gt;</a:t>
            </a:r>
          </a:p>
        </p:txBody>
      </p:sp>
      <p:sp>
        <p:nvSpPr>
          <p:cNvPr id="14" name="TextBox 13">
            <a:extLst>
              <a:ext uri="{FF2B5EF4-FFF2-40B4-BE49-F238E27FC236}">
                <a16:creationId xmlns:a16="http://schemas.microsoft.com/office/drawing/2014/main" id="{9A346C37-9DD6-7148-8A83-59A2EC49278C}"/>
              </a:ext>
            </a:extLst>
          </p:cNvPr>
          <p:cNvSpPr txBox="1"/>
          <p:nvPr/>
        </p:nvSpPr>
        <p:spPr>
          <a:xfrm>
            <a:off x="895552" y="3952220"/>
            <a:ext cx="3338286" cy="461665"/>
          </a:xfrm>
          <a:prstGeom prst="rect">
            <a:avLst/>
          </a:prstGeom>
          <a:solidFill>
            <a:srgbClr val="7030A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panose="020B0502040204020203" pitchFamily="34" charset="0"/>
                <a:cs typeface="Segoe UI" panose="020B0502040204020203" pitchFamily="34" charset="0"/>
              </a:rPr>
              <a:t>&lt;Coach Title&gt;</a:t>
            </a:r>
          </a:p>
        </p:txBody>
      </p:sp>
      <p:sp>
        <p:nvSpPr>
          <p:cNvPr id="20" name="TextBox 19">
            <a:extLst>
              <a:ext uri="{FF2B5EF4-FFF2-40B4-BE49-F238E27FC236}">
                <a16:creationId xmlns:a16="http://schemas.microsoft.com/office/drawing/2014/main" id="{16CA4306-9347-174B-A6A5-26AF52954EFB}"/>
              </a:ext>
            </a:extLst>
          </p:cNvPr>
          <p:cNvSpPr txBox="1"/>
          <p:nvPr/>
        </p:nvSpPr>
        <p:spPr>
          <a:xfrm>
            <a:off x="7505794" y="3454753"/>
            <a:ext cx="400594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&lt;Coach Name&gt;</a:t>
            </a:r>
          </a:p>
        </p:txBody>
      </p:sp>
      <p:sp>
        <p:nvSpPr>
          <p:cNvPr id="21" name="TextBox 20">
            <a:extLst>
              <a:ext uri="{FF2B5EF4-FFF2-40B4-BE49-F238E27FC236}">
                <a16:creationId xmlns:a16="http://schemas.microsoft.com/office/drawing/2014/main" id="{EC2CAFFE-AE6B-B149-A1A8-8A9EFE3397E6}"/>
              </a:ext>
            </a:extLst>
          </p:cNvPr>
          <p:cNvSpPr txBox="1"/>
          <p:nvPr/>
        </p:nvSpPr>
        <p:spPr>
          <a:xfrm>
            <a:off x="7854137" y="3977973"/>
            <a:ext cx="3338286" cy="461665"/>
          </a:xfrm>
          <a:prstGeom prst="rect">
            <a:avLst/>
          </a:prstGeom>
          <a:solidFill>
            <a:srgbClr val="7030A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panose="020B0502040204020203" pitchFamily="34" charset="0"/>
                <a:cs typeface="Segoe UI" panose="020B0502040204020203" pitchFamily="34" charset="0"/>
              </a:rPr>
              <a:t>&lt;Coach Title&gt;</a:t>
            </a:r>
          </a:p>
        </p:txBody>
      </p:sp>
      <p:sp>
        <p:nvSpPr>
          <p:cNvPr id="6" name="TextBox 5">
            <a:extLst>
              <a:ext uri="{FF2B5EF4-FFF2-40B4-BE49-F238E27FC236}">
                <a16:creationId xmlns:a16="http://schemas.microsoft.com/office/drawing/2014/main" id="{F3B475E8-B6CA-4270-974D-DF8D3952ED6B}"/>
              </a:ext>
            </a:extLst>
          </p:cNvPr>
          <p:cNvSpPr txBox="1"/>
          <p:nvPr/>
        </p:nvSpPr>
        <p:spPr>
          <a:xfrm>
            <a:off x="547209" y="4585655"/>
            <a:ext cx="400594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&lt;Coach Name&gt;</a:t>
            </a:r>
          </a:p>
        </p:txBody>
      </p:sp>
      <p:sp>
        <p:nvSpPr>
          <p:cNvPr id="8" name="TextBox 7">
            <a:extLst>
              <a:ext uri="{FF2B5EF4-FFF2-40B4-BE49-F238E27FC236}">
                <a16:creationId xmlns:a16="http://schemas.microsoft.com/office/drawing/2014/main" id="{6D90EB69-E688-44E1-B201-02F25C93E7B5}"/>
              </a:ext>
            </a:extLst>
          </p:cNvPr>
          <p:cNvSpPr txBox="1"/>
          <p:nvPr/>
        </p:nvSpPr>
        <p:spPr>
          <a:xfrm>
            <a:off x="895552" y="5108875"/>
            <a:ext cx="3338286" cy="461665"/>
          </a:xfrm>
          <a:prstGeom prst="rect">
            <a:avLst/>
          </a:prstGeom>
          <a:solidFill>
            <a:srgbClr val="7030A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panose="020B0502040204020203" pitchFamily="34" charset="0"/>
                <a:cs typeface="Segoe UI" panose="020B0502040204020203" pitchFamily="34" charset="0"/>
              </a:rPr>
              <a:t>&lt;Coach Title&gt;</a:t>
            </a:r>
          </a:p>
        </p:txBody>
      </p:sp>
      <p:sp>
        <p:nvSpPr>
          <p:cNvPr id="2" name="TextBox 1">
            <a:extLst>
              <a:ext uri="{FF2B5EF4-FFF2-40B4-BE49-F238E27FC236}">
                <a16:creationId xmlns:a16="http://schemas.microsoft.com/office/drawing/2014/main" id="{B5A92C3D-FD94-4F13-B142-E7743BE77A67}"/>
              </a:ext>
            </a:extLst>
          </p:cNvPr>
          <p:cNvSpPr txBox="1"/>
          <p:nvPr/>
        </p:nvSpPr>
        <p:spPr>
          <a:xfrm>
            <a:off x="7505794" y="4585655"/>
            <a:ext cx="400594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&lt;Coach Name&gt;</a:t>
            </a:r>
          </a:p>
        </p:txBody>
      </p:sp>
      <p:sp>
        <p:nvSpPr>
          <p:cNvPr id="4" name="TextBox 3">
            <a:extLst>
              <a:ext uri="{FF2B5EF4-FFF2-40B4-BE49-F238E27FC236}">
                <a16:creationId xmlns:a16="http://schemas.microsoft.com/office/drawing/2014/main" id="{5D18A1DD-2BF8-4974-92EB-55948F02856B}"/>
              </a:ext>
            </a:extLst>
          </p:cNvPr>
          <p:cNvSpPr txBox="1"/>
          <p:nvPr/>
        </p:nvSpPr>
        <p:spPr>
          <a:xfrm>
            <a:off x="7854137" y="5108875"/>
            <a:ext cx="3338286" cy="461665"/>
          </a:xfrm>
          <a:prstGeom prst="rect">
            <a:avLst/>
          </a:prstGeom>
          <a:solidFill>
            <a:srgbClr val="7030A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panose="020B0502040204020203" pitchFamily="34" charset="0"/>
                <a:cs typeface="Segoe UI" panose="020B0502040204020203" pitchFamily="34" charset="0"/>
              </a:rPr>
              <a:t>&lt;Coach Title&gt;</a:t>
            </a:r>
          </a:p>
        </p:txBody>
      </p:sp>
    </p:spTree>
    <p:extLst>
      <p:ext uri="{BB962C8B-B14F-4D97-AF65-F5344CB8AC3E}">
        <p14:creationId xmlns:p14="http://schemas.microsoft.com/office/powerpoint/2010/main" val="4163897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solidFill>
                  <a:srgbClr val="002060"/>
                </a:solidFill>
                <a:latin typeface="Segoe UI" panose="020B0502040204020203" pitchFamily="34" charset="0"/>
                <a:cs typeface="Segoe UI" panose="020B0502040204020203" pitchFamily="34" charset="0"/>
              </a:rPr>
              <a:t>Challenge #8</a:t>
            </a:r>
            <a:br>
              <a:rPr lang="en-US" sz="5400" b="1" dirty="0">
                <a:solidFill>
                  <a:srgbClr val="002060"/>
                </a:solidFill>
                <a:latin typeface="Segoe UI" panose="020B0502040204020203" pitchFamily="34" charset="0"/>
                <a:cs typeface="Segoe UI" panose="020B0502040204020203" pitchFamily="34" charset="0"/>
              </a:rPr>
            </a:br>
            <a:r>
              <a:rPr lang="en-US" sz="3200" b="1" dirty="0">
                <a:solidFill>
                  <a:srgbClr val="7030A0"/>
                </a:solidFill>
                <a:latin typeface="Segoe UI" panose="020B0502040204020203" pitchFamily="34" charset="0"/>
                <a:cs typeface="Segoe UI" panose="020B0502040204020203" pitchFamily="34" charset="0"/>
              </a:rPr>
              <a:t>Data Export</a:t>
            </a:r>
          </a:p>
        </p:txBody>
      </p:sp>
      <p:sp>
        <p:nvSpPr>
          <p:cNvPr id="2" name="Text Placeholder 1"/>
          <p:cNvSpPr>
            <a:spLocks noGrp="1"/>
          </p:cNvSpPr>
          <p:nvPr>
            <p:ph type="body" sz="quarter" idx="10"/>
          </p:nvPr>
        </p:nvSpPr>
        <p:spPr>
          <a:xfrm>
            <a:off x="550985" y="1890296"/>
            <a:ext cx="11374096" cy="4556504"/>
          </a:xfrm>
        </p:spPr>
        <p:txBody>
          <a:bodyPr>
            <a:normAutofit/>
          </a:bodyPr>
          <a:lstStyle/>
          <a:p>
            <a:r>
              <a:rPr lang="en-US" sz="3200" dirty="0">
                <a:latin typeface="Segoe UI" panose="020B0502040204020203" pitchFamily="34" charset="0"/>
                <a:cs typeface="Segoe UI" panose="020B0502040204020203" pitchFamily="34" charset="0"/>
              </a:rPr>
              <a:t>Create a Logic App that calls </a:t>
            </a:r>
            <a:r>
              <a:rPr lang="en-US" sz="3200" dirty="0" err="1">
                <a:latin typeface="Segoe UI" panose="020B0502040204020203" pitchFamily="34" charset="0"/>
                <a:cs typeface="Segoe UI" panose="020B0502040204020203" pitchFamily="34" charset="0"/>
              </a:rPr>
              <a:t>ExportLicensePlates</a:t>
            </a:r>
            <a:r>
              <a:rPr lang="en-US" sz="3200" dirty="0">
                <a:latin typeface="Segoe UI" panose="020B0502040204020203" pitchFamily="34" charset="0"/>
                <a:cs typeface="Segoe UI" panose="020B0502040204020203" pitchFamily="34" charset="0"/>
              </a:rPr>
              <a:t>, sends an email if there were no records to export</a:t>
            </a:r>
          </a:p>
          <a:p>
            <a:r>
              <a:rPr lang="en-US" sz="3200" dirty="0">
                <a:latin typeface="Segoe UI" panose="020B0502040204020203" pitchFamily="34" charset="0"/>
                <a:cs typeface="Segoe UI" panose="020B0502040204020203" pitchFamily="34" charset="0"/>
              </a:rPr>
              <a:t>Go over TODO in the code to upload the exported data, republish the app</a:t>
            </a:r>
          </a:p>
        </p:txBody>
      </p:sp>
      <p:pic>
        <p:nvPicPr>
          <p:cNvPr id="5" name="Picture 4" descr="Text&#10;&#10;Description automatically generated">
            <a:extLst>
              <a:ext uri="{FF2B5EF4-FFF2-40B4-BE49-F238E27FC236}">
                <a16:creationId xmlns:a16="http://schemas.microsoft.com/office/drawing/2014/main" id="{2D626920-EFD5-05E1-4B50-98C1F77DE5D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698523" y="-229216"/>
            <a:ext cx="3622431" cy="1704766"/>
          </a:xfrm>
          <a:prstGeom prst="rect">
            <a:avLst/>
          </a:prstGeom>
        </p:spPr>
      </p:pic>
    </p:spTree>
    <p:extLst>
      <p:ext uri="{BB962C8B-B14F-4D97-AF65-F5344CB8AC3E}">
        <p14:creationId xmlns:p14="http://schemas.microsoft.com/office/powerpoint/2010/main" val="54633647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92161" y="2967576"/>
            <a:ext cx="10407677" cy="2139175"/>
          </a:xfrm>
        </p:spPr>
        <p:txBody>
          <a:bodyPr/>
          <a:lstStyle/>
          <a:p>
            <a:pPr algn="ctr"/>
            <a:r>
              <a:rPr lang="en-US" dirty="0">
                <a:ln w="3175">
                  <a:noFill/>
                </a:ln>
                <a:solidFill>
                  <a:srgbClr val="9966FF"/>
                </a:solidFill>
                <a:latin typeface="Segoe UI" panose="020B0502040204020203" pitchFamily="34" charset="0"/>
                <a:ea typeface="+mn-ea"/>
                <a:cs typeface="Segoe UI" panose="020B0502040204020203" pitchFamily="34" charset="0"/>
              </a:rPr>
              <a:t>Thank You for Attending!</a:t>
            </a:r>
            <a:br>
              <a:rPr lang="en-US" dirty="0">
                <a:ln w="3175">
                  <a:noFill/>
                </a:ln>
                <a:solidFill>
                  <a:srgbClr val="9966FF"/>
                </a:solidFill>
                <a:latin typeface="Segoe UI" panose="020B0502040204020203" pitchFamily="34" charset="0"/>
                <a:ea typeface="+mn-ea"/>
                <a:cs typeface="Segoe UI" panose="020B0502040204020203" pitchFamily="34" charset="0"/>
              </a:rPr>
            </a:br>
            <a:r>
              <a:rPr lang="en-US" dirty="0">
                <a:solidFill>
                  <a:srgbClr val="FFC000"/>
                </a:solidFill>
                <a:latin typeface="+mn-lt"/>
                <a:hlinkClick r:id="rId3">
                  <a:extLst>
                    <a:ext uri="{A12FA001-AC4F-418D-AE19-62706E023703}">
                      <ahyp:hlinkClr xmlns:ahyp="http://schemas.microsoft.com/office/drawing/2018/hyperlinkcolor" val="tx"/>
                    </a:ext>
                  </a:extLst>
                </a:hlinkClick>
              </a:rPr>
              <a:t>https://aka.ms/wth</a:t>
            </a:r>
            <a:r>
              <a:rPr lang="en-US" dirty="0">
                <a:solidFill>
                  <a:srgbClr val="FFC000"/>
                </a:solidFill>
                <a:latin typeface="+mn-lt"/>
              </a:rPr>
              <a:t> </a:t>
            </a:r>
            <a:endParaRPr lang="en-US" dirty="0">
              <a:solidFill>
                <a:srgbClr val="FFC000"/>
              </a:solidFill>
            </a:endParaRPr>
          </a:p>
        </p:txBody>
      </p:sp>
      <p:pic>
        <p:nvPicPr>
          <p:cNvPr id="3" name="Picture 2" descr="Text&#10;&#10;Description automatically generated">
            <a:extLst>
              <a:ext uri="{FF2B5EF4-FFF2-40B4-BE49-F238E27FC236}">
                <a16:creationId xmlns:a16="http://schemas.microsoft.com/office/drawing/2014/main" id="{7AA56A81-301A-4BE1-AB67-85FD3129756D}"/>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1629054" y="322729"/>
            <a:ext cx="8586780" cy="2227730"/>
          </a:xfrm>
          <a:prstGeom prst="rect">
            <a:avLst/>
          </a:prstGeom>
        </p:spPr>
      </p:pic>
    </p:spTree>
    <p:extLst>
      <p:ext uri="{BB962C8B-B14F-4D97-AF65-F5344CB8AC3E}">
        <p14:creationId xmlns:p14="http://schemas.microsoft.com/office/powerpoint/2010/main" val="73829961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AB207-B6FC-490C-ADB9-6AA59905B884}"/>
              </a:ext>
            </a:extLst>
          </p:cNvPr>
          <p:cNvSpPr>
            <a:spLocks noGrp="1"/>
          </p:cNvSpPr>
          <p:nvPr>
            <p:ph type="title"/>
          </p:nvPr>
        </p:nvSpPr>
        <p:spPr/>
        <p:txBody>
          <a:bodyPr/>
          <a:lstStyle/>
          <a:p>
            <a:r>
              <a:rPr lang="en-US" dirty="0"/>
              <a:t>Azure Serverless</a:t>
            </a:r>
            <a:endParaRPr lang="en-US" sz="2400" dirty="0"/>
          </a:p>
        </p:txBody>
      </p:sp>
      <p:sp>
        <p:nvSpPr>
          <p:cNvPr id="3" name="Text Placeholder 2">
            <a:extLst>
              <a:ext uri="{FF2B5EF4-FFF2-40B4-BE49-F238E27FC236}">
                <a16:creationId xmlns:a16="http://schemas.microsoft.com/office/drawing/2014/main" id="{CD32DA88-2B2A-43EC-8789-61B8CE8C4F35}"/>
              </a:ext>
            </a:extLst>
          </p:cNvPr>
          <p:cNvSpPr>
            <a:spLocks noGrp="1"/>
          </p:cNvSpPr>
          <p:nvPr>
            <p:ph type="body" sz="quarter" idx="14"/>
          </p:nvPr>
        </p:nvSpPr>
        <p:spPr/>
        <p:txBody>
          <a:bodyPr vert="horz" wrap="square" lIns="161356" tIns="107571" rIns="161356" bIns="107571" rtlCol="0" anchor="t">
            <a:noAutofit/>
          </a:bodyPr>
          <a:lstStyle/>
          <a:p>
            <a:endParaRPr lang="en-US" dirty="0">
              <a:gradFill>
                <a:gsLst>
                  <a:gs pos="0">
                    <a:srgbClr val="FFFFFF"/>
                  </a:gs>
                  <a:gs pos="91000">
                    <a:srgbClr val="FFFFFF"/>
                  </a:gs>
                </a:gsLst>
                <a:lin ang="5400000" scaled="0"/>
              </a:gradFill>
              <a:cs typeface="Segoe UI Light"/>
            </a:endParaRPr>
          </a:p>
        </p:txBody>
      </p:sp>
    </p:spTree>
    <p:extLst>
      <p:ext uri="{BB962C8B-B14F-4D97-AF65-F5344CB8AC3E}">
        <p14:creationId xmlns:p14="http://schemas.microsoft.com/office/powerpoint/2010/main" val="3668728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US"/>
              <a:t>Before cloud</a:t>
            </a:r>
          </a:p>
        </p:txBody>
      </p:sp>
      <p:sp>
        <p:nvSpPr>
          <p:cNvPr id="92" name="TextBox 91"/>
          <p:cNvSpPr txBox="1"/>
          <p:nvPr/>
        </p:nvSpPr>
        <p:spPr>
          <a:xfrm rot="20877579">
            <a:off x="579389" y="5742190"/>
            <a:ext cx="1832293" cy="507503"/>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How many </a:t>
            </a:r>
            <a:r>
              <a:rPr lang="en-US" sz="1469" b="1" kern="0" dirty="0">
                <a:gradFill>
                  <a:gsLst>
                    <a:gs pos="1250">
                      <a:srgbClr val="353535"/>
                    </a:gs>
                    <a:gs pos="100000">
                      <a:srgbClr val="353535"/>
                    </a:gs>
                  </a:gsLst>
                  <a:lin ang="5400000" scaled="0"/>
                </a:gradFill>
                <a:latin typeface="Segoe UI"/>
              </a:rPr>
              <a:t>servers </a:t>
            </a:r>
          </a:p>
          <a:p>
            <a:pPr defTabSz="896042">
              <a:lnSpc>
                <a:spcPct val="90000"/>
              </a:lnSpc>
              <a:defRPr/>
            </a:pPr>
            <a:r>
              <a:rPr lang="en-US" sz="1469" kern="0" dirty="0">
                <a:gradFill>
                  <a:gsLst>
                    <a:gs pos="1250">
                      <a:srgbClr val="353535"/>
                    </a:gs>
                    <a:gs pos="100000">
                      <a:srgbClr val="353535"/>
                    </a:gs>
                  </a:gsLst>
                  <a:lin ang="5400000" scaled="0"/>
                </a:gradFill>
                <a:latin typeface="Segoe UI"/>
              </a:rPr>
              <a:t>do I need?</a:t>
            </a:r>
          </a:p>
        </p:txBody>
      </p:sp>
      <p:sp>
        <p:nvSpPr>
          <p:cNvPr id="93" name="TextBox 92"/>
          <p:cNvSpPr txBox="1"/>
          <p:nvPr/>
        </p:nvSpPr>
        <p:spPr>
          <a:xfrm rot="21066084">
            <a:off x="6891096" y="4186579"/>
            <a:ext cx="1266936" cy="497597"/>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Which OS </a:t>
            </a:r>
            <a:br>
              <a:rPr lang="en-US" sz="1469" kern="0" dirty="0">
                <a:gradFill>
                  <a:gsLst>
                    <a:gs pos="1250">
                      <a:srgbClr val="353535"/>
                    </a:gs>
                    <a:gs pos="100000">
                      <a:srgbClr val="353535"/>
                    </a:gs>
                  </a:gsLst>
                  <a:lin ang="5400000" scaled="0"/>
                </a:gradFill>
                <a:latin typeface="Segoe UI"/>
              </a:rPr>
            </a:br>
            <a:r>
              <a:rPr lang="en-US" sz="1469" kern="0" dirty="0">
                <a:gradFill>
                  <a:gsLst>
                    <a:gs pos="1250">
                      <a:srgbClr val="353535"/>
                    </a:gs>
                    <a:gs pos="100000">
                      <a:srgbClr val="353535"/>
                    </a:gs>
                  </a:gsLst>
                  <a:lin ang="5400000" scaled="0"/>
                </a:gradFill>
                <a:latin typeface="Segoe UI"/>
              </a:rPr>
              <a:t>should I use?</a:t>
            </a:r>
          </a:p>
        </p:txBody>
      </p:sp>
      <p:sp>
        <p:nvSpPr>
          <p:cNvPr id="94" name="TextBox 93"/>
          <p:cNvSpPr txBox="1"/>
          <p:nvPr/>
        </p:nvSpPr>
        <p:spPr>
          <a:xfrm>
            <a:off x="7421366" y="5956069"/>
            <a:ext cx="1881980" cy="507503"/>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How often should </a:t>
            </a:r>
          </a:p>
          <a:p>
            <a:pPr defTabSz="896042">
              <a:lnSpc>
                <a:spcPct val="90000"/>
              </a:lnSpc>
              <a:defRPr/>
            </a:pPr>
            <a:r>
              <a:rPr lang="en-US" sz="1469" kern="0" dirty="0">
                <a:gradFill>
                  <a:gsLst>
                    <a:gs pos="1250">
                      <a:srgbClr val="353535"/>
                    </a:gs>
                    <a:gs pos="100000">
                      <a:srgbClr val="353535"/>
                    </a:gs>
                  </a:gsLst>
                  <a:lin ang="5400000" scaled="0"/>
                </a:gradFill>
                <a:latin typeface="Segoe UI"/>
              </a:rPr>
              <a:t>I </a:t>
            </a:r>
            <a:r>
              <a:rPr lang="en-US" sz="1469" b="1" kern="0" dirty="0">
                <a:gradFill>
                  <a:gsLst>
                    <a:gs pos="1250">
                      <a:srgbClr val="353535"/>
                    </a:gs>
                    <a:gs pos="100000">
                      <a:srgbClr val="353535"/>
                    </a:gs>
                  </a:gsLst>
                  <a:lin ang="5400000" scaled="0"/>
                </a:gradFill>
                <a:latin typeface="Segoe UI"/>
              </a:rPr>
              <a:t>patch</a:t>
            </a:r>
            <a:r>
              <a:rPr lang="en-US" sz="1469" kern="0" dirty="0">
                <a:gradFill>
                  <a:gsLst>
                    <a:gs pos="1250">
                      <a:srgbClr val="353535"/>
                    </a:gs>
                    <a:gs pos="100000">
                      <a:srgbClr val="353535"/>
                    </a:gs>
                  </a:gsLst>
                  <a:lin ang="5400000" scaled="0"/>
                </a:gradFill>
                <a:latin typeface="Segoe UI"/>
              </a:rPr>
              <a:t> my </a:t>
            </a:r>
            <a:r>
              <a:rPr lang="en-US" sz="1469" b="1" kern="0" dirty="0">
                <a:gradFill>
                  <a:gsLst>
                    <a:gs pos="1250">
                      <a:srgbClr val="353535"/>
                    </a:gs>
                    <a:gs pos="100000">
                      <a:srgbClr val="353535"/>
                    </a:gs>
                  </a:gsLst>
                  <a:lin ang="5400000" scaled="0"/>
                </a:gradFill>
                <a:latin typeface="Segoe UI"/>
              </a:rPr>
              <a:t>servers</a:t>
            </a:r>
            <a:r>
              <a:rPr lang="en-US" sz="1469" kern="0" dirty="0">
                <a:gradFill>
                  <a:gsLst>
                    <a:gs pos="1250">
                      <a:srgbClr val="353535"/>
                    </a:gs>
                    <a:gs pos="100000">
                      <a:srgbClr val="353535"/>
                    </a:gs>
                  </a:gsLst>
                  <a:lin ang="5400000" scaled="0"/>
                </a:gradFill>
                <a:latin typeface="Segoe UI"/>
              </a:rPr>
              <a:t>?</a:t>
            </a:r>
          </a:p>
        </p:txBody>
      </p:sp>
      <p:sp>
        <p:nvSpPr>
          <p:cNvPr id="95" name="TextBox 94"/>
          <p:cNvSpPr txBox="1"/>
          <p:nvPr/>
        </p:nvSpPr>
        <p:spPr>
          <a:xfrm rot="20700000">
            <a:off x="1058364" y="2352814"/>
            <a:ext cx="1973337" cy="507503"/>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What size of </a:t>
            </a:r>
            <a:r>
              <a:rPr lang="en-US" sz="1469" b="1" kern="0" dirty="0">
                <a:gradFill>
                  <a:gsLst>
                    <a:gs pos="1250">
                      <a:srgbClr val="353535"/>
                    </a:gs>
                    <a:gs pos="100000">
                      <a:srgbClr val="353535"/>
                    </a:gs>
                  </a:gsLst>
                  <a:lin ang="5400000" scaled="0"/>
                </a:gradFill>
                <a:latin typeface="Segoe UI"/>
              </a:rPr>
              <a:t>servers</a:t>
            </a:r>
            <a:r>
              <a:rPr lang="en-US" sz="1469" kern="0" dirty="0">
                <a:gradFill>
                  <a:gsLst>
                    <a:gs pos="1250">
                      <a:srgbClr val="353535"/>
                    </a:gs>
                    <a:gs pos="100000">
                      <a:srgbClr val="353535"/>
                    </a:gs>
                  </a:gsLst>
                  <a:lin ang="5400000" scaled="0"/>
                </a:gradFill>
                <a:latin typeface="Segoe UI"/>
              </a:rPr>
              <a:t> </a:t>
            </a:r>
          </a:p>
          <a:p>
            <a:pPr defTabSz="896042">
              <a:lnSpc>
                <a:spcPct val="90000"/>
              </a:lnSpc>
              <a:defRPr/>
            </a:pPr>
            <a:r>
              <a:rPr lang="en-US" sz="1469" kern="0" dirty="0">
                <a:gradFill>
                  <a:gsLst>
                    <a:gs pos="1250">
                      <a:srgbClr val="353535"/>
                    </a:gs>
                    <a:gs pos="100000">
                      <a:srgbClr val="353535"/>
                    </a:gs>
                  </a:gsLst>
                  <a:lin ang="5400000" scaled="0"/>
                </a:gradFill>
                <a:latin typeface="Segoe UI"/>
              </a:rPr>
              <a:t>should I </a:t>
            </a:r>
            <a:r>
              <a:rPr lang="en-US" sz="1469" b="1" kern="0" dirty="0">
                <a:gradFill>
                  <a:gsLst>
                    <a:gs pos="1250">
                      <a:srgbClr val="353535"/>
                    </a:gs>
                    <a:gs pos="100000">
                      <a:srgbClr val="353535"/>
                    </a:gs>
                  </a:gsLst>
                  <a:lin ang="5400000" scaled="0"/>
                </a:gradFill>
                <a:latin typeface="Segoe UI"/>
              </a:rPr>
              <a:t>buy</a:t>
            </a:r>
            <a:r>
              <a:rPr lang="en-US" sz="1469" kern="0" dirty="0">
                <a:gradFill>
                  <a:gsLst>
                    <a:gs pos="1250">
                      <a:srgbClr val="353535"/>
                    </a:gs>
                    <a:gs pos="100000">
                      <a:srgbClr val="353535"/>
                    </a:gs>
                  </a:gsLst>
                  <a:lin ang="5400000" scaled="0"/>
                </a:gradFill>
                <a:latin typeface="Segoe UI"/>
              </a:rPr>
              <a:t>?</a:t>
            </a:r>
          </a:p>
        </p:txBody>
      </p:sp>
      <p:sp>
        <p:nvSpPr>
          <p:cNvPr id="96" name="TextBox 95"/>
          <p:cNvSpPr txBox="1"/>
          <p:nvPr/>
        </p:nvSpPr>
        <p:spPr>
          <a:xfrm rot="1233718">
            <a:off x="10026407" y="2475917"/>
            <a:ext cx="1819729" cy="499239"/>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How often should I </a:t>
            </a:r>
            <a:br>
              <a:rPr lang="en-US" sz="1469" kern="0" dirty="0">
                <a:gradFill>
                  <a:gsLst>
                    <a:gs pos="1250">
                      <a:srgbClr val="353535"/>
                    </a:gs>
                    <a:gs pos="100000">
                      <a:srgbClr val="353535"/>
                    </a:gs>
                  </a:gsLst>
                  <a:lin ang="5400000" scaled="0"/>
                </a:gradFill>
                <a:latin typeface="Segoe UI"/>
              </a:rPr>
            </a:br>
            <a:r>
              <a:rPr lang="en-US" sz="1469" kern="0" dirty="0">
                <a:gradFill>
                  <a:gsLst>
                    <a:gs pos="1250">
                      <a:srgbClr val="353535"/>
                    </a:gs>
                    <a:gs pos="100000">
                      <a:srgbClr val="353535"/>
                    </a:gs>
                  </a:gsLst>
                  <a:lin ang="5400000" scaled="0"/>
                </a:gradFill>
                <a:latin typeface="Segoe UI"/>
              </a:rPr>
              <a:t>backup my </a:t>
            </a:r>
            <a:r>
              <a:rPr lang="en-US" sz="1469" b="1" kern="0" dirty="0">
                <a:gradFill>
                  <a:gsLst>
                    <a:gs pos="1250">
                      <a:srgbClr val="353535"/>
                    </a:gs>
                    <a:gs pos="100000">
                      <a:srgbClr val="353535"/>
                    </a:gs>
                  </a:gsLst>
                  <a:lin ang="5400000" scaled="0"/>
                </a:gradFill>
                <a:latin typeface="Segoe UI"/>
              </a:rPr>
              <a:t>server</a:t>
            </a:r>
            <a:r>
              <a:rPr lang="en-US" sz="1469" kern="0" dirty="0">
                <a:gradFill>
                  <a:gsLst>
                    <a:gs pos="1250">
                      <a:srgbClr val="353535"/>
                    </a:gs>
                    <a:gs pos="100000">
                      <a:srgbClr val="353535"/>
                    </a:gs>
                  </a:gsLst>
                  <a:lin ang="5400000" scaled="0"/>
                </a:gradFill>
                <a:latin typeface="Segoe UI"/>
              </a:rPr>
              <a:t>?</a:t>
            </a:r>
          </a:p>
        </p:txBody>
      </p:sp>
      <p:sp>
        <p:nvSpPr>
          <p:cNvPr id="97" name="TextBox 96"/>
          <p:cNvSpPr txBox="1"/>
          <p:nvPr/>
        </p:nvSpPr>
        <p:spPr>
          <a:xfrm>
            <a:off x="9989077" y="3314729"/>
            <a:ext cx="1787100" cy="497597"/>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How can I increase </a:t>
            </a:r>
            <a:br>
              <a:rPr lang="en-US" sz="1469" kern="0" dirty="0">
                <a:gradFill>
                  <a:gsLst>
                    <a:gs pos="1250">
                      <a:srgbClr val="353535"/>
                    </a:gs>
                    <a:gs pos="100000">
                      <a:srgbClr val="353535"/>
                    </a:gs>
                  </a:gsLst>
                  <a:lin ang="5400000" scaled="0"/>
                </a:gradFill>
                <a:latin typeface="Segoe UI"/>
              </a:rPr>
            </a:br>
            <a:r>
              <a:rPr lang="en-US" sz="1469" b="1" kern="0" dirty="0">
                <a:gradFill>
                  <a:gsLst>
                    <a:gs pos="1250">
                      <a:srgbClr val="353535"/>
                    </a:gs>
                    <a:gs pos="100000">
                      <a:srgbClr val="353535"/>
                    </a:gs>
                  </a:gsLst>
                  <a:lin ang="5400000" scaled="0"/>
                </a:gradFill>
                <a:latin typeface="Segoe UI"/>
              </a:rPr>
              <a:t>server</a:t>
            </a:r>
            <a:r>
              <a:rPr lang="en-US" sz="1469" kern="0" dirty="0">
                <a:gradFill>
                  <a:gsLst>
                    <a:gs pos="1250">
                      <a:srgbClr val="353535"/>
                    </a:gs>
                    <a:gs pos="100000">
                      <a:srgbClr val="353535"/>
                    </a:gs>
                  </a:gsLst>
                  <a:lin ang="5400000" scaled="0"/>
                </a:gradFill>
                <a:latin typeface="Segoe UI"/>
              </a:rPr>
              <a:t> utilization?</a:t>
            </a:r>
          </a:p>
        </p:txBody>
      </p:sp>
      <p:sp>
        <p:nvSpPr>
          <p:cNvPr id="98" name="TextBox 97"/>
          <p:cNvSpPr txBox="1"/>
          <p:nvPr/>
        </p:nvSpPr>
        <p:spPr>
          <a:xfrm>
            <a:off x="6708124" y="1282702"/>
            <a:ext cx="2039341" cy="499239"/>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How do I </a:t>
            </a:r>
            <a:r>
              <a:rPr lang="en-US" sz="1469" b="1" kern="0" dirty="0">
                <a:gradFill>
                  <a:gsLst>
                    <a:gs pos="1250">
                      <a:srgbClr val="353535"/>
                    </a:gs>
                    <a:gs pos="100000">
                      <a:srgbClr val="353535"/>
                    </a:gs>
                  </a:gsLst>
                  <a:lin ang="5400000" scaled="0"/>
                </a:gradFill>
                <a:latin typeface="Segoe UI"/>
              </a:rPr>
              <a:t>deploy</a:t>
            </a:r>
            <a:r>
              <a:rPr lang="en-US" sz="1469" kern="0" dirty="0">
                <a:gradFill>
                  <a:gsLst>
                    <a:gs pos="1250">
                      <a:srgbClr val="353535"/>
                    </a:gs>
                    <a:gs pos="100000">
                      <a:srgbClr val="353535"/>
                    </a:gs>
                  </a:gsLst>
                  <a:lin ang="5400000" scaled="0"/>
                </a:gradFill>
                <a:latin typeface="Segoe UI"/>
              </a:rPr>
              <a:t> new </a:t>
            </a:r>
            <a:br>
              <a:rPr lang="en-US" sz="1469" kern="0" dirty="0">
                <a:gradFill>
                  <a:gsLst>
                    <a:gs pos="1250">
                      <a:srgbClr val="353535"/>
                    </a:gs>
                    <a:gs pos="100000">
                      <a:srgbClr val="353535"/>
                    </a:gs>
                  </a:gsLst>
                  <a:lin ang="5400000" scaled="0"/>
                </a:gradFill>
                <a:latin typeface="Segoe UI"/>
              </a:rPr>
            </a:br>
            <a:r>
              <a:rPr lang="en-US" sz="1469" b="1" kern="0" dirty="0">
                <a:gradFill>
                  <a:gsLst>
                    <a:gs pos="1250">
                      <a:srgbClr val="353535"/>
                    </a:gs>
                    <a:gs pos="100000">
                      <a:srgbClr val="353535"/>
                    </a:gs>
                  </a:gsLst>
                  <a:lin ang="5400000" scaled="0"/>
                </a:gradFill>
                <a:latin typeface="Segoe UI"/>
              </a:rPr>
              <a:t>code</a:t>
            </a:r>
            <a:r>
              <a:rPr lang="en-US" sz="1469" kern="0" dirty="0">
                <a:gradFill>
                  <a:gsLst>
                    <a:gs pos="1250">
                      <a:srgbClr val="353535"/>
                    </a:gs>
                    <a:gs pos="100000">
                      <a:srgbClr val="353535"/>
                    </a:gs>
                  </a:gsLst>
                  <a:lin ang="5400000" scaled="0"/>
                </a:gradFill>
                <a:latin typeface="Segoe UI"/>
              </a:rPr>
              <a:t> to my </a:t>
            </a:r>
            <a:r>
              <a:rPr lang="en-US" sz="1469" b="1" kern="0" dirty="0">
                <a:gradFill>
                  <a:gsLst>
                    <a:gs pos="1250">
                      <a:srgbClr val="353535"/>
                    </a:gs>
                    <a:gs pos="100000">
                      <a:srgbClr val="353535"/>
                    </a:gs>
                  </a:gsLst>
                  <a:lin ang="5400000" scaled="0"/>
                </a:gradFill>
                <a:latin typeface="Segoe UI"/>
              </a:rPr>
              <a:t>server</a:t>
            </a:r>
            <a:r>
              <a:rPr lang="en-US" sz="1469" kern="0" dirty="0">
                <a:gradFill>
                  <a:gsLst>
                    <a:gs pos="1250">
                      <a:srgbClr val="353535"/>
                    </a:gs>
                    <a:gs pos="100000">
                      <a:srgbClr val="353535"/>
                    </a:gs>
                  </a:gsLst>
                  <a:lin ang="5400000" scaled="0"/>
                </a:gradFill>
                <a:latin typeface="Segoe UI"/>
              </a:rPr>
              <a:t>?</a:t>
            </a:r>
          </a:p>
        </p:txBody>
      </p:sp>
      <p:sp>
        <p:nvSpPr>
          <p:cNvPr id="99" name="TextBox 98"/>
          <p:cNvSpPr txBox="1"/>
          <p:nvPr/>
        </p:nvSpPr>
        <p:spPr>
          <a:xfrm>
            <a:off x="4654538" y="1979187"/>
            <a:ext cx="2140686" cy="497597"/>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Which packages should</a:t>
            </a:r>
            <a:br>
              <a:rPr lang="en-US" sz="1469" kern="0" dirty="0">
                <a:gradFill>
                  <a:gsLst>
                    <a:gs pos="1250">
                      <a:srgbClr val="353535"/>
                    </a:gs>
                    <a:gs pos="100000">
                      <a:srgbClr val="353535"/>
                    </a:gs>
                  </a:gsLst>
                  <a:lin ang="5400000" scaled="0"/>
                </a:gradFill>
                <a:latin typeface="Segoe UI"/>
              </a:rPr>
            </a:br>
            <a:r>
              <a:rPr lang="en-US" sz="1469" kern="0" dirty="0">
                <a:gradFill>
                  <a:gsLst>
                    <a:gs pos="1250">
                      <a:srgbClr val="353535"/>
                    </a:gs>
                    <a:gs pos="100000">
                      <a:srgbClr val="353535"/>
                    </a:gs>
                  </a:gsLst>
                  <a:lin ang="5400000" scaled="0"/>
                </a:gradFill>
                <a:latin typeface="Segoe UI"/>
              </a:rPr>
              <a:t>be on my </a:t>
            </a:r>
            <a:r>
              <a:rPr lang="en-US" sz="1469" b="1" kern="0" dirty="0">
                <a:gradFill>
                  <a:gsLst>
                    <a:gs pos="1250">
                      <a:srgbClr val="353535"/>
                    </a:gs>
                    <a:gs pos="100000">
                      <a:srgbClr val="353535"/>
                    </a:gs>
                  </a:gsLst>
                  <a:lin ang="5400000" scaled="0"/>
                </a:gradFill>
                <a:latin typeface="Segoe UI"/>
              </a:rPr>
              <a:t>server</a:t>
            </a:r>
            <a:r>
              <a:rPr lang="en-US" sz="1469" kern="0" dirty="0">
                <a:gradFill>
                  <a:gsLst>
                    <a:gs pos="1250">
                      <a:srgbClr val="353535"/>
                    </a:gs>
                    <a:gs pos="100000">
                      <a:srgbClr val="353535"/>
                    </a:gs>
                  </a:gsLst>
                  <a:lin ang="5400000" scaled="0"/>
                </a:gradFill>
                <a:latin typeface="Segoe UI"/>
              </a:rPr>
              <a:t>?</a:t>
            </a:r>
          </a:p>
        </p:txBody>
      </p:sp>
      <p:sp>
        <p:nvSpPr>
          <p:cNvPr id="100" name="TextBox 99"/>
          <p:cNvSpPr txBox="1"/>
          <p:nvPr/>
        </p:nvSpPr>
        <p:spPr>
          <a:xfrm>
            <a:off x="2537368" y="5917117"/>
            <a:ext cx="2228689" cy="497597"/>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It takes how long to </a:t>
            </a:r>
            <a:br>
              <a:rPr lang="en-US" sz="1469" kern="0" dirty="0">
                <a:gradFill>
                  <a:gsLst>
                    <a:gs pos="1250">
                      <a:srgbClr val="353535"/>
                    </a:gs>
                    <a:gs pos="100000">
                      <a:srgbClr val="353535"/>
                    </a:gs>
                  </a:gsLst>
                  <a:lin ang="5400000" scaled="0"/>
                </a:gradFill>
                <a:latin typeface="Segoe UI"/>
              </a:rPr>
            </a:br>
            <a:r>
              <a:rPr lang="en-US" sz="1469" b="1" kern="0" dirty="0">
                <a:gradFill>
                  <a:gsLst>
                    <a:gs pos="1250">
                      <a:srgbClr val="353535"/>
                    </a:gs>
                    <a:gs pos="100000">
                      <a:srgbClr val="353535"/>
                    </a:gs>
                  </a:gsLst>
                  <a:lin ang="5400000" scaled="0"/>
                </a:gradFill>
                <a:latin typeface="Segoe UI"/>
              </a:rPr>
              <a:t>provision</a:t>
            </a:r>
            <a:r>
              <a:rPr lang="en-US" sz="1469" kern="0" dirty="0">
                <a:gradFill>
                  <a:gsLst>
                    <a:gs pos="1250">
                      <a:srgbClr val="353535"/>
                    </a:gs>
                    <a:gs pos="100000">
                      <a:srgbClr val="353535"/>
                    </a:gs>
                  </a:gsLst>
                  <a:lin ang="5400000" scaled="0"/>
                </a:gradFill>
                <a:latin typeface="Segoe UI"/>
              </a:rPr>
              <a:t> a new </a:t>
            </a:r>
            <a:r>
              <a:rPr lang="en-US" sz="1469" b="1" kern="0" dirty="0">
                <a:gradFill>
                  <a:gsLst>
                    <a:gs pos="1250">
                      <a:srgbClr val="353535"/>
                    </a:gs>
                    <a:gs pos="100000">
                      <a:srgbClr val="353535"/>
                    </a:gs>
                  </a:gsLst>
                  <a:lin ang="5400000" scaled="0"/>
                </a:gradFill>
                <a:latin typeface="Segoe UI"/>
              </a:rPr>
              <a:t>server</a:t>
            </a:r>
            <a:r>
              <a:rPr lang="en-US" sz="1469" kern="0" dirty="0">
                <a:gradFill>
                  <a:gsLst>
                    <a:gs pos="1250">
                      <a:srgbClr val="353535"/>
                    </a:gs>
                    <a:gs pos="100000">
                      <a:srgbClr val="353535"/>
                    </a:gs>
                  </a:gsLst>
                  <a:lin ang="5400000" scaled="0"/>
                </a:gradFill>
                <a:latin typeface="Segoe UI"/>
              </a:rPr>
              <a:t>?</a:t>
            </a:r>
          </a:p>
        </p:txBody>
      </p:sp>
      <p:sp>
        <p:nvSpPr>
          <p:cNvPr id="101" name="TextBox 100"/>
          <p:cNvSpPr txBox="1"/>
          <p:nvPr/>
        </p:nvSpPr>
        <p:spPr>
          <a:xfrm rot="2037234">
            <a:off x="9668399" y="4525419"/>
            <a:ext cx="1803443" cy="507503"/>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Are my </a:t>
            </a:r>
            <a:r>
              <a:rPr lang="en-US" sz="1469" b="1" kern="0" dirty="0">
                <a:gradFill>
                  <a:gsLst>
                    <a:gs pos="1250">
                      <a:srgbClr val="353535"/>
                    </a:gs>
                    <a:gs pos="100000">
                      <a:srgbClr val="353535"/>
                    </a:gs>
                  </a:gsLst>
                  <a:lin ang="5400000" scaled="0"/>
                </a:gradFill>
                <a:latin typeface="Segoe UI"/>
              </a:rPr>
              <a:t>server</a:t>
            </a:r>
            <a:r>
              <a:rPr lang="en-US" sz="1469" kern="0" dirty="0">
                <a:gradFill>
                  <a:gsLst>
                    <a:gs pos="1250">
                      <a:srgbClr val="353535"/>
                    </a:gs>
                    <a:gs pos="100000">
                      <a:srgbClr val="353535"/>
                    </a:gs>
                  </a:gsLst>
                  <a:lin ang="5400000" scaled="0"/>
                </a:gradFill>
                <a:latin typeface="Segoe UI"/>
              </a:rPr>
              <a:t> in a </a:t>
            </a:r>
          </a:p>
          <a:p>
            <a:pPr defTabSz="896042">
              <a:lnSpc>
                <a:spcPct val="90000"/>
              </a:lnSpc>
              <a:defRPr/>
            </a:pPr>
            <a:r>
              <a:rPr lang="en-US" sz="1469" kern="0" dirty="0">
                <a:gradFill>
                  <a:gsLst>
                    <a:gs pos="1250">
                      <a:srgbClr val="353535"/>
                    </a:gs>
                    <a:gs pos="100000">
                      <a:srgbClr val="353535"/>
                    </a:gs>
                  </a:gsLst>
                  <a:lin ang="5400000" scaled="0"/>
                </a:gradFill>
                <a:latin typeface="Segoe UI"/>
              </a:rPr>
              <a:t>secure location?</a:t>
            </a:r>
          </a:p>
        </p:txBody>
      </p:sp>
      <p:sp>
        <p:nvSpPr>
          <p:cNvPr id="102" name="TextBox 101"/>
          <p:cNvSpPr txBox="1"/>
          <p:nvPr/>
        </p:nvSpPr>
        <p:spPr>
          <a:xfrm rot="20116499">
            <a:off x="7137942" y="4796361"/>
            <a:ext cx="1954104" cy="507503"/>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What happens if the </a:t>
            </a:r>
          </a:p>
          <a:p>
            <a:pPr defTabSz="896042">
              <a:lnSpc>
                <a:spcPct val="90000"/>
              </a:lnSpc>
              <a:defRPr/>
            </a:pPr>
            <a:r>
              <a:rPr lang="en-US" sz="1469" kern="0" dirty="0">
                <a:gradFill>
                  <a:gsLst>
                    <a:gs pos="1250">
                      <a:srgbClr val="353535"/>
                    </a:gs>
                    <a:gs pos="100000">
                      <a:srgbClr val="353535"/>
                    </a:gs>
                  </a:gsLst>
                  <a:lin ang="5400000" scaled="0"/>
                </a:gradFill>
                <a:latin typeface="Segoe UI"/>
              </a:rPr>
              <a:t>power goes out?</a:t>
            </a:r>
          </a:p>
        </p:txBody>
      </p:sp>
      <p:sp>
        <p:nvSpPr>
          <p:cNvPr id="103" name="TextBox 102"/>
          <p:cNvSpPr txBox="1"/>
          <p:nvPr/>
        </p:nvSpPr>
        <p:spPr>
          <a:xfrm rot="19484879">
            <a:off x="472883" y="4544435"/>
            <a:ext cx="1917534" cy="497597"/>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Do I need secondary</a:t>
            </a:r>
            <a:br>
              <a:rPr lang="en-US" sz="1469" kern="0" dirty="0">
                <a:gradFill>
                  <a:gsLst>
                    <a:gs pos="1250">
                      <a:srgbClr val="353535"/>
                    </a:gs>
                    <a:gs pos="100000">
                      <a:srgbClr val="353535"/>
                    </a:gs>
                  </a:gsLst>
                  <a:lin ang="5400000" scaled="0"/>
                </a:gradFill>
                <a:latin typeface="Segoe UI"/>
              </a:rPr>
            </a:br>
            <a:r>
              <a:rPr lang="en-US" sz="1469" kern="0" dirty="0">
                <a:gradFill>
                  <a:gsLst>
                    <a:gs pos="1250">
                      <a:srgbClr val="353535"/>
                    </a:gs>
                    <a:gs pos="100000">
                      <a:srgbClr val="353535"/>
                    </a:gs>
                  </a:gsLst>
                  <a:lin ang="5400000" scaled="0"/>
                </a:gradFill>
                <a:latin typeface="Segoe UI"/>
              </a:rPr>
              <a:t>network connection?</a:t>
            </a:r>
          </a:p>
        </p:txBody>
      </p:sp>
      <p:sp>
        <p:nvSpPr>
          <p:cNvPr id="104" name="TextBox 103"/>
          <p:cNvSpPr txBox="1"/>
          <p:nvPr/>
        </p:nvSpPr>
        <p:spPr>
          <a:xfrm rot="21388068">
            <a:off x="2914260" y="1256669"/>
            <a:ext cx="2791149" cy="499239"/>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What is the right </a:t>
            </a:r>
            <a:r>
              <a:rPr lang="en-US" sz="1469" b="1" kern="0" dirty="0">
                <a:gradFill>
                  <a:gsLst>
                    <a:gs pos="1250">
                      <a:srgbClr val="353535"/>
                    </a:gs>
                    <a:gs pos="100000">
                      <a:srgbClr val="353535"/>
                    </a:gs>
                  </a:gsLst>
                  <a:lin ang="5400000" scaled="0"/>
                </a:gradFill>
                <a:latin typeface="Segoe UI"/>
              </a:rPr>
              <a:t>size</a:t>
            </a:r>
            <a:r>
              <a:rPr lang="en-US" sz="1469" kern="0" dirty="0">
                <a:gradFill>
                  <a:gsLst>
                    <a:gs pos="1250">
                      <a:srgbClr val="353535"/>
                    </a:gs>
                    <a:gs pos="100000">
                      <a:srgbClr val="353535"/>
                    </a:gs>
                  </a:gsLst>
                  <a:lin ang="5400000" scaled="0"/>
                </a:gradFill>
                <a:latin typeface="Segoe UI"/>
              </a:rPr>
              <a:t> of </a:t>
            </a:r>
          </a:p>
          <a:p>
            <a:pPr defTabSz="896042">
              <a:lnSpc>
                <a:spcPct val="90000"/>
              </a:lnSpc>
              <a:defRPr/>
            </a:pPr>
            <a:r>
              <a:rPr lang="en-US" sz="1469" b="1" kern="0" dirty="0">
                <a:gradFill>
                  <a:gsLst>
                    <a:gs pos="1250">
                      <a:srgbClr val="353535"/>
                    </a:gs>
                    <a:gs pos="100000">
                      <a:srgbClr val="353535"/>
                    </a:gs>
                  </a:gsLst>
                  <a:lin ang="5400000" scaled="0"/>
                </a:gradFill>
                <a:latin typeface="Segoe UI"/>
              </a:rPr>
              <a:t>servers </a:t>
            </a:r>
            <a:r>
              <a:rPr lang="en-US" sz="1469" kern="0" dirty="0">
                <a:gradFill>
                  <a:gsLst>
                    <a:gs pos="1250">
                      <a:srgbClr val="353535"/>
                    </a:gs>
                    <a:gs pos="100000">
                      <a:srgbClr val="353535"/>
                    </a:gs>
                  </a:gsLst>
                  <a:lin ang="5400000" scaled="0"/>
                </a:gradFill>
                <a:latin typeface="Segoe UI"/>
              </a:rPr>
              <a:t>for my business needs?</a:t>
            </a:r>
          </a:p>
        </p:txBody>
      </p:sp>
      <p:sp>
        <p:nvSpPr>
          <p:cNvPr id="105" name="TextBox 104"/>
          <p:cNvSpPr txBox="1"/>
          <p:nvPr/>
        </p:nvSpPr>
        <p:spPr>
          <a:xfrm rot="20700000">
            <a:off x="3602460" y="4173709"/>
            <a:ext cx="2040654" cy="507503"/>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Who has </a:t>
            </a:r>
            <a:r>
              <a:rPr lang="en-US" sz="1469" b="1" kern="0" dirty="0">
                <a:gradFill>
                  <a:gsLst>
                    <a:gs pos="1250">
                      <a:srgbClr val="353535"/>
                    </a:gs>
                    <a:gs pos="100000">
                      <a:srgbClr val="353535"/>
                    </a:gs>
                  </a:gsLst>
                  <a:lin ang="5400000" scaled="0"/>
                </a:gradFill>
                <a:latin typeface="Segoe UI"/>
              </a:rPr>
              <a:t>physical</a:t>
            </a:r>
            <a:r>
              <a:rPr lang="en-US" sz="1469" kern="0" dirty="0">
                <a:gradFill>
                  <a:gsLst>
                    <a:gs pos="1250">
                      <a:srgbClr val="353535"/>
                    </a:gs>
                    <a:gs pos="100000">
                      <a:srgbClr val="353535"/>
                    </a:gs>
                  </a:gsLst>
                  <a:lin ang="5400000" scaled="0"/>
                </a:gradFill>
                <a:latin typeface="Segoe UI"/>
              </a:rPr>
              <a:t> </a:t>
            </a:r>
          </a:p>
          <a:p>
            <a:pPr defTabSz="896042">
              <a:lnSpc>
                <a:spcPct val="90000"/>
              </a:lnSpc>
              <a:defRPr/>
            </a:pPr>
            <a:r>
              <a:rPr lang="en-US" sz="1469" kern="0" dirty="0">
                <a:gradFill>
                  <a:gsLst>
                    <a:gs pos="1250">
                      <a:srgbClr val="353535"/>
                    </a:gs>
                    <a:gs pos="100000">
                      <a:srgbClr val="353535"/>
                    </a:gs>
                  </a:gsLst>
                  <a:lin ang="5400000" scaled="0"/>
                </a:gradFill>
                <a:latin typeface="Segoe UI"/>
              </a:rPr>
              <a:t>access to my </a:t>
            </a:r>
            <a:r>
              <a:rPr lang="en-US" sz="1469" b="1" kern="0" dirty="0">
                <a:gradFill>
                  <a:gsLst>
                    <a:gs pos="1250">
                      <a:srgbClr val="353535"/>
                    </a:gs>
                    <a:gs pos="100000">
                      <a:srgbClr val="353535"/>
                    </a:gs>
                  </a:gsLst>
                  <a:lin ang="5400000" scaled="0"/>
                </a:gradFill>
                <a:latin typeface="Segoe UI"/>
              </a:rPr>
              <a:t>servers</a:t>
            </a:r>
            <a:r>
              <a:rPr lang="en-US" sz="1469" kern="0" dirty="0">
                <a:gradFill>
                  <a:gsLst>
                    <a:gs pos="1250">
                      <a:srgbClr val="353535"/>
                    </a:gs>
                    <a:gs pos="100000">
                      <a:srgbClr val="353535"/>
                    </a:gs>
                  </a:gsLst>
                  <a:lin ang="5400000" scaled="0"/>
                </a:gradFill>
                <a:latin typeface="Segoe UI"/>
              </a:rPr>
              <a:t>?</a:t>
            </a:r>
          </a:p>
        </p:txBody>
      </p:sp>
      <p:sp>
        <p:nvSpPr>
          <p:cNvPr id="106" name="TextBox 105"/>
          <p:cNvSpPr txBox="1"/>
          <p:nvPr/>
        </p:nvSpPr>
        <p:spPr>
          <a:xfrm rot="19699786">
            <a:off x="4274017" y="4986754"/>
            <a:ext cx="1045356" cy="497597"/>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Do I need </a:t>
            </a:r>
            <a:br>
              <a:rPr lang="en-US" sz="1469" kern="0" dirty="0">
                <a:gradFill>
                  <a:gsLst>
                    <a:gs pos="1250">
                      <a:srgbClr val="353535"/>
                    </a:gs>
                    <a:gs pos="100000">
                      <a:srgbClr val="353535"/>
                    </a:gs>
                  </a:gsLst>
                  <a:lin ang="5400000" scaled="0"/>
                </a:gradFill>
                <a:latin typeface="Segoe UI"/>
              </a:rPr>
            </a:br>
            <a:r>
              <a:rPr lang="en-US" sz="1469" kern="0" dirty="0">
                <a:gradFill>
                  <a:gsLst>
                    <a:gs pos="1250">
                      <a:srgbClr val="353535"/>
                    </a:gs>
                    <a:gs pos="100000">
                      <a:srgbClr val="353535"/>
                    </a:gs>
                  </a:gsLst>
                  <a:lin ang="5400000" scaled="0"/>
                </a:gradFill>
                <a:latin typeface="Segoe UI"/>
              </a:rPr>
              <a:t>a UPS?</a:t>
            </a:r>
          </a:p>
        </p:txBody>
      </p:sp>
      <p:sp>
        <p:nvSpPr>
          <p:cNvPr id="107" name="TextBox 106"/>
          <p:cNvSpPr txBox="1"/>
          <p:nvPr/>
        </p:nvSpPr>
        <p:spPr>
          <a:xfrm rot="20103308">
            <a:off x="547558" y="1499481"/>
            <a:ext cx="1955985" cy="499239"/>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What media should I </a:t>
            </a:r>
          </a:p>
          <a:p>
            <a:pPr defTabSz="896042">
              <a:lnSpc>
                <a:spcPct val="90000"/>
              </a:lnSpc>
              <a:defRPr/>
            </a:pPr>
            <a:r>
              <a:rPr lang="en-US" sz="1469" kern="0" dirty="0">
                <a:gradFill>
                  <a:gsLst>
                    <a:gs pos="1250">
                      <a:srgbClr val="353535"/>
                    </a:gs>
                    <a:gs pos="100000">
                      <a:srgbClr val="353535"/>
                    </a:gs>
                  </a:gsLst>
                  <a:lin ang="5400000" scaled="0"/>
                </a:gradFill>
                <a:latin typeface="Segoe UI"/>
              </a:rPr>
              <a:t>use to keep backup?</a:t>
            </a:r>
          </a:p>
        </p:txBody>
      </p:sp>
      <p:sp>
        <p:nvSpPr>
          <p:cNvPr id="108" name="TextBox 107"/>
          <p:cNvSpPr txBox="1"/>
          <p:nvPr/>
        </p:nvSpPr>
        <p:spPr>
          <a:xfrm rot="469746">
            <a:off x="8949375" y="5068467"/>
            <a:ext cx="2218298" cy="497597"/>
          </a:xfrm>
          <a:prstGeom prst="rect">
            <a:avLst/>
          </a:prstGeom>
          <a:noFill/>
        </p:spPr>
        <p:txBody>
          <a:bodyPr wrap="squar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What storage I </a:t>
            </a:r>
            <a:br>
              <a:rPr lang="en-US" sz="1469" kern="0" dirty="0">
                <a:gradFill>
                  <a:gsLst>
                    <a:gs pos="1250">
                      <a:srgbClr val="353535"/>
                    </a:gs>
                    <a:gs pos="100000">
                      <a:srgbClr val="353535"/>
                    </a:gs>
                  </a:gsLst>
                  <a:lin ang="5400000" scaled="0"/>
                </a:gradFill>
                <a:latin typeface="Segoe UI"/>
              </a:rPr>
            </a:br>
            <a:r>
              <a:rPr lang="en-US" sz="1469" kern="0" dirty="0">
                <a:gradFill>
                  <a:gsLst>
                    <a:gs pos="1250">
                      <a:srgbClr val="353535"/>
                    </a:gs>
                    <a:gs pos="100000">
                      <a:srgbClr val="353535"/>
                    </a:gs>
                  </a:gsLst>
                  <a:lin ang="5400000" scaled="0"/>
                </a:gradFill>
                <a:latin typeface="Segoe UI"/>
              </a:rPr>
              <a:t>need to use?</a:t>
            </a:r>
          </a:p>
        </p:txBody>
      </p:sp>
      <p:sp>
        <p:nvSpPr>
          <p:cNvPr id="109" name="TextBox 108"/>
          <p:cNvSpPr txBox="1"/>
          <p:nvPr/>
        </p:nvSpPr>
        <p:spPr>
          <a:xfrm rot="736380">
            <a:off x="685076" y="3430814"/>
            <a:ext cx="1370656" cy="497597"/>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How can I </a:t>
            </a:r>
            <a:br>
              <a:rPr lang="en-US" sz="1469" kern="0" dirty="0">
                <a:gradFill>
                  <a:gsLst>
                    <a:gs pos="1250">
                      <a:srgbClr val="353535"/>
                    </a:gs>
                    <a:gs pos="100000">
                      <a:srgbClr val="353535"/>
                    </a:gs>
                  </a:gsLst>
                  <a:lin ang="5400000" scaled="0"/>
                </a:gradFill>
                <a:latin typeface="Segoe UI"/>
              </a:rPr>
            </a:br>
            <a:r>
              <a:rPr lang="en-US" sz="1469" b="1" kern="0" dirty="0">
                <a:gradFill>
                  <a:gsLst>
                    <a:gs pos="1250">
                      <a:srgbClr val="353535"/>
                    </a:gs>
                    <a:gs pos="100000">
                      <a:srgbClr val="353535"/>
                    </a:gs>
                  </a:gsLst>
                  <a:lin ang="5400000" scaled="0"/>
                </a:gradFill>
                <a:latin typeface="Segoe UI"/>
              </a:rPr>
              <a:t>scale</a:t>
            </a:r>
            <a:r>
              <a:rPr lang="en-US" sz="1469" kern="0" dirty="0">
                <a:gradFill>
                  <a:gsLst>
                    <a:gs pos="1250">
                      <a:srgbClr val="353535"/>
                    </a:gs>
                    <a:gs pos="100000">
                      <a:srgbClr val="353535"/>
                    </a:gs>
                  </a:gsLst>
                  <a:lin ang="5400000" scaled="0"/>
                </a:gradFill>
                <a:latin typeface="Segoe UI"/>
              </a:rPr>
              <a:t> my app?</a:t>
            </a:r>
          </a:p>
        </p:txBody>
      </p:sp>
      <p:sp>
        <p:nvSpPr>
          <p:cNvPr id="110" name="TextBox 109"/>
          <p:cNvSpPr txBox="1"/>
          <p:nvPr/>
        </p:nvSpPr>
        <p:spPr>
          <a:xfrm rot="20700000">
            <a:off x="9136048" y="1435535"/>
            <a:ext cx="2266967" cy="499239"/>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What happens in case of</a:t>
            </a:r>
          </a:p>
          <a:p>
            <a:pPr defTabSz="896042">
              <a:lnSpc>
                <a:spcPct val="90000"/>
              </a:lnSpc>
              <a:defRPr/>
            </a:pPr>
            <a:r>
              <a:rPr lang="en-US" sz="1469" b="1" kern="0" dirty="0">
                <a:gradFill>
                  <a:gsLst>
                    <a:gs pos="1250">
                      <a:srgbClr val="353535"/>
                    </a:gs>
                    <a:gs pos="100000">
                      <a:srgbClr val="353535"/>
                    </a:gs>
                  </a:gsLst>
                  <a:lin ang="5400000" scaled="0"/>
                </a:gradFill>
                <a:latin typeface="Segoe UI"/>
              </a:rPr>
              <a:t>server</a:t>
            </a:r>
            <a:r>
              <a:rPr lang="en-US" sz="1469" kern="0" dirty="0">
                <a:gradFill>
                  <a:gsLst>
                    <a:gs pos="1250">
                      <a:srgbClr val="353535"/>
                    </a:gs>
                    <a:gs pos="100000">
                      <a:srgbClr val="353535"/>
                    </a:gs>
                  </a:gsLst>
                  <a:lin ang="5400000" scaled="0"/>
                </a:gradFill>
                <a:latin typeface="Segoe UI"/>
              </a:rPr>
              <a:t> </a:t>
            </a:r>
            <a:r>
              <a:rPr lang="en-US" sz="1469" b="1" kern="0" dirty="0">
                <a:gradFill>
                  <a:gsLst>
                    <a:gs pos="1250">
                      <a:srgbClr val="353535"/>
                    </a:gs>
                    <a:gs pos="100000">
                      <a:srgbClr val="353535"/>
                    </a:gs>
                  </a:gsLst>
                  <a:lin ang="5400000" scaled="0"/>
                </a:gradFill>
                <a:latin typeface="Segoe UI"/>
              </a:rPr>
              <a:t>hardware</a:t>
            </a:r>
            <a:r>
              <a:rPr lang="en-US" sz="1469" kern="0" dirty="0">
                <a:gradFill>
                  <a:gsLst>
                    <a:gs pos="1250">
                      <a:srgbClr val="353535"/>
                    </a:gs>
                    <a:gs pos="100000">
                      <a:srgbClr val="353535"/>
                    </a:gs>
                  </a:gsLst>
                  <a:lin ang="5400000" scaled="0"/>
                </a:gradFill>
                <a:latin typeface="Segoe UI"/>
              </a:rPr>
              <a:t> failure?</a:t>
            </a:r>
          </a:p>
        </p:txBody>
      </p:sp>
      <p:sp>
        <p:nvSpPr>
          <p:cNvPr id="111" name="TextBox 110"/>
          <p:cNvSpPr txBox="1"/>
          <p:nvPr/>
        </p:nvSpPr>
        <p:spPr>
          <a:xfrm rot="164117">
            <a:off x="9746947" y="5800175"/>
            <a:ext cx="2033825" cy="497597"/>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How can I dynamically</a:t>
            </a:r>
            <a:br>
              <a:rPr lang="en-US" sz="1469" kern="0" dirty="0">
                <a:gradFill>
                  <a:gsLst>
                    <a:gs pos="1250">
                      <a:srgbClr val="353535"/>
                    </a:gs>
                    <a:gs pos="100000">
                      <a:srgbClr val="353535"/>
                    </a:gs>
                  </a:gsLst>
                  <a:lin ang="5400000" scaled="0"/>
                </a:gradFill>
                <a:latin typeface="Segoe UI"/>
              </a:rPr>
            </a:br>
            <a:r>
              <a:rPr lang="en-US" sz="1469" kern="0" dirty="0">
                <a:gradFill>
                  <a:gsLst>
                    <a:gs pos="1250">
                      <a:srgbClr val="353535"/>
                    </a:gs>
                    <a:gs pos="100000">
                      <a:srgbClr val="353535"/>
                    </a:gs>
                  </a:gsLst>
                  <a:lin ang="5400000" scaled="0"/>
                </a:gradFill>
                <a:latin typeface="Segoe UI"/>
              </a:rPr>
              <a:t>configure my app?</a:t>
            </a:r>
          </a:p>
        </p:txBody>
      </p:sp>
      <p:sp>
        <p:nvSpPr>
          <p:cNvPr id="112" name="TextBox 111"/>
          <p:cNvSpPr txBox="1"/>
          <p:nvPr/>
        </p:nvSpPr>
        <p:spPr>
          <a:xfrm rot="1660797">
            <a:off x="2279944" y="4967037"/>
            <a:ext cx="1510136" cy="507503"/>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Who </a:t>
            </a:r>
            <a:r>
              <a:rPr lang="en-US" sz="1469" b="1" kern="0" dirty="0">
                <a:gradFill>
                  <a:gsLst>
                    <a:gs pos="1250">
                      <a:srgbClr val="353535"/>
                    </a:gs>
                    <a:gs pos="100000">
                      <a:srgbClr val="353535"/>
                    </a:gs>
                  </a:gsLst>
                  <a:lin ang="5400000" scaled="0"/>
                </a:gradFill>
                <a:latin typeface="Segoe UI"/>
              </a:rPr>
              <a:t>monitors</a:t>
            </a:r>
            <a:r>
              <a:rPr lang="en-US" sz="1469" kern="0" dirty="0">
                <a:gradFill>
                  <a:gsLst>
                    <a:gs pos="1250">
                      <a:srgbClr val="353535"/>
                    </a:gs>
                    <a:gs pos="100000">
                      <a:srgbClr val="353535"/>
                    </a:gs>
                  </a:gsLst>
                  <a:lin ang="5400000" scaled="0"/>
                </a:gradFill>
                <a:latin typeface="Segoe UI"/>
              </a:rPr>
              <a:t> </a:t>
            </a:r>
          </a:p>
          <a:p>
            <a:pPr defTabSz="896042">
              <a:lnSpc>
                <a:spcPct val="90000"/>
              </a:lnSpc>
              <a:defRPr/>
            </a:pPr>
            <a:r>
              <a:rPr lang="en-US" sz="1469" kern="0" dirty="0">
                <a:gradFill>
                  <a:gsLst>
                    <a:gs pos="1250">
                      <a:srgbClr val="353535"/>
                    </a:gs>
                    <a:gs pos="100000">
                      <a:srgbClr val="353535"/>
                    </a:gs>
                  </a:gsLst>
                  <a:lin ang="5400000" scaled="0"/>
                </a:gradFill>
                <a:latin typeface="Segoe UI"/>
              </a:rPr>
              <a:t>my </a:t>
            </a:r>
            <a:r>
              <a:rPr lang="en-US" sz="1469" b="1" kern="0" dirty="0">
                <a:gradFill>
                  <a:gsLst>
                    <a:gs pos="1250">
                      <a:srgbClr val="353535"/>
                    </a:gs>
                    <a:gs pos="100000">
                      <a:srgbClr val="353535"/>
                    </a:gs>
                  </a:gsLst>
                  <a:lin ang="5400000" scaled="0"/>
                </a:gradFill>
                <a:latin typeface="Segoe UI"/>
              </a:rPr>
              <a:t>Servers</a:t>
            </a:r>
            <a:r>
              <a:rPr lang="en-US" sz="1469" kern="0" dirty="0">
                <a:gradFill>
                  <a:gsLst>
                    <a:gs pos="1250">
                      <a:srgbClr val="353535"/>
                    </a:gs>
                    <a:gs pos="100000">
                      <a:srgbClr val="353535"/>
                    </a:gs>
                  </a:gsLst>
                  <a:lin ang="5400000" scaled="0"/>
                </a:gradFill>
                <a:latin typeface="Segoe UI"/>
              </a:rPr>
              <a:t>?</a:t>
            </a:r>
          </a:p>
        </p:txBody>
      </p:sp>
      <p:sp>
        <p:nvSpPr>
          <p:cNvPr id="113" name="TextBox 112"/>
          <p:cNvSpPr txBox="1"/>
          <p:nvPr/>
        </p:nvSpPr>
        <p:spPr>
          <a:xfrm rot="20084240">
            <a:off x="7093678" y="2244439"/>
            <a:ext cx="1510136" cy="507503"/>
          </a:xfrm>
          <a:prstGeom prst="rect">
            <a:avLst/>
          </a:prstGeom>
          <a:noFill/>
        </p:spPr>
        <p:txBody>
          <a:bodyPr wrap="none" rtlCol="0">
            <a:spAutoFit/>
          </a:bodyPr>
          <a:lstStyle/>
          <a:p>
            <a:pPr defTabSz="896042">
              <a:lnSpc>
                <a:spcPct val="90000"/>
              </a:lnSpc>
              <a:defRPr/>
            </a:pPr>
            <a:r>
              <a:rPr lang="en-US" sz="1469" kern="0" dirty="0">
                <a:gradFill>
                  <a:gsLst>
                    <a:gs pos="1250">
                      <a:srgbClr val="353535"/>
                    </a:gs>
                    <a:gs pos="100000">
                      <a:srgbClr val="353535"/>
                    </a:gs>
                  </a:gsLst>
                  <a:lin ang="5400000" scaled="0"/>
                </a:gradFill>
                <a:latin typeface="Segoe UI"/>
              </a:rPr>
              <a:t>Who </a:t>
            </a:r>
            <a:r>
              <a:rPr lang="en-US" sz="1469" b="1" kern="0" dirty="0">
                <a:gradFill>
                  <a:gsLst>
                    <a:gs pos="1250">
                      <a:srgbClr val="353535"/>
                    </a:gs>
                    <a:gs pos="100000">
                      <a:srgbClr val="353535"/>
                    </a:gs>
                  </a:gsLst>
                  <a:lin ang="5400000" scaled="0"/>
                </a:gradFill>
                <a:latin typeface="Segoe UI"/>
              </a:rPr>
              <a:t>monitors</a:t>
            </a:r>
            <a:r>
              <a:rPr lang="en-US" sz="1469" kern="0" dirty="0">
                <a:gradFill>
                  <a:gsLst>
                    <a:gs pos="1250">
                      <a:srgbClr val="353535"/>
                    </a:gs>
                    <a:gs pos="100000">
                      <a:srgbClr val="353535"/>
                    </a:gs>
                  </a:gsLst>
                  <a:lin ang="5400000" scaled="0"/>
                </a:gradFill>
                <a:latin typeface="Segoe UI"/>
              </a:rPr>
              <a:t> </a:t>
            </a:r>
          </a:p>
          <a:p>
            <a:pPr defTabSz="896042">
              <a:lnSpc>
                <a:spcPct val="90000"/>
              </a:lnSpc>
              <a:defRPr/>
            </a:pPr>
            <a:r>
              <a:rPr lang="en-US" sz="1469" kern="0" dirty="0">
                <a:gradFill>
                  <a:gsLst>
                    <a:gs pos="1250">
                      <a:srgbClr val="353535"/>
                    </a:gs>
                    <a:gs pos="100000">
                      <a:srgbClr val="353535"/>
                    </a:gs>
                  </a:gsLst>
                  <a:lin ang="5400000" scaled="0"/>
                </a:gradFill>
                <a:latin typeface="Segoe UI"/>
              </a:rPr>
              <a:t>my </a:t>
            </a:r>
            <a:r>
              <a:rPr lang="en-US" sz="1469" b="1" kern="0" dirty="0">
                <a:gradFill>
                  <a:gsLst>
                    <a:gs pos="1250">
                      <a:srgbClr val="353535"/>
                    </a:gs>
                    <a:gs pos="100000">
                      <a:srgbClr val="353535"/>
                    </a:gs>
                  </a:gsLst>
                  <a:lin ang="5400000" scaled="0"/>
                </a:gradFill>
                <a:latin typeface="Segoe UI"/>
              </a:rPr>
              <a:t>App</a:t>
            </a:r>
            <a:r>
              <a:rPr lang="en-US" sz="1469" kern="0" dirty="0">
                <a:gradFill>
                  <a:gsLst>
                    <a:gs pos="1250">
                      <a:srgbClr val="353535"/>
                    </a:gs>
                    <a:gs pos="100000">
                      <a:srgbClr val="353535"/>
                    </a:gs>
                  </a:gsLst>
                  <a:lin ang="5400000" scaled="0"/>
                </a:gradFill>
                <a:latin typeface="Segoe UI"/>
              </a:rPr>
              <a:t>?</a:t>
            </a:r>
          </a:p>
        </p:txBody>
      </p:sp>
      <p:grpSp>
        <p:nvGrpSpPr>
          <p:cNvPr id="74" name="Group 73"/>
          <p:cNvGrpSpPr/>
          <p:nvPr/>
        </p:nvGrpSpPr>
        <p:grpSpPr>
          <a:xfrm>
            <a:off x="5438935" y="5222511"/>
            <a:ext cx="1314131" cy="1314131"/>
            <a:chOff x="5547902" y="4202399"/>
            <a:chExt cx="1340672" cy="1340672"/>
          </a:xfrm>
        </p:grpSpPr>
        <p:sp>
          <p:nvSpPr>
            <p:cNvPr id="79" name="Oval 78"/>
            <p:cNvSpPr/>
            <p:nvPr/>
          </p:nvSpPr>
          <p:spPr bwMode="auto">
            <a:xfrm>
              <a:off x="5547902" y="4202399"/>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81" name="Group 80"/>
            <p:cNvGrpSpPr/>
            <p:nvPr/>
          </p:nvGrpSpPr>
          <p:grpSpPr>
            <a:xfrm>
              <a:off x="5882043" y="4461171"/>
              <a:ext cx="744667" cy="794664"/>
              <a:chOff x="2084593" y="2157479"/>
              <a:chExt cx="958326" cy="1022668"/>
            </a:xfrm>
          </p:grpSpPr>
          <p:grpSp>
            <p:nvGrpSpPr>
              <p:cNvPr id="89" name="Group 4"/>
              <p:cNvGrpSpPr>
                <a:grpSpLocks noChangeAspect="1"/>
              </p:cNvGrpSpPr>
              <p:nvPr/>
            </p:nvGrpSpPr>
            <p:grpSpPr bwMode="auto">
              <a:xfrm>
                <a:off x="2084593" y="2157479"/>
                <a:ext cx="475727" cy="1022668"/>
                <a:chOff x="7" y="12"/>
                <a:chExt cx="167" cy="359"/>
              </a:xfrm>
            </p:grpSpPr>
            <p:sp>
              <p:nvSpPr>
                <p:cNvPr id="121" name="Rectangle 5"/>
                <p:cNvSpPr>
                  <a:spLocks noChangeArrowheads="1"/>
                </p:cNvSpPr>
                <p:nvPr/>
              </p:nvSpPr>
              <p:spPr bwMode="auto">
                <a:xfrm>
                  <a:off x="7" y="45"/>
                  <a:ext cx="167" cy="326"/>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2" name="Freeform 6"/>
                <p:cNvSpPr>
                  <a:spLocks/>
                </p:cNvSpPr>
                <p:nvPr/>
              </p:nvSpPr>
              <p:spPr bwMode="auto">
                <a:xfrm>
                  <a:off x="69" y="312"/>
                  <a:ext cx="43" cy="59"/>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3" name="Rectangle 7"/>
                <p:cNvSpPr>
                  <a:spLocks noChangeArrowheads="1"/>
                </p:cNvSpPr>
                <p:nvPr/>
              </p:nvSpPr>
              <p:spPr bwMode="auto">
                <a:xfrm>
                  <a:off x="42" y="232"/>
                  <a:ext cx="25" cy="25"/>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4" name="Rectangle 8"/>
                <p:cNvSpPr>
                  <a:spLocks noChangeArrowheads="1"/>
                </p:cNvSpPr>
                <p:nvPr/>
              </p:nvSpPr>
              <p:spPr bwMode="auto">
                <a:xfrm>
                  <a:off x="114" y="232"/>
                  <a:ext cx="26" cy="25"/>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5" name="Rectangle 9"/>
                <p:cNvSpPr>
                  <a:spLocks noChangeArrowheads="1"/>
                </p:cNvSpPr>
                <p:nvPr/>
              </p:nvSpPr>
              <p:spPr bwMode="auto">
                <a:xfrm>
                  <a:off x="42" y="164"/>
                  <a:ext cx="25" cy="25"/>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6" name="Rectangle 10"/>
                <p:cNvSpPr>
                  <a:spLocks noChangeArrowheads="1"/>
                </p:cNvSpPr>
                <p:nvPr/>
              </p:nvSpPr>
              <p:spPr bwMode="auto">
                <a:xfrm>
                  <a:off x="114" y="164"/>
                  <a:ext cx="26" cy="25"/>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7" name="Rectangle 11"/>
                <p:cNvSpPr>
                  <a:spLocks noChangeArrowheads="1"/>
                </p:cNvSpPr>
                <p:nvPr/>
              </p:nvSpPr>
              <p:spPr bwMode="auto">
                <a:xfrm>
                  <a:off x="42" y="98"/>
                  <a:ext cx="25" cy="24"/>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8" name="Rectangle 12"/>
                <p:cNvSpPr>
                  <a:spLocks noChangeArrowheads="1"/>
                </p:cNvSpPr>
                <p:nvPr/>
              </p:nvSpPr>
              <p:spPr bwMode="auto">
                <a:xfrm>
                  <a:off x="114" y="98"/>
                  <a:ext cx="26" cy="24"/>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9" name="Rectangle 13"/>
                <p:cNvSpPr>
                  <a:spLocks noChangeArrowheads="1"/>
                </p:cNvSpPr>
                <p:nvPr/>
              </p:nvSpPr>
              <p:spPr bwMode="auto">
                <a:xfrm>
                  <a:off x="31" y="12"/>
                  <a:ext cx="47" cy="33"/>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114" name="Group 113"/>
              <p:cNvGrpSpPr/>
              <p:nvPr/>
            </p:nvGrpSpPr>
            <p:grpSpPr>
              <a:xfrm>
                <a:off x="2561534" y="2758439"/>
                <a:ext cx="475727" cy="421466"/>
                <a:chOff x="2779974" y="2727959"/>
                <a:chExt cx="475727" cy="421466"/>
              </a:xfrm>
            </p:grpSpPr>
            <p:sp>
              <p:nvSpPr>
                <p:cNvPr id="116" name="Rectangle 5"/>
                <p:cNvSpPr>
                  <a:spLocks noChangeArrowheads="1"/>
                </p:cNvSpPr>
                <p:nvPr/>
              </p:nvSpPr>
              <p:spPr bwMode="auto">
                <a:xfrm>
                  <a:off x="2779974" y="2727959"/>
                  <a:ext cx="475727" cy="421465"/>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17" name="Freeform 6"/>
                <p:cNvSpPr>
                  <a:spLocks/>
                </p:cNvSpPr>
                <p:nvPr/>
              </p:nvSpPr>
              <p:spPr bwMode="auto">
                <a:xfrm>
                  <a:off x="3058191" y="2981354"/>
                  <a:ext cx="122493" cy="168071"/>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18" name="Rectangle 7"/>
                <p:cNvSpPr>
                  <a:spLocks noChangeArrowheads="1"/>
                </p:cNvSpPr>
                <p:nvPr/>
              </p:nvSpPr>
              <p:spPr bwMode="auto">
                <a:xfrm>
                  <a:off x="2879677" y="2829662"/>
                  <a:ext cx="71217" cy="71216"/>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19" name="Rectangle 8"/>
                <p:cNvSpPr>
                  <a:spLocks noChangeArrowheads="1"/>
                </p:cNvSpPr>
                <p:nvPr/>
              </p:nvSpPr>
              <p:spPr bwMode="auto">
                <a:xfrm>
                  <a:off x="3084781" y="2829662"/>
                  <a:ext cx="74065" cy="71216"/>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0" name="Rectangle 9"/>
                <p:cNvSpPr>
                  <a:spLocks noChangeArrowheads="1"/>
                </p:cNvSpPr>
                <p:nvPr/>
              </p:nvSpPr>
              <p:spPr bwMode="auto">
                <a:xfrm>
                  <a:off x="2879677" y="3004253"/>
                  <a:ext cx="71217" cy="71216"/>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sp>
            <p:nvSpPr>
              <p:cNvPr id="115" name="Isosceles Triangle 114"/>
              <p:cNvSpPr/>
              <p:nvPr/>
            </p:nvSpPr>
            <p:spPr bwMode="auto">
              <a:xfrm>
                <a:off x="2560320" y="2537142"/>
                <a:ext cx="482599" cy="221297"/>
              </a:xfrm>
              <a:prstGeom prst="triangle">
                <a:avLst>
                  <a:gd name="adj" fmla="val 0"/>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err="1">
                  <a:solidFill>
                    <a:srgbClr val="353535"/>
                  </a:solidFill>
                  <a:latin typeface="Segoe UI Semilight"/>
                </a:endParaRPr>
              </a:p>
            </p:txBody>
          </p:sp>
        </p:grpSp>
      </p:grpSp>
      <p:grpSp>
        <p:nvGrpSpPr>
          <p:cNvPr id="130" name="Group 129"/>
          <p:cNvGrpSpPr/>
          <p:nvPr/>
        </p:nvGrpSpPr>
        <p:grpSpPr>
          <a:xfrm>
            <a:off x="5438935" y="2790675"/>
            <a:ext cx="1314131" cy="1314131"/>
            <a:chOff x="5547902" y="2127586"/>
            <a:chExt cx="1340672" cy="1340672"/>
          </a:xfrm>
        </p:grpSpPr>
        <p:sp>
          <p:nvSpPr>
            <p:cNvPr id="131" name="Oval 130"/>
            <p:cNvSpPr/>
            <p:nvPr/>
          </p:nvSpPr>
          <p:spPr bwMode="auto">
            <a:xfrm>
              <a:off x="5547902"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32" name="Group 16"/>
            <p:cNvGrpSpPr>
              <a:grpSpLocks noChangeAspect="1"/>
            </p:cNvGrpSpPr>
            <p:nvPr/>
          </p:nvGrpSpPr>
          <p:grpSpPr bwMode="auto">
            <a:xfrm>
              <a:off x="5824049" y="2333627"/>
              <a:ext cx="770389" cy="891106"/>
              <a:chOff x="13" y="7"/>
              <a:chExt cx="351" cy="406"/>
            </a:xfrm>
          </p:grpSpPr>
          <p:sp>
            <p:nvSpPr>
              <p:cNvPr id="133" name="Freeform 17"/>
              <p:cNvSpPr>
                <a:spLocks/>
              </p:cNvSpPr>
              <p:nvPr/>
            </p:nvSpPr>
            <p:spPr bwMode="auto">
              <a:xfrm>
                <a:off x="212"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34" name="Freeform 18"/>
              <p:cNvSpPr>
                <a:spLocks/>
              </p:cNvSpPr>
              <p:nvPr/>
            </p:nvSpPr>
            <p:spPr bwMode="auto">
              <a:xfrm>
                <a:off x="212"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35" name="Line 19"/>
              <p:cNvSpPr>
                <a:spLocks noChangeShapeType="1"/>
              </p:cNvSpPr>
              <p:nvPr/>
            </p:nvSpPr>
            <p:spPr bwMode="auto">
              <a:xfrm>
                <a:off x="288" y="282"/>
                <a:ext cx="0" cy="93"/>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36" name="Freeform 20"/>
              <p:cNvSpPr>
                <a:spLocks/>
              </p:cNvSpPr>
              <p:nvPr/>
            </p:nvSpPr>
            <p:spPr bwMode="auto">
              <a:xfrm>
                <a:off x="13"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37" name="Freeform 21"/>
              <p:cNvSpPr>
                <a:spLocks/>
              </p:cNvSpPr>
              <p:nvPr/>
            </p:nvSpPr>
            <p:spPr bwMode="auto">
              <a:xfrm>
                <a:off x="13"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38" name="Line 22"/>
              <p:cNvSpPr>
                <a:spLocks noChangeShapeType="1"/>
              </p:cNvSpPr>
              <p:nvPr/>
            </p:nvSpPr>
            <p:spPr bwMode="auto">
              <a:xfrm>
                <a:off x="89" y="282"/>
                <a:ext cx="0" cy="93"/>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39" name="Freeform 23"/>
              <p:cNvSpPr>
                <a:spLocks/>
              </p:cNvSpPr>
              <p:nvPr/>
            </p:nvSpPr>
            <p:spPr bwMode="auto">
              <a:xfrm>
                <a:off x="106" y="364"/>
                <a:ext cx="163" cy="49"/>
              </a:xfrm>
              <a:custGeom>
                <a:avLst/>
                <a:gdLst>
                  <a:gd name="T0" fmla="*/ 163 w 163"/>
                  <a:gd name="T1" fmla="*/ 2 h 49"/>
                  <a:gd name="T2" fmla="*/ 83 w 163"/>
                  <a:gd name="T3" fmla="*/ 49 h 49"/>
                  <a:gd name="T4" fmla="*/ 0 w 163"/>
                  <a:gd name="T5" fmla="*/ 0 h 49"/>
                </a:gdLst>
                <a:ahLst/>
                <a:cxnLst>
                  <a:cxn ang="0">
                    <a:pos x="T0" y="T1"/>
                  </a:cxn>
                  <a:cxn ang="0">
                    <a:pos x="T2" y="T3"/>
                  </a:cxn>
                  <a:cxn ang="0">
                    <a:pos x="T4" y="T5"/>
                  </a:cxn>
                </a:cxnLst>
                <a:rect l="0" t="0" r="r" b="b"/>
                <a:pathLst>
                  <a:path w="163" h="49">
                    <a:moveTo>
                      <a:pt x="163" y="2"/>
                    </a:moveTo>
                    <a:lnTo>
                      <a:pt x="83" y="49"/>
                    </a:lnTo>
                    <a:lnTo>
                      <a:pt x="0" y="0"/>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0" name="Freeform 24"/>
              <p:cNvSpPr>
                <a:spLocks/>
              </p:cNvSpPr>
              <p:nvPr/>
            </p:nvSpPr>
            <p:spPr bwMode="auto">
              <a:xfrm>
                <a:off x="113" y="7"/>
                <a:ext cx="152" cy="176"/>
              </a:xfrm>
              <a:custGeom>
                <a:avLst/>
                <a:gdLst>
                  <a:gd name="T0" fmla="*/ 0 w 152"/>
                  <a:gd name="T1" fmla="*/ 45 h 176"/>
                  <a:gd name="T2" fmla="*/ 76 w 152"/>
                  <a:gd name="T3" fmla="*/ 0 h 176"/>
                  <a:gd name="T4" fmla="*/ 152 w 152"/>
                  <a:gd name="T5" fmla="*/ 45 h 176"/>
                  <a:gd name="T6" fmla="*/ 152 w 152"/>
                  <a:gd name="T7" fmla="*/ 133 h 176"/>
                  <a:gd name="T8" fmla="*/ 76 w 152"/>
                  <a:gd name="T9" fmla="*/ 176 h 176"/>
                  <a:gd name="T10" fmla="*/ 0 w 152"/>
                  <a:gd name="T11" fmla="*/ 133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3"/>
                    </a:lnTo>
                    <a:lnTo>
                      <a:pt x="76" y="176"/>
                    </a:lnTo>
                    <a:lnTo>
                      <a:pt x="0" y="133"/>
                    </a:lnTo>
                    <a:lnTo>
                      <a:pt x="0" y="45"/>
                    </a:ln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1" name="Freeform 25"/>
              <p:cNvSpPr>
                <a:spLocks/>
              </p:cNvSpPr>
              <p:nvPr/>
            </p:nvSpPr>
            <p:spPr bwMode="auto">
              <a:xfrm>
                <a:off x="113" y="52"/>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2" name="Line 26"/>
              <p:cNvSpPr>
                <a:spLocks noChangeShapeType="1"/>
              </p:cNvSpPr>
              <p:nvPr/>
            </p:nvSpPr>
            <p:spPr bwMode="auto">
              <a:xfrm>
                <a:off x="189" y="96"/>
                <a:ext cx="0" cy="87"/>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3" name="Freeform 27"/>
              <p:cNvSpPr>
                <a:spLocks/>
              </p:cNvSpPr>
              <p:nvPr/>
            </p:nvSpPr>
            <p:spPr bwMode="auto">
              <a:xfrm>
                <a:off x="265" y="92"/>
                <a:ext cx="82" cy="141"/>
              </a:xfrm>
              <a:custGeom>
                <a:avLst/>
                <a:gdLst>
                  <a:gd name="T0" fmla="*/ 0 w 82"/>
                  <a:gd name="T1" fmla="*/ 0 h 141"/>
                  <a:gd name="T2" fmla="*/ 82 w 82"/>
                  <a:gd name="T3" fmla="*/ 46 h 141"/>
                  <a:gd name="T4" fmla="*/ 82 w 82"/>
                  <a:gd name="T5" fmla="*/ 141 h 141"/>
                </a:gdLst>
                <a:ahLst/>
                <a:cxnLst>
                  <a:cxn ang="0">
                    <a:pos x="T0" y="T1"/>
                  </a:cxn>
                  <a:cxn ang="0">
                    <a:pos x="T2" y="T3"/>
                  </a:cxn>
                  <a:cxn ang="0">
                    <a:pos x="T4" y="T5"/>
                  </a:cxn>
                </a:cxnLst>
                <a:rect l="0" t="0" r="r" b="b"/>
                <a:pathLst>
                  <a:path w="82" h="141">
                    <a:moveTo>
                      <a:pt x="0" y="0"/>
                    </a:moveTo>
                    <a:lnTo>
                      <a:pt x="82" y="46"/>
                    </a:lnTo>
                    <a:lnTo>
                      <a:pt x="82" y="141"/>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4" name="Freeform 28"/>
              <p:cNvSpPr>
                <a:spLocks/>
              </p:cNvSpPr>
              <p:nvPr/>
            </p:nvSpPr>
            <p:spPr bwMode="auto">
              <a:xfrm>
                <a:off x="30" y="92"/>
                <a:ext cx="83" cy="141"/>
              </a:xfrm>
              <a:custGeom>
                <a:avLst/>
                <a:gdLst>
                  <a:gd name="T0" fmla="*/ 0 w 83"/>
                  <a:gd name="T1" fmla="*/ 141 h 141"/>
                  <a:gd name="T2" fmla="*/ 0 w 83"/>
                  <a:gd name="T3" fmla="*/ 46 h 141"/>
                  <a:gd name="T4" fmla="*/ 83 w 83"/>
                  <a:gd name="T5" fmla="*/ 0 h 141"/>
                </a:gdLst>
                <a:ahLst/>
                <a:cxnLst>
                  <a:cxn ang="0">
                    <a:pos x="T0" y="T1"/>
                  </a:cxn>
                  <a:cxn ang="0">
                    <a:pos x="T2" y="T3"/>
                  </a:cxn>
                  <a:cxn ang="0">
                    <a:pos x="T4" y="T5"/>
                  </a:cxn>
                </a:cxnLst>
                <a:rect l="0" t="0" r="r" b="b"/>
                <a:pathLst>
                  <a:path w="83" h="141">
                    <a:moveTo>
                      <a:pt x="0" y="141"/>
                    </a:moveTo>
                    <a:lnTo>
                      <a:pt x="0" y="46"/>
                    </a:lnTo>
                    <a:lnTo>
                      <a:pt x="83" y="0"/>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grpSp>
      </p:grpSp>
      <p:grpSp>
        <p:nvGrpSpPr>
          <p:cNvPr id="145" name="Group 144"/>
          <p:cNvGrpSpPr/>
          <p:nvPr/>
        </p:nvGrpSpPr>
        <p:grpSpPr>
          <a:xfrm>
            <a:off x="2721076" y="2790675"/>
            <a:ext cx="1314131" cy="1314131"/>
            <a:chOff x="2775150" y="2127586"/>
            <a:chExt cx="1340672" cy="1340672"/>
          </a:xfrm>
        </p:grpSpPr>
        <p:sp>
          <p:nvSpPr>
            <p:cNvPr id="146" name="Oval 145"/>
            <p:cNvSpPr/>
            <p:nvPr/>
          </p:nvSpPr>
          <p:spPr bwMode="auto">
            <a:xfrm>
              <a:off x="2775150"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7" name="Freeform 5"/>
            <p:cNvSpPr>
              <a:spLocks noEditPoints="1"/>
            </p:cNvSpPr>
            <p:nvPr/>
          </p:nvSpPr>
          <p:spPr bwMode="auto">
            <a:xfrm>
              <a:off x="3028228" y="2365339"/>
              <a:ext cx="794968" cy="855843"/>
            </a:xfrm>
            <a:custGeom>
              <a:avLst/>
              <a:gdLst>
                <a:gd name="T0" fmla="*/ 8 w 104"/>
                <a:gd name="T1" fmla="*/ 112 h 112"/>
                <a:gd name="T2" fmla="*/ 92 w 104"/>
                <a:gd name="T3" fmla="*/ 112 h 112"/>
                <a:gd name="T4" fmla="*/ 100 w 104"/>
                <a:gd name="T5" fmla="*/ 112 h 112"/>
                <a:gd name="T6" fmla="*/ 104 w 104"/>
                <a:gd name="T7" fmla="*/ 40 h 112"/>
                <a:gd name="T8" fmla="*/ 72 w 104"/>
                <a:gd name="T9" fmla="*/ 24 h 112"/>
                <a:gd name="T10" fmla="*/ 68 w 104"/>
                <a:gd name="T11" fmla="*/ 0 h 112"/>
                <a:gd name="T12" fmla="*/ 40 w 104"/>
                <a:gd name="T13" fmla="*/ 0 h 112"/>
                <a:gd name="T14" fmla="*/ 32 w 104"/>
                <a:gd name="T15" fmla="*/ 0 h 112"/>
                <a:gd name="T16" fmla="*/ 0 w 104"/>
                <a:gd name="T17" fmla="*/ 24 h 112"/>
                <a:gd name="T18" fmla="*/ 4 w 104"/>
                <a:gd name="T19" fmla="*/ 50 h 112"/>
                <a:gd name="T20" fmla="*/ 28 w 104"/>
                <a:gd name="T21" fmla="*/ 72 h 112"/>
                <a:gd name="T22" fmla="*/ 48 w 104"/>
                <a:gd name="T23" fmla="*/ 104 h 112"/>
                <a:gd name="T24" fmla="*/ 28 w 104"/>
                <a:gd name="T25" fmla="*/ 72 h 112"/>
                <a:gd name="T26" fmla="*/ 76 w 104"/>
                <a:gd name="T27" fmla="*/ 104 h 112"/>
                <a:gd name="T28" fmla="*/ 56 w 104"/>
                <a:gd name="T29" fmla="*/ 72 h 112"/>
                <a:gd name="T30" fmla="*/ 84 w 104"/>
                <a:gd name="T31" fmla="*/ 104 h 112"/>
                <a:gd name="T32" fmla="*/ 84 w 104"/>
                <a:gd name="T33" fmla="*/ 68 h 112"/>
                <a:gd name="T34" fmla="*/ 28 w 104"/>
                <a:gd name="T35" fmla="*/ 64 h 112"/>
                <a:gd name="T36" fmla="*/ 20 w 104"/>
                <a:gd name="T37" fmla="*/ 64 h 112"/>
                <a:gd name="T38" fmla="*/ 12 w 104"/>
                <a:gd name="T39" fmla="*/ 104 h 112"/>
                <a:gd name="T40" fmla="*/ 16 w 104"/>
                <a:gd name="T41" fmla="*/ 56 h 112"/>
                <a:gd name="T42" fmla="*/ 40 w 104"/>
                <a:gd name="T43" fmla="*/ 56 h 112"/>
                <a:gd name="T44" fmla="*/ 64 w 104"/>
                <a:gd name="T45" fmla="*/ 56 h 112"/>
                <a:gd name="T46" fmla="*/ 88 w 104"/>
                <a:gd name="T47" fmla="*/ 56 h 112"/>
                <a:gd name="T48" fmla="*/ 92 w 104"/>
                <a:gd name="T49" fmla="*/ 104 h 112"/>
                <a:gd name="T50" fmla="*/ 32 w 104"/>
                <a:gd name="T51" fmla="*/ 32 h 112"/>
                <a:gd name="T52" fmla="*/ 48 w 104"/>
                <a:gd name="T53" fmla="*/ 40 h 112"/>
                <a:gd name="T54" fmla="*/ 32 w 104"/>
                <a:gd name="T55" fmla="*/ 40 h 112"/>
                <a:gd name="T56" fmla="*/ 56 w 104"/>
                <a:gd name="T57" fmla="*/ 32 h 112"/>
                <a:gd name="T58" fmla="*/ 72 w 104"/>
                <a:gd name="T59" fmla="*/ 40 h 112"/>
                <a:gd name="T60" fmla="*/ 56 w 104"/>
                <a:gd name="T61" fmla="*/ 40 h 112"/>
                <a:gd name="T62" fmla="*/ 96 w 104"/>
                <a:gd name="T63" fmla="*/ 40 h 112"/>
                <a:gd name="T64" fmla="*/ 80 w 104"/>
                <a:gd name="T65" fmla="*/ 40 h 112"/>
                <a:gd name="T66" fmla="*/ 96 w 104"/>
                <a:gd name="T67" fmla="*/ 32 h 112"/>
                <a:gd name="T68" fmla="*/ 40 w 104"/>
                <a:gd name="T69" fmla="*/ 8 h 112"/>
                <a:gd name="T70" fmla="*/ 64 w 104"/>
                <a:gd name="T71" fmla="*/ 24 h 112"/>
                <a:gd name="T72" fmla="*/ 40 w 104"/>
                <a:gd name="T73" fmla="*/ 8 h 112"/>
                <a:gd name="T74" fmla="*/ 24 w 104"/>
                <a:gd name="T75" fmla="*/ 32 h 112"/>
                <a:gd name="T76" fmla="*/ 16 w 104"/>
                <a:gd name="T77" fmla="*/ 48 h 112"/>
                <a:gd name="T78" fmla="*/ 8 w 104"/>
                <a:gd name="T79" fmla="*/ 3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12">
                  <a:moveTo>
                    <a:pt x="4" y="112"/>
                  </a:moveTo>
                  <a:cubicBezTo>
                    <a:pt x="8" y="112"/>
                    <a:pt x="8" y="112"/>
                    <a:pt x="8" y="112"/>
                  </a:cubicBezTo>
                  <a:cubicBezTo>
                    <a:pt x="12" y="112"/>
                    <a:pt x="12" y="112"/>
                    <a:pt x="12" y="112"/>
                  </a:cubicBezTo>
                  <a:cubicBezTo>
                    <a:pt x="92" y="112"/>
                    <a:pt x="92" y="112"/>
                    <a:pt x="92" y="112"/>
                  </a:cubicBezTo>
                  <a:cubicBezTo>
                    <a:pt x="96" y="112"/>
                    <a:pt x="96" y="112"/>
                    <a:pt x="96" y="112"/>
                  </a:cubicBezTo>
                  <a:cubicBezTo>
                    <a:pt x="100" y="112"/>
                    <a:pt x="100" y="112"/>
                    <a:pt x="100" y="112"/>
                  </a:cubicBezTo>
                  <a:cubicBezTo>
                    <a:pt x="100" y="50"/>
                    <a:pt x="100" y="50"/>
                    <a:pt x="100" y="50"/>
                  </a:cubicBezTo>
                  <a:cubicBezTo>
                    <a:pt x="102" y="48"/>
                    <a:pt x="104" y="44"/>
                    <a:pt x="104" y="40"/>
                  </a:cubicBezTo>
                  <a:cubicBezTo>
                    <a:pt x="104" y="24"/>
                    <a:pt x="104" y="24"/>
                    <a:pt x="104" y="24"/>
                  </a:cubicBezTo>
                  <a:cubicBezTo>
                    <a:pt x="72" y="24"/>
                    <a:pt x="72" y="24"/>
                    <a:pt x="72" y="24"/>
                  </a:cubicBezTo>
                  <a:cubicBezTo>
                    <a:pt x="72" y="0"/>
                    <a:pt x="72" y="0"/>
                    <a:pt x="72" y="0"/>
                  </a:cubicBezTo>
                  <a:cubicBezTo>
                    <a:pt x="68" y="0"/>
                    <a:pt x="68" y="0"/>
                    <a:pt x="68" y="0"/>
                  </a:cubicBezTo>
                  <a:cubicBezTo>
                    <a:pt x="64" y="0"/>
                    <a:pt x="64" y="0"/>
                    <a:pt x="64" y="0"/>
                  </a:cubicBezTo>
                  <a:cubicBezTo>
                    <a:pt x="40" y="0"/>
                    <a:pt x="40" y="0"/>
                    <a:pt x="40" y="0"/>
                  </a:cubicBezTo>
                  <a:cubicBezTo>
                    <a:pt x="36" y="0"/>
                    <a:pt x="36" y="0"/>
                    <a:pt x="36" y="0"/>
                  </a:cubicBezTo>
                  <a:cubicBezTo>
                    <a:pt x="32" y="0"/>
                    <a:pt x="32" y="0"/>
                    <a:pt x="32" y="0"/>
                  </a:cubicBezTo>
                  <a:cubicBezTo>
                    <a:pt x="32" y="24"/>
                    <a:pt x="32" y="24"/>
                    <a:pt x="32" y="24"/>
                  </a:cubicBezTo>
                  <a:cubicBezTo>
                    <a:pt x="0" y="24"/>
                    <a:pt x="0" y="24"/>
                    <a:pt x="0" y="24"/>
                  </a:cubicBezTo>
                  <a:cubicBezTo>
                    <a:pt x="0" y="40"/>
                    <a:pt x="0" y="40"/>
                    <a:pt x="0" y="40"/>
                  </a:cubicBezTo>
                  <a:cubicBezTo>
                    <a:pt x="0" y="44"/>
                    <a:pt x="2" y="48"/>
                    <a:pt x="4" y="50"/>
                  </a:cubicBezTo>
                  <a:lnTo>
                    <a:pt x="4" y="112"/>
                  </a:lnTo>
                  <a:close/>
                  <a:moveTo>
                    <a:pt x="28" y="72"/>
                  </a:moveTo>
                  <a:cubicBezTo>
                    <a:pt x="48" y="72"/>
                    <a:pt x="48" y="72"/>
                    <a:pt x="48" y="72"/>
                  </a:cubicBezTo>
                  <a:cubicBezTo>
                    <a:pt x="48" y="104"/>
                    <a:pt x="48" y="104"/>
                    <a:pt x="48" y="104"/>
                  </a:cubicBezTo>
                  <a:cubicBezTo>
                    <a:pt x="28" y="104"/>
                    <a:pt x="28" y="104"/>
                    <a:pt x="28" y="104"/>
                  </a:cubicBezTo>
                  <a:lnTo>
                    <a:pt x="28" y="72"/>
                  </a:lnTo>
                  <a:close/>
                  <a:moveTo>
                    <a:pt x="76" y="72"/>
                  </a:moveTo>
                  <a:cubicBezTo>
                    <a:pt x="76" y="104"/>
                    <a:pt x="76" y="104"/>
                    <a:pt x="76" y="104"/>
                  </a:cubicBezTo>
                  <a:cubicBezTo>
                    <a:pt x="56" y="104"/>
                    <a:pt x="56" y="104"/>
                    <a:pt x="56" y="104"/>
                  </a:cubicBezTo>
                  <a:cubicBezTo>
                    <a:pt x="56" y="72"/>
                    <a:pt x="56" y="72"/>
                    <a:pt x="56" y="72"/>
                  </a:cubicBezTo>
                  <a:lnTo>
                    <a:pt x="76" y="72"/>
                  </a:lnTo>
                  <a:close/>
                  <a:moveTo>
                    <a:pt x="84" y="104"/>
                  </a:moveTo>
                  <a:cubicBezTo>
                    <a:pt x="84" y="72"/>
                    <a:pt x="84" y="72"/>
                    <a:pt x="84" y="72"/>
                  </a:cubicBezTo>
                  <a:cubicBezTo>
                    <a:pt x="84" y="68"/>
                    <a:pt x="84" y="68"/>
                    <a:pt x="84" y="68"/>
                  </a:cubicBezTo>
                  <a:cubicBezTo>
                    <a:pt x="84" y="64"/>
                    <a:pt x="84" y="64"/>
                    <a:pt x="84" y="64"/>
                  </a:cubicBezTo>
                  <a:cubicBezTo>
                    <a:pt x="28" y="64"/>
                    <a:pt x="28" y="64"/>
                    <a:pt x="28" y="64"/>
                  </a:cubicBezTo>
                  <a:cubicBezTo>
                    <a:pt x="24" y="64"/>
                    <a:pt x="24" y="64"/>
                    <a:pt x="24" y="64"/>
                  </a:cubicBezTo>
                  <a:cubicBezTo>
                    <a:pt x="20" y="64"/>
                    <a:pt x="20" y="64"/>
                    <a:pt x="20" y="64"/>
                  </a:cubicBezTo>
                  <a:cubicBezTo>
                    <a:pt x="20" y="104"/>
                    <a:pt x="20" y="104"/>
                    <a:pt x="20" y="104"/>
                  </a:cubicBezTo>
                  <a:cubicBezTo>
                    <a:pt x="12" y="104"/>
                    <a:pt x="12" y="104"/>
                    <a:pt x="12" y="104"/>
                  </a:cubicBezTo>
                  <a:cubicBezTo>
                    <a:pt x="12" y="55"/>
                    <a:pt x="12" y="55"/>
                    <a:pt x="12" y="55"/>
                  </a:cubicBezTo>
                  <a:cubicBezTo>
                    <a:pt x="13" y="56"/>
                    <a:pt x="15" y="56"/>
                    <a:pt x="16" y="56"/>
                  </a:cubicBezTo>
                  <a:cubicBezTo>
                    <a:pt x="21" y="56"/>
                    <a:pt x="25" y="54"/>
                    <a:pt x="28" y="50"/>
                  </a:cubicBezTo>
                  <a:cubicBezTo>
                    <a:pt x="31" y="54"/>
                    <a:pt x="35" y="56"/>
                    <a:pt x="40" y="56"/>
                  </a:cubicBezTo>
                  <a:cubicBezTo>
                    <a:pt x="45" y="56"/>
                    <a:pt x="49" y="54"/>
                    <a:pt x="52" y="50"/>
                  </a:cubicBezTo>
                  <a:cubicBezTo>
                    <a:pt x="55" y="54"/>
                    <a:pt x="59" y="56"/>
                    <a:pt x="64" y="56"/>
                  </a:cubicBezTo>
                  <a:cubicBezTo>
                    <a:pt x="69" y="56"/>
                    <a:pt x="73" y="54"/>
                    <a:pt x="76" y="50"/>
                  </a:cubicBezTo>
                  <a:cubicBezTo>
                    <a:pt x="79" y="54"/>
                    <a:pt x="83" y="56"/>
                    <a:pt x="88" y="56"/>
                  </a:cubicBezTo>
                  <a:cubicBezTo>
                    <a:pt x="89" y="56"/>
                    <a:pt x="91" y="56"/>
                    <a:pt x="92" y="55"/>
                  </a:cubicBezTo>
                  <a:cubicBezTo>
                    <a:pt x="92" y="104"/>
                    <a:pt x="92" y="104"/>
                    <a:pt x="92" y="104"/>
                  </a:cubicBezTo>
                  <a:lnTo>
                    <a:pt x="84" y="104"/>
                  </a:lnTo>
                  <a:close/>
                  <a:moveTo>
                    <a:pt x="32" y="32"/>
                  </a:moveTo>
                  <a:cubicBezTo>
                    <a:pt x="48" y="32"/>
                    <a:pt x="48" y="32"/>
                    <a:pt x="48" y="32"/>
                  </a:cubicBezTo>
                  <a:cubicBezTo>
                    <a:pt x="48" y="40"/>
                    <a:pt x="48" y="40"/>
                    <a:pt x="48" y="40"/>
                  </a:cubicBezTo>
                  <a:cubicBezTo>
                    <a:pt x="48" y="44"/>
                    <a:pt x="44" y="48"/>
                    <a:pt x="40" y="48"/>
                  </a:cubicBezTo>
                  <a:cubicBezTo>
                    <a:pt x="36" y="48"/>
                    <a:pt x="32" y="44"/>
                    <a:pt x="32" y="40"/>
                  </a:cubicBezTo>
                  <a:lnTo>
                    <a:pt x="32" y="32"/>
                  </a:lnTo>
                  <a:close/>
                  <a:moveTo>
                    <a:pt x="56" y="32"/>
                  </a:moveTo>
                  <a:cubicBezTo>
                    <a:pt x="72" y="32"/>
                    <a:pt x="72" y="32"/>
                    <a:pt x="72" y="32"/>
                  </a:cubicBezTo>
                  <a:cubicBezTo>
                    <a:pt x="72" y="40"/>
                    <a:pt x="72" y="40"/>
                    <a:pt x="72" y="40"/>
                  </a:cubicBezTo>
                  <a:cubicBezTo>
                    <a:pt x="72" y="44"/>
                    <a:pt x="68" y="48"/>
                    <a:pt x="64" y="48"/>
                  </a:cubicBezTo>
                  <a:cubicBezTo>
                    <a:pt x="60" y="48"/>
                    <a:pt x="56" y="44"/>
                    <a:pt x="56" y="40"/>
                  </a:cubicBezTo>
                  <a:lnTo>
                    <a:pt x="56" y="32"/>
                  </a:lnTo>
                  <a:close/>
                  <a:moveTo>
                    <a:pt x="96" y="40"/>
                  </a:moveTo>
                  <a:cubicBezTo>
                    <a:pt x="96" y="44"/>
                    <a:pt x="92" y="48"/>
                    <a:pt x="88" y="48"/>
                  </a:cubicBezTo>
                  <a:cubicBezTo>
                    <a:pt x="84" y="48"/>
                    <a:pt x="80" y="44"/>
                    <a:pt x="80" y="40"/>
                  </a:cubicBezTo>
                  <a:cubicBezTo>
                    <a:pt x="80" y="32"/>
                    <a:pt x="80" y="32"/>
                    <a:pt x="80" y="32"/>
                  </a:cubicBezTo>
                  <a:cubicBezTo>
                    <a:pt x="96" y="32"/>
                    <a:pt x="96" y="32"/>
                    <a:pt x="96" y="32"/>
                  </a:cubicBezTo>
                  <a:lnTo>
                    <a:pt x="96" y="40"/>
                  </a:lnTo>
                  <a:close/>
                  <a:moveTo>
                    <a:pt x="40" y="8"/>
                  </a:moveTo>
                  <a:cubicBezTo>
                    <a:pt x="64" y="8"/>
                    <a:pt x="64" y="8"/>
                    <a:pt x="64" y="8"/>
                  </a:cubicBezTo>
                  <a:cubicBezTo>
                    <a:pt x="64" y="24"/>
                    <a:pt x="64" y="24"/>
                    <a:pt x="64" y="24"/>
                  </a:cubicBezTo>
                  <a:cubicBezTo>
                    <a:pt x="40" y="24"/>
                    <a:pt x="40" y="24"/>
                    <a:pt x="40" y="24"/>
                  </a:cubicBezTo>
                  <a:lnTo>
                    <a:pt x="40" y="8"/>
                  </a:lnTo>
                  <a:close/>
                  <a:moveTo>
                    <a:pt x="8" y="32"/>
                  </a:moveTo>
                  <a:cubicBezTo>
                    <a:pt x="24" y="32"/>
                    <a:pt x="24" y="32"/>
                    <a:pt x="24" y="32"/>
                  </a:cubicBezTo>
                  <a:cubicBezTo>
                    <a:pt x="24" y="40"/>
                    <a:pt x="24" y="40"/>
                    <a:pt x="24" y="40"/>
                  </a:cubicBezTo>
                  <a:cubicBezTo>
                    <a:pt x="24" y="44"/>
                    <a:pt x="20" y="48"/>
                    <a:pt x="16" y="48"/>
                  </a:cubicBezTo>
                  <a:cubicBezTo>
                    <a:pt x="12" y="48"/>
                    <a:pt x="8" y="44"/>
                    <a:pt x="8" y="40"/>
                  </a:cubicBezTo>
                  <a:lnTo>
                    <a:pt x="8" y="32"/>
                  </a:lnTo>
                  <a:close/>
                </a:path>
              </a:pathLst>
            </a:custGeom>
            <a:solidFill>
              <a:schemeClr val="tx2"/>
            </a:solidFill>
            <a:ln w="41275">
              <a:solidFill>
                <a:srgbClr val="EAEAEA"/>
              </a:solidFill>
              <a:miter lim="800000"/>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148" name="Group 147"/>
          <p:cNvGrpSpPr/>
          <p:nvPr/>
        </p:nvGrpSpPr>
        <p:grpSpPr>
          <a:xfrm>
            <a:off x="8156794" y="2790675"/>
            <a:ext cx="1314131" cy="1314131"/>
            <a:chOff x="8320652" y="2127586"/>
            <a:chExt cx="1340672" cy="1340672"/>
          </a:xfrm>
        </p:grpSpPr>
        <p:sp>
          <p:nvSpPr>
            <p:cNvPr id="149" name="Oval 148"/>
            <p:cNvSpPr/>
            <p:nvPr/>
          </p:nvSpPr>
          <p:spPr bwMode="auto">
            <a:xfrm>
              <a:off x="8320652"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50" name="Group 8"/>
            <p:cNvGrpSpPr>
              <a:grpSpLocks noChangeAspect="1"/>
            </p:cNvGrpSpPr>
            <p:nvPr/>
          </p:nvGrpSpPr>
          <p:grpSpPr bwMode="auto">
            <a:xfrm>
              <a:off x="8561965" y="2577338"/>
              <a:ext cx="897974" cy="451613"/>
              <a:chOff x="7" y="12"/>
              <a:chExt cx="342" cy="172"/>
            </a:xfrm>
          </p:grpSpPr>
          <p:sp>
            <p:nvSpPr>
              <p:cNvPr id="151" name="Rectangle 9"/>
              <p:cNvSpPr>
                <a:spLocks noChangeArrowheads="1"/>
              </p:cNvSpPr>
              <p:nvPr/>
            </p:nvSpPr>
            <p:spPr bwMode="auto">
              <a:xfrm>
                <a:off x="7" y="64"/>
                <a:ext cx="87" cy="120"/>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52" name="Rectangle 10"/>
              <p:cNvSpPr>
                <a:spLocks noChangeArrowheads="1"/>
              </p:cNvSpPr>
              <p:nvPr/>
            </p:nvSpPr>
            <p:spPr bwMode="auto">
              <a:xfrm>
                <a:off x="195" y="76"/>
                <a:ext cx="154" cy="108"/>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53" name="Line 11"/>
              <p:cNvSpPr>
                <a:spLocks noChangeShapeType="1"/>
              </p:cNvSpPr>
              <p:nvPr/>
            </p:nvSpPr>
            <p:spPr bwMode="auto">
              <a:xfrm flipV="1">
                <a:off x="311" y="124"/>
                <a:ext cx="0" cy="17"/>
              </a:xfrm>
              <a:prstGeom prst="line">
                <a:avLst/>
              </a:prstGeom>
              <a:noFill/>
              <a:ln w="254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54" name="Freeform 12"/>
              <p:cNvSpPr>
                <a:spLocks/>
              </p:cNvSpPr>
              <p:nvPr/>
            </p:nvSpPr>
            <p:spPr bwMode="auto">
              <a:xfrm>
                <a:off x="127" y="150"/>
                <a:ext cx="68" cy="34"/>
              </a:xfrm>
              <a:custGeom>
                <a:avLst/>
                <a:gdLst>
                  <a:gd name="T0" fmla="*/ 68 w 68"/>
                  <a:gd name="T1" fmla="*/ 0 h 34"/>
                  <a:gd name="T2" fmla="*/ 0 w 68"/>
                  <a:gd name="T3" fmla="*/ 0 h 34"/>
                  <a:gd name="T4" fmla="*/ 0 w 68"/>
                  <a:gd name="T5" fmla="*/ 34 h 34"/>
                  <a:gd name="T6" fmla="*/ 43 w 68"/>
                  <a:gd name="T7" fmla="*/ 34 h 34"/>
                </a:gdLst>
                <a:ahLst/>
                <a:cxnLst>
                  <a:cxn ang="0">
                    <a:pos x="T0" y="T1"/>
                  </a:cxn>
                  <a:cxn ang="0">
                    <a:pos x="T2" y="T3"/>
                  </a:cxn>
                  <a:cxn ang="0">
                    <a:pos x="T4" y="T5"/>
                  </a:cxn>
                  <a:cxn ang="0">
                    <a:pos x="T6" y="T7"/>
                  </a:cxn>
                </a:cxnLst>
                <a:rect l="0" t="0" r="r" b="b"/>
                <a:pathLst>
                  <a:path w="68" h="34">
                    <a:moveTo>
                      <a:pt x="68" y="0"/>
                    </a:moveTo>
                    <a:lnTo>
                      <a:pt x="0" y="0"/>
                    </a:lnTo>
                    <a:lnTo>
                      <a:pt x="0" y="34"/>
                    </a:lnTo>
                    <a:lnTo>
                      <a:pt x="43" y="34"/>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55" name="Freeform 13"/>
              <p:cNvSpPr>
                <a:spLocks/>
              </p:cNvSpPr>
              <p:nvPr/>
            </p:nvSpPr>
            <p:spPr bwMode="auto">
              <a:xfrm>
                <a:off x="7" y="12"/>
                <a:ext cx="238" cy="64"/>
              </a:xfrm>
              <a:custGeom>
                <a:avLst/>
                <a:gdLst>
                  <a:gd name="T0" fmla="*/ 0 w 238"/>
                  <a:gd name="T1" fmla="*/ 26 h 64"/>
                  <a:gd name="T2" fmla="*/ 0 w 238"/>
                  <a:gd name="T3" fmla="*/ 0 h 64"/>
                  <a:gd name="T4" fmla="*/ 238 w 238"/>
                  <a:gd name="T5" fmla="*/ 0 h 64"/>
                  <a:gd name="T6" fmla="*/ 238 w 238"/>
                  <a:gd name="T7" fmla="*/ 64 h 64"/>
                </a:gdLst>
                <a:ahLst/>
                <a:cxnLst>
                  <a:cxn ang="0">
                    <a:pos x="T0" y="T1"/>
                  </a:cxn>
                  <a:cxn ang="0">
                    <a:pos x="T2" y="T3"/>
                  </a:cxn>
                  <a:cxn ang="0">
                    <a:pos x="T4" y="T5"/>
                  </a:cxn>
                  <a:cxn ang="0">
                    <a:pos x="T6" y="T7"/>
                  </a:cxn>
                </a:cxnLst>
                <a:rect l="0" t="0" r="r" b="b"/>
                <a:pathLst>
                  <a:path w="238" h="64">
                    <a:moveTo>
                      <a:pt x="0" y="26"/>
                    </a:moveTo>
                    <a:lnTo>
                      <a:pt x="0" y="0"/>
                    </a:lnTo>
                    <a:lnTo>
                      <a:pt x="238" y="0"/>
                    </a:lnTo>
                    <a:lnTo>
                      <a:pt x="238" y="64"/>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cxnSp>
        <p:nvCxnSpPr>
          <p:cNvPr id="156" name="Straight Arrow Connector 155"/>
          <p:cNvCxnSpPr>
            <a:cxnSpLocks/>
          </p:cNvCxnSpPr>
          <p:nvPr/>
        </p:nvCxnSpPr>
        <p:spPr>
          <a:xfrm>
            <a:off x="4145250" y="3423240"/>
            <a:ext cx="1183641"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cxnSpLocks/>
          </p:cNvCxnSpPr>
          <p:nvPr/>
        </p:nvCxnSpPr>
        <p:spPr>
          <a:xfrm flipH="1">
            <a:off x="6863109" y="3423240"/>
            <a:ext cx="1183641"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cxnSpLocks/>
          </p:cNvCxnSpPr>
          <p:nvPr/>
        </p:nvCxnSpPr>
        <p:spPr>
          <a:xfrm>
            <a:off x="6091264" y="4200220"/>
            <a:ext cx="0" cy="922456"/>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9E435704-DE17-4AF8-85BC-B76CF6F99CA1}"/>
              </a:ext>
            </a:extLst>
          </p:cNvPr>
          <p:cNvSpPr/>
          <p:nvPr/>
        </p:nvSpPr>
        <p:spPr bwMode="auto">
          <a:xfrm>
            <a:off x="2234749" y="4754184"/>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6" name="Oval 75">
            <a:extLst>
              <a:ext uri="{FF2B5EF4-FFF2-40B4-BE49-F238E27FC236}">
                <a16:creationId xmlns:a16="http://schemas.microsoft.com/office/drawing/2014/main" id="{ABC6CD23-2D56-4B88-9B63-721A1859458A}"/>
              </a:ext>
            </a:extLst>
          </p:cNvPr>
          <p:cNvSpPr/>
          <p:nvPr/>
        </p:nvSpPr>
        <p:spPr bwMode="auto">
          <a:xfrm>
            <a:off x="460906" y="2124111"/>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7" name="Oval 76">
            <a:extLst>
              <a:ext uri="{FF2B5EF4-FFF2-40B4-BE49-F238E27FC236}">
                <a16:creationId xmlns:a16="http://schemas.microsoft.com/office/drawing/2014/main" id="{A4F555A0-3CDD-4971-AC13-16BD03A93CC1}"/>
              </a:ext>
            </a:extLst>
          </p:cNvPr>
          <p:cNvSpPr/>
          <p:nvPr/>
        </p:nvSpPr>
        <p:spPr bwMode="auto">
          <a:xfrm>
            <a:off x="970776" y="2831178"/>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8" name="Oval 77">
            <a:extLst>
              <a:ext uri="{FF2B5EF4-FFF2-40B4-BE49-F238E27FC236}">
                <a16:creationId xmlns:a16="http://schemas.microsoft.com/office/drawing/2014/main" id="{E1C87953-9B92-4923-BA60-B6E3E5C8BD7E}"/>
              </a:ext>
            </a:extLst>
          </p:cNvPr>
          <p:cNvSpPr/>
          <p:nvPr/>
        </p:nvSpPr>
        <p:spPr bwMode="auto">
          <a:xfrm>
            <a:off x="580620" y="3418885"/>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0" name="Oval 79">
            <a:extLst>
              <a:ext uri="{FF2B5EF4-FFF2-40B4-BE49-F238E27FC236}">
                <a16:creationId xmlns:a16="http://schemas.microsoft.com/office/drawing/2014/main" id="{7560F16E-6B87-47E2-A7B8-B8DA443C6F87}"/>
              </a:ext>
            </a:extLst>
          </p:cNvPr>
          <p:cNvSpPr/>
          <p:nvPr/>
        </p:nvSpPr>
        <p:spPr bwMode="auto">
          <a:xfrm>
            <a:off x="4546696" y="2154770"/>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2" name="Oval 81">
            <a:extLst>
              <a:ext uri="{FF2B5EF4-FFF2-40B4-BE49-F238E27FC236}">
                <a16:creationId xmlns:a16="http://schemas.microsoft.com/office/drawing/2014/main" id="{A0C0D26F-C7A0-4F85-9530-D9E700B07D16}"/>
              </a:ext>
            </a:extLst>
          </p:cNvPr>
          <p:cNvSpPr/>
          <p:nvPr/>
        </p:nvSpPr>
        <p:spPr bwMode="auto">
          <a:xfrm>
            <a:off x="2732144" y="1536454"/>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3" name="Oval 82">
            <a:extLst>
              <a:ext uri="{FF2B5EF4-FFF2-40B4-BE49-F238E27FC236}">
                <a16:creationId xmlns:a16="http://schemas.microsoft.com/office/drawing/2014/main" id="{65472AF1-C903-4C92-B7FB-AD3885252ACC}"/>
              </a:ext>
            </a:extLst>
          </p:cNvPr>
          <p:cNvSpPr/>
          <p:nvPr/>
        </p:nvSpPr>
        <p:spPr bwMode="auto">
          <a:xfrm>
            <a:off x="6573660" y="1469650"/>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4" name="Oval 83">
            <a:extLst>
              <a:ext uri="{FF2B5EF4-FFF2-40B4-BE49-F238E27FC236}">
                <a16:creationId xmlns:a16="http://schemas.microsoft.com/office/drawing/2014/main" id="{3F80B2C8-1524-4083-8385-2A7125742483}"/>
              </a:ext>
            </a:extLst>
          </p:cNvPr>
          <p:cNvSpPr/>
          <p:nvPr/>
        </p:nvSpPr>
        <p:spPr bwMode="auto">
          <a:xfrm>
            <a:off x="7030063" y="2797223"/>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5" name="Oval 84">
            <a:extLst>
              <a:ext uri="{FF2B5EF4-FFF2-40B4-BE49-F238E27FC236}">
                <a16:creationId xmlns:a16="http://schemas.microsoft.com/office/drawing/2014/main" id="{D66E243B-338A-4C9E-9E3F-482E43DF07AD}"/>
              </a:ext>
            </a:extLst>
          </p:cNvPr>
          <p:cNvSpPr/>
          <p:nvPr/>
        </p:nvSpPr>
        <p:spPr bwMode="auto">
          <a:xfrm>
            <a:off x="508086" y="5349783"/>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6" name="Oval 85">
            <a:extLst>
              <a:ext uri="{FF2B5EF4-FFF2-40B4-BE49-F238E27FC236}">
                <a16:creationId xmlns:a16="http://schemas.microsoft.com/office/drawing/2014/main" id="{2F3168EF-CAE9-41B1-BE1F-E1D4D8487374}"/>
              </a:ext>
            </a:extLst>
          </p:cNvPr>
          <p:cNvSpPr/>
          <p:nvPr/>
        </p:nvSpPr>
        <p:spPr bwMode="auto">
          <a:xfrm>
            <a:off x="491458" y="6153292"/>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7" name="Oval 86">
            <a:extLst>
              <a:ext uri="{FF2B5EF4-FFF2-40B4-BE49-F238E27FC236}">
                <a16:creationId xmlns:a16="http://schemas.microsoft.com/office/drawing/2014/main" id="{3F9724FC-19FC-4649-A2EB-57772A38B234}"/>
              </a:ext>
            </a:extLst>
          </p:cNvPr>
          <p:cNvSpPr/>
          <p:nvPr/>
        </p:nvSpPr>
        <p:spPr bwMode="auto">
          <a:xfrm>
            <a:off x="4175982" y="5516991"/>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8" name="Oval 87">
            <a:extLst>
              <a:ext uri="{FF2B5EF4-FFF2-40B4-BE49-F238E27FC236}">
                <a16:creationId xmlns:a16="http://schemas.microsoft.com/office/drawing/2014/main" id="{D780D295-2838-405B-B1F1-AEB968FA2D71}"/>
              </a:ext>
            </a:extLst>
          </p:cNvPr>
          <p:cNvSpPr/>
          <p:nvPr/>
        </p:nvSpPr>
        <p:spPr bwMode="auto">
          <a:xfrm>
            <a:off x="8984601" y="2028402"/>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0" name="Oval 89">
            <a:extLst>
              <a:ext uri="{FF2B5EF4-FFF2-40B4-BE49-F238E27FC236}">
                <a16:creationId xmlns:a16="http://schemas.microsoft.com/office/drawing/2014/main" id="{5605292E-D5D1-4DC9-AC50-9CC44723C61B}"/>
              </a:ext>
            </a:extLst>
          </p:cNvPr>
          <p:cNvSpPr/>
          <p:nvPr/>
        </p:nvSpPr>
        <p:spPr bwMode="auto">
          <a:xfrm>
            <a:off x="9890842" y="3503812"/>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1" name="Oval 90">
            <a:extLst>
              <a:ext uri="{FF2B5EF4-FFF2-40B4-BE49-F238E27FC236}">
                <a16:creationId xmlns:a16="http://schemas.microsoft.com/office/drawing/2014/main" id="{5CA3E538-9885-4AAD-B9BE-03967801204C}"/>
              </a:ext>
            </a:extLst>
          </p:cNvPr>
          <p:cNvSpPr/>
          <p:nvPr/>
        </p:nvSpPr>
        <p:spPr bwMode="auto">
          <a:xfrm>
            <a:off x="9968882" y="2319979"/>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59" name="Oval 158">
            <a:extLst>
              <a:ext uri="{FF2B5EF4-FFF2-40B4-BE49-F238E27FC236}">
                <a16:creationId xmlns:a16="http://schemas.microsoft.com/office/drawing/2014/main" id="{593CF400-AAAE-42A8-9E46-BEB95F9CABD7}"/>
              </a:ext>
            </a:extLst>
          </p:cNvPr>
          <p:cNvSpPr/>
          <p:nvPr/>
        </p:nvSpPr>
        <p:spPr bwMode="auto">
          <a:xfrm>
            <a:off x="8873665" y="5098311"/>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60" name="Oval 159">
            <a:extLst>
              <a:ext uri="{FF2B5EF4-FFF2-40B4-BE49-F238E27FC236}">
                <a16:creationId xmlns:a16="http://schemas.microsoft.com/office/drawing/2014/main" id="{C6C1268B-F976-4642-9BF3-BE4FFB6CADCD}"/>
              </a:ext>
            </a:extLst>
          </p:cNvPr>
          <p:cNvSpPr/>
          <p:nvPr/>
        </p:nvSpPr>
        <p:spPr bwMode="auto">
          <a:xfrm>
            <a:off x="9588568" y="5940517"/>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61" name="Oval 160">
            <a:extLst>
              <a:ext uri="{FF2B5EF4-FFF2-40B4-BE49-F238E27FC236}">
                <a16:creationId xmlns:a16="http://schemas.microsoft.com/office/drawing/2014/main" id="{0604892F-8EC5-4317-8D67-30EC1A566E3D}"/>
              </a:ext>
            </a:extLst>
          </p:cNvPr>
          <p:cNvSpPr/>
          <p:nvPr/>
        </p:nvSpPr>
        <p:spPr bwMode="auto">
          <a:xfrm>
            <a:off x="7123054" y="5430912"/>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62" name="Oval 161">
            <a:extLst>
              <a:ext uri="{FF2B5EF4-FFF2-40B4-BE49-F238E27FC236}">
                <a16:creationId xmlns:a16="http://schemas.microsoft.com/office/drawing/2014/main" id="{68D9A948-71C3-4415-801B-01B90DF06FBF}"/>
              </a:ext>
            </a:extLst>
          </p:cNvPr>
          <p:cNvSpPr/>
          <p:nvPr/>
        </p:nvSpPr>
        <p:spPr bwMode="auto">
          <a:xfrm>
            <a:off x="7282557" y="6114863"/>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63" name="Oval 162">
            <a:extLst>
              <a:ext uri="{FF2B5EF4-FFF2-40B4-BE49-F238E27FC236}">
                <a16:creationId xmlns:a16="http://schemas.microsoft.com/office/drawing/2014/main" id="{876EC3B9-B338-4549-BDC4-B8FC5A715248}"/>
              </a:ext>
            </a:extLst>
          </p:cNvPr>
          <p:cNvSpPr/>
          <p:nvPr/>
        </p:nvSpPr>
        <p:spPr bwMode="auto">
          <a:xfrm>
            <a:off x="6778318" y="4514994"/>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64" name="Oval 163">
            <a:extLst>
              <a:ext uri="{FF2B5EF4-FFF2-40B4-BE49-F238E27FC236}">
                <a16:creationId xmlns:a16="http://schemas.microsoft.com/office/drawing/2014/main" id="{D70C06D2-D29A-4021-83F0-B6FC1F05B5D2}"/>
              </a:ext>
            </a:extLst>
          </p:cNvPr>
          <p:cNvSpPr/>
          <p:nvPr/>
        </p:nvSpPr>
        <p:spPr bwMode="auto">
          <a:xfrm>
            <a:off x="9715776" y="4156100"/>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65" name="Oval 164">
            <a:extLst>
              <a:ext uri="{FF2B5EF4-FFF2-40B4-BE49-F238E27FC236}">
                <a16:creationId xmlns:a16="http://schemas.microsoft.com/office/drawing/2014/main" id="{5021EAA3-0A78-4943-9096-0033F1E98E30}"/>
              </a:ext>
            </a:extLst>
          </p:cNvPr>
          <p:cNvSpPr/>
          <p:nvPr/>
        </p:nvSpPr>
        <p:spPr bwMode="auto">
          <a:xfrm>
            <a:off x="2394968" y="6119775"/>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66" name="Oval 165">
            <a:extLst>
              <a:ext uri="{FF2B5EF4-FFF2-40B4-BE49-F238E27FC236}">
                <a16:creationId xmlns:a16="http://schemas.microsoft.com/office/drawing/2014/main" id="{DFAF05F0-41B1-4177-BD93-F30D31B37B55}"/>
              </a:ext>
            </a:extLst>
          </p:cNvPr>
          <p:cNvSpPr/>
          <p:nvPr/>
        </p:nvSpPr>
        <p:spPr bwMode="auto">
          <a:xfrm>
            <a:off x="3464534" y="4705940"/>
            <a:ext cx="89642" cy="89642"/>
          </a:xfrm>
          <a:prstGeom prst="ellipse">
            <a:avLst/>
          </a:prstGeom>
          <a:solidFill>
            <a:schemeClr val="bg1"/>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Tree>
    <p:extLst>
      <p:ext uri="{BB962C8B-B14F-4D97-AF65-F5344CB8AC3E}">
        <p14:creationId xmlns:p14="http://schemas.microsoft.com/office/powerpoint/2010/main" val="423762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p:cTn id="7" dur="500" fill="hold"/>
                                        <p:tgtEl>
                                          <p:spTgt spid="145"/>
                                        </p:tgtEl>
                                        <p:attrNameLst>
                                          <p:attrName>ppt_w</p:attrName>
                                        </p:attrNameLst>
                                      </p:cBhvr>
                                      <p:tavLst>
                                        <p:tav tm="0">
                                          <p:val>
                                            <p:fltVal val="0"/>
                                          </p:val>
                                        </p:tav>
                                        <p:tav tm="100000">
                                          <p:val>
                                            <p:strVal val="#ppt_w"/>
                                          </p:val>
                                        </p:tav>
                                      </p:tavLst>
                                    </p:anim>
                                    <p:anim calcmode="lin" valueType="num">
                                      <p:cBhvr>
                                        <p:cTn id="8" dur="500" fill="hold"/>
                                        <p:tgtEl>
                                          <p:spTgt spid="145"/>
                                        </p:tgtEl>
                                        <p:attrNameLst>
                                          <p:attrName>ppt_h</p:attrName>
                                        </p:attrNameLst>
                                      </p:cBhvr>
                                      <p:tavLst>
                                        <p:tav tm="0">
                                          <p:val>
                                            <p:fltVal val="0"/>
                                          </p:val>
                                        </p:tav>
                                        <p:tav tm="100000">
                                          <p:val>
                                            <p:strVal val="#ppt_h"/>
                                          </p:val>
                                        </p:tav>
                                      </p:tavLst>
                                    </p:anim>
                                    <p:animEffect transition="in" filter="fade">
                                      <p:cBhvr>
                                        <p:cTn id="9" dur="500"/>
                                        <p:tgtEl>
                                          <p:spTgt spid="145"/>
                                        </p:tgtEl>
                                      </p:cBhvr>
                                    </p:animEffect>
                                  </p:childTnLst>
                                </p:cTn>
                              </p:par>
                              <p:par>
                                <p:cTn id="10" presetID="53" presetClass="entr" presetSubtype="16" fill="hold" nodeType="withEffect">
                                  <p:stCondLst>
                                    <p:cond delay="0"/>
                                  </p:stCondLst>
                                  <p:childTnLst>
                                    <p:set>
                                      <p:cBhvr>
                                        <p:cTn id="11" dur="1" fill="hold">
                                          <p:stCondLst>
                                            <p:cond delay="0"/>
                                          </p:stCondLst>
                                        </p:cTn>
                                        <p:tgtEl>
                                          <p:spTgt spid="130"/>
                                        </p:tgtEl>
                                        <p:attrNameLst>
                                          <p:attrName>style.visibility</p:attrName>
                                        </p:attrNameLst>
                                      </p:cBhvr>
                                      <p:to>
                                        <p:strVal val="visible"/>
                                      </p:to>
                                    </p:set>
                                    <p:anim calcmode="lin" valueType="num">
                                      <p:cBhvr>
                                        <p:cTn id="12" dur="500" fill="hold"/>
                                        <p:tgtEl>
                                          <p:spTgt spid="130"/>
                                        </p:tgtEl>
                                        <p:attrNameLst>
                                          <p:attrName>ppt_w</p:attrName>
                                        </p:attrNameLst>
                                      </p:cBhvr>
                                      <p:tavLst>
                                        <p:tav tm="0">
                                          <p:val>
                                            <p:fltVal val="0"/>
                                          </p:val>
                                        </p:tav>
                                        <p:tav tm="100000">
                                          <p:val>
                                            <p:strVal val="#ppt_w"/>
                                          </p:val>
                                        </p:tav>
                                      </p:tavLst>
                                    </p:anim>
                                    <p:anim calcmode="lin" valueType="num">
                                      <p:cBhvr>
                                        <p:cTn id="13" dur="500" fill="hold"/>
                                        <p:tgtEl>
                                          <p:spTgt spid="130"/>
                                        </p:tgtEl>
                                        <p:attrNameLst>
                                          <p:attrName>ppt_h</p:attrName>
                                        </p:attrNameLst>
                                      </p:cBhvr>
                                      <p:tavLst>
                                        <p:tav tm="0">
                                          <p:val>
                                            <p:fltVal val="0"/>
                                          </p:val>
                                        </p:tav>
                                        <p:tav tm="100000">
                                          <p:val>
                                            <p:strVal val="#ppt_h"/>
                                          </p:val>
                                        </p:tav>
                                      </p:tavLst>
                                    </p:anim>
                                    <p:animEffect transition="in" filter="fade">
                                      <p:cBhvr>
                                        <p:cTn id="14" dur="500"/>
                                        <p:tgtEl>
                                          <p:spTgt spid="130"/>
                                        </p:tgtEl>
                                      </p:cBhvr>
                                    </p:animEffect>
                                  </p:childTnLst>
                                </p:cTn>
                              </p:par>
                              <p:par>
                                <p:cTn id="15" presetID="53" presetClass="entr" presetSubtype="16" fill="hold" nodeType="withEffect">
                                  <p:stCondLst>
                                    <p:cond delay="0"/>
                                  </p:stCondLst>
                                  <p:childTnLst>
                                    <p:set>
                                      <p:cBhvr>
                                        <p:cTn id="16" dur="1" fill="hold">
                                          <p:stCondLst>
                                            <p:cond delay="0"/>
                                          </p:stCondLst>
                                        </p:cTn>
                                        <p:tgtEl>
                                          <p:spTgt spid="148"/>
                                        </p:tgtEl>
                                        <p:attrNameLst>
                                          <p:attrName>style.visibility</p:attrName>
                                        </p:attrNameLst>
                                      </p:cBhvr>
                                      <p:to>
                                        <p:strVal val="visible"/>
                                      </p:to>
                                    </p:set>
                                    <p:anim calcmode="lin" valueType="num">
                                      <p:cBhvr>
                                        <p:cTn id="17" dur="500" fill="hold"/>
                                        <p:tgtEl>
                                          <p:spTgt spid="148"/>
                                        </p:tgtEl>
                                        <p:attrNameLst>
                                          <p:attrName>ppt_w</p:attrName>
                                        </p:attrNameLst>
                                      </p:cBhvr>
                                      <p:tavLst>
                                        <p:tav tm="0">
                                          <p:val>
                                            <p:fltVal val="0"/>
                                          </p:val>
                                        </p:tav>
                                        <p:tav tm="100000">
                                          <p:val>
                                            <p:strVal val="#ppt_w"/>
                                          </p:val>
                                        </p:tav>
                                      </p:tavLst>
                                    </p:anim>
                                    <p:anim calcmode="lin" valueType="num">
                                      <p:cBhvr>
                                        <p:cTn id="18" dur="500" fill="hold"/>
                                        <p:tgtEl>
                                          <p:spTgt spid="148"/>
                                        </p:tgtEl>
                                        <p:attrNameLst>
                                          <p:attrName>ppt_h</p:attrName>
                                        </p:attrNameLst>
                                      </p:cBhvr>
                                      <p:tavLst>
                                        <p:tav tm="0">
                                          <p:val>
                                            <p:fltVal val="0"/>
                                          </p:val>
                                        </p:tav>
                                        <p:tav tm="100000">
                                          <p:val>
                                            <p:strVal val="#ppt_h"/>
                                          </p:val>
                                        </p:tav>
                                      </p:tavLst>
                                    </p:anim>
                                    <p:animEffect transition="in" filter="fade">
                                      <p:cBhvr>
                                        <p:cTn id="19" dur="500"/>
                                        <p:tgtEl>
                                          <p:spTgt spid="148"/>
                                        </p:tgtEl>
                                      </p:cBhvr>
                                    </p:animEffect>
                                  </p:childTnLst>
                                </p:cTn>
                              </p:par>
                              <p:par>
                                <p:cTn id="20" presetID="53" presetClass="entr" presetSubtype="16" fill="hold" nodeType="withEffect">
                                  <p:stCondLst>
                                    <p:cond delay="0"/>
                                  </p:stCondLst>
                                  <p:childTnLst>
                                    <p:set>
                                      <p:cBhvr>
                                        <p:cTn id="21" dur="1" fill="hold">
                                          <p:stCondLst>
                                            <p:cond delay="0"/>
                                          </p:stCondLst>
                                        </p:cTn>
                                        <p:tgtEl>
                                          <p:spTgt spid="74"/>
                                        </p:tgtEl>
                                        <p:attrNameLst>
                                          <p:attrName>style.visibility</p:attrName>
                                        </p:attrNameLst>
                                      </p:cBhvr>
                                      <p:to>
                                        <p:strVal val="visible"/>
                                      </p:to>
                                    </p:set>
                                    <p:anim calcmode="lin" valueType="num">
                                      <p:cBhvr>
                                        <p:cTn id="22" dur="500" fill="hold"/>
                                        <p:tgtEl>
                                          <p:spTgt spid="74"/>
                                        </p:tgtEl>
                                        <p:attrNameLst>
                                          <p:attrName>ppt_w</p:attrName>
                                        </p:attrNameLst>
                                      </p:cBhvr>
                                      <p:tavLst>
                                        <p:tav tm="0">
                                          <p:val>
                                            <p:fltVal val="0"/>
                                          </p:val>
                                        </p:tav>
                                        <p:tav tm="100000">
                                          <p:val>
                                            <p:strVal val="#ppt_w"/>
                                          </p:val>
                                        </p:tav>
                                      </p:tavLst>
                                    </p:anim>
                                    <p:anim calcmode="lin" valueType="num">
                                      <p:cBhvr>
                                        <p:cTn id="23" dur="500" fill="hold"/>
                                        <p:tgtEl>
                                          <p:spTgt spid="74"/>
                                        </p:tgtEl>
                                        <p:attrNameLst>
                                          <p:attrName>ppt_h</p:attrName>
                                        </p:attrNameLst>
                                      </p:cBhvr>
                                      <p:tavLst>
                                        <p:tav tm="0">
                                          <p:val>
                                            <p:fltVal val="0"/>
                                          </p:val>
                                        </p:tav>
                                        <p:tav tm="100000">
                                          <p:val>
                                            <p:strVal val="#ppt_h"/>
                                          </p:val>
                                        </p:tav>
                                      </p:tavLst>
                                    </p:anim>
                                    <p:animEffect transition="in" filter="fade">
                                      <p:cBhvr>
                                        <p:cTn id="24" dur="500"/>
                                        <p:tgtEl>
                                          <p:spTgt spid="74"/>
                                        </p:tgtEl>
                                      </p:cBhvr>
                                    </p:animEffect>
                                  </p:childTnLst>
                                </p:cTn>
                              </p:par>
                              <p:par>
                                <p:cTn id="25" presetID="22" presetClass="entr" presetSubtype="8" fill="hold" nodeType="withEffect">
                                  <p:stCondLst>
                                    <p:cond delay="0"/>
                                  </p:stCondLst>
                                  <p:childTnLst>
                                    <p:set>
                                      <p:cBhvr>
                                        <p:cTn id="26" dur="1" fill="hold">
                                          <p:stCondLst>
                                            <p:cond delay="0"/>
                                          </p:stCondLst>
                                        </p:cTn>
                                        <p:tgtEl>
                                          <p:spTgt spid="156"/>
                                        </p:tgtEl>
                                        <p:attrNameLst>
                                          <p:attrName>style.visibility</p:attrName>
                                        </p:attrNameLst>
                                      </p:cBhvr>
                                      <p:to>
                                        <p:strVal val="visible"/>
                                      </p:to>
                                    </p:set>
                                    <p:animEffect transition="in" filter="wipe(left)">
                                      <p:cBhvr>
                                        <p:cTn id="27" dur="500"/>
                                        <p:tgtEl>
                                          <p:spTgt spid="156"/>
                                        </p:tgtEl>
                                      </p:cBhvr>
                                    </p:animEffect>
                                  </p:childTnLst>
                                </p:cTn>
                              </p:par>
                              <p:par>
                                <p:cTn id="28" presetID="22" presetClass="entr" presetSubtype="2" fill="hold" nodeType="withEffect">
                                  <p:stCondLst>
                                    <p:cond delay="0"/>
                                  </p:stCondLst>
                                  <p:childTnLst>
                                    <p:set>
                                      <p:cBhvr>
                                        <p:cTn id="29" dur="1" fill="hold">
                                          <p:stCondLst>
                                            <p:cond delay="0"/>
                                          </p:stCondLst>
                                        </p:cTn>
                                        <p:tgtEl>
                                          <p:spTgt spid="157"/>
                                        </p:tgtEl>
                                        <p:attrNameLst>
                                          <p:attrName>style.visibility</p:attrName>
                                        </p:attrNameLst>
                                      </p:cBhvr>
                                      <p:to>
                                        <p:strVal val="visible"/>
                                      </p:to>
                                    </p:set>
                                    <p:animEffect transition="in" filter="wipe(right)">
                                      <p:cBhvr>
                                        <p:cTn id="30" dur="500"/>
                                        <p:tgtEl>
                                          <p:spTgt spid="157"/>
                                        </p:tgtEl>
                                      </p:cBhvr>
                                    </p:animEffect>
                                  </p:childTnLst>
                                </p:cTn>
                              </p:par>
                              <p:par>
                                <p:cTn id="31" presetID="22" presetClass="entr" presetSubtype="4" fill="hold" nodeType="withEffect">
                                  <p:stCondLst>
                                    <p:cond delay="0"/>
                                  </p:stCondLst>
                                  <p:childTnLst>
                                    <p:set>
                                      <p:cBhvr>
                                        <p:cTn id="32" dur="1" fill="hold">
                                          <p:stCondLst>
                                            <p:cond delay="0"/>
                                          </p:stCondLst>
                                        </p:cTn>
                                        <p:tgtEl>
                                          <p:spTgt spid="158"/>
                                        </p:tgtEl>
                                        <p:attrNameLst>
                                          <p:attrName>style.visibility</p:attrName>
                                        </p:attrNameLst>
                                      </p:cBhvr>
                                      <p:to>
                                        <p:strVal val="visible"/>
                                      </p:to>
                                    </p:set>
                                    <p:animEffect transition="in" filter="wipe(down)">
                                      <p:cBhvr>
                                        <p:cTn id="33" dur="500"/>
                                        <p:tgtEl>
                                          <p:spTgt spid="158"/>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92"/>
                                        </p:tgtEl>
                                        <p:attrNameLst>
                                          <p:attrName>style.visibility</p:attrName>
                                        </p:attrNameLst>
                                      </p:cBhvr>
                                      <p:to>
                                        <p:strVal val="visible"/>
                                      </p:to>
                                    </p:set>
                                    <p:animEffect transition="in" filter="fade">
                                      <p:cBhvr>
                                        <p:cTn id="37" dur="1000"/>
                                        <p:tgtEl>
                                          <p:spTgt spid="92"/>
                                        </p:tgtEl>
                                      </p:cBhvr>
                                    </p:animEffect>
                                  </p:childTnLst>
                                </p:cTn>
                              </p:par>
                              <p:par>
                                <p:cTn id="38" presetID="10" presetClass="entr" presetSubtype="0" fill="hold" grpId="0" nodeType="withEffect">
                                  <p:stCondLst>
                                    <p:cond delay="100"/>
                                  </p:stCondLst>
                                  <p:childTnLst>
                                    <p:set>
                                      <p:cBhvr>
                                        <p:cTn id="39" dur="1" fill="hold">
                                          <p:stCondLst>
                                            <p:cond delay="0"/>
                                          </p:stCondLst>
                                        </p:cTn>
                                        <p:tgtEl>
                                          <p:spTgt spid="94"/>
                                        </p:tgtEl>
                                        <p:attrNameLst>
                                          <p:attrName>style.visibility</p:attrName>
                                        </p:attrNameLst>
                                      </p:cBhvr>
                                      <p:to>
                                        <p:strVal val="visible"/>
                                      </p:to>
                                    </p:set>
                                    <p:animEffect transition="in" filter="fade">
                                      <p:cBhvr>
                                        <p:cTn id="40" dur="1000"/>
                                        <p:tgtEl>
                                          <p:spTgt spid="94"/>
                                        </p:tgtEl>
                                      </p:cBhvr>
                                    </p:animEffect>
                                  </p:childTnLst>
                                </p:cTn>
                              </p:par>
                              <p:par>
                                <p:cTn id="41" presetID="10" presetClass="entr" presetSubtype="0" fill="hold" grpId="0" nodeType="withEffect">
                                  <p:stCondLst>
                                    <p:cond delay="200"/>
                                  </p:stCondLst>
                                  <p:childTnLst>
                                    <p:set>
                                      <p:cBhvr>
                                        <p:cTn id="42" dur="1" fill="hold">
                                          <p:stCondLst>
                                            <p:cond delay="0"/>
                                          </p:stCondLst>
                                        </p:cTn>
                                        <p:tgtEl>
                                          <p:spTgt spid="98"/>
                                        </p:tgtEl>
                                        <p:attrNameLst>
                                          <p:attrName>style.visibility</p:attrName>
                                        </p:attrNameLst>
                                      </p:cBhvr>
                                      <p:to>
                                        <p:strVal val="visible"/>
                                      </p:to>
                                    </p:set>
                                    <p:animEffect transition="in" filter="fade">
                                      <p:cBhvr>
                                        <p:cTn id="43" dur="1000"/>
                                        <p:tgtEl>
                                          <p:spTgt spid="98"/>
                                        </p:tgtEl>
                                      </p:cBhvr>
                                    </p:animEffect>
                                  </p:childTnLst>
                                </p:cTn>
                              </p:par>
                              <p:par>
                                <p:cTn id="44" presetID="10" presetClass="entr" presetSubtype="0" fill="hold" grpId="0" nodeType="withEffect">
                                  <p:stCondLst>
                                    <p:cond delay="300"/>
                                  </p:stCondLst>
                                  <p:childTnLst>
                                    <p:set>
                                      <p:cBhvr>
                                        <p:cTn id="45" dur="1" fill="hold">
                                          <p:stCondLst>
                                            <p:cond delay="0"/>
                                          </p:stCondLst>
                                        </p:cTn>
                                        <p:tgtEl>
                                          <p:spTgt spid="100"/>
                                        </p:tgtEl>
                                        <p:attrNameLst>
                                          <p:attrName>style.visibility</p:attrName>
                                        </p:attrNameLst>
                                      </p:cBhvr>
                                      <p:to>
                                        <p:strVal val="visible"/>
                                      </p:to>
                                    </p:set>
                                    <p:animEffect transition="in" filter="fade">
                                      <p:cBhvr>
                                        <p:cTn id="46" dur="1000"/>
                                        <p:tgtEl>
                                          <p:spTgt spid="100"/>
                                        </p:tgtEl>
                                      </p:cBhvr>
                                    </p:animEffect>
                                  </p:childTnLst>
                                </p:cTn>
                              </p:par>
                              <p:par>
                                <p:cTn id="47" presetID="10" presetClass="entr" presetSubtype="0" fill="hold" grpId="0" nodeType="withEffect">
                                  <p:stCondLst>
                                    <p:cond delay="400"/>
                                  </p:stCondLst>
                                  <p:childTnLst>
                                    <p:set>
                                      <p:cBhvr>
                                        <p:cTn id="48" dur="1" fill="hold">
                                          <p:stCondLst>
                                            <p:cond delay="0"/>
                                          </p:stCondLst>
                                        </p:cTn>
                                        <p:tgtEl>
                                          <p:spTgt spid="102"/>
                                        </p:tgtEl>
                                        <p:attrNameLst>
                                          <p:attrName>style.visibility</p:attrName>
                                        </p:attrNameLst>
                                      </p:cBhvr>
                                      <p:to>
                                        <p:strVal val="visible"/>
                                      </p:to>
                                    </p:set>
                                    <p:animEffect transition="in" filter="fade">
                                      <p:cBhvr>
                                        <p:cTn id="49" dur="1000"/>
                                        <p:tgtEl>
                                          <p:spTgt spid="102"/>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103"/>
                                        </p:tgtEl>
                                        <p:attrNameLst>
                                          <p:attrName>style.visibility</p:attrName>
                                        </p:attrNameLst>
                                      </p:cBhvr>
                                      <p:to>
                                        <p:strVal val="visible"/>
                                      </p:to>
                                    </p:set>
                                    <p:animEffect transition="in" filter="fade">
                                      <p:cBhvr>
                                        <p:cTn id="52" dur="1000"/>
                                        <p:tgtEl>
                                          <p:spTgt spid="103"/>
                                        </p:tgtEl>
                                      </p:cBhvr>
                                    </p:animEffect>
                                  </p:childTnLst>
                                </p:cTn>
                              </p:par>
                              <p:par>
                                <p:cTn id="53" presetID="10" presetClass="entr" presetSubtype="0" fill="hold" grpId="0" nodeType="withEffect">
                                  <p:stCondLst>
                                    <p:cond delay="50"/>
                                  </p:stCondLst>
                                  <p:childTnLst>
                                    <p:set>
                                      <p:cBhvr>
                                        <p:cTn id="54" dur="1" fill="hold">
                                          <p:stCondLst>
                                            <p:cond delay="0"/>
                                          </p:stCondLst>
                                        </p:cTn>
                                        <p:tgtEl>
                                          <p:spTgt spid="110"/>
                                        </p:tgtEl>
                                        <p:attrNameLst>
                                          <p:attrName>style.visibility</p:attrName>
                                        </p:attrNameLst>
                                      </p:cBhvr>
                                      <p:to>
                                        <p:strVal val="visible"/>
                                      </p:to>
                                    </p:set>
                                    <p:animEffect transition="in" filter="fade">
                                      <p:cBhvr>
                                        <p:cTn id="55" dur="1000"/>
                                        <p:tgtEl>
                                          <p:spTgt spid="110"/>
                                        </p:tgtEl>
                                      </p:cBhvr>
                                    </p:animEffect>
                                  </p:childTnLst>
                                </p:cTn>
                              </p:par>
                              <p:par>
                                <p:cTn id="56" presetID="10" presetClass="entr" presetSubtype="0" fill="hold" grpId="0" nodeType="withEffect">
                                  <p:stCondLst>
                                    <p:cond delay="150"/>
                                  </p:stCondLst>
                                  <p:childTnLst>
                                    <p:set>
                                      <p:cBhvr>
                                        <p:cTn id="57" dur="1" fill="hold">
                                          <p:stCondLst>
                                            <p:cond delay="0"/>
                                          </p:stCondLst>
                                        </p:cTn>
                                        <p:tgtEl>
                                          <p:spTgt spid="107"/>
                                        </p:tgtEl>
                                        <p:attrNameLst>
                                          <p:attrName>style.visibility</p:attrName>
                                        </p:attrNameLst>
                                      </p:cBhvr>
                                      <p:to>
                                        <p:strVal val="visible"/>
                                      </p:to>
                                    </p:set>
                                    <p:animEffect transition="in" filter="fade">
                                      <p:cBhvr>
                                        <p:cTn id="58" dur="1000"/>
                                        <p:tgtEl>
                                          <p:spTgt spid="107"/>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113"/>
                                        </p:tgtEl>
                                        <p:attrNameLst>
                                          <p:attrName>style.visibility</p:attrName>
                                        </p:attrNameLst>
                                      </p:cBhvr>
                                      <p:to>
                                        <p:strVal val="visible"/>
                                      </p:to>
                                    </p:set>
                                    <p:animEffect transition="in" filter="fade">
                                      <p:cBhvr>
                                        <p:cTn id="61" dur="1000"/>
                                        <p:tgtEl>
                                          <p:spTgt spid="113"/>
                                        </p:tgtEl>
                                      </p:cBhvr>
                                    </p:animEffect>
                                  </p:childTnLst>
                                </p:cTn>
                              </p:par>
                              <p:par>
                                <p:cTn id="62" presetID="10" presetClass="entr" presetSubtype="0" fill="hold" grpId="0" nodeType="withEffect">
                                  <p:stCondLst>
                                    <p:cond delay="350"/>
                                  </p:stCondLst>
                                  <p:childTnLst>
                                    <p:set>
                                      <p:cBhvr>
                                        <p:cTn id="63" dur="1" fill="hold">
                                          <p:stCondLst>
                                            <p:cond delay="0"/>
                                          </p:stCondLst>
                                        </p:cTn>
                                        <p:tgtEl>
                                          <p:spTgt spid="108"/>
                                        </p:tgtEl>
                                        <p:attrNameLst>
                                          <p:attrName>style.visibility</p:attrName>
                                        </p:attrNameLst>
                                      </p:cBhvr>
                                      <p:to>
                                        <p:strVal val="visible"/>
                                      </p:to>
                                    </p:set>
                                    <p:animEffect transition="in" filter="fade">
                                      <p:cBhvr>
                                        <p:cTn id="64" dur="1000"/>
                                        <p:tgtEl>
                                          <p:spTgt spid="108"/>
                                        </p:tgtEl>
                                      </p:cBhvr>
                                    </p:animEffect>
                                  </p:childTnLst>
                                </p:cTn>
                              </p:par>
                              <p:par>
                                <p:cTn id="65" presetID="10" presetClass="entr" presetSubtype="0" fill="hold" grpId="0" nodeType="withEffect">
                                  <p:stCondLst>
                                    <p:cond delay="450"/>
                                  </p:stCondLst>
                                  <p:childTnLst>
                                    <p:set>
                                      <p:cBhvr>
                                        <p:cTn id="66" dur="1" fill="hold">
                                          <p:stCondLst>
                                            <p:cond delay="0"/>
                                          </p:stCondLst>
                                        </p:cTn>
                                        <p:tgtEl>
                                          <p:spTgt spid="106"/>
                                        </p:tgtEl>
                                        <p:attrNameLst>
                                          <p:attrName>style.visibility</p:attrName>
                                        </p:attrNameLst>
                                      </p:cBhvr>
                                      <p:to>
                                        <p:strVal val="visible"/>
                                      </p:to>
                                    </p:set>
                                    <p:animEffect transition="in" filter="fade">
                                      <p:cBhvr>
                                        <p:cTn id="67" dur="1000"/>
                                        <p:tgtEl>
                                          <p:spTgt spid="106"/>
                                        </p:tgtEl>
                                      </p:cBhvr>
                                    </p:animEffect>
                                  </p:childTnLst>
                                </p:cTn>
                              </p:par>
                              <p:par>
                                <p:cTn id="68" presetID="10" presetClass="entr" presetSubtype="0" fill="hold" grpId="0" nodeType="withEffect">
                                  <p:stCondLst>
                                    <p:cond delay="550"/>
                                  </p:stCondLst>
                                  <p:childTnLst>
                                    <p:set>
                                      <p:cBhvr>
                                        <p:cTn id="69" dur="1" fill="hold">
                                          <p:stCondLst>
                                            <p:cond delay="0"/>
                                          </p:stCondLst>
                                        </p:cTn>
                                        <p:tgtEl>
                                          <p:spTgt spid="97"/>
                                        </p:tgtEl>
                                        <p:attrNameLst>
                                          <p:attrName>style.visibility</p:attrName>
                                        </p:attrNameLst>
                                      </p:cBhvr>
                                      <p:to>
                                        <p:strVal val="visible"/>
                                      </p:to>
                                    </p:set>
                                    <p:animEffect transition="in" filter="fade">
                                      <p:cBhvr>
                                        <p:cTn id="70" dur="1000"/>
                                        <p:tgtEl>
                                          <p:spTgt spid="97"/>
                                        </p:tgtEl>
                                      </p:cBhvr>
                                    </p:animEffect>
                                  </p:childTnLst>
                                </p:cTn>
                              </p:par>
                              <p:par>
                                <p:cTn id="71" presetID="10" presetClass="entr" presetSubtype="0" fill="hold" grpId="0" nodeType="withEffect">
                                  <p:stCondLst>
                                    <p:cond delay="600"/>
                                  </p:stCondLst>
                                  <p:childTnLst>
                                    <p:set>
                                      <p:cBhvr>
                                        <p:cTn id="72" dur="1" fill="hold">
                                          <p:stCondLst>
                                            <p:cond delay="0"/>
                                          </p:stCondLst>
                                        </p:cTn>
                                        <p:tgtEl>
                                          <p:spTgt spid="101"/>
                                        </p:tgtEl>
                                        <p:attrNameLst>
                                          <p:attrName>style.visibility</p:attrName>
                                        </p:attrNameLst>
                                      </p:cBhvr>
                                      <p:to>
                                        <p:strVal val="visible"/>
                                      </p:to>
                                    </p:set>
                                    <p:animEffect transition="in" filter="fade">
                                      <p:cBhvr>
                                        <p:cTn id="73" dur="1000"/>
                                        <p:tgtEl>
                                          <p:spTgt spid="101"/>
                                        </p:tgtEl>
                                      </p:cBhvr>
                                    </p:animEffect>
                                  </p:childTnLst>
                                </p:cTn>
                              </p:par>
                              <p:par>
                                <p:cTn id="74" presetID="10" presetClass="entr" presetSubtype="0" fill="hold" grpId="0" nodeType="withEffect">
                                  <p:stCondLst>
                                    <p:cond delay="700"/>
                                  </p:stCondLst>
                                  <p:childTnLst>
                                    <p:set>
                                      <p:cBhvr>
                                        <p:cTn id="75" dur="1" fill="hold">
                                          <p:stCondLst>
                                            <p:cond delay="0"/>
                                          </p:stCondLst>
                                        </p:cTn>
                                        <p:tgtEl>
                                          <p:spTgt spid="112"/>
                                        </p:tgtEl>
                                        <p:attrNameLst>
                                          <p:attrName>style.visibility</p:attrName>
                                        </p:attrNameLst>
                                      </p:cBhvr>
                                      <p:to>
                                        <p:strVal val="visible"/>
                                      </p:to>
                                    </p:set>
                                    <p:animEffect transition="in" filter="fade">
                                      <p:cBhvr>
                                        <p:cTn id="76" dur="1000"/>
                                        <p:tgtEl>
                                          <p:spTgt spid="112"/>
                                        </p:tgtEl>
                                      </p:cBhvr>
                                    </p:animEffect>
                                  </p:childTnLst>
                                </p:cTn>
                              </p:par>
                              <p:par>
                                <p:cTn id="77" presetID="10" presetClass="entr" presetSubtype="0" fill="hold" grpId="0" nodeType="withEffect">
                                  <p:stCondLst>
                                    <p:cond delay="800"/>
                                  </p:stCondLst>
                                  <p:childTnLst>
                                    <p:set>
                                      <p:cBhvr>
                                        <p:cTn id="78" dur="1" fill="hold">
                                          <p:stCondLst>
                                            <p:cond delay="0"/>
                                          </p:stCondLst>
                                        </p:cTn>
                                        <p:tgtEl>
                                          <p:spTgt spid="99"/>
                                        </p:tgtEl>
                                        <p:attrNameLst>
                                          <p:attrName>style.visibility</p:attrName>
                                        </p:attrNameLst>
                                      </p:cBhvr>
                                      <p:to>
                                        <p:strVal val="visible"/>
                                      </p:to>
                                    </p:set>
                                    <p:animEffect transition="in" filter="fade">
                                      <p:cBhvr>
                                        <p:cTn id="79" dur="1000"/>
                                        <p:tgtEl>
                                          <p:spTgt spid="99"/>
                                        </p:tgtEl>
                                      </p:cBhvr>
                                    </p:animEffect>
                                  </p:childTnLst>
                                </p:cTn>
                              </p:par>
                              <p:par>
                                <p:cTn id="80" presetID="10" presetClass="entr" presetSubtype="0" fill="hold" grpId="0" nodeType="withEffect">
                                  <p:stCondLst>
                                    <p:cond delay="900"/>
                                  </p:stCondLst>
                                  <p:childTnLst>
                                    <p:set>
                                      <p:cBhvr>
                                        <p:cTn id="81" dur="1" fill="hold">
                                          <p:stCondLst>
                                            <p:cond delay="0"/>
                                          </p:stCondLst>
                                        </p:cTn>
                                        <p:tgtEl>
                                          <p:spTgt spid="105"/>
                                        </p:tgtEl>
                                        <p:attrNameLst>
                                          <p:attrName>style.visibility</p:attrName>
                                        </p:attrNameLst>
                                      </p:cBhvr>
                                      <p:to>
                                        <p:strVal val="visible"/>
                                      </p:to>
                                    </p:set>
                                    <p:animEffect transition="in" filter="fade">
                                      <p:cBhvr>
                                        <p:cTn id="82" dur="1000"/>
                                        <p:tgtEl>
                                          <p:spTgt spid="105"/>
                                        </p:tgtEl>
                                      </p:cBhvr>
                                    </p:animEffect>
                                  </p:childTnLst>
                                </p:cTn>
                              </p:par>
                              <p:par>
                                <p:cTn id="83" presetID="10" presetClass="entr" presetSubtype="0" fill="hold" grpId="0" nodeType="withEffect">
                                  <p:stCondLst>
                                    <p:cond delay="650"/>
                                  </p:stCondLst>
                                  <p:childTnLst>
                                    <p:set>
                                      <p:cBhvr>
                                        <p:cTn id="84" dur="1" fill="hold">
                                          <p:stCondLst>
                                            <p:cond delay="0"/>
                                          </p:stCondLst>
                                        </p:cTn>
                                        <p:tgtEl>
                                          <p:spTgt spid="109"/>
                                        </p:tgtEl>
                                        <p:attrNameLst>
                                          <p:attrName>style.visibility</p:attrName>
                                        </p:attrNameLst>
                                      </p:cBhvr>
                                      <p:to>
                                        <p:strVal val="visible"/>
                                      </p:to>
                                    </p:set>
                                    <p:animEffect transition="in" filter="fade">
                                      <p:cBhvr>
                                        <p:cTn id="85" dur="1000"/>
                                        <p:tgtEl>
                                          <p:spTgt spid="109"/>
                                        </p:tgtEl>
                                      </p:cBhvr>
                                    </p:animEffect>
                                  </p:childTnLst>
                                </p:cTn>
                              </p:par>
                              <p:par>
                                <p:cTn id="86" presetID="10" presetClass="entr" presetSubtype="0" fill="hold" grpId="0" nodeType="withEffect">
                                  <p:stCondLst>
                                    <p:cond delay="750"/>
                                  </p:stCondLst>
                                  <p:childTnLst>
                                    <p:set>
                                      <p:cBhvr>
                                        <p:cTn id="87" dur="1" fill="hold">
                                          <p:stCondLst>
                                            <p:cond delay="0"/>
                                          </p:stCondLst>
                                        </p:cTn>
                                        <p:tgtEl>
                                          <p:spTgt spid="96"/>
                                        </p:tgtEl>
                                        <p:attrNameLst>
                                          <p:attrName>style.visibility</p:attrName>
                                        </p:attrNameLst>
                                      </p:cBhvr>
                                      <p:to>
                                        <p:strVal val="visible"/>
                                      </p:to>
                                    </p:set>
                                    <p:animEffect transition="in" filter="fade">
                                      <p:cBhvr>
                                        <p:cTn id="88" dur="1000"/>
                                        <p:tgtEl>
                                          <p:spTgt spid="96"/>
                                        </p:tgtEl>
                                      </p:cBhvr>
                                    </p:animEffect>
                                  </p:childTnLst>
                                </p:cTn>
                              </p:par>
                              <p:par>
                                <p:cTn id="89" presetID="10" presetClass="entr" presetSubtype="0" fill="hold" grpId="0" nodeType="withEffect">
                                  <p:stCondLst>
                                    <p:cond delay="850"/>
                                  </p:stCondLst>
                                  <p:childTnLst>
                                    <p:set>
                                      <p:cBhvr>
                                        <p:cTn id="90" dur="1" fill="hold">
                                          <p:stCondLst>
                                            <p:cond delay="0"/>
                                          </p:stCondLst>
                                        </p:cTn>
                                        <p:tgtEl>
                                          <p:spTgt spid="104"/>
                                        </p:tgtEl>
                                        <p:attrNameLst>
                                          <p:attrName>style.visibility</p:attrName>
                                        </p:attrNameLst>
                                      </p:cBhvr>
                                      <p:to>
                                        <p:strVal val="visible"/>
                                      </p:to>
                                    </p:set>
                                    <p:animEffect transition="in" filter="fade">
                                      <p:cBhvr>
                                        <p:cTn id="91" dur="1000"/>
                                        <p:tgtEl>
                                          <p:spTgt spid="104"/>
                                        </p:tgtEl>
                                      </p:cBhvr>
                                    </p:animEffect>
                                  </p:childTnLst>
                                </p:cTn>
                              </p:par>
                              <p:par>
                                <p:cTn id="92" presetID="10" presetClass="entr" presetSubtype="0" fill="hold" grpId="0" nodeType="withEffect">
                                  <p:stCondLst>
                                    <p:cond delay="950"/>
                                  </p:stCondLst>
                                  <p:childTnLst>
                                    <p:set>
                                      <p:cBhvr>
                                        <p:cTn id="93" dur="1" fill="hold">
                                          <p:stCondLst>
                                            <p:cond delay="0"/>
                                          </p:stCondLst>
                                        </p:cTn>
                                        <p:tgtEl>
                                          <p:spTgt spid="93"/>
                                        </p:tgtEl>
                                        <p:attrNameLst>
                                          <p:attrName>style.visibility</p:attrName>
                                        </p:attrNameLst>
                                      </p:cBhvr>
                                      <p:to>
                                        <p:strVal val="visible"/>
                                      </p:to>
                                    </p:set>
                                    <p:animEffect transition="in" filter="fade">
                                      <p:cBhvr>
                                        <p:cTn id="94" dur="1000"/>
                                        <p:tgtEl>
                                          <p:spTgt spid="93"/>
                                        </p:tgtEl>
                                      </p:cBhvr>
                                    </p:animEffect>
                                  </p:childTnLst>
                                </p:cTn>
                              </p:par>
                              <p:par>
                                <p:cTn id="95" presetID="10" presetClass="entr" presetSubtype="0" fill="hold" grpId="0" nodeType="withEffect">
                                  <p:stCondLst>
                                    <p:cond delay="1000"/>
                                  </p:stCondLst>
                                  <p:childTnLst>
                                    <p:set>
                                      <p:cBhvr>
                                        <p:cTn id="96" dur="1" fill="hold">
                                          <p:stCondLst>
                                            <p:cond delay="0"/>
                                          </p:stCondLst>
                                        </p:cTn>
                                        <p:tgtEl>
                                          <p:spTgt spid="95"/>
                                        </p:tgtEl>
                                        <p:attrNameLst>
                                          <p:attrName>style.visibility</p:attrName>
                                        </p:attrNameLst>
                                      </p:cBhvr>
                                      <p:to>
                                        <p:strVal val="visible"/>
                                      </p:to>
                                    </p:set>
                                    <p:animEffect transition="in" filter="fade">
                                      <p:cBhvr>
                                        <p:cTn id="97" dur="1000"/>
                                        <p:tgtEl>
                                          <p:spTgt spid="95"/>
                                        </p:tgtEl>
                                      </p:cBhvr>
                                    </p:animEffect>
                                  </p:childTnLst>
                                </p:cTn>
                              </p:par>
                              <p:par>
                                <p:cTn id="98" presetID="10" presetClass="entr" presetSubtype="0" fill="hold" grpId="0" nodeType="withEffect">
                                  <p:stCondLst>
                                    <p:cond delay="1050"/>
                                  </p:stCondLst>
                                  <p:childTnLst>
                                    <p:set>
                                      <p:cBhvr>
                                        <p:cTn id="99" dur="1" fill="hold">
                                          <p:stCondLst>
                                            <p:cond delay="0"/>
                                          </p:stCondLst>
                                        </p:cTn>
                                        <p:tgtEl>
                                          <p:spTgt spid="111"/>
                                        </p:tgtEl>
                                        <p:attrNameLst>
                                          <p:attrName>style.visibility</p:attrName>
                                        </p:attrNameLst>
                                      </p:cBhvr>
                                      <p:to>
                                        <p:strVal val="visible"/>
                                      </p:to>
                                    </p:set>
                                    <p:animEffect transition="in" filter="fade">
                                      <p:cBhvr>
                                        <p:cTn id="100" dur="1000"/>
                                        <p:tgtEl>
                                          <p:spTgt spid="111"/>
                                        </p:tgtEl>
                                      </p:cBhvr>
                                    </p:animEffect>
                                  </p:childTnLst>
                                </p:cTn>
                              </p:par>
                              <p:par>
                                <p:cTn id="101" presetID="53" presetClass="entr" presetSubtype="16" fill="hold" grpId="0" nodeType="withEffect">
                                  <p:stCondLst>
                                    <p:cond delay="0"/>
                                  </p:stCondLst>
                                  <p:childTnLst>
                                    <p:set>
                                      <p:cBhvr>
                                        <p:cTn id="102" dur="1" fill="hold">
                                          <p:stCondLst>
                                            <p:cond delay="0"/>
                                          </p:stCondLst>
                                        </p:cTn>
                                        <p:tgtEl>
                                          <p:spTgt spid="75"/>
                                        </p:tgtEl>
                                        <p:attrNameLst>
                                          <p:attrName>style.visibility</p:attrName>
                                        </p:attrNameLst>
                                      </p:cBhvr>
                                      <p:to>
                                        <p:strVal val="visible"/>
                                      </p:to>
                                    </p:set>
                                    <p:anim calcmode="lin" valueType="num">
                                      <p:cBhvr>
                                        <p:cTn id="103" dur="500" fill="hold"/>
                                        <p:tgtEl>
                                          <p:spTgt spid="75"/>
                                        </p:tgtEl>
                                        <p:attrNameLst>
                                          <p:attrName>ppt_w</p:attrName>
                                        </p:attrNameLst>
                                      </p:cBhvr>
                                      <p:tavLst>
                                        <p:tav tm="0">
                                          <p:val>
                                            <p:fltVal val="0"/>
                                          </p:val>
                                        </p:tav>
                                        <p:tav tm="100000">
                                          <p:val>
                                            <p:strVal val="#ppt_w"/>
                                          </p:val>
                                        </p:tav>
                                      </p:tavLst>
                                    </p:anim>
                                    <p:anim calcmode="lin" valueType="num">
                                      <p:cBhvr>
                                        <p:cTn id="104" dur="500" fill="hold"/>
                                        <p:tgtEl>
                                          <p:spTgt spid="75"/>
                                        </p:tgtEl>
                                        <p:attrNameLst>
                                          <p:attrName>ppt_h</p:attrName>
                                        </p:attrNameLst>
                                      </p:cBhvr>
                                      <p:tavLst>
                                        <p:tav tm="0">
                                          <p:val>
                                            <p:fltVal val="0"/>
                                          </p:val>
                                        </p:tav>
                                        <p:tav tm="100000">
                                          <p:val>
                                            <p:strVal val="#ppt_h"/>
                                          </p:val>
                                        </p:tav>
                                      </p:tavLst>
                                    </p:anim>
                                    <p:animEffect transition="in" filter="fade">
                                      <p:cBhvr>
                                        <p:cTn id="105" dur="500"/>
                                        <p:tgtEl>
                                          <p:spTgt spid="75"/>
                                        </p:tgtEl>
                                      </p:cBhvr>
                                    </p:animEffect>
                                  </p:childTnLst>
                                </p:cTn>
                              </p:par>
                              <p:par>
                                <p:cTn id="106" presetID="53" presetClass="entr" presetSubtype="16" fill="hold" grpId="0" nodeType="withEffect">
                                  <p:stCondLst>
                                    <p:cond delay="0"/>
                                  </p:stCondLst>
                                  <p:childTnLst>
                                    <p:set>
                                      <p:cBhvr>
                                        <p:cTn id="107" dur="1" fill="hold">
                                          <p:stCondLst>
                                            <p:cond delay="0"/>
                                          </p:stCondLst>
                                        </p:cTn>
                                        <p:tgtEl>
                                          <p:spTgt spid="161"/>
                                        </p:tgtEl>
                                        <p:attrNameLst>
                                          <p:attrName>style.visibility</p:attrName>
                                        </p:attrNameLst>
                                      </p:cBhvr>
                                      <p:to>
                                        <p:strVal val="visible"/>
                                      </p:to>
                                    </p:set>
                                    <p:anim calcmode="lin" valueType="num">
                                      <p:cBhvr>
                                        <p:cTn id="108" dur="500" fill="hold"/>
                                        <p:tgtEl>
                                          <p:spTgt spid="161"/>
                                        </p:tgtEl>
                                        <p:attrNameLst>
                                          <p:attrName>ppt_w</p:attrName>
                                        </p:attrNameLst>
                                      </p:cBhvr>
                                      <p:tavLst>
                                        <p:tav tm="0">
                                          <p:val>
                                            <p:fltVal val="0"/>
                                          </p:val>
                                        </p:tav>
                                        <p:tav tm="100000">
                                          <p:val>
                                            <p:strVal val="#ppt_w"/>
                                          </p:val>
                                        </p:tav>
                                      </p:tavLst>
                                    </p:anim>
                                    <p:anim calcmode="lin" valueType="num">
                                      <p:cBhvr>
                                        <p:cTn id="109" dur="500" fill="hold"/>
                                        <p:tgtEl>
                                          <p:spTgt spid="161"/>
                                        </p:tgtEl>
                                        <p:attrNameLst>
                                          <p:attrName>ppt_h</p:attrName>
                                        </p:attrNameLst>
                                      </p:cBhvr>
                                      <p:tavLst>
                                        <p:tav tm="0">
                                          <p:val>
                                            <p:fltVal val="0"/>
                                          </p:val>
                                        </p:tav>
                                        <p:tav tm="100000">
                                          <p:val>
                                            <p:strVal val="#ppt_h"/>
                                          </p:val>
                                        </p:tav>
                                      </p:tavLst>
                                    </p:anim>
                                    <p:animEffect transition="in" filter="fade">
                                      <p:cBhvr>
                                        <p:cTn id="110" dur="500"/>
                                        <p:tgtEl>
                                          <p:spTgt spid="161"/>
                                        </p:tgtEl>
                                      </p:cBhvr>
                                    </p:animEffect>
                                  </p:childTnLst>
                                </p:cTn>
                              </p:par>
                              <p:par>
                                <p:cTn id="111" presetID="10" presetClass="entr" presetSubtype="0" fill="hold" grpId="0" nodeType="withEffect">
                                  <p:stCondLst>
                                    <p:cond delay="850"/>
                                  </p:stCondLst>
                                  <p:childTnLst>
                                    <p:set>
                                      <p:cBhvr>
                                        <p:cTn id="112" dur="1" fill="hold">
                                          <p:stCondLst>
                                            <p:cond delay="0"/>
                                          </p:stCondLst>
                                        </p:cTn>
                                        <p:tgtEl>
                                          <p:spTgt spid="82"/>
                                        </p:tgtEl>
                                        <p:attrNameLst>
                                          <p:attrName>style.visibility</p:attrName>
                                        </p:attrNameLst>
                                      </p:cBhvr>
                                      <p:to>
                                        <p:strVal val="visible"/>
                                      </p:to>
                                    </p:set>
                                    <p:animEffect transition="in" filter="fade">
                                      <p:cBhvr>
                                        <p:cTn id="113" dur="1000"/>
                                        <p:tgtEl>
                                          <p:spTgt spid="82"/>
                                        </p:tgtEl>
                                      </p:cBhvr>
                                    </p:animEffect>
                                  </p:childTnLst>
                                </p:cTn>
                              </p:par>
                              <p:par>
                                <p:cTn id="114" presetID="10" presetClass="entr" presetSubtype="0" fill="hold" grpId="0" nodeType="withEffect">
                                  <p:stCondLst>
                                    <p:cond delay="150"/>
                                  </p:stCondLst>
                                  <p:childTnLst>
                                    <p:set>
                                      <p:cBhvr>
                                        <p:cTn id="115" dur="1" fill="hold">
                                          <p:stCondLst>
                                            <p:cond delay="0"/>
                                          </p:stCondLst>
                                        </p:cTn>
                                        <p:tgtEl>
                                          <p:spTgt spid="76"/>
                                        </p:tgtEl>
                                        <p:attrNameLst>
                                          <p:attrName>style.visibility</p:attrName>
                                        </p:attrNameLst>
                                      </p:cBhvr>
                                      <p:to>
                                        <p:strVal val="visible"/>
                                      </p:to>
                                    </p:set>
                                    <p:animEffect transition="in" filter="fade">
                                      <p:cBhvr>
                                        <p:cTn id="116" dur="1000"/>
                                        <p:tgtEl>
                                          <p:spTgt spid="76"/>
                                        </p:tgtEl>
                                      </p:cBhvr>
                                    </p:animEffect>
                                  </p:childTnLst>
                                </p:cTn>
                              </p:par>
                              <p:par>
                                <p:cTn id="117" presetID="10" presetClass="entr" presetSubtype="0" fill="hold" grpId="0" nodeType="withEffect">
                                  <p:stCondLst>
                                    <p:cond delay="1000"/>
                                  </p:stCondLst>
                                  <p:childTnLst>
                                    <p:set>
                                      <p:cBhvr>
                                        <p:cTn id="118" dur="1" fill="hold">
                                          <p:stCondLst>
                                            <p:cond delay="0"/>
                                          </p:stCondLst>
                                        </p:cTn>
                                        <p:tgtEl>
                                          <p:spTgt spid="77"/>
                                        </p:tgtEl>
                                        <p:attrNameLst>
                                          <p:attrName>style.visibility</p:attrName>
                                        </p:attrNameLst>
                                      </p:cBhvr>
                                      <p:to>
                                        <p:strVal val="visible"/>
                                      </p:to>
                                    </p:set>
                                    <p:animEffect transition="in" filter="fade">
                                      <p:cBhvr>
                                        <p:cTn id="119" dur="1000"/>
                                        <p:tgtEl>
                                          <p:spTgt spid="77"/>
                                        </p:tgtEl>
                                      </p:cBhvr>
                                    </p:animEffect>
                                  </p:childTnLst>
                                </p:cTn>
                              </p:par>
                              <p:par>
                                <p:cTn id="120" presetID="10" presetClass="entr" presetSubtype="0" fill="hold" grpId="0" nodeType="withEffect">
                                  <p:stCondLst>
                                    <p:cond delay="800"/>
                                  </p:stCondLst>
                                  <p:childTnLst>
                                    <p:set>
                                      <p:cBhvr>
                                        <p:cTn id="121" dur="1" fill="hold">
                                          <p:stCondLst>
                                            <p:cond delay="0"/>
                                          </p:stCondLst>
                                        </p:cTn>
                                        <p:tgtEl>
                                          <p:spTgt spid="80"/>
                                        </p:tgtEl>
                                        <p:attrNameLst>
                                          <p:attrName>style.visibility</p:attrName>
                                        </p:attrNameLst>
                                      </p:cBhvr>
                                      <p:to>
                                        <p:strVal val="visible"/>
                                      </p:to>
                                    </p:set>
                                    <p:animEffect transition="in" filter="fade">
                                      <p:cBhvr>
                                        <p:cTn id="122" dur="1000"/>
                                        <p:tgtEl>
                                          <p:spTgt spid="80"/>
                                        </p:tgtEl>
                                      </p:cBhvr>
                                    </p:animEffect>
                                  </p:childTnLst>
                                </p:cTn>
                              </p:par>
                              <p:par>
                                <p:cTn id="123" presetID="10" presetClass="entr" presetSubtype="0" fill="hold" grpId="0" nodeType="withEffect">
                                  <p:stCondLst>
                                    <p:cond delay="200"/>
                                  </p:stCondLst>
                                  <p:childTnLst>
                                    <p:set>
                                      <p:cBhvr>
                                        <p:cTn id="124" dur="1" fill="hold">
                                          <p:stCondLst>
                                            <p:cond delay="0"/>
                                          </p:stCondLst>
                                        </p:cTn>
                                        <p:tgtEl>
                                          <p:spTgt spid="83"/>
                                        </p:tgtEl>
                                        <p:attrNameLst>
                                          <p:attrName>style.visibility</p:attrName>
                                        </p:attrNameLst>
                                      </p:cBhvr>
                                      <p:to>
                                        <p:strVal val="visible"/>
                                      </p:to>
                                    </p:set>
                                    <p:animEffect transition="in" filter="fade">
                                      <p:cBhvr>
                                        <p:cTn id="125" dur="1000"/>
                                        <p:tgtEl>
                                          <p:spTgt spid="83"/>
                                        </p:tgtEl>
                                      </p:cBhvr>
                                    </p:animEffect>
                                  </p:childTnLst>
                                </p:cTn>
                              </p:par>
                              <p:par>
                                <p:cTn id="126" presetID="10" presetClass="entr" presetSubtype="0" fill="hold" grpId="0" nodeType="withEffect">
                                  <p:stCondLst>
                                    <p:cond delay="250"/>
                                  </p:stCondLst>
                                  <p:childTnLst>
                                    <p:set>
                                      <p:cBhvr>
                                        <p:cTn id="127" dur="1" fill="hold">
                                          <p:stCondLst>
                                            <p:cond delay="0"/>
                                          </p:stCondLst>
                                        </p:cTn>
                                        <p:tgtEl>
                                          <p:spTgt spid="84"/>
                                        </p:tgtEl>
                                        <p:attrNameLst>
                                          <p:attrName>style.visibility</p:attrName>
                                        </p:attrNameLst>
                                      </p:cBhvr>
                                      <p:to>
                                        <p:strVal val="visible"/>
                                      </p:to>
                                    </p:set>
                                    <p:animEffect transition="in" filter="fade">
                                      <p:cBhvr>
                                        <p:cTn id="128" dur="1000"/>
                                        <p:tgtEl>
                                          <p:spTgt spid="84"/>
                                        </p:tgtEl>
                                      </p:cBhvr>
                                    </p:animEffect>
                                  </p:childTnLst>
                                </p:cTn>
                              </p:par>
                              <p:par>
                                <p:cTn id="129" presetID="10" presetClass="entr" presetSubtype="0" fill="hold" grpId="0" nodeType="withEffect">
                                  <p:stCondLst>
                                    <p:cond delay="50"/>
                                  </p:stCondLst>
                                  <p:childTnLst>
                                    <p:set>
                                      <p:cBhvr>
                                        <p:cTn id="130" dur="1" fill="hold">
                                          <p:stCondLst>
                                            <p:cond delay="0"/>
                                          </p:stCondLst>
                                        </p:cTn>
                                        <p:tgtEl>
                                          <p:spTgt spid="88"/>
                                        </p:tgtEl>
                                        <p:attrNameLst>
                                          <p:attrName>style.visibility</p:attrName>
                                        </p:attrNameLst>
                                      </p:cBhvr>
                                      <p:to>
                                        <p:strVal val="visible"/>
                                      </p:to>
                                    </p:set>
                                    <p:animEffect transition="in" filter="fade">
                                      <p:cBhvr>
                                        <p:cTn id="131" dur="1000"/>
                                        <p:tgtEl>
                                          <p:spTgt spid="88"/>
                                        </p:tgtEl>
                                      </p:cBhvr>
                                    </p:animEffect>
                                  </p:childTnLst>
                                </p:cTn>
                              </p:par>
                              <p:par>
                                <p:cTn id="132" presetID="10" presetClass="entr" presetSubtype="0" fill="hold" grpId="0" nodeType="withEffect">
                                  <p:stCondLst>
                                    <p:cond delay="750"/>
                                  </p:stCondLst>
                                  <p:childTnLst>
                                    <p:set>
                                      <p:cBhvr>
                                        <p:cTn id="133" dur="1" fill="hold">
                                          <p:stCondLst>
                                            <p:cond delay="0"/>
                                          </p:stCondLst>
                                        </p:cTn>
                                        <p:tgtEl>
                                          <p:spTgt spid="91"/>
                                        </p:tgtEl>
                                        <p:attrNameLst>
                                          <p:attrName>style.visibility</p:attrName>
                                        </p:attrNameLst>
                                      </p:cBhvr>
                                      <p:to>
                                        <p:strVal val="visible"/>
                                      </p:to>
                                    </p:set>
                                    <p:animEffect transition="in" filter="fade">
                                      <p:cBhvr>
                                        <p:cTn id="134" dur="1000"/>
                                        <p:tgtEl>
                                          <p:spTgt spid="91"/>
                                        </p:tgtEl>
                                      </p:cBhvr>
                                    </p:animEffect>
                                  </p:childTnLst>
                                </p:cTn>
                              </p:par>
                              <p:par>
                                <p:cTn id="135" presetID="10" presetClass="entr" presetSubtype="0" fill="hold" grpId="0" nodeType="withEffect">
                                  <p:stCondLst>
                                    <p:cond delay="550"/>
                                  </p:stCondLst>
                                  <p:childTnLst>
                                    <p:set>
                                      <p:cBhvr>
                                        <p:cTn id="136" dur="1" fill="hold">
                                          <p:stCondLst>
                                            <p:cond delay="0"/>
                                          </p:stCondLst>
                                        </p:cTn>
                                        <p:tgtEl>
                                          <p:spTgt spid="90"/>
                                        </p:tgtEl>
                                        <p:attrNameLst>
                                          <p:attrName>style.visibility</p:attrName>
                                        </p:attrNameLst>
                                      </p:cBhvr>
                                      <p:to>
                                        <p:strVal val="visible"/>
                                      </p:to>
                                    </p:set>
                                    <p:animEffect transition="in" filter="fade">
                                      <p:cBhvr>
                                        <p:cTn id="137" dur="1000"/>
                                        <p:tgtEl>
                                          <p:spTgt spid="90"/>
                                        </p:tgtEl>
                                      </p:cBhvr>
                                    </p:animEffect>
                                  </p:childTnLst>
                                </p:cTn>
                              </p:par>
                              <p:par>
                                <p:cTn id="138" presetID="10" presetClass="entr" presetSubtype="0" fill="hold" grpId="0" nodeType="withEffect">
                                  <p:stCondLst>
                                    <p:cond delay="650"/>
                                  </p:stCondLst>
                                  <p:childTnLst>
                                    <p:set>
                                      <p:cBhvr>
                                        <p:cTn id="139" dur="1" fill="hold">
                                          <p:stCondLst>
                                            <p:cond delay="0"/>
                                          </p:stCondLst>
                                        </p:cTn>
                                        <p:tgtEl>
                                          <p:spTgt spid="78"/>
                                        </p:tgtEl>
                                        <p:attrNameLst>
                                          <p:attrName>style.visibility</p:attrName>
                                        </p:attrNameLst>
                                      </p:cBhvr>
                                      <p:to>
                                        <p:strVal val="visible"/>
                                      </p:to>
                                    </p:set>
                                    <p:animEffect transition="in" filter="fade">
                                      <p:cBhvr>
                                        <p:cTn id="140" dur="1000"/>
                                        <p:tgtEl>
                                          <p:spTgt spid="78"/>
                                        </p:tgtEl>
                                      </p:cBhvr>
                                    </p:animEffect>
                                  </p:childTnLst>
                                </p:cTn>
                              </p:par>
                              <p:par>
                                <p:cTn id="141" presetID="10" presetClass="entr" presetSubtype="0" fill="hold" grpId="0" nodeType="withEffect">
                                  <p:stCondLst>
                                    <p:cond delay="900"/>
                                  </p:stCondLst>
                                  <p:childTnLst>
                                    <p:set>
                                      <p:cBhvr>
                                        <p:cTn id="142" dur="1" fill="hold">
                                          <p:stCondLst>
                                            <p:cond delay="0"/>
                                          </p:stCondLst>
                                        </p:cTn>
                                        <p:tgtEl>
                                          <p:spTgt spid="166"/>
                                        </p:tgtEl>
                                        <p:attrNameLst>
                                          <p:attrName>style.visibility</p:attrName>
                                        </p:attrNameLst>
                                      </p:cBhvr>
                                      <p:to>
                                        <p:strVal val="visible"/>
                                      </p:to>
                                    </p:set>
                                    <p:animEffect transition="in" filter="fade">
                                      <p:cBhvr>
                                        <p:cTn id="143" dur="1000"/>
                                        <p:tgtEl>
                                          <p:spTgt spid="166"/>
                                        </p:tgtEl>
                                      </p:cBhvr>
                                    </p:animEffect>
                                  </p:childTnLst>
                                </p:cTn>
                              </p:par>
                              <p:par>
                                <p:cTn id="144" presetID="10" presetClass="entr" presetSubtype="0" fill="hold" grpId="0" nodeType="withEffect">
                                  <p:stCondLst>
                                    <p:cond delay="950"/>
                                  </p:stCondLst>
                                  <p:childTnLst>
                                    <p:set>
                                      <p:cBhvr>
                                        <p:cTn id="145" dur="1" fill="hold">
                                          <p:stCondLst>
                                            <p:cond delay="0"/>
                                          </p:stCondLst>
                                        </p:cTn>
                                        <p:tgtEl>
                                          <p:spTgt spid="163"/>
                                        </p:tgtEl>
                                        <p:attrNameLst>
                                          <p:attrName>style.visibility</p:attrName>
                                        </p:attrNameLst>
                                      </p:cBhvr>
                                      <p:to>
                                        <p:strVal val="visible"/>
                                      </p:to>
                                    </p:set>
                                    <p:animEffect transition="in" filter="fade">
                                      <p:cBhvr>
                                        <p:cTn id="146" dur="1000"/>
                                        <p:tgtEl>
                                          <p:spTgt spid="163"/>
                                        </p:tgtEl>
                                      </p:cBhvr>
                                    </p:animEffect>
                                  </p:childTnLst>
                                </p:cTn>
                              </p:par>
                              <p:par>
                                <p:cTn id="147" presetID="10" presetClass="entr" presetSubtype="0" fill="hold" grpId="0" nodeType="withEffect">
                                  <p:stCondLst>
                                    <p:cond delay="350"/>
                                  </p:stCondLst>
                                  <p:childTnLst>
                                    <p:set>
                                      <p:cBhvr>
                                        <p:cTn id="148" dur="1" fill="hold">
                                          <p:stCondLst>
                                            <p:cond delay="0"/>
                                          </p:stCondLst>
                                        </p:cTn>
                                        <p:tgtEl>
                                          <p:spTgt spid="159"/>
                                        </p:tgtEl>
                                        <p:attrNameLst>
                                          <p:attrName>style.visibility</p:attrName>
                                        </p:attrNameLst>
                                      </p:cBhvr>
                                      <p:to>
                                        <p:strVal val="visible"/>
                                      </p:to>
                                    </p:set>
                                    <p:animEffect transition="in" filter="fade">
                                      <p:cBhvr>
                                        <p:cTn id="149" dur="1000"/>
                                        <p:tgtEl>
                                          <p:spTgt spid="159"/>
                                        </p:tgtEl>
                                      </p:cBhvr>
                                    </p:animEffect>
                                  </p:childTnLst>
                                </p:cTn>
                              </p:par>
                              <p:par>
                                <p:cTn id="150" presetID="10" presetClass="entr" presetSubtype="0" fill="hold" grpId="0" nodeType="withEffect">
                                  <p:stCondLst>
                                    <p:cond delay="600"/>
                                  </p:stCondLst>
                                  <p:childTnLst>
                                    <p:set>
                                      <p:cBhvr>
                                        <p:cTn id="151" dur="1" fill="hold">
                                          <p:stCondLst>
                                            <p:cond delay="0"/>
                                          </p:stCondLst>
                                        </p:cTn>
                                        <p:tgtEl>
                                          <p:spTgt spid="164"/>
                                        </p:tgtEl>
                                        <p:attrNameLst>
                                          <p:attrName>style.visibility</p:attrName>
                                        </p:attrNameLst>
                                      </p:cBhvr>
                                      <p:to>
                                        <p:strVal val="visible"/>
                                      </p:to>
                                    </p:set>
                                    <p:animEffect transition="in" filter="fade">
                                      <p:cBhvr>
                                        <p:cTn id="152" dur="1000"/>
                                        <p:tgtEl>
                                          <p:spTgt spid="164"/>
                                        </p:tgtEl>
                                      </p:cBhvr>
                                    </p:animEffect>
                                  </p:childTnLst>
                                </p:cTn>
                              </p:par>
                              <p:par>
                                <p:cTn id="153" presetID="10" presetClass="entr" presetSubtype="0" fill="hold" grpId="0" nodeType="withEffect">
                                  <p:stCondLst>
                                    <p:cond delay="1050"/>
                                  </p:stCondLst>
                                  <p:childTnLst>
                                    <p:set>
                                      <p:cBhvr>
                                        <p:cTn id="154" dur="1" fill="hold">
                                          <p:stCondLst>
                                            <p:cond delay="0"/>
                                          </p:stCondLst>
                                        </p:cTn>
                                        <p:tgtEl>
                                          <p:spTgt spid="160"/>
                                        </p:tgtEl>
                                        <p:attrNameLst>
                                          <p:attrName>style.visibility</p:attrName>
                                        </p:attrNameLst>
                                      </p:cBhvr>
                                      <p:to>
                                        <p:strVal val="visible"/>
                                      </p:to>
                                    </p:set>
                                    <p:animEffect transition="in" filter="fade">
                                      <p:cBhvr>
                                        <p:cTn id="155" dur="1000"/>
                                        <p:tgtEl>
                                          <p:spTgt spid="160"/>
                                        </p:tgtEl>
                                      </p:cBhvr>
                                    </p:animEffect>
                                  </p:childTnLst>
                                </p:cTn>
                              </p:par>
                              <p:par>
                                <p:cTn id="156" presetID="10" presetClass="entr" presetSubtype="0" fill="hold" grpId="0" nodeType="withEffect">
                                  <p:stCondLst>
                                    <p:cond delay="100"/>
                                  </p:stCondLst>
                                  <p:childTnLst>
                                    <p:set>
                                      <p:cBhvr>
                                        <p:cTn id="157" dur="1" fill="hold">
                                          <p:stCondLst>
                                            <p:cond delay="0"/>
                                          </p:stCondLst>
                                        </p:cTn>
                                        <p:tgtEl>
                                          <p:spTgt spid="162"/>
                                        </p:tgtEl>
                                        <p:attrNameLst>
                                          <p:attrName>style.visibility</p:attrName>
                                        </p:attrNameLst>
                                      </p:cBhvr>
                                      <p:to>
                                        <p:strVal val="visible"/>
                                      </p:to>
                                    </p:set>
                                    <p:animEffect transition="in" filter="fade">
                                      <p:cBhvr>
                                        <p:cTn id="158" dur="1000"/>
                                        <p:tgtEl>
                                          <p:spTgt spid="162"/>
                                        </p:tgtEl>
                                      </p:cBhvr>
                                    </p:animEffect>
                                  </p:childTnLst>
                                </p:cTn>
                              </p:par>
                              <p:par>
                                <p:cTn id="159" presetID="10" presetClass="entr" presetSubtype="0" fill="hold" grpId="0" nodeType="withEffect">
                                  <p:stCondLst>
                                    <p:cond delay="450"/>
                                  </p:stCondLst>
                                  <p:childTnLst>
                                    <p:set>
                                      <p:cBhvr>
                                        <p:cTn id="160" dur="1" fill="hold">
                                          <p:stCondLst>
                                            <p:cond delay="0"/>
                                          </p:stCondLst>
                                        </p:cTn>
                                        <p:tgtEl>
                                          <p:spTgt spid="87"/>
                                        </p:tgtEl>
                                        <p:attrNameLst>
                                          <p:attrName>style.visibility</p:attrName>
                                        </p:attrNameLst>
                                      </p:cBhvr>
                                      <p:to>
                                        <p:strVal val="visible"/>
                                      </p:to>
                                    </p:set>
                                    <p:animEffect transition="in" filter="fade">
                                      <p:cBhvr>
                                        <p:cTn id="161" dur="1000"/>
                                        <p:tgtEl>
                                          <p:spTgt spid="87"/>
                                        </p:tgtEl>
                                      </p:cBhvr>
                                    </p:animEffect>
                                  </p:childTnLst>
                                </p:cTn>
                              </p:par>
                              <p:par>
                                <p:cTn id="162" presetID="10" presetClass="entr" presetSubtype="0" fill="hold" grpId="0" nodeType="withEffect">
                                  <p:stCondLst>
                                    <p:cond delay="300"/>
                                  </p:stCondLst>
                                  <p:childTnLst>
                                    <p:set>
                                      <p:cBhvr>
                                        <p:cTn id="163" dur="1" fill="hold">
                                          <p:stCondLst>
                                            <p:cond delay="0"/>
                                          </p:stCondLst>
                                        </p:cTn>
                                        <p:tgtEl>
                                          <p:spTgt spid="165"/>
                                        </p:tgtEl>
                                        <p:attrNameLst>
                                          <p:attrName>style.visibility</p:attrName>
                                        </p:attrNameLst>
                                      </p:cBhvr>
                                      <p:to>
                                        <p:strVal val="visible"/>
                                      </p:to>
                                    </p:set>
                                    <p:animEffect transition="in" filter="fade">
                                      <p:cBhvr>
                                        <p:cTn id="164" dur="1000"/>
                                        <p:tgtEl>
                                          <p:spTgt spid="165"/>
                                        </p:tgtEl>
                                      </p:cBhvr>
                                    </p:animEffect>
                                  </p:childTnLst>
                                </p:cTn>
                              </p:par>
                            </p:childTnLst>
                          </p:cTn>
                        </p:par>
                        <p:par>
                          <p:cTn id="165" fill="hold">
                            <p:stCondLst>
                              <p:cond delay="2550"/>
                            </p:stCondLst>
                            <p:childTnLst>
                              <p:par>
                                <p:cTn id="166" presetID="10" presetClass="entr" presetSubtype="0" fill="hold" grpId="0" nodeType="afterEffect">
                                  <p:stCondLst>
                                    <p:cond delay="0"/>
                                  </p:stCondLst>
                                  <p:childTnLst>
                                    <p:set>
                                      <p:cBhvr>
                                        <p:cTn id="167" dur="1" fill="hold">
                                          <p:stCondLst>
                                            <p:cond delay="0"/>
                                          </p:stCondLst>
                                        </p:cTn>
                                        <p:tgtEl>
                                          <p:spTgt spid="86"/>
                                        </p:tgtEl>
                                        <p:attrNameLst>
                                          <p:attrName>style.visibility</p:attrName>
                                        </p:attrNameLst>
                                      </p:cBhvr>
                                      <p:to>
                                        <p:strVal val="visible"/>
                                      </p:to>
                                    </p:set>
                                    <p:animEffect transition="in" filter="fade">
                                      <p:cBhvr>
                                        <p:cTn id="168" dur="1000"/>
                                        <p:tgtEl>
                                          <p:spTgt spid="86"/>
                                        </p:tgtEl>
                                      </p:cBhvr>
                                    </p:animEffect>
                                  </p:childTnLst>
                                </p:cTn>
                              </p:par>
                              <p:par>
                                <p:cTn id="169" presetID="10" presetClass="entr" presetSubtype="0" fill="hold" grpId="0" nodeType="withEffect">
                                  <p:stCondLst>
                                    <p:cond delay="500"/>
                                  </p:stCondLst>
                                  <p:childTnLst>
                                    <p:set>
                                      <p:cBhvr>
                                        <p:cTn id="170" dur="1" fill="hold">
                                          <p:stCondLst>
                                            <p:cond delay="0"/>
                                          </p:stCondLst>
                                        </p:cTn>
                                        <p:tgtEl>
                                          <p:spTgt spid="85"/>
                                        </p:tgtEl>
                                        <p:attrNameLst>
                                          <p:attrName>style.visibility</p:attrName>
                                        </p:attrNameLst>
                                      </p:cBhvr>
                                      <p:to>
                                        <p:strVal val="visible"/>
                                      </p:to>
                                    </p:set>
                                    <p:animEffect transition="in" filter="fade">
                                      <p:cBhvr>
                                        <p:cTn id="171"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3" grpId="0"/>
      <p:bldP spid="94" grpId="0"/>
      <p:bldP spid="95" grpId="0"/>
      <p:bldP spid="96" grpId="0"/>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75" grpId="0" animBg="1"/>
      <p:bldP spid="76" grpId="0" animBg="1"/>
      <p:bldP spid="77" grpId="0" animBg="1"/>
      <p:bldP spid="78" grpId="0" animBg="1"/>
      <p:bldP spid="80" grpId="0" animBg="1"/>
      <p:bldP spid="82" grpId="0" animBg="1"/>
      <p:bldP spid="83" grpId="0" animBg="1"/>
      <p:bldP spid="84" grpId="0" animBg="1"/>
      <p:bldP spid="85" grpId="0" animBg="1"/>
      <p:bldP spid="86" grpId="0" animBg="1"/>
      <p:bldP spid="87" grpId="0" animBg="1"/>
      <p:bldP spid="88" grpId="0" animBg="1"/>
      <p:bldP spid="90" grpId="0" animBg="1"/>
      <p:bldP spid="91" grpId="0" animBg="1"/>
      <p:bldP spid="159" grpId="0" animBg="1"/>
      <p:bldP spid="160" grpId="0" animBg="1"/>
      <p:bldP spid="161" grpId="0" animBg="1"/>
      <p:bldP spid="162" grpId="0" animBg="1"/>
      <p:bldP spid="163" grpId="0" animBg="1"/>
      <p:bldP spid="164" grpId="0" animBg="1"/>
      <p:bldP spid="165" grpId="0" animBg="1"/>
      <p:bldP spid="16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7613809" y="3797805"/>
            <a:ext cx="1012603" cy="621880"/>
          </a:xfrm>
          <a:prstGeom prst="rect">
            <a:avLst/>
          </a:prstGeom>
          <a:noFill/>
        </p:spPr>
        <p:txBody>
          <a:bodyPr wrap="none" lIns="179234" tIns="143387" rIns="179234" bIns="143387" rtlCol="0">
            <a:spAutoFit/>
          </a:bodyPr>
          <a:lstStyle/>
          <a:p>
            <a:pPr defTabSz="896042">
              <a:lnSpc>
                <a:spcPct val="90000"/>
              </a:lnSpc>
              <a:spcAft>
                <a:spcPts val="588"/>
              </a:spcAft>
              <a:defRPr/>
            </a:pPr>
            <a:r>
              <a:rPr lang="en-US" sz="2353" kern="0" dirty="0">
                <a:gradFill>
                  <a:gsLst>
                    <a:gs pos="9735">
                      <a:schemeClr val="tx1"/>
                    </a:gs>
                    <a:gs pos="23000">
                      <a:schemeClr val="tx1"/>
                    </a:gs>
                  </a:gsLst>
                  <a:lin ang="5400000" scaled="0"/>
                </a:gradFill>
                <a:latin typeface="Segoe UI"/>
              </a:rPr>
              <a:t>PaaS</a:t>
            </a:r>
          </a:p>
        </p:txBody>
      </p:sp>
      <p:sp>
        <p:nvSpPr>
          <p:cNvPr id="28" name="TextBox 27"/>
          <p:cNvSpPr txBox="1"/>
          <p:nvPr/>
        </p:nvSpPr>
        <p:spPr>
          <a:xfrm>
            <a:off x="4935228" y="3797805"/>
            <a:ext cx="921258" cy="621880"/>
          </a:xfrm>
          <a:prstGeom prst="rect">
            <a:avLst/>
          </a:prstGeom>
          <a:noFill/>
        </p:spPr>
        <p:txBody>
          <a:bodyPr wrap="none" lIns="179234" tIns="143387" rIns="179234" bIns="143387" rtlCol="0">
            <a:spAutoFit/>
          </a:bodyPr>
          <a:lstStyle/>
          <a:p>
            <a:pPr defTabSz="896042">
              <a:lnSpc>
                <a:spcPct val="90000"/>
              </a:lnSpc>
              <a:spcAft>
                <a:spcPts val="588"/>
              </a:spcAft>
              <a:defRPr/>
            </a:pPr>
            <a:r>
              <a:rPr lang="en-US" sz="2353" kern="0">
                <a:gradFill>
                  <a:gsLst>
                    <a:gs pos="9735">
                      <a:schemeClr val="tx1"/>
                    </a:gs>
                    <a:gs pos="23000">
                      <a:schemeClr val="tx1"/>
                    </a:gs>
                  </a:gsLst>
                  <a:lin ang="5400000" scaled="0"/>
                </a:gradFill>
                <a:latin typeface="Segoe UI"/>
              </a:rPr>
              <a:t>IaaS</a:t>
            </a:r>
          </a:p>
        </p:txBody>
      </p:sp>
      <p:sp>
        <p:nvSpPr>
          <p:cNvPr id="27" name="TextBox 26"/>
          <p:cNvSpPr txBox="1"/>
          <p:nvPr/>
        </p:nvSpPr>
        <p:spPr>
          <a:xfrm>
            <a:off x="249670" y="3797805"/>
            <a:ext cx="2092722" cy="621880"/>
          </a:xfrm>
          <a:prstGeom prst="rect">
            <a:avLst/>
          </a:prstGeom>
          <a:noFill/>
        </p:spPr>
        <p:txBody>
          <a:bodyPr wrap="none" lIns="179234" tIns="143387" rIns="179234" bIns="143387" rtlCol="0">
            <a:spAutoFit/>
          </a:bodyPr>
          <a:lstStyle/>
          <a:p>
            <a:pPr defTabSz="896042">
              <a:lnSpc>
                <a:spcPct val="90000"/>
              </a:lnSpc>
              <a:spcAft>
                <a:spcPts val="588"/>
              </a:spcAft>
              <a:defRPr/>
            </a:pPr>
            <a:r>
              <a:rPr lang="en-US" sz="2353" kern="0" dirty="0">
                <a:gradFill>
                  <a:gsLst>
                    <a:gs pos="9735">
                      <a:schemeClr val="tx1"/>
                    </a:gs>
                    <a:gs pos="23000">
                      <a:schemeClr val="tx1"/>
                    </a:gs>
                  </a:gsLst>
                  <a:lin ang="5400000" scaled="0"/>
                </a:gradFill>
                <a:latin typeface="Segoe UI"/>
              </a:rPr>
              <a:t>On-Premises</a:t>
            </a:r>
          </a:p>
        </p:txBody>
      </p:sp>
      <p:sp>
        <p:nvSpPr>
          <p:cNvPr id="2" name="Title 1"/>
          <p:cNvSpPr>
            <a:spLocks noGrp="1"/>
          </p:cNvSpPr>
          <p:nvPr>
            <p:ph type="title"/>
          </p:nvPr>
        </p:nvSpPr>
        <p:spPr/>
        <p:txBody>
          <a:bodyPr/>
          <a:lstStyle/>
          <a:p>
            <a:r>
              <a:rPr lang="en-US"/>
              <a:t>The “evolution” of application platforms</a:t>
            </a:r>
          </a:p>
        </p:txBody>
      </p:sp>
      <p:cxnSp>
        <p:nvCxnSpPr>
          <p:cNvPr id="11" name="Straight Arrow Connector 10"/>
          <p:cNvCxnSpPr>
            <a:cxnSpLocks/>
          </p:cNvCxnSpPr>
          <p:nvPr/>
        </p:nvCxnSpPr>
        <p:spPr>
          <a:xfrm>
            <a:off x="-12315" y="3604757"/>
            <a:ext cx="11755303"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1209849" y="3518576"/>
            <a:ext cx="172365" cy="172365"/>
          </a:xfrm>
          <a:prstGeom prst="ellipse">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 name="Oval 19"/>
          <p:cNvSpPr/>
          <p:nvPr/>
        </p:nvSpPr>
        <p:spPr bwMode="auto">
          <a:xfrm>
            <a:off x="5309675" y="3518576"/>
            <a:ext cx="172365" cy="172365"/>
          </a:xfrm>
          <a:prstGeom prst="ellipse">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1" name="Oval 20"/>
          <p:cNvSpPr/>
          <p:nvPr/>
        </p:nvSpPr>
        <p:spPr bwMode="auto">
          <a:xfrm>
            <a:off x="8033929" y="3518576"/>
            <a:ext cx="172365" cy="172365"/>
          </a:xfrm>
          <a:prstGeom prst="ellipse">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 name="Oval 21"/>
          <p:cNvSpPr/>
          <p:nvPr/>
        </p:nvSpPr>
        <p:spPr bwMode="auto">
          <a:xfrm>
            <a:off x="10758184" y="3518576"/>
            <a:ext cx="172365" cy="172365"/>
          </a:xfrm>
          <a:prstGeom prst="ellipse">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6" name="Group 55"/>
          <p:cNvGrpSpPr/>
          <p:nvPr/>
        </p:nvGrpSpPr>
        <p:grpSpPr>
          <a:xfrm>
            <a:off x="826353" y="2338704"/>
            <a:ext cx="939354" cy="1002421"/>
            <a:chOff x="2084593" y="2157479"/>
            <a:chExt cx="958326" cy="1022668"/>
          </a:xfrm>
        </p:grpSpPr>
        <p:grpSp>
          <p:nvGrpSpPr>
            <p:cNvPr id="33" name="Group 4"/>
            <p:cNvGrpSpPr>
              <a:grpSpLocks noChangeAspect="1"/>
            </p:cNvGrpSpPr>
            <p:nvPr/>
          </p:nvGrpSpPr>
          <p:grpSpPr bwMode="auto">
            <a:xfrm>
              <a:off x="2084593" y="2157479"/>
              <a:ext cx="475727" cy="1022668"/>
              <a:chOff x="7" y="12"/>
              <a:chExt cx="167" cy="359"/>
            </a:xfrm>
          </p:grpSpPr>
          <p:sp>
            <p:nvSpPr>
              <p:cNvPr id="35" name="Rectangle 5"/>
              <p:cNvSpPr>
                <a:spLocks noChangeArrowheads="1"/>
              </p:cNvSpPr>
              <p:nvPr/>
            </p:nvSpPr>
            <p:spPr bwMode="auto">
              <a:xfrm>
                <a:off x="7" y="45"/>
                <a:ext cx="167" cy="326"/>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36" name="Freeform 6"/>
              <p:cNvSpPr>
                <a:spLocks/>
              </p:cNvSpPr>
              <p:nvPr/>
            </p:nvSpPr>
            <p:spPr bwMode="auto">
              <a:xfrm>
                <a:off x="69" y="312"/>
                <a:ext cx="43" cy="59"/>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37" name="Rectangle 7"/>
              <p:cNvSpPr>
                <a:spLocks noChangeArrowheads="1"/>
              </p:cNvSpPr>
              <p:nvPr/>
            </p:nvSpPr>
            <p:spPr bwMode="auto">
              <a:xfrm>
                <a:off x="42" y="232"/>
                <a:ext cx="25" cy="25"/>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38" name="Rectangle 8"/>
              <p:cNvSpPr>
                <a:spLocks noChangeArrowheads="1"/>
              </p:cNvSpPr>
              <p:nvPr/>
            </p:nvSpPr>
            <p:spPr bwMode="auto">
              <a:xfrm>
                <a:off x="114" y="232"/>
                <a:ext cx="26" cy="25"/>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39" name="Rectangle 9"/>
              <p:cNvSpPr>
                <a:spLocks noChangeArrowheads="1"/>
              </p:cNvSpPr>
              <p:nvPr/>
            </p:nvSpPr>
            <p:spPr bwMode="auto">
              <a:xfrm>
                <a:off x="42" y="164"/>
                <a:ext cx="25" cy="25"/>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0" name="Rectangle 10"/>
              <p:cNvSpPr>
                <a:spLocks noChangeArrowheads="1"/>
              </p:cNvSpPr>
              <p:nvPr/>
            </p:nvSpPr>
            <p:spPr bwMode="auto">
              <a:xfrm>
                <a:off x="114" y="164"/>
                <a:ext cx="26" cy="25"/>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1" name="Rectangle 11"/>
              <p:cNvSpPr>
                <a:spLocks noChangeArrowheads="1"/>
              </p:cNvSpPr>
              <p:nvPr/>
            </p:nvSpPr>
            <p:spPr bwMode="auto">
              <a:xfrm>
                <a:off x="42" y="98"/>
                <a:ext cx="25" cy="24"/>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2" name="Rectangle 12"/>
              <p:cNvSpPr>
                <a:spLocks noChangeArrowheads="1"/>
              </p:cNvSpPr>
              <p:nvPr/>
            </p:nvSpPr>
            <p:spPr bwMode="auto">
              <a:xfrm>
                <a:off x="114" y="98"/>
                <a:ext cx="26" cy="24"/>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3" name="Rectangle 13"/>
              <p:cNvSpPr>
                <a:spLocks noChangeArrowheads="1"/>
              </p:cNvSpPr>
              <p:nvPr/>
            </p:nvSpPr>
            <p:spPr bwMode="auto">
              <a:xfrm>
                <a:off x="31" y="12"/>
                <a:ext cx="47" cy="33"/>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54" name="Group 53"/>
            <p:cNvGrpSpPr/>
            <p:nvPr/>
          </p:nvGrpSpPr>
          <p:grpSpPr>
            <a:xfrm>
              <a:off x="2561534" y="2758439"/>
              <a:ext cx="475727" cy="421466"/>
              <a:chOff x="2779974" y="2727959"/>
              <a:chExt cx="475727" cy="421466"/>
            </a:xfrm>
          </p:grpSpPr>
          <p:sp>
            <p:nvSpPr>
              <p:cNvPr id="45" name="Rectangle 5"/>
              <p:cNvSpPr>
                <a:spLocks noChangeArrowheads="1"/>
              </p:cNvSpPr>
              <p:nvPr/>
            </p:nvSpPr>
            <p:spPr bwMode="auto">
              <a:xfrm>
                <a:off x="2779974" y="2727959"/>
                <a:ext cx="475727" cy="421465"/>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6" name="Freeform 6"/>
              <p:cNvSpPr>
                <a:spLocks/>
              </p:cNvSpPr>
              <p:nvPr/>
            </p:nvSpPr>
            <p:spPr bwMode="auto">
              <a:xfrm>
                <a:off x="3058191" y="2981354"/>
                <a:ext cx="122493" cy="168071"/>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7" name="Rectangle 7"/>
              <p:cNvSpPr>
                <a:spLocks noChangeArrowheads="1"/>
              </p:cNvSpPr>
              <p:nvPr/>
            </p:nvSpPr>
            <p:spPr bwMode="auto">
              <a:xfrm>
                <a:off x="2879677" y="2829662"/>
                <a:ext cx="71217" cy="71216"/>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8" name="Rectangle 8"/>
              <p:cNvSpPr>
                <a:spLocks noChangeArrowheads="1"/>
              </p:cNvSpPr>
              <p:nvPr/>
            </p:nvSpPr>
            <p:spPr bwMode="auto">
              <a:xfrm>
                <a:off x="3084781" y="2829662"/>
                <a:ext cx="74065" cy="71216"/>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9" name="Rectangle 9"/>
              <p:cNvSpPr>
                <a:spLocks noChangeArrowheads="1"/>
              </p:cNvSpPr>
              <p:nvPr/>
            </p:nvSpPr>
            <p:spPr bwMode="auto">
              <a:xfrm>
                <a:off x="2879677" y="3004253"/>
                <a:ext cx="71217" cy="71216"/>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sp>
          <p:nvSpPr>
            <p:cNvPr id="55" name="Isosceles Triangle 54"/>
            <p:cNvSpPr/>
            <p:nvPr/>
          </p:nvSpPr>
          <p:spPr bwMode="auto">
            <a:xfrm>
              <a:off x="2560320" y="2537142"/>
              <a:ext cx="482599" cy="221297"/>
            </a:xfrm>
            <a:prstGeom prst="triangle">
              <a:avLst>
                <a:gd name="adj" fmla="val 0"/>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err="1">
                <a:solidFill>
                  <a:srgbClr val="353535"/>
                </a:solidFill>
                <a:latin typeface="Segoe UI Semilight"/>
              </a:endParaRPr>
            </a:p>
          </p:txBody>
        </p:sp>
      </p:grpSp>
      <p:grpSp>
        <p:nvGrpSpPr>
          <p:cNvPr id="58" name="Group 16"/>
          <p:cNvGrpSpPr>
            <a:grpSpLocks noChangeAspect="1"/>
          </p:cNvGrpSpPr>
          <p:nvPr/>
        </p:nvGrpSpPr>
        <p:grpSpPr bwMode="auto">
          <a:xfrm>
            <a:off x="7748257" y="2467661"/>
            <a:ext cx="755138" cy="873465"/>
            <a:chOff x="13" y="7"/>
            <a:chExt cx="351" cy="406"/>
          </a:xfrm>
        </p:grpSpPr>
        <p:sp>
          <p:nvSpPr>
            <p:cNvPr id="60" name="Freeform 17"/>
            <p:cNvSpPr>
              <a:spLocks/>
            </p:cNvSpPr>
            <p:nvPr/>
          </p:nvSpPr>
          <p:spPr bwMode="auto">
            <a:xfrm>
              <a:off x="212"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1" name="Freeform 18"/>
            <p:cNvSpPr>
              <a:spLocks/>
            </p:cNvSpPr>
            <p:nvPr/>
          </p:nvSpPr>
          <p:spPr bwMode="auto">
            <a:xfrm>
              <a:off x="212"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2" name="Line 19"/>
            <p:cNvSpPr>
              <a:spLocks noChangeShapeType="1"/>
            </p:cNvSpPr>
            <p:nvPr/>
          </p:nvSpPr>
          <p:spPr bwMode="auto">
            <a:xfrm>
              <a:off x="288" y="282"/>
              <a:ext cx="0" cy="93"/>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3" name="Freeform 20"/>
            <p:cNvSpPr>
              <a:spLocks/>
            </p:cNvSpPr>
            <p:nvPr/>
          </p:nvSpPr>
          <p:spPr bwMode="auto">
            <a:xfrm>
              <a:off x="13"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4" name="Freeform 21"/>
            <p:cNvSpPr>
              <a:spLocks/>
            </p:cNvSpPr>
            <p:nvPr/>
          </p:nvSpPr>
          <p:spPr bwMode="auto">
            <a:xfrm>
              <a:off x="13"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5" name="Line 22"/>
            <p:cNvSpPr>
              <a:spLocks noChangeShapeType="1"/>
            </p:cNvSpPr>
            <p:nvPr/>
          </p:nvSpPr>
          <p:spPr bwMode="auto">
            <a:xfrm>
              <a:off x="89" y="282"/>
              <a:ext cx="0" cy="93"/>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6" name="Freeform 23"/>
            <p:cNvSpPr>
              <a:spLocks/>
            </p:cNvSpPr>
            <p:nvPr/>
          </p:nvSpPr>
          <p:spPr bwMode="auto">
            <a:xfrm>
              <a:off x="106" y="364"/>
              <a:ext cx="163" cy="49"/>
            </a:xfrm>
            <a:custGeom>
              <a:avLst/>
              <a:gdLst>
                <a:gd name="T0" fmla="*/ 163 w 163"/>
                <a:gd name="T1" fmla="*/ 2 h 49"/>
                <a:gd name="T2" fmla="*/ 83 w 163"/>
                <a:gd name="T3" fmla="*/ 49 h 49"/>
                <a:gd name="T4" fmla="*/ 0 w 163"/>
                <a:gd name="T5" fmla="*/ 0 h 49"/>
              </a:gdLst>
              <a:ahLst/>
              <a:cxnLst>
                <a:cxn ang="0">
                  <a:pos x="T0" y="T1"/>
                </a:cxn>
                <a:cxn ang="0">
                  <a:pos x="T2" y="T3"/>
                </a:cxn>
                <a:cxn ang="0">
                  <a:pos x="T4" y="T5"/>
                </a:cxn>
              </a:cxnLst>
              <a:rect l="0" t="0" r="r" b="b"/>
              <a:pathLst>
                <a:path w="163" h="49">
                  <a:moveTo>
                    <a:pt x="163" y="2"/>
                  </a:moveTo>
                  <a:lnTo>
                    <a:pt x="83" y="49"/>
                  </a:lnTo>
                  <a:lnTo>
                    <a:pt x="0" y="0"/>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7" name="Freeform 24"/>
            <p:cNvSpPr>
              <a:spLocks/>
            </p:cNvSpPr>
            <p:nvPr/>
          </p:nvSpPr>
          <p:spPr bwMode="auto">
            <a:xfrm>
              <a:off x="113" y="7"/>
              <a:ext cx="152" cy="176"/>
            </a:xfrm>
            <a:custGeom>
              <a:avLst/>
              <a:gdLst>
                <a:gd name="T0" fmla="*/ 0 w 152"/>
                <a:gd name="T1" fmla="*/ 45 h 176"/>
                <a:gd name="T2" fmla="*/ 76 w 152"/>
                <a:gd name="T3" fmla="*/ 0 h 176"/>
                <a:gd name="T4" fmla="*/ 152 w 152"/>
                <a:gd name="T5" fmla="*/ 45 h 176"/>
                <a:gd name="T6" fmla="*/ 152 w 152"/>
                <a:gd name="T7" fmla="*/ 133 h 176"/>
                <a:gd name="T8" fmla="*/ 76 w 152"/>
                <a:gd name="T9" fmla="*/ 176 h 176"/>
                <a:gd name="T10" fmla="*/ 0 w 152"/>
                <a:gd name="T11" fmla="*/ 133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3"/>
                  </a:lnTo>
                  <a:lnTo>
                    <a:pt x="76" y="176"/>
                  </a:lnTo>
                  <a:lnTo>
                    <a:pt x="0" y="133"/>
                  </a:lnTo>
                  <a:lnTo>
                    <a:pt x="0" y="45"/>
                  </a:lnTo>
                  <a:close/>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8" name="Freeform 25"/>
            <p:cNvSpPr>
              <a:spLocks/>
            </p:cNvSpPr>
            <p:nvPr/>
          </p:nvSpPr>
          <p:spPr bwMode="auto">
            <a:xfrm>
              <a:off x="113" y="52"/>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9" name="Line 26"/>
            <p:cNvSpPr>
              <a:spLocks noChangeShapeType="1"/>
            </p:cNvSpPr>
            <p:nvPr/>
          </p:nvSpPr>
          <p:spPr bwMode="auto">
            <a:xfrm>
              <a:off x="189" y="96"/>
              <a:ext cx="0" cy="87"/>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70" name="Freeform 27"/>
            <p:cNvSpPr>
              <a:spLocks/>
            </p:cNvSpPr>
            <p:nvPr/>
          </p:nvSpPr>
          <p:spPr bwMode="auto">
            <a:xfrm>
              <a:off x="265" y="92"/>
              <a:ext cx="82" cy="141"/>
            </a:xfrm>
            <a:custGeom>
              <a:avLst/>
              <a:gdLst>
                <a:gd name="T0" fmla="*/ 0 w 82"/>
                <a:gd name="T1" fmla="*/ 0 h 141"/>
                <a:gd name="T2" fmla="*/ 82 w 82"/>
                <a:gd name="T3" fmla="*/ 46 h 141"/>
                <a:gd name="T4" fmla="*/ 82 w 82"/>
                <a:gd name="T5" fmla="*/ 141 h 141"/>
              </a:gdLst>
              <a:ahLst/>
              <a:cxnLst>
                <a:cxn ang="0">
                  <a:pos x="T0" y="T1"/>
                </a:cxn>
                <a:cxn ang="0">
                  <a:pos x="T2" y="T3"/>
                </a:cxn>
                <a:cxn ang="0">
                  <a:pos x="T4" y="T5"/>
                </a:cxn>
              </a:cxnLst>
              <a:rect l="0" t="0" r="r" b="b"/>
              <a:pathLst>
                <a:path w="82" h="141">
                  <a:moveTo>
                    <a:pt x="0" y="0"/>
                  </a:moveTo>
                  <a:lnTo>
                    <a:pt x="82" y="46"/>
                  </a:lnTo>
                  <a:lnTo>
                    <a:pt x="82" y="141"/>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71" name="Freeform 28"/>
            <p:cNvSpPr>
              <a:spLocks/>
            </p:cNvSpPr>
            <p:nvPr/>
          </p:nvSpPr>
          <p:spPr bwMode="auto">
            <a:xfrm>
              <a:off x="30" y="92"/>
              <a:ext cx="83" cy="141"/>
            </a:xfrm>
            <a:custGeom>
              <a:avLst/>
              <a:gdLst>
                <a:gd name="T0" fmla="*/ 0 w 83"/>
                <a:gd name="T1" fmla="*/ 141 h 141"/>
                <a:gd name="T2" fmla="*/ 0 w 83"/>
                <a:gd name="T3" fmla="*/ 46 h 141"/>
                <a:gd name="T4" fmla="*/ 83 w 83"/>
                <a:gd name="T5" fmla="*/ 0 h 141"/>
              </a:gdLst>
              <a:ahLst/>
              <a:cxnLst>
                <a:cxn ang="0">
                  <a:pos x="T0" y="T1"/>
                </a:cxn>
                <a:cxn ang="0">
                  <a:pos x="T2" y="T3"/>
                </a:cxn>
                <a:cxn ang="0">
                  <a:pos x="T4" y="T5"/>
                </a:cxn>
              </a:cxnLst>
              <a:rect l="0" t="0" r="r" b="b"/>
              <a:pathLst>
                <a:path w="83" h="141">
                  <a:moveTo>
                    <a:pt x="0" y="141"/>
                  </a:moveTo>
                  <a:lnTo>
                    <a:pt x="0" y="46"/>
                  </a:lnTo>
                  <a:lnTo>
                    <a:pt x="83" y="0"/>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grpSp>
      <p:grpSp>
        <p:nvGrpSpPr>
          <p:cNvPr id="73" name="Group 31"/>
          <p:cNvGrpSpPr>
            <a:grpSpLocks noChangeAspect="1"/>
          </p:cNvGrpSpPr>
          <p:nvPr/>
        </p:nvGrpSpPr>
        <p:grpSpPr bwMode="auto">
          <a:xfrm>
            <a:off x="5056484" y="2631671"/>
            <a:ext cx="678744" cy="709455"/>
            <a:chOff x="12" y="7"/>
            <a:chExt cx="221" cy="231"/>
          </a:xfrm>
        </p:grpSpPr>
        <p:sp>
          <p:nvSpPr>
            <p:cNvPr id="75" name="Rectangle 32"/>
            <p:cNvSpPr>
              <a:spLocks noChangeArrowheads="1"/>
            </p:cNvSpPr>
            <p:nvPr/>
          </p:nvSpPr>
          <p:spPr bwMode="auto">
            <a:xfrm>
              <a:off x="12" y="7"/>
              <a:ext cx="221" cy="60"/>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76" name="Line 33"/>
            <p:cNvSpPr>
              <a:spLocks noChangeShapeType="1"/>
            </p:cNvSpPr>
            <p:nvPr/>
          </p:nvSpPr>
          <p:spPr bwMode="auto">
            <a:xfrm flipH="1">
              <a:off x="191" y="37"/>
              <a:ext cx="17" cy="0"/>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77" name="Line 34"/>
            <p:cNvSpPr>
              <a:spLocks noChangeShapeType="1"/>
            </p:cNvSpPr>
            <p:nvPr/>
          </p:nvSpPr>
          <p:spPr bwMode="auto">
            <a:xfrm flipH="1">
              <a:off x="157" y="37"/>
              <a:ext cx="17" cy="0"/>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78" name="Line 35"/>
            <p:cNvSpPr>
              <a:spLocks noChangeShapeType="1"/>
            </p:cNvSpPr>
            <p:nvPr/>
          </p:nvSpPr>
          <p:spPr bwMode="auto">
            <a:xfrm flipH="1">
              <a:off x="54" y="37"/>
              <a:ext cx="69" cy="0"/>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79" name="Rectangle 36"/>
            <p:cNvSpPr>
              <a:spLocks noChangeArrowheads="1"/>
            </p:cNvSpPr>
            <p:nvPr/>
          </p:nvSpPr>
          <p:spPr bwMode="auto">
            <a:xfrm>
              <a:off x="12" y="93"/>
              <a:ext cx="221" cy="59"/>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0" name="Line 37"/>
            <p:cNvSpPr>
              <a:spLocks noChangeShapeType="1"/>
            </p:cNvSpPr>
            <p:nvPr/>
          </p:nvSpPr>
          <p:spPr bwMode="auto">
            <a:xfrm flipH="1">
              <a:off x="191" y="123"/>
              <a:ext cx="17" cy="0"/>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1" name="Line 38"/>
            <p:cNvSpPr>
              <a:spLocks noChangeShapeType="1"/>
            </p:cNvSpPr>
            <p:nvPr/>
          </p:nvSpPr>
          <p:spPr bwMode="auto">
            <a:xfrm flipH="1">
              <a:off x="157" y="123"/>
              <a:ext cx="17" cy="0"/>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2" name="Line 39"/>
            <p:cNvSpPr>
              <a:spLocks noChangeShapeType="1"/>
            </p:cNvSpPr>
            <p:nvPr/>
          </p:nvSpPr>
          <p:spPr bwMode="auto">
            <a:xfrm flipH="1">
              <a:off x="54" y="123"/>
              <a:ext cx="69" cy="0"/>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3" name="Rectangle 40"/>
            <p:cNvSpPr>
              <a:spLocks noChangeArrowheads="1"/>
            </p:cNvSpPr>
            <p:nvPr/>
          </p:nvSpPr>
          <p:spPr bwMode="auto">
            <a:xfrm>
              <a:off x="12" y="178"/>
              <a:ext cx="221" cy="60"/>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4" name="Line 41"/>
            <p:cNvSpPr>
              <a:spLocks noChangeShapeType="1"/>
            </p:cNvSpPr>
            <p:nvPr/>
          </p:nvSpPr>
          <p:spPr bwMode="auto">
            <a:xfrm flipH="1">
              <a:off x="191" y="208"/>
              <a:ext cx="17" cy="0"/>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5" name="Line 42"/>
            <p:cNvSpPr>
              <a:spLocks noChangeShapeType="1"/>
            </p:cNvSpPr>
            <p:nvPr/>
          </p:nvSpPr>
          <p:spPr bwMode="auto">
            <a:xfrm flipH="1">
              <a:off x="157" y="208"/>
              <a:ext cx="17" cy="0"/>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6" name="Line 43"/>
            <p:cNvSpPr>
              <a:spLocks noChangeShapeType="1"/>
            </p:cNvSpPr>
            <p:nvPr/>
          </p:nvSpPr>
          <p:spPr bwMode="auto">
            <a:xfrm flipH="1">
              <a:off x="54" y="208"/>
              <a:ext cx="69" cy="0"/>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7" name="Line 44"/>
            <p:cNvSpPr>
              <a:spLocks noChangeShapeType="1"/>
            </p:cNvSpPr>
            <p:nvPr/>
          </p:nvSpPr>
          <p:spPr bwMode="auto">
            <a:xfrm flipV="1">
              <a:off x="165" y="127"/>
              <a:ext cx="0" cy="25"/>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8" name="Line 45"/>
            <p:cNvSpPr>
              <a:spLocks noChangeShapeType="1"/>
            </p:cNvSpPr>
            <p:nvPr/>
          </p:nvSpPr>
          <p:spPr bwMode="auto">
            <a:xfrm flipV="1">
              <a:off x="165" y="42"/>
              <a:ext cx="0" cy="25"/>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9" name="Line 46"/>
            <p:cNvSpPr>
              <a:spLocks noChangeShapeType="1"/>
            </p:cNvSpPr>
            <p:nvPr/>
          </p:nvSpPr>
          <p:spPr bwMode="auto">
            <a:xfrm flipV="1">
              <a:off x="165" y="212"/>
              <a:ext cx="0" cy="26"/>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grpSp>
      <p:sp>
        <p:nvSpPr>
          <p:cNvPr id="94" name="Right Brace 93"/>
          <p:cNvSpPr/>
          <p:nvPr/>
        </p:nvSpPr>
        <p:spPr>
          <a:xfrm rot="5400000">
            <a:off x="8007369" y="1298854"/>
            <a:ext cx="328815" cy="6988022"/>
          </a:xfrm>
          <a:prstGeom prst="rightBrace">
            <a:avLst>
              <a:gd name="adj1" fmla="val 146892"/>
              <a:gd name="adj2" fmla="val 50000"/>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99" name="Freeform 50"/>
          <p:cNvSpPr>
            <a:spLocks/>
          </p:cNvSpPr>
          <p:nvPr/>
        </p:nvSpPr>
        <p:spPr bwMode="auto">
          <a:xfrm>
            <a:off x="7691545" y="5268347"/>
            <a:ext cx="857132" cy="574783"/>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00" name="Freeform 50"/>
          <p:cNvSpPr>
            <a:spLocks/>
          </p:cNvSpPr>
          <p:nvPr/>
        </p:nvSpPr>
        <p:spPr bwMode="auto">
          <a:xfrm flipH="1">
            <a:off x="8171777" y="5438817"/>
            <a:ext cx="602260" cy="403869"/>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bg1"/>
          </a:solidFill>
          <a:ln w="19050" cap="flat">
            <a:solidFill>
              <a:schemeClr val="accent1"/>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grpSp>
        <p:nvGrpSpPr>
          <p:cNvPr id="110" name="Group 109"/>
          <p:cNvGrpSpPr/>
          <p:nvPr/>
        </p:nvGrpSpPr>
        <p:grpSpPr>
          <a:xfrm>
            <a:off x="10516424" y="2467072"/>
            <a:ext cx="655882" cy="866020"/>
            <a:chOff x="10669874" y="2515906"/>
            <a:chExt cx="669129" cy="883510"/>
          </a:xfrm>
        </p:grpSpPr>
        <p:sp>
          <p:nvSpPr>
            <p:cNvPr id="105" name="Freeform 54"/>
            <p:cNvSpPr>
              <a:spLocks noEditPoints="1"/>
            </p:cNvSpPr>
            <p:nvPr/>
          </p:nvSpPr>
          <p:spPr bwMode="auto">
            <a:xfrm>
              <a:off x="10669874" y="2515906"/>
              <a:ext cx="669129" cy="883510"/>
            </a:xfrm>
            <a:custGeom>
              <a:avLst/>
              <a:gdLst>
                <a:gd name="T0" fmla="*/ 206 w 206"/>
                <a:gd name="T1" fmla="*/ 68 h 272"/>
                <a:gd name="T2" fmla="*/ 137 w 206"/>
                <a:gd name="T3" fmla="*/ 0 h 272"/>
                <a:gd name="T4" fmla="*/ 0 w 206"/>
                <a:gd name="T5" fmla="*/ 0 h 272"/>
                <a:gd name="T6" fmla="*/ 0 w 206"/>
                <a:gd name="T7" fmla="*/ 272 h 272"/>
                <a:gd name="T8" fmla="*/ 206 w 206"/>
                <a:gd name="T9" fmla="*/ 272 h 272"/>
                <a:gd name="T10" fmla="*/ 206 w 206"/>
                <a:gd name="T11" fmla="*/ 68 h 272"/>
                <a:gd name="T12" fmla="*/ 137 w 206"/>
                <a:gd name="T13" fmla="*/ 23 h 272"/>
                <a:gd name="T14" fmla="*/ 182 w 206"/>
                <a:gd name="T15" fmla="*/ 68 h 272"/>
                <a:gd name="T16" fmla="*/ 137 w 206"/>
                <a:gd name="T17" fmla="*/ 68 h 272"/>
                <a:gd name="T18" fmla="*/ 137 w 206"/>
                <a:gd name="T19" fmla="*/ 23 h 272"/>
                <a:gd name="T20" fmla="*/ 17 w 206"/>
                <a:gd name="T21" fmla="*/ 255 h 272"/>
                <a:gd name="T22" fmla="*/ 17 w 206"/>
                <a:gd name="T23" fmla="*/ 17 h 272"/>
                <a:gd name="T24" fmla="*/ 120 w 206"/>
                <a:gd name="T25" fmla="*/ 17 h 272"/>
                <a:gd name="T26" fmla="*/ 120 w 206"/>
                <a:gd name="T27" fmla="*/ 85 h 272"/>
                <a:gd name="T28" fmla="*/ 189 w 206"/>
                <a:gd name="T29" fmla="*/ 85 h 272"/>
                <a:gd name="T30" fmla="*/ 189 w 206"/>
                <a:gd name="T31" fmla="*/ 255 h 272"/>
                <a:gd name="T32" fmla="*/ 17 w 206"/>
                <a:gd name="T33" fmla="*/ 25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6" h="272">
                  <a:moveTo>
                    <a:pt x="206" y="68"/>
                  </a:moveTo>
                  <a:lnTo>
                    <a:pt x="137" y="0"/>
                  </a:lnTo>
                  <a:lnTo>
                    <a:pt x="0" y="0"/>
                  </a:lnTo>
                  <a:lnTo>
                    <a:pt x="0" y="272"/>
                  </a:lnTo>
                  <a:lnTo>
                    <a:pt x="206" y="272"/>
                  </a:lnTo>
                  <a:lnTo>
                    <a:pt x="206" y="68"/>
                  </a:lnTo>
                  <a:close/>
                  <a:moveTo>
                    <a:pt x="137" y="23"/>
                  </a:moveTo>
                  <a:lnTo>
                    <a:pt x="182" y="68"/>
                  </a:lnTo>
                  <a:lnTo>
                    <a:pt x="137" y="68"/>
                  </a:lnTo>
                  <a:lnTo>
                    <a:pt x="137" y="23"/>
                  </a:lnTo>
                  <a:close/>
                  <a:moveTo>
                    <a:pt x="17" y="255"/>
                  </a:moveTo>
                  <a:lnTo>
                    <a:pt x="17" y="17"/>
                  </a:lnTo>
                  <a:lnTo>
                    <a:pt x="120" y="17"/>
                  </a:lnTo>
                  <a:lnTo>
                    <a:pt x="120" y="85"/>
                  </a:lnTo>
                  <a:lnTo>
                    <a:pt x="189" y="85"/>
                  </a:lnTo>
                  <a:lnTo>
                    <a:pt x="189" y="255"/>
                  </a:lnTo>
                  <a:lnTo>
                    <a:pt x="17" y="255"/>
                  </a:lnTo>
                  <a:close/>
                </a:path>
              </a:pathLst>
            </a:custGeom>
            <a:solidFill>
              <a:schemeClr val="accent1"/>
            </a:solidFill>
            <a:ln w="28575">
              <a:solidFill>
                <a:schemeClr val="bg1"/>
              </a:solidFill>
              <a:miter lim="800000"/>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nvGrpSpPr>
            <p:cNvPr id="109" name="Group 108"/>
            <p:cNvGrpSpPr/>
            <p:nvPr/>
          </p:nvGrpSpPr>
          <p:grpSpPr>
            <a:xfrm>
              <a:off x="10902006" y="2829852"/>
              <a:ext cx="207305" cy="365835"/>
              <a:chOff x="10949140" y="2845563"/>
              <a:chExt cx="207305" cy="365835"/>
            </a:xfrm>
          </p:grpSpPr>
          <p:sp>
            <p:nvSpPr>
              <p:cNvPr id="106" name="Right Brace 105"/>
              <p:cNvSpPr/>
              <p:nvPr/>
            </p:nvSpPr>
            <p:spPr>
              <a:xfrm>
                <a:off x="11094253" y="2845563"/>
                <a:ext cx="62192" cy="365835"/>
              </a:xfrm>
              <a:prstGeom prst="rightBrace">
                <a:avLst>
                  <a:gd name="adj1" fmla="val 80466"/>
                  <a:gd name="adj2" fmla="val 50000"/>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08" name="Right Brace 107"/>
              <p:cNvSpPr/>
              <p:nvPr/>
            </p:nvSpPr>
            <p:spPr>
              <a:xfrm flipH="1">
                <a:off x="10949140" y="2845563"/>
                <a:ext cx="62192" cy="365835"/>
              </a:xfrm>
              <a:prstGeom prst="rightBrace">
                <a:avLst>
                  <a:gd name="adj1" fmla="val 80466"/>
                  <a:gd name="adj2" fmla="val 50000"/>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grpSp>
      </p:grpSp>
      <p:sp>
        <p:nvSpPr>
          <p:cNvPr id="72" name="TextBox 71">
            <a:extLst>
              <a:ext uri="{FF2B5EF4-FFF2-40B4-BE49-F238E27FC236}">
                <a16:creationId xmlns:a16="http://schemas.microsoft.com/office/drawing/2014/main" id="{FD82D69E-B73B-4B7D-B1A5-A3E895CAB4A1}"/>
              </a:ext>
            </a:extLst>
          </p:cNvPr>
          <p:cNvSpPr txBox="1"/>
          <p:nvPr/>
        </p:nvSpPr>
        <p:spPr>
          <a:xfrm>
            <a:off x="9992620" y="3794455"/>
            <a:ext cx="1703491" cy="621926"/>
          </a:xfrm>
          <a:prstGeom prst="rect">
            <a:avLst/>
          </a:prstGeom>
          <a:noFill/>
        </p:spPr>
        <p:txBody>
          <a:bodyPr wrap="none" lIns="179234" tIns="143387" rIns="179234" bIns="143387" rtlCol="0">
            <a:spAutoFit/>
          </a:bodyPr>
          <a:lstStyle/>
          <a:p>
            <a:pPr defTabSz="896042">
              <a:lnSpc>
                <a:spcPct val="90000"/>
              </a:lnSpc>
              <a:spcAft>
                <a:spcPts val="588"/>
              </a:spcAft>
              <a:defRPr/>
            </a:pPr>
            <a:r>
              <a:rPr lang="en-US" sz="2353" kern="0" dirty="0">
                <a:gradFill>
                  <a:gsLst>
                    <a:gs pos="9735">
                      <a:schemeClr val="tx1"/>
                    </a:gs>
                    <a:gs pos="23000">
                      <a:schemeClr val="tx1"/>
                    </a:gs>
                  </a:gsLst>
                  <a:lin ang="5400000" scaled="0"/>
                </a:gradFill>
                <a:latin typeface="Segoe UI"/>
              </a:rPr>
              <a:t>Serverless</a:t>
            </a:r>
          </a:p>
        </p:txBody>
      </p:sp>
    </p:spTree>
    <p:extLst>
      <p:ext uri="{BB962C8B-B14F-4D97-AF65-F5344CB8AC3E}">
        <p14:creationId xmlns:p14="http://schemas.microsoft.com/office/powerpoint/2010/main" val="354085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fltVal val="0"/>
                                          </p:val>
                                        </p:tav>
                                        <p:tav tm="100000">
                                          <p:val>
                                            <p:strVal val="#ppt_w"/>
                                          </p:val>
                                        </p:tav>
                                      </p:tavLst>
                                    </p:anim>
                                    <p:anim calcmode="lin" valueType="num">
                                      <p:cBhvr>
                                        <p:cTn id="11" dur="500" fill="hold"/>
                                        <p:tgtEl>
                                          <p:spTgt spid="12"/>
                                        </p:tgtEl>
                                        <p:attrNameLst>
                                          <p:attrName>ppt_h</p:attrName>
                                        </p:attrNameLst>
                                      </p:cBhvr>
                                      <p:tavLst>
                                        <p:tav tm="0">
                                          <p:val>
                                            <p:fltVal val="0"/>
                                          </p:val>
                                        </p:tav>
                                        <p:tav tm="100000">
                                          <p:val>
                                            <p:strVal val="#ppt_h"/>
                                          </p:val>
                                        </p:tav>
                                      </p:tavLst>
                                    </p:anim>
                                    <p:animEffect transition="in" filter="fade">
                                      <p:cBhvr>
                                        <p:cTn id="12" dur="500"/>
                                        <p:tgtEl>
                                          <p:spTgt spid="12"/>
                                        </p:tgtEl>
                                      </p:cBhvr>
                                    </p:animEffect>
                                  </p:childTnLst>
                                </p:cTn>
                              </p:par>
                              <p:par>
                                <p:cTn id="13" presetID="10" presetClass="entr" presetSubtype="0" fill="hold" grpId="0" nodeType="withEffect">
                                  <p:stCondLst>
                                    <p:cond delay="10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42" presetClass="path" presetSubtype="0" decel="100000" fill="hold" grpId="1" nodeType="withEffect">
                                  <p:stCondLst>
                                    <p:cond delay="100"/>
                                  </p:stCondLst>
                                  <p:childTnLst>
                                    <p:animMotion origin="layout" path="M -1.21011E-6 2.17885E-7 L -1.21011E-6 0.04358 " pathEditMode="relative" rAng="0" ptsTypes="AA">
                                      <p:cBhvr>
                                        <p:cTn id="17" dur="500" spd="-100000" fill="hold"/>
                                        <p:tgtEl>
                                          <p:spTgt spid="27"/>
                                        </p:tgtEl>
                                        <p:attrNameLst>
                                          <p:attrName>ppt_x</p:attrName>
                                          <p:attrName>ppt_y</p:attrName>
                                        </p:attrNameLst>
                                      </p:cBhvr>
                                      <p:rCtr x="0" y="2179"/>
                                    </p:animMotion>
                                  </p:childTnLst>
                                </p:cTn>
                              </p:par>
                              <p:par>
                                <p:cTn id="18" presetID="10" presetClass="entr" presetSubtype="0" fill="hold" nodeType="with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par>
                                <p:cTn id="21" presetID="42" presetClass="path" presetSubtype="0" decel="100000" fill="hold" nodeType="withEffect">
                                  <p:stCondLst>
                                    <p:cond delay="0"/>
                                  </p:stCondLst>
                                  <p:childTnLst>
                                    <p:animMotion origin="layout" path="M 3.55629E-6 4.87971E-6 L 3.55629E-6 -0.05448 " pathEditMode="relative" rAng="0" ptsTypes="AA">
                                      <p:cBhvr>
                                        <p:cTn id="22" dur="500" spd="-100000" fill="hold"/>
                                        <p:tgtEl>
                                          <p:spTgt spid="56"/>
                                        </p:tgtEl>
                                        <p:attrNameLst>
                                          <p:attrName>ppt_x</p:attrName>
                                          <p:attrName>ppt_y</p:attrName>
                                        </p:attrNameLst>
                                      </p:cBhvr>
                                      <p:rCtr x="0" y="-2724"/>
                                    </p:animMotion>
                                  </p:childTnLst>
                                </p:cTn>
                              </p:par>
                              <p:par>
                                <p:cTn id="23" presetID="53" presetClass="entr" presetSubtype="16" fill="hold" grpId="0" nodeType="withEffect">
                                  <p:stCondLst>
                                    <p:cond delay="20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10" presetClass="entr" presetSubtype="0" fill="hold" grpId="0" nodeType="withEffect">
                                  <p:stCondLst>
                                    <p:cond delay="30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42" presetClass="path" presetSubtype="0" decel="100000" fill="hold" grpId="1" nodeType="withEffect">
                                  <p:stCondLst>
                                    <p:cond delay="300"/>
                                  </p:stCondLst>
                                  <p:childTnLst>
                                    <p:animMotion origin="layout" path="M -1.21011E-6 2.17885E-7 L -1.21011E-6 0.04358 " pathEditMode="relative" rAng="0" ptsTypes="AA">
                                      <p:cBhvr>
                                        <p:cTn id="32" dur="500" spd="-100000" fill="hold"/>
                                        <p:tgtEl>
                                          <p:spTgt spid="28"/>
                                        </p:tgtEl>
                                        <p:attrNameLst>
                                          <p:attrName>ppt_x</p:attrName>
                                          <p:attrName>ppt_y</p:attrName>
                                        </p:attrNameLst>
                                      </p:cBhvr>
                                      <p:rCtr x="0" y="2179"/>
                                    </p:animMotion>
                                  </p:childTnLst>
                                </p:cTn>
                              </p:par>
                              <p:par>
                                <p:cTn id="33" presetID="10" presetClass="entr" presetSubtype="0" fill="hold" nodeType="withEffect">
                                  <p:stCondLst>
                                    <p:cond delay="200"/>
                                  </p:stCondLst>
                                  <p:childTnLst>
                                    <p:set>
                                      <p:cBhvr>
                                        <p:cTn id="34" dur="1" fill="hold">
                                          <p:stCondLst>
                                            <p:cond delay="0"/>
                                          </p:stCondLst>
                                        </p:cTn>
                                        <p:tgtEl>
                                          <p:spTgt spid="73"/>
                                        </p:tgtEl>
                                        <p:attrNameLst>
                                          <p:attrName>style.visibility</p:attrName>
                                        </p:attrNameLst>
                                      </p:cBhvr>
                                      <p:to>
                                        <p:strVal val="visible"/>
                                      </p:to>
                                    </p:set>
                                    <p:animEffect transition="in" filter="fade">
                                      <p:cBhvr>
                                        <p:cTn id="35" dur="500"/>
                                        <p:tgtEl>
                                          <p:spTgt spid="73"/>
                                        </p:tgtEl>
                                      </p:cBhvr>
                                    </p:animEffect>
                                  </p:childTnLst>
                                </p:cTn>
                              </p:par>
                              <p:par>
                                <p:cTn id="36" presetID="42" presetClass="path" presetSubtype="0" decel="100000" fill="hold" nodeType="withEffect">
                                  <p:stCondLst>
                                    <p:cond delay="200"/>
                                  </p:stCondLst>
                                  <p:childTnLst>
                                    <p:animMotion origin="layout" path="M 3.55629E-6 4.87971E-6 L 3.55629E-6 -0.05448 " pathEditMode="relative" rAng="0" ptsTypes="AA">
                                      <p:cBhvr>
                                        <p:cTn id="37" dur="500" spd="-100000" fill="hold"/>
                                        <p:tgtEl>
                                          <p:spTgt spid="73"/>
                                        </p:tgtEl>
                                        <p:attrNameLst>
                                          <p:attrName>ppt_x</p:attrName>
                                          <p:attrName>ppt_y</p:attrName>
                                        </p:attrNameLst>
                                      </p:cBhvr>
                                      <p:rCtr x="0" y="-2724"/>
                                    </p:animMotion>
                                  </p:childTnLst>
                                </p:cTn>
                              </p:par>
                              <p:par>
                                <p:cTn id="38" presetID="53" presetClass="entr" presetSubtype="16" fill="hold" grpId="0" nodeType="withEffect">
                                  <p:stCondLst>
                                    <p:cond delay="400"/>
                                  </p:stCondLst>
                                  <p:childTnLst>
                                    <p:set>
                                      <p:cBhvr>
                                        <p:cTn id="39" dur="1" fill="hold">
                                          <p:stCondLst>
                                            <p:cond delay="0"/>
                                          </p:stCondLst>
                                        </p:cTn>
                                        <p:tgtEl>
                                          <p:spTgt spid="21"/>
                                        </p:tgtEl>
                                        <p:attrNameLst>
                                          <p:attrName>style.visibility</p:attrName>
                                        </p:attrNameLst>
                                      </p:cBhvr>
                                      <p:to>
                                        <p:strVal val="visible"/>
                                      </p:to>
                                    </p:set>
                                    <p:anim calcmode="lin" valueType="num">
                                      <p:cBhvr>
                                        <p:cTn id="40" dur="500" fill="hold"/>
                                        <p:tgtEl>
                                          <p:spTgt spid="21"/>
                                        </p:tgtEl>
                                        <p:attrNameLst>
                                          <p:attrName>ppt_w</p:attrName>
                                        </p:attrNameLst>
                                      </p:cBhvr>
                                      <p:tavLst>
                                        <p:tav tm="0">
                                          <p:val>
                                            <p:fltVal val="0"/>
                                          </p:val>
                                        </p:tav>
                                        <p:tav tm="100000">
                                          <p:val>
                                            <p:strVal val="#ppt_w"/>
                                          </p:val>
                                        </p:tav>
                                      </p:tavLst>
                                    </p:anim>
                                    <p:anim calcmode="lin" valueType="num">
                                      <p:cBhvr>
                                        <p:cTn id="41" dur="500" fill="hold"/>
                                        <p:tgtEl>
                                          <p:spTgt spid="21"/>
                                        </p:tgtEl>
                                        <p:attrNameLst>
                                          <p:attrName>ppt_h</p:attrName>
                                        </p:attrNameLst>
                                      </p:cBhvr>
                                      <p:tavLst>
                                        <p:tav tm="0">
                                          <p:val>
                                            <p:fltVal val="0"/>
                                          </p:val>
                                        </p:tav>
                                        <p:tav tm="100000">
                                          <p:val>
                                            <p:strVal val="#ppt_h"/>
                                          </p:val>
                                        </p:tav>
                                      </p:tavLst>
                                    </p:anim>
                                    <p:animEffect transition="in" filter="fade">
                                      <p:cBhvr>
                                        <p:cTn id="42" dur="500"/>
                                        <p:tgtEl>
                                          <p:spTgt spid="21"/>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42" presetClass="path" presetSubtype="0" decel="100000" fill="hold" grpId="1" nodeType="withEffect">
                                  <p:stCondLst>
                                    <p:cond delay="500"/>
                                  </p:stCondLst>
                                  <p:childTnLst>
                                    <p:animMotion origin="layout" path="M -1.21011E-6 2.17885E-7 L -1.21011E-6 0.04358 " pathEditMode="relative" rAng="0" ptsTypes="AA">
                                      <p:cBhvr>
                                        <p:cTn id="47" dur="500" spd="-100000" fill="hold"/>
                                        <p:tgtEl>
                                          <p:spTgt spid="29"/>
                                        </p:tgtEl>
                                        <p:attrNameLst>
                                          <p:attrName>ppt_x</p:attrName>
                                          <p:attrName>ppt_y</p:attrName>
                                        </p:attrNameLst>
                                      </p:cBhvr>
                                      <p:rCtr x="0" y="2179"/>
                                    </p:animMotion>
                                  </p:childTnLst>
                                </p:cTn>
                              </p:par>
                              <p:par>
                                <p:cTn id="48" presetID="10" presetClass="entr" presetSubtype="0" fill="hold" nodeType="withEffect">
                                  <p:stCondLst>
                                    <p:cond delay="400"/>
                                  </p:stCondLst>
                                  <p:childTnLst>
                                    <p:set>
                                      <p:cBhvr>
                                        <p:cTn id="49" dur="1" fill="hold">
                                          <p:stCondLst>
                                            <p:cond delay="0"/>
                                          </p:stCondLst>
                                        </p:cTn>
                                        <p:tgtEl>
                                          <p:spTgt spid="58"/>
                                        </p:tgtEl>
                                        <p:attrNameLst>
                                          <p:attrName>style.visibility</p:attrName>
                                        </p:attrNameLst>
                                      </p:cBhvr>
                                      <p:to>
                                        <p:strVal val="visible"/>
                                      </p:to>
                                    </p:set>
                                    <p:animEffect transition="in" filter="fade">
                                      <p:cBhvr>
                                        <p:cTn id="50" dur="500"/>
                                        <p:tgtEl>
                                          <p:spTgt spid="58"/>
                                        </p:tgtEl>
                                      </p:cBhvr>
                                    </p:animEffect>
                                  </p:childTnLst>
                                </p:cTn>
                              </p:par>
                              <p:par>
                                <p:cTn id="51" presetID="42" presetClass="path" presetSubtype="0" decel="100000" fill="hold" nodeType="withEffect">
                                  <p:stCondLst>
                                    <p:cond delay="400"/>
                                  </p:stCondLst>
                                  <p:childTnLst>
                                    <p:animMotion origin="layout" path="M 3.55629E-6 4.87971E-6 L 3.55629E-6 -0.05448 " pathEditMode="relative" rAng="0" ptsTypes="AA">
                                      <p:cBhvr>
                                        <p:cTn id="52" dur="500" spd="-100000" fill="hold"/>
                                        <p:tgtEl>
                                          <p:spTgt spid="58"/>
                                        </p:tgtEl>
                                        <p:attrNameLst>
                                          <p:attrName>ppt_x</p:attrName>
                                          <p:attrName>ppt_y</p:attrName>
                                        </p:attrNameLst>
                                      </p:cBhvr>
                                      <p:rCtr x="0" y="-2724"/>
                                    </p:animMotion>
                                  </p:childTnLst>
                                </p:cTn>
                              </p:par>
                              <p:par>
                                <p:cTn id="53" presetID="53" presetClass="entr" presetSubtype="16" fill="hold" grpId="0" nodeType="withEffect">
                                  <p:stCondLst>
                                    <p:cond delay="80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ppt_w</p:attrName>
                                        </p:attrNameLst>
                                      </p:cBhvr>
                                      <p:tavLst>
                                        <p:tav tm="0">
                                          <p:val>
                                            <p:fltVal val="0"/>
                                          </p:val>
                                        </p:tav>
                                        <p:tav tm="100000">
                                          <p:val>
                                            <p:strVal val="#ppt_w"/>
                                          </p:val>
                                        </p:tav>
                                      </p:tavLst>
                                    </p:anim>
                                    <p:anim calcmode="lin" valueType="num">
                                      <p:cBhvr>
                                        <p:cTn id="56" dur="500" fill="hold"/>
                                        <p:tgtEl>
                                          <p:spTgt spid="22"/>
                                        </p:tgtEl>
                                        <p:attrNameLst>
                                          <p:attrName>ppt_h</p:attrName>
                                        </p:attrNameLst>
                                      </p:cBhvr>
                                      <p:tavLst>
                                        <p:tav tm="0">
                                          <p:val>
                                            <p:fltVal val="0"/>
                                          </p:val>
                                        </p:tav>
                                        <p:tav tm="100000">
                                          <p:val>
                                            <p:strVal val="#ppt_h"/>
                                          </p:val>
                                        </p:tav>
                                      </p:tavLst>
                                    </p:anim>
                                    <p:animEffect transition="in" filter="fade">
                                      <p:cBhvr>
                                        <p:cTn id="57" dur="500"/>
                                        <p:tgtEl>
                                          <p:spTgt spid="22"/>
                                        </p:tgtEl>
                                      </p:cBhvr>
                                    </p:animEffect>
                                  </p:childTnLst>
                                </p:cTn>
                              </p:par>
                              <p:par>
                                <p:cTn id="58" presetID="10" presetClass="entr" presetSubtype="0" fill="hold" nodeType="withEffect">
                                  <p:stCondLst>
                                    <p:cond delay="800"/>
                                  </p:stCondLst>
                                  <p:childTnLst>
                                    <p:set>
                                      <p:cBhvr>
                                        <p:cTn id="59" dur="1" fill="hold">
                                          <p:stCondLst>
                                            <p:cond delay="0"/>
                                          </p:stCondLst>
                                        </p:cTn>
                                        <p:tgtEl>
                                          <p:spTgt spid="110"/>
                                        </p:tgtEl>
                                        <p:attrNameLst>
                                          <p:attrName>style.visibility</p:attrName>
                                        </p:attrNameLst>
                                      </p:cBhvr>
                                      <p:to>
                                        <p:strVal val="visible"/>
                                      </p:to>
                                    </p:set>
                                    <p:animEffect transition="in" filter="fade">
                                      <p:cBhvr>
                                        <p:cTn id="60" dur="500"/>
                                        <p:tgtEl>
                                          <p:spTgt spid="110"/>
                                        </p:tgtEl>
                                      </p:cBhvr>
                                    </p:animEffect>
                                  </p:childTnLst>
                                </p:cTn>
                              </p:par>
                              <p:par>
                                <p:cTn id="61" presetID="42" presetClass="path" presetSubtype="0" decel="100000" fill="hold" nodeType="withEffect">
                                  <p:stCondLst>
                                    <p:cond delay="800"/>
                                  </p:stCondLst>
                                  <p:childTnLst>
                                    <p:animMotion origin="layout" path="M 3.55629E-6 4.87971E-6 L 3.55629E-6 -0.05448 " pathEditMode="relative" rAng="0" ptsTypes="AA">
                                      <p:cBhvr>
                                        <p:cTn id="62" dur="500" spd="-100000" fill="hold"/>
                                        <p:tgtEl>
                                          <p:spTgt spid="110"/>
                                        </p:tgtEl>
                                        <p:attrNameLst>
                                          <p:attrName>ppt_x</p:attrName>
                                          <p:attrName>ppt_y</p:attrName>
                                        </p:attrNameLst>
                                      </p:cBhvr>
                                      <p:rCtr x="0" y="-2724"/>
                                    </p:animMotion>
                                  </p:childTnLst>
                                </p:cTn>
                              </p:par>
                              <p:par>
                                <p:cTn id="63" presetID="10" presetClass="entr" presetSubtype="0" fill="hold" grpId="0" nodeType="withEffect">
                                  <p:stCondLst>
                                    <p:cond delay="80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500"/>
                                        <p:tgtEl>
                                          <p:spTgt spid="72"/>
                                        </p:tgtEl>
                                      </p:cBhvr>
                                    </p:animEffect>
                                  </p:childTnLst>
                                </p:cTn>
                              </p:par>
                              <p:par>
                                <p:cTn id="66" presetID="42" presetClass="path" presetSubtype="0" decel="100000" fill="hold" grpId="1" nodeType="withEffect">
                                  <p:stCondLst>
                                    <p:cond delay="800"/>
                                  </p:stCondLst>
                                  <p:childTnLst>
                                    <p:animMotion origin="layout" path="M -1.21011E-6 2.17885E-7 L -1.21011E-6 0.04358 " pathEditMode="relative" rAng="0" ptsTypes="AA">
                                      <p:cBhvr>
                                        <p:cTn id="67" dur="500" spd="-100000" fill="hold"/>
                                        <p:tgtEl>
                                          <p:spTgt spid="72"/>
                                        </p:tgtEl>
                                        <p:attrNameLst>
                                          <p:attrName>ppt_x</p:attrName>
                                          <p:attrName>ppt_y</p:attrName>
                                        </p:attrNameLst>
                                      </p:cBhvr>
                                      <p:rCtr x="0" y="2179"/>
                                    </p:animMotion>
                                  </p:childTnLst>
                                </p:cTn>
                              </p:par>
                            </p:childTnLst>
                          </p:cTn>
                        </p:par>
                        <p:par>
                          <p:cTn id="68" fill="hold">
                            <p:stCondLst>
                              <p:cond delay="1300"/>
                            </p:stCondLst>
                            <p:childTnLst>
                              <p:par>
                                <p:cTn id="69" presetID="16" presetClass="entr" presetSubtype="21" fill="hold" grpId="0" nodeType="afterEffect">
                                  <p:stCondLst>
                                    <p:cond delay="0"/>
                                  </p:stCondLst>
                                  <p:childTnLst>
                                    <p:set>
                                      <p:cBhvr>
                                        <p:cTn id="70" dur="1" fill="hold">
                                          <p:stCondLst>
                                            <p:cond delay="0"/>
                                          </p:stCondLst>
                                        </p:cTn>
                                        <p:tgtEl>
                                          <p:spTgt spid="94"/>
                                        </p:tgtEl>
                                        <p:attrNameLst>
                                          <p:attrName>style.visibility</p:attrName>
                                        </p:attrNameLst>
                                      </p:cBhvr>
                                      <p:to>
                                        <p:strVal val="visible"/>
                                      </p:to>
                                    </p:set>
                                    <p:animEffect transition="in" filter="barn(inVertical)">
                                      <p:cBhvr>
                                        <p:cTn id="71" dur="750"/>
                                        <p:tgtEl>
                                          <p:spTgt spid="94"/>
                                        </p:tgtEl>
                                      </p:cBhvr>
                                    </p:animEffect>
                                  </p:childTnLst>
                                </p:cTn>
                              </p:par>
                              <p:par>
                                <p:cTn id="72" presetID="10" presetClass="entr" presetSubtype="0" fill="hold" grpId="0" nodeType="withEffect">
                                  <p:stCondLst>
                                    <p:cond delay="350"/>
                                  </p:stCondLst>
                                  <p:childTnLst>
                                    <p:set>
                                      <p:cBhvr>
                                        <p:cTn id="73" dur="1" fill="hold">
                                          <p:stCondLst>
                                            <p:cond delay="0"/>
                                          </p:stCondLst>
                                        </p:cTn>
                                        <p:tgtEl>
                                          <p:spTgt spid="99"/>
                                        </p:tgtEl>
                                        <p:attrNameLst>
                                          <p:attrName>style.visibility</p:attrName>
                                        </p:attrNameLst>
                                      </p:cBhvr>
                                      <p:to>
                                        <p:strVal val="visible"/>
                                      </p:to>
                                    </p:set>
                                    <p:animEffect transition="in" filter="fade">
                                      <p:cBhvr>
                                        <p:cTn id="74" dur="500"/>
                                        <p:tgtEl>
                                          <p:spTgt spid="99"/>
                                        </p:tgtEl>
                                      </p:cBhvr>
                                    </p:animEffect>
                                  </p:childTnLst>
                                </p:cTn>
                              </p:par>
                              <p:par>
                                <p:cTn id="75" presetID="42" presetClass="path" presetSubtype="0" decel="100000" fill="hold" grpId="1" nodeType="withEffect">
                                  <p:stCondLst>
                                    <p:cond delay="350"/>
                                  </p:stCondLst>
                                  <p:childTnLst>
                                    <p:animMotion origin="layout" path="M -7.42915E-7 5.85565E-7 L -0.03676 5.85565E-7 " pathEditMode="relative" rAng="0" ptsTypes="AA">
                                      <p:cBhvr>
                                        <p:cTn id="76" dur="500" spd="-100000" fill="hold"/>
                                        <p:tgtEl>
                                          <p:spTgt spid="99"/>
                                        </p:tgtEl>
                                        <p:attrNameLst>
                                          <p:attrName>ppt_x</p:attrName>
                                          <p:attrName>ppt_y</p:attrName>
                                        </p:attrNameLst>
                                      </p:cBhvr>
                                      <p:rCtr x="-1838" y="0"/>
                                    </p:animMotion>
                                  </p:childTnLst>
                                </p:cTn>
                              </p:par>
                              <p:par>
                                <p:cTn id="77" presetID="10" presetClass="entr" presetSubtype="0" fill="hold" grpId="0" nodeType="withEffect">
                                  <p:stCondLst>
                                    <p:cond delay="350"/>
                                  </p:stCondLst>
                                  <p:childTnLst>
                                    <p:set>
                                      <p:cBhvr>
                                        <p:cTn id="78" dur="1" fill="hold">
                                          <p:stCondLst>
                                            <p:cond delay="0"/>
                                          </p:stCondLst>
                                        </p:cTn>
                                        <p:tgtEl>
                                          <p:spTgt spid="100"/>
                                        </p:tgtEl>
                                        <p:attrNameLst>
                                          <p:attrName>style.visibility</p:attrName>
                                        </p:attrNameLst>
                                      </p:cBhvr>
                                      <p:to>
                                        <p:strVal val="visible"/>
                                      </p:to>
                                    </p:set>
                                    <p:animEffect transition="in" filter="fade">
                                      <p:cBhvr>
                                        <p:cTn id="79" dur="500"/>
                                        <p:tgtEl>
                                          <p:spTgt spid="100"/>
                                        </p:tgtEl>
                                      </p:cBhvr>
                                    </p:animEffect>
                                  </p:childTnLst>
                                </p:cTn>
                              </p:par>
                              <p:par>
                                <p:cTn id="80" presetID="42" presetClass="path" presetSubtype="0" decel="100000" fill="hold" grpId="1" nodeType="withEffect">
                                  <p:stCondLst>
                                    <p:cond delay="350"/>
                                  </p:stCondLst>
                                  <p:childTnLst>
                                    <p:animMotion origin="layout" path="M 4.02349E-6 -4.07626E-6 L 0.03676 -4.07626E-6 " pathEditMode="relative" rAng="0" ptsTypes="AA">
                                      <p:cBhvr>
                                        <p:cTn id="81" dur="500" spd="-100000" fill="hold"/>
                                        <p:tgtEl>
                                          <p:spTgt spid="100"/>
                                        </p:tgtEl>
                                        <p:attrNameLst>
                                          <p:attrName>ppt_x</p:attrName>
                                          <p:attrName>ppt_y</p:attrName>
                                        </p:attrNameLst>
                                      </p:cBhvr>
                                      <p:rCtr x="183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28" grpId="0"/>
      <p:bldP spid="28" grpId="1"/>
      <p:bldP spid="27" grpId="0"/>
      <p:bldP spid="27" grpId="1"/>
      <p:bldP spid="12" grpId="0" animBg="1"/>
      <p:bldP spid="20" grpId="0" animBg="1"/>
      <p:bldP spid="21" grpId="0" animBg="1"/>
      <p:bldP spid="22" grpId="0" animBg="1"/>
      <p:bldP spid="94" grpId="0" animBg="1"/>
      <p:bldP spid="99" grpId="0" animBg="1"/>
      <p:bldP spid="99" grpId="1" animBg="1"/>
      <p:bldP spid="100" grpId="0" animBg="1"/>
      <p:bldP spid="100" grpId="1" animBg="1"/>
      <p:bldP spid="72" grpId="0"/>
      <p:bldP spid="72"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Freeform 50"/>
          <p:cNvSpPr>
            <a:spLocks/>
          </p:cNvSpPr>
          <p:nvPr/>
        </p:nvSpPr>
        <p:spPr bwMode="auto">
          <a:xfrm>
            <a:off x="5043655" y="5331546"/>
            <a:ext cx="857132" cy="574783"/>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accent1"/>
          </a:solidFill>
          <a:ln w="19050" cap="flat">
            <a:no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31" name="Title 30"/>
          <p:cNvSpPr>
            <a:spLocks noGrp="1"/>
          </p:cNvSpPr>
          <p:nvPr>
            <p:ph type="title"/>
          </p:nvPr>
        </p:nvSpPr>
        <p:spPr/>
        <p:txBody>
          <a:bodyPr>
            <a:normAutofit fontScale="90000"/>
          </a:bodyPr>
          <a:lstStyle/>
          <a:p>
            <a:r>
              <a:rPr lang="en-US" sz="4606" spc="-108" dirty="0"/>
              <a:t>Then came IaaS—table stakes for digital business</a:t>
            </a:r>
          </a:p>
        </p:txBody>
      </p:sp>
      <p:sp>
        <p:nvSpPr>
          <p:cNvPr id="74" name="TextBox 73"/>
          <p:cNvSpPr txBox="1"/>
          <p:nvPr/>
        </p:nvSpPr>
        <p:spPr>
          <a:xfrm>
            <a:off x="1510432" y="4261279"/>
            <a:ext cx="3742036" cy="322991"/>
          </a:xfrm>
          <a:prstGeom prst="rect">
            <a:avLst/>
          </a:prstGeom>
          <a:noFill/>
        </p:spPr>
        <p:txBody>
          <a:bodyPr wrap="square" rtlCol="0">
            <a:spAutoFit/>
          </a:bodyPr>
          <a:lstStyle/>
          <a:p>
            <a:pPr algn="ctr" defTabSz="896042">
              <a:defRPr/>
            </a:pPr>
            <a:r>
              <a:rPr lang="en-US" sz="1469" kern="0">
                <a:gradFill>
                  <a:gsLst>
                    <a:gs pos="1250">
                      <a:srgbClr val="353535"/>
                    </a:gs>
                    <a:gs pos="100000">
                      <a:srgbClr val="353535"/>
                    </a:gs>
                  </a:gsLst>
                  <a:lin ang="5400000" scaled="0"/>
                </a:gradFill>
                <a:latin typeface="Segoe UI"/>
              </a:rPr>
              <a:t>How often should I </a:t>
            </a:r>
            <a:r>
              <a:rPr lang="en-US" sz="1469" b="1" kern="0">
                <a:gradFill>
                  <a:gsLst>
                    <a:gs pos="1250">
                      <a:srgbClr val="353535"/>
                    </a:gs>
                    <a:gs pos="100000">
                      <a:srgbClr val="353535"/>
                    </a:gs>
                  </a:gsLst>
                  <a:lin ang="5400000" scaled="0"/>
                </a:gradFill>
                <a:latin typeface="Segoe UI"/>
              </a:rPr>
              <a:t>patch</a:t>
            </a:r>
            <a:r>
              <a:rPr lang="en-US" sz="1469" kern="0">
                <a:gradFill>
                  <a:gsLst>
                    <a:gs pos="1250">
                      <a:srgbClr val="353535"/>
                    </a:gs>
                    <a:gs pos="100000">
                      <a:srgbClr val="353535"/>
                    </a:gs>
                  </a:gsLst>
                  <a:lin ang="5400000" scaled="0"/>
                </a:gradFill>
                <a:latin typeface="Segoe UI"/>
              </a:rPr>
              <a:t> my </a:t>
            </a:r>
            <a:r>
              <a:rPr lang="en-US" sz="1469" b="1" kern="0">
                <a:gradFill>
                  <a:gsLst>
                    <a:gs pos="1250">
                      <a:srgbClr val="353535"/>
                    </a:gs>
                    <a:gs pos="100000">
                      <a:srgbClr val="353535"/>
                    </a:gs>
                  </a:gsLst>
                  <a:lin ang="5400000" scaled="0"/>
                </a:gradFill>
                <a:latin typeface="Segoe UI"/>
              </a:rPr>
              <a:t>servers</a:t>
            </a:r>
            <a:r>
              <a:rPr lang="en-US" sz="1469" kern="0">
                <a:gradFill>
                  <a:gsLst>
                    <a:gs pos="1250">
                      <a:srgbClr val="353535"/>
                    </a:gs>
                    <a:gs pos="100000">
                      <a:srgbClr val="353535"/>
                    </a:gs>
                  </a:gsLst>
                  <a:lin ang="5400000" scaled="0"/>
                </a:gradFill>
                <a:latin typeface="Segoe UI"/>
              </a:rPr>
              <a:t>?</a:t>
            </a:r>
          </a:p>
        </p:txBody>
      </p:sp>
      <p:sp>
        <p:nvSpPr>
          <p:cNvPr id="79" name="TextBox 78"/>
          <p:cNvSpPr txBox="1"/>
          <p:nvPr/>
        </p:nvSpPr>
        <p:spPr>
          <a:xfrm>
            <a:off x="1678097" y="4650063"/>
            <a:ext cx="3406703" cy="318421"/>
          </a:xfrm>
          <a:prstGeom prst="rect">
            <a:avLst/>
          </a:prstGeom>
          <a:noFill/>
        </p:spPr>
        <p:txBody>
          <a:bodyPr wrap="none" rtlCol="0">
            <a:spAutoFit/>
          </a:bodyPr>
          <a:lstStyle/>
          <a:p>
            <a:pPr algn="ctr" defTabSz="896042">
              <a:defRPr/>
            </a:pPr>
            <a:r>
              <a:rPr lang="en-US" sz="1469" kern="0">
                <a:gradFill>
                  <a:gsLst>
                    <a:gs pos="1250">
                      <a:srgbClr val="353535"/>
                    </a:gs>
                    <a:gs pos="100000">
                      <a:srgbClr val="353535"/>
                    </a:gs>
                  </a:gsLst>
                  <a:lin ang="5400000" scaled="0"/>
                </a:gradFill>
                <a:latin typeface="Segoe UI"/>
              </a:rPr>
              <a:t>How often should I backup my </a:t>
            </a:r>
            <a:r>
              <a:rPr lang="en-US" sz="1469" b="1" kern="0">
                <a:gradFill>
                  <a:gsLst>
                    <a:gs pos="1250">
                      <a:srgbClr val="353535"/>
                    </a:gs>
                    <a:gs pos="100000">
                      <a:srgbClr val="353535"/>
                    </a:gs>
                  </a:gsLst>
                  <a:lin ang="5400000" scaled="0"/>
                </a:gradFill>
                <a:latin typeface="Segoe UI"/>
              </a:rPr>
              <a:t>server</a:t>
            </a:r>
            <a:r>
              <a:rPr lang="en-US" sz="1469" kern="0">
                <a:gradFill>
                  <a:gsLst>
                    <a:gs pos="1250">
                      <a:srgbClr val="353535"/>
                    </a:gs>
                    <a:gs pos="100000">
                      <a:srgbClr val="353535"/>
                    </a:gs>
                  </a:gsLst>
                  <a:lin ang="5400000" scaled="0"/>
                </a:gradFill>
                <a:latin typeface="Segoe UI"/>
              </a:rPr>
              <a:t>?</a:t>
            </a:r>
          </a:p>
        </p:txBody>
      </p:sp>
      <p:sp>
        <p:nvSpPr>
          <p:cNvPr id="81" name="TextBox 80"/>
          <p:cNvSpPr txBox="1"/>
          <p:nvPr/>
        </p:nvSpPr>
        <p:spPr>
          <a:xfrm>
            <a:off x="1419255" y="5038847"/>
            <a:ext cx="3924389" cy="322991"/>
          </a:xfrm>
          <a:prstGeom prst="rect">
            <a:avLst/>
          </a:prstGeom>
          <a:noFill/>
        </p:spPr>
        <p:txBody>
          <a:bodyPr wrap="square" rtlCol="0">
            <a:spAutoFit/>
          </a:bodyPr>
          <a:lstStyle/>
          <a:p>
            <a:pPr algn="ctr" defTabSz="896042">
              <a:defRPr/>
            </a:pPr>
            <a:r>
              <a:rPr lang="en-US" sz="1469" kern="0">
                <a:gradFill>
                  <a:gsLst>
                    <a:gs pos="1250">
                      <a:srgbClr val="353535"/>
                    </a:gs>
                    <a:gs pos="100000">
                      <a:srgbClr val="353535"/>
                    </a:gs>
                  </a:gsLst>
                  <a:lin ang="5400000" scaled="0"/>
                </a:gradFill>
                <a:latin typeface="Segoe UI"/>
              </a:rPr>
              <a:t>Which packages should be on my </a:t>
            </a:r>
            <a:r>
              <a:rPr lang="en-US" sz="1469" b="1" kern="0">
                <a:gradFill>
                  <a:gsLst>
                    <a:gs pos="1250">
                      <a:srgbClr val="353535"/>
                    </a:gs>
                    <a:gs pos="100000">
                      <a:srgbClr val="353535"/>
                    </a:gs>
                  </a:gsLst>
                  <a:lin ang="5400000" scaled="0"/>
                </a:gradFill>
                <a:latin typeface="Segoe UI"/>
              </a:rPr>
              <a:t>server</a:t>
            </a:r>
            <a:r>
              <a:rPr lang="en-US" sz="1469" kern="0">
                <a:gradFill>
                  <a:gsLst>
                    <a:gs pos="1250">
                      <a:srgbClr val="353535"/>
                    </a:gs>
                    <a:gs pos="100000">
                      <a:srgbClr val="353535"/>
                    </a:gs>
                  </a:gsLst>
                  <a:lin ang="5400000" scaled="0"/>
                </a:gradFill>
                <a:latin typeface="Segoe UI"/>
              </a:rPr>
              <a:t>?</a:t>
            </a:r>
          </a:p>
        </p:txBody>
      </p:sp>
      <p:sp>
        <p:nvSpPr>
          <p:cNvPr id="89" name="TextBox 88"/>
          <p:cNvSpPr txBox="1"/>
          <p:nvPr/>
        </p:nvSpPr>
        <p:spPr>
          <a:xfrm>
            <a:off x="4198886" y="2011396"/>
            <a:ext cx="3787356" cy="322991"/>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algn="ctr" defTabSz="896042">
              <a:defRPr/>
            </a:pPr>
            <a:r>
              <a:rPr lang="en-US" sz="1469">
                <a:gradFill>
                  <a:gsLst>
                    <a:gs pos="1250">
                      <a:srgbClr val="353535"/>
                    </a:gs>
                    <a:gs pos="100000">
                      <a:srgbClr val="353535"/>
                    </a:gs>
                  </a:gsLst>
                  <a:lin ang="5400000" scaled="0"/>
                </a:gradFill>
              </a:rPr>
              <a:t>How many </a:t>
            </a:r>
            <a:r>
              <a:rPr lang="en-US" sz="1469" b="1">
                <a:gradFill>
                  <a:gsLst>
                    <a:gs pos="1250">
                      <a:srgbClr val="353535"/>
                    </a:gs>
                    <a:gs pos="100000">
                      <a:srgbClr val="353535"/>
                    </a:gs>
                  </a:gsLst>
                  <a:lin ang="5400000" scaled="0"/>
                </a:gradFill>
              </a:rPr>
              <a:t>servers</a:t>
            </a:r>
            <a:r>
              <a:rPr lang="en-US" sz="1469">
                <a:gradFill>
                  <a:gsLst>
                    <a:gs pos="1250">
                      <a:srgbClr val="353535"/>
                    </a:gs>
                    <a:gs pos="100000">
                      <a:srgbClr val="353535"/>
                    </a:gs>
                  </a:gsLst>
                  <a:lin ang="5400000" scaled="0"/>
                </a:gradFill>
              </a:rPr>
              <a:t> do I need?</a:t>
            </a:r>
          </a:p>
        </p:txBody>
      </p:sp>
      <p:sp>
        <p:nvSpPr>
          <p:cNvPr id="114" name="TextBox 113"/>
          <p:cNvSpPr txBox="1"/>
          <p:nvPr/>
        </p:nvSpPr>
        <p:spPr>
          <a:xfrm>
            <a:off x="4452788" y="1644177"/>
            <a:ext cx="3279552" cy="316687"/>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algn="ctr" defTabSz="896042">
              <a:defRPr/>
            </a:pPr>
            <a:r>
              <a:rPr lang="en-US" sz="1469">
                <a:gradFill>
                  <a:gsLst>
                    <a:gs pos="1250">
                      <a:srgbClr val="353535"/>
                    </a:gs>
                    <a:gs pos="100000">
                      <a:srgbClr val="353535"/>
                    </a:gs>
                  </a:gsLst>
                  <a:lin ang="5400000" scaled="0"/>
                </a:gradFill>
              </a:rPr>
              <a:t>How can I increase </a:t>
            </a:r>
            <a:r>
              <a:rPr lang="en-US" sz="1469" b="1">
                <a:gradFill>
                  <a:gsLst>
                    <a:gs pos="1250">
                      <a:srgbClr val="353535"/>
                    </a:gs>
                    <a:gs pos="100000">
                      <a:srgbClr val="353535"/>
                    </a:gs>
                  </a:gsLst>
                  <a:lin ang="5400000" scaled="0"/>
                </a:gradFill>
              </a:rPr>
              <a:t>server</a:t>
            </a:r>
            <a:r>
              <a:rPr lang="en-US" sz="1469">
                <a:gradFill>
                  <a:gsLst>
                    <a:gs pos="1250">
                      <a:srgbClr val="353535"/>
                    </a:gs>
                    <a:gs pos="100000">
                      <a:srgbClr val="353535"/>
                    </a:gs>
                  </a:gsLst>
                  <a:lin ang="5400000" scaled="0"/>
                </a:gradFill>
              </a:rPr>
              <a:t> utilization?</a:t>
            </a:r>
          </a:p>
        </p:txBody>
      </p:sp>
      <p:sp>
        <p:nvSpPr>
          <p:cNvPr id="115" name="TextBox 114"/>
          <p:cNvSpPr txBox="1"/>
          <p:nvPr/>
        </p:nvSpPr>
        <p:spPr>
          <a:xfrm>
            <a:off x="3298224" y="1276959"/>
            <a:ext cx="5588680" cy="322991"/>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algn="ctr" defTabSz="896042">
              <a:defRPr/>
            </a:pPr>
            <a:r>
              <a:rPr lang="en-US" sz="1469">
                <a:gradFill>
                  <a:gsLst>
                    <a:gs pos="1250">
                      <a:srgbClr val="353535"/>
                    </a:gs>
                    <a:gs pos="100000">
                      <a:srgbClr val="353535"/>
                    </a:gs>
                  </a:gsLst>
                  <a:lin ang="5400000" scaled="0"/>
                </a:gradFill>
              </a:rPr>
              <a:t>What is the right </a:t>
            </a:r>
            <a:r>
              <a:rPr lang="en-US" sz="1469" b="1">
                <a:gradFill>
                  <a:gsLst>
                    <a:gs pos="1250">
                      <a:srgbClr val="353535"/>
                    </a:gs>
                    <a:gs pos="100000">
                      <a:srgbClr val="353535"/>
                    </a:gs>
                  </a:gsLst>
                  <a:lin ang="5400000" scaled="0"/>
                </a:gradFill>
              </a:rPr>
              <a:t>size</a:t>
            </a:r>
            <a:r>
              <a:rPr lang="en-US" sz="1469">
                <a:gradFill>
                  <a:gsLst>
                    <a:gs pos="1250">
                      <a:srgbClr val="353535"/>
                    </a:gs>
                    <a:gs pos="100000">
                      <a:srgbClr val="353535"/>
                    </a:gs>
                  </a:gsLst>
                  <a:lin ang="5400000" scaled="0"/>
                </a:gradFill>
              </a:rPr>
              <a:t> of </a:t>
            </a:r>
            <a:r>
              <a:rPr lang="en-US" sz="1469" b="1">
                <a:gradFill>
                  <a:gsLst>
                    <a:gs pos="1250">
                      <a:srgbClr val="353535"/>
                    </a:gs>
                    <a:gs pos="100000">
                      <a:srgbClr val="353535"/>
                    </a:gs>
                  </a:gsLst>
                  <a:lin ang="5400000" scaled="0"/>
                </a:gradFill>
              </a:rPr>
              <a:t>servers</a:t>
            </a:r>
            <a:r>
              <a:rPr lang="en-US" sz="1469">
                <a:gradFill>
                  <a:gsLst>
                    <a:gs pos="1250">
                      <a:srgbClr val="353535"/>
                    </a:gs>
                    <a:gs pos="100000">
                      <a:srgbClr val="353535"/>
                    </a:gs>
                  </a:gsLst>
                  <a:lin ang="5400000" scaled="0"/>
                </a:gradFill>
              </a:rPr>
              <a:t> for my business needs?</a:t>
            </a:r>
          </a:p>
        </p:txBody>
      </p:sp>
      <p:sp>
        <p:nvSpPr>
          <p:cNvPr id="116" name="TextBox 115"/>
          <p:cNvSpPr txBox="1"/>
          <p:nvPr/>
        </p:nvSpPr>
        <p:spPr>
          <a:xfrm>
            <a:off x="4968164" y="2378615"/>
            <a:ext cx="2248799" cy="316687"/>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algn="ctr" defTabSz="896042">
              <a:defRPr/>
            </a:pPr>
            <a:r>
              <a:rPr lang="en-US" sz="1469">
                <a:gradFill>
                  <a:gsLst>
                    <a:gs pos="1250">
                      <a:srgbClr val="353535"/>
                    </a:gs>
                    <a:gs pos="100000">
                      <a:srgbClr val="353535"/>
                    </a:gs>
                  </a:gsLst>
                  <a:lin ang="5400000" scaled="0"/>
                </a:gradFill>
              </a:rPr>
              <a:t>How can I </a:t>
            </a:r>
            <a:r>
              <a:rPr lang="en-US" sz="1469" b="1">
                <a:gradFill>
                  <a:gsLst>
                    <a:gs pos="1250">
                      <a:srgbClr val="353535"/>
                    </a:gs>
                    <a:gs pos="100000">
                      <a:srgbClr val="353535"/>
                    </a:gs>
                  </a:gsLst>
                  <a:lin ang="5400000" scaled="0"/>
                </a:gradFill>
              </a:rPr>
              <a:t>scale</a:t>
            </a:r>
            <a:r>
              <a:rPr lang="en-US" sz="1469">
                <a:gradFill>
                  <a:gsLst>
                    <a:gs pos="1250">
                      <a:srgbClr val="353535"/>
                    </a:gs>
                    <a:gs pos="100000">
                      <a:srgbClr val="353535"/>
                    </a:gs>
                  </a:gsLst>
                  <a:lin ang="5400000" scaled="0"/>
                </a:gradFill>
              </a:rPr>
              <a:t> my app?</a:t>
            </a:r>
          </a:p>
        </p:txBody>
      </p:sp>
      <p:sp>
        <p:nvSpPr>
          <p:cNvPr id="117" name="TextBox 116"/>
          <p:cNvSpPr txBox="1"/>
          <p:nvPr/>
        </p:nvSpPr>
        <p:spPr>
          <a:xfrm>
            <a:off x="7587061" y="4650063"/>
            <a:ext cx="2482837" cy="322991"/>
          </a:xfrm>
          <a:prstGeom prst="rect">
            <a:avLst/>
          </a:prstGeom>
          <a:noFill/>
        </p:spPr>
        <p:txBody>
          <a:bodyPr wrap="square" rtlCol="0">
            <a:spAutoFit/>
          </a:bodyPr>
          <a:lstStyle>
            <a:defPPr>
              <a:defRPr lang="en-US"/>
            </a:defPPr>
            <a:lvl1pPr algn="ctr" defTabSz="914224">
              <a:defRPr sz="1500" kern="0">
                <a:gradFill>
                  <a:gsLst>
                    <a:gs pos="1250">
                      <a:schemeClr val="tx1"/>
                    </a:gs>
                    <a:gs pos="100000">
                      <a:schemeClr val="tx1"/>
                    </a:gs>
                  </a:gsLst>
                  <a:lin ang="5400000" scaled="0"/>
                </a:gradFill>
                <a:latin typeface="Segoe UI"/>
              </a:defRPr>
            </a:lvl1pPr>
          </a:lstStyle>
          <a:p>
            <a:pPr defTabSz="896042">
              <a:defRPr/>
            </a:pPr>
            <a:r>
              <a:rPr lang="en-US" sz="1469" b="1">
                <a:gradFill>
                  <a:gsLst>
                    <a:gs pos="1250">
                      <a:srgbClr val="353535"/>
                    </a:gs>
                    <a:gs pos="100000">
                      <a:srgbClr val="353535"/>
                    </a:gs>
                  </a:gsLst>
                  <a:lin ang="5400000" scaled="0"/>
                </a:gradFill>
              </a:rPr>
              <a:t>Which OS </a:t>
            </a:r>
            <a:r>
              <a:rPr lang="en-US" sz="1469">
                <a:gradFill>
                  <a:gsLst>
                    <a:gs pos="1250">
                      <a:srgbClr val="353535"/>
                    </a:gs>
                    <a:gs pos="100000">
                      <a:srgbClr val="353535"/>
                    </a:gs>
                  </a:gsLst>
                  <a:lin ang="5400000" scaled="0"/>
                </a:gradFill>
              </a:rPr>
              <a:t>should I use?</a:t>
            </a:r>
          </a:p>
        </p:txBody>
      </p:sp>
      <p:sp>
        <p:nvSpPr>
          <p:cNvPr id="118" name="TextBox 117"/>
          <p:cNvSpPr txBox="1"/>
          <p:nvPr/>
        </p:nvSpPr>
        <p:spPr>
          <a:xfrm>
            <a:off x="6405111" y="4261279"/>
            <a:ext cx="4846736" cy="322991"/>
          </a:xfrm>
          <a:prstGeom prst="rect">
            <a:avLst/>
          </a:prstGeom>
          <a:noFill/>
        </p:spPr>
        <p:txBody>
          <a:bodyPr wrap="square" rtlCol="0">
            <a:spAutoFit/>
          </a:bodyPr>
          <a:lstStyle>
            <a:defPPr>
              <a:defRPr lang="en-US"/>
            </a:defPPr>
            <a:lvl1pPr algn="ctr" defTabSz="914224">
              <a:defRPr sz="1500" kern="0">
                <a:gradFill>
                  <a:gsLst>
                    <a:gs pos="1250">
                      <a:schemeClr val="tx1"/>
                    </a:gs>
                    <a:gs pos="100000">
                      <a:schemeClr val="tx1"/>
                    </a:gs>
                  </a:gsLst>
                  <a:lin ang="5400000" scaled="0"/>
                </a:gradFill>
                <a:latin typeface="Segoe UI"/>
              </a:defRPr>
            </a:lvl1pPr>
          </a:lstStyle>
          <a:p>
            <a:pPr defTabSz="896042">
              <a:defRPr/>
            </a:pPr>
            <a:r>
              <a:rPr lang="en-US" sz="1469">
                <a:gradFill>
                  <a:gsLst>
                    <a:gs pos="1250">
                      <a:srgbClr val="353535"/>
                    </a:gs>
                    <a:gs pos="100000">
                      <a:srgbClr val="353535"/>
                    </a:gs>
                  </a:gsLst>
                  <a:lin ang="5400000" scaled="0"/>
                </a:gradFill>
              </a:rPr>
              <a:t>How do I </a:t>
            </a:r>
            <a:r>
              <a:rPr lang="en-US" sz="1469" b="1">
                <a:gradFill>
                  <a:gsLst>
                    <a:gs pos="1250">
                      <a:srgbClr val="353535"/>
                    </a:gs>
                    <a:gs pos="100000">
                      <a:srgbClr val="353535"/>
                    </a:gs>
                  </a:gsLst>
                  <a:lin ang="5400000" scaled="0"/>
                </a:gradFill>
              </a:rPr>
              <a:t>deploy</a:t>
            </a:r>
            <a:r>
              <a:rPr lang="en-US" sz="1469">
                <a:gradFill>
                  <a:gsLst>
                    <a:gs pos="1250">
                      <a:srgbClr val="353535"/>
                    </a:gs>
                    <a:gs pos="100000">
                      <a:srgbClr val="353535"/>
                    </a:gs>
                  </a:gsLst>
                  <a:lin ang="5400000" scaled="0"/>
                </a:gradFill>
              </a:rPr>
              <a:t> new </a:t>
            </a:r>
            <a:r>
              <a:rPr lang="en-US" sz="1469" b="1">
                <a:gradFill>
                  <a:gsLst>
                    <a:gs pos="1250">
                      <a:srgbClr val="353535"/>
                    </a:gs>
                    <a:gs pos="100000">
                      <a:srgbClr val="353535"/>
                    </a:gs>
                  </a:gsLst>
                  <a:lin ang="5400000" scaled="0"/>
                </a:gradFill>
              </a:rPr>
              <a:t>code</a:t>
            </a:r>
            <a:r>
              <a:rPr lang="en-US" sz="1469">
                <a:gradFill>
                  <a:gsLst>
                    <a:gs pos="1250">
                      <a:srgbClr val="353535"/>
                    </a:gs>
                    <a:gs pos="100000">
                      <a:srgbClr val="353535"/>
                    </a:gs>
                  </a:gsLst>
                  <a:lin ang="5400000" scaled="0"/>
                </a:gradFill>
              </a:rPr>
              <a:t> to my </a:t>
            </a:r>
            <a:r>
              <a:rPr lang="en-US" sz="1469" b="1">
                <a:gradFill>
                  <a:gsLst>
                    <a:gs pos="1250">
                      <a:srgbClr val="353535"/>
                    </a:gs>
                    <a:gs pos="100000">
                      <a:srgbClr val="353535"/>
                    </a:gs>
                  </a:gsLst>
                  <a:lin ang="5400000" scaled="0"/>
                </a:gradFill>
              </a:rPr>
              <a:t>server</a:t>
            </a:r>
            <a:r>
              <a:rPr lang="en-US" sz="1469">
                <a:gradFill>
                  <a:gsLst>
                    <a:gs pos="1250">
                      <a:srgbClr val="353535"/>
                    </a:gs>
                    <a:gs pos="100000">
                      <a:srgbClr val="353535"/>
                    </a:gs>
                  </a:gsLst>
                  <a:lin ang="5400000" scaled="0"/>
                </a:gradFill>
              </a:rPr>
              <a:t>?</a:t>
            </a:r>
          </a:p>
        </p:txBody>
      </p:sp>
      <p:sp>
        <p:nvSpPr>
          <p:cNvPr id="119" name="TextBox 118"/>
          <p:cNvSpPr txBox="1"/>
          <p:nvPr/>
        </p:nvSpPr>
        <p:spPr>
          <a:xfrm>
            <a:off x="6781357" y="5038847"/>
            <a:ext cx="4094243" cy="322991"/>
          </a:xfrm>
          <a:prstGeom prst="rect">
            <a:avLst/>
          </a:prstGeom>
          <a:noFill/>
        </p:spPr>
        <p:txBody>
          <a:bodyPr wrap="square" rtlCol="0">
            <a:spAutoFit/>
          </a:bodyPr>
          <a:lstStyle>
            <a:defPPr>
              <a:defRPr lang="en-US"/>
            </a:defPPr>
            <a:lvl1pPr algn="ctr" defTabSz="914224">
              <a:defRPr sz="1500" kern="0">
                <a:gradFill>
                  <a:gsLst>
                    <a:gs pos="1250">
                      <a:schemeClr val="tx1"/>
                    </a:gs>
                    <a:gs pos="100000">
                      <a:schemeClr val="tx1"/>
                    </a:gs>
                  </a:gsLst>
                  <a:lin ang="5400000" scaled="0"/>
                </a:gradFill>
                <a:latin typeface="Segoe UI"/>
              </a:defRPr>
            </a:lvl1pPr>
          </a:lstStyle>
          <a:p>
            <a:pPr defTabSz="896042">
              <a:defRPr/>
            </a:pPr>
            <a:r>
              <a:rPr lang="en-US" sz="1469">
                <a:gradFill>
                  <a:gsLst>
                    <a:gs pos="1250">
                      <a:srgbClr val="353535"/>
                    </a:gs>
                    <a:gs pos="100000">
                      <a:srgbClr val="353535"/>
                    </a:gs>
                  </a:gsLst>
                  <a:lin ang="5400000" scaled="0"/>
                </a:gradFill>
              </a:rPr>
              <a:t>Who </a:t>
            </a:r>
            <a:r>
              <a:rPr lang="en-US" sz="1469" b="1">
                <a:gradFill>
                  <a:gsLst>
                    <a:gs pos="1250">
                      <a:srgbClr val="353535"/>
                    </a:gs>
                    <a:gs pos="100000">
                      <a:srgbClr val="353535"/>
                    </a:gs>
                  </a:gsLst>
                  <a:lin ang="5400000" scaled="0"/>
                </a:gradFill>
              </a:rPr>
              <a:t>monitors</a:t>
            </a:r>
            <a:r>
              <a:rPr lang="en-US" sz="1469">
                <a:gradFill>
                  <a:gsLst>
                    <a:gs pos="1250">
                      <a:srgbClr val="353535"/>
                    </a:gs>
                    <a:gs pos="100000">
                      <a:srgbClr val="353535"/>
                    </a:gs>
                  </a:gsLst>
                  <a:lin ang="5400000" scaled="0"/>
                </a:gradFill>
              </a:rPr>
              <a:t> my App?</a:t>
            </a:r>
          </a:p>
        </p:txBody>
      </p:sp>
      <p:grpSp>
        <p:nvGrpSpPr>
          <p:cNvPr id="120" name="Group 119"/>
          <p:cNvGrpSpPr/>
          <p:nvPr/>
        </p:nvGrpSpPr>
        <p:grpSpPr>
          <a:xfrm>
            <a:off x="5438935" y="5222511"/>
            <a:ext cx="1314131" cy="1314131"/>
            <a:chOff x="5547902" y="4202399"/>
            <a:chExt cx="1340672" cy="1340672"/>
          </a:xfrm>
        </p:grpSpPr>
        <p:sp>
          <p:nvSpPr>
            <p:cNvPr id="121" name="Oval 120"/>
            <p:cNvSpPr/>
            <p:nvPr/>
          </p:nvSpPr>
          <p:spPr bwMode="auto">
            <a:xfrm>
              <a:off x="5547902" y="4202399"/>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22" name="Group 121"/>
            <p:cNvGrpSpPr/>
            <p:nvPr/>
          </p:nvGrpSpPr>
          <p:grpSpPr>
            <a:xfrm>
              <a:off x="5882043" y="4461171"/>
              <a:ext cx="744667" cy="794664"/>
              <a:chOff x="2084593" y="2157479"/>
              <a:chExt cx="958326" cy="1022668"/>
            </a:xfrm>
          </p:grpSpPr>
          <p:grpSp>
            <p:nvGrpSpPr>
              <p:cNvPr id="123" name="Group 4"/>
              <p:cNvGrpSpPr>
                <a:grpSpLocks noChangeAspect="1"/>
              </p:cNvGrpSpPr>
              <p:nvPr/>
            </p:nvGrpSpPr>
            <p:grpSpPr bwMode="auto">
              <a:xfrm>
                <a:off x="2084593" y="2157479"/>
                <a:ext cx="475727" cy="1022668"/>
                <a:chOff x="7" y="12"/>
                <a:chExt cx="167" cy="359"/>
              </a:xfrm>
            </p:grpSpPr>
            <p:sp>
              <p:nvSpPr>
                <p:cNvPr id="131" name="Rectangle 5"/>
                <p:cNvSpPr>
                  <a:spLocks noChangeArrowheads="1"/>
                </p:cNvSpPr>
                <p:nvPr/>
              </p:nvSpPr>
              <p:spPr bwMode="auto">
                <a:xfrm>
                  <a:off x="7" y="45"/>
                  <a:ext cx="167" cy="326"/>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2" name="Freeform 6"/>
                <p:cNvSpPr>
                  <a:spLocks/>
                </p:cNvSpPr>
                <p:nvPr/>
              </p:nvSpPr>
              <p:spPr bwMode="auto">
                <a:xfrm>
                  <a:off x="69" y="312"/>
                  <a:ext cx="43" cy="59"/>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3" name="Rectangle 7"/>
                <p:cNvSpPr>
                  <a:spLocks noChangeArrowheads="1"/>
                </p:cNvSpPr>
                <p:nvPr/>
              </p:nvSpPr>
              <p:spPr bwMode="auto">
                <a:xfrm>
                  <a:off x="42" y="232"/>
                  <a:ext cx="25" cy="25"/>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4" name="Rectangle 8"/>
                <p:cNvSpPr>
                  <a:spLocks noChangeArrowheads="1"/>
                </p:cNvSpPr>
                <p:nvPr/>
              </p:nvSpPr>
              <p:spPr bwMode="auto">
                <a:xfrm>
                  <a:off x="114" y="232"/>
                  <a:ext cx="26" cy="25"/>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5" name="Rectangle 9"/>
                <p:cNvSpPr>
                  <a:spLocks noChangeArrowheads="1"/>
                </p:cNvSpPr>
                <p:nvPr/>
              </p:nvSpPr>
              <p:spPr bwMode="auto">
                <a:xfrm>
                  <a:off x="42" y="164"/>
                  <a:ext cx="25" cy="25"/>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6" name="Rectangle 10"/>
                <p:cNvSpPr>
                  <a:spLocks noChangeArrowheads="1"/>
                </p:cNvSpPr>
                <p:nvPr/>
              </p:nvSpPr>
              <p:spPr bwMode="auto">
                <a:xfrm>
                  <a:off x="114" y="164"/>
                  <a:ext cx="26" cy="25"/>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7" name="Rectangle 11"/>
                <p:cNvSpPr>
                  <a:spLocks noChangeArrowheads="1"/>
                </p:cNvSpPr>
                <p:nvPr/>
              </p:nvSpPr>
              <p:spPr bwMode="auto">
                <a:xfrm>
                  <a:off x="42" y="98"/>
                  <a:ext cx="25" cy="24"/>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8" name="Rectangle 12"/>
                <p:cNvSpPr>
                  <a:spLocks noChangeArrowheads="1"/>
                </p:cNvSpPr>
                <p:nvPr/>
              </p:nvSpPr>
              <p:spPr bwMode="auto">
                <a:xfrm>
                  <a:off x="114" y="98"/>
                  <a:ext cx="26" cy="24"/>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9" name="Rectangle 13"/>
                <p:cNvSpPr>
                  <a:spLocks noChangeArrowheads="1"/>
                </p:cNvSpPr>
                <p:nvPr/>
              </p:nvSpPr>
              <p:spPr bwMode="auto">
                <a:xfrm>
                  <a:off x="31" y="12"/>
                  <a:ext cx="47" cy="33"/>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124" name="Group 123"/>
              <p:cNvGrpSpPr/>
              <p:nvPr/>
            </p:nvGrpSpPr>
            <p:grpSpPr>
              <a:xfrm>
                <a:off x="2561534" y="2758439"/>
                <a:ext cx="475727" cy="421466"/>
                <a:chOff x="2779974" y="2727959"/>
                <a:chExt cx="475727" cy="421466"/>
              </a:xfrm>
            </p:grpSpPr>
            <p:sp>
              <p:nvSpPr>
                <p:cNvPr id="126" name="Rectangle 5"/>
                <p:cNvSpPr>
                  <a:spLocks noChangeArrowheads="1"/>
                </p:cNvSpPr>
                <p:nvPr/>
              </p:nvSpPr>
              <p:spPr bwMode="auto">
                <a:xfrm>
                  <a:off x="2779974" y="2727959"/>
                  <a:ext cx="475727" cy="421465"/>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7" name="Freeform 6"/>
                <p:cNvSpPr>
                  <a:spLocks/>
                </p:cNvSpPr>
                <p:nvPr/>
              </p:nvSpPr>
              <p:spPr bwMode="auto">
                <a:xfrm>
                  <a:off x="3058191" y="2981354"/>
                  <a:ext cx="122493" cy="168071"/>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8" name="Rectangle 7"/>
                <p:cNvSpPr>
                  <a:spLocks noChangeArrowheads="1"/>
                </p:cNvSpPr>
                <p:nvPr/>
              </p:nvSpPr>
              <p:spPr bwMode="auto">
                <a:xfrm>
                  <a:off x="2879677" y="2829662"/>
                  <a:ext cx="71217" cy="71216"/>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9" name="Rectangle 8"/>
                <p:cNvSpPr>
                  <a:spLocks noChangeArrowheads="1"/>
                </p:cNvSpPr>
                <p:nvPr/>
              </p:nvSpPr>
              <p:spPr bwMode="auto">
                <a:xfrm>
                  <a:off x="3084781" y="2829662"/>
                  <a:ext cx="74065" cy="71216"/>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0" name="Rectangle 9"/>
                <p:cNvSpPr>
                  <a:spLocks noChangeArrowheads="1"/>
                </p:cNvSpPr>
                <p:nvPr/>
              </p:nvSpPr>
              <p:spPr bwMode="auto">
                <a:xfrm>
                  <a:off x="2879677" y="3004253"/>
                  <a:ext cx="71217" cy="71216"/>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sp>
            <p:nvSpPr>
              <p:cNvPr id="125" name="Isosceles Triangle 124"/>
              <p:cNvSpPr/>
              <p:nvPr/>
            </p:nvSpPr>
            <p:spPr bwMode="auto">
              <a:xfrm>
                <a:off x="2560320" y="2537142"/>
                <a:ext cx="482599" cy="221297"/>
              </a:xfrm>
              <a:prstGeom prst="triangle">
                <a:avLst>
                  <a:gd name="adj" fmla="val 0"/>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err="1">
                  <a:solidFill>
                    <a:srgbClr val="353535"/>
                  </a:solidFill>
                  <a:latin typeface="Segoe UI Semilight"/>
                </a:endParaRPr>
              </a:p>
            </p:txBody>
          </p:sp>
        </p:grpSp>
      </p:grpSp>
      <p:grpSp>
        <p:nvGrpSpPr>
          <p:cNvPr id="140" name="Group 139"/>
          <p:cNvGrpSpPr/>
          <p:nvPr/>
        </p:nvGrpSpPr>
        <p:grpSpPr>
          <a:xfrm>
            <a:off x="5438935" y="2790675"/>
            <a:ext cx="1314131" cy="1314131"/>
            <a:chOff x="5547902" y="2127586"/>
            <a:chExt cx="1340672" cy="1340672"/>
          </a:xfrm>
        </p:grpSpPr>
        <p:sp>
          <p:nvSpPr>
            <p:cNvPr id="141" name="Oval 140"/>
            <p:cNvSpPr/>
            <p:nvPr/>
          </p:nvSpPr>
          <p:spPr bwMode="auto">
            <a:xfrm>
              <a:off x="5547902"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42" name="Group 16"/>
            <p:cNvGrpSpPr>
              <a:grpSpLocks noChangeAspect="1"/>
            </p:cNvGrpSpPr>
            <p:nvPr/>
          </p:nvGrpSpPr>
          <p:grpSpPr bwMode="auto">
            <a:xfrm>
              <a:off x="5824049" y="2333627"/>
              <a:ext cx="770389" cy="891106"/>
              <a:chOff x="13" y="7"/>
              <a:chExt cx="351" cy="406"/>
            </a:xfrm>
          </p:grpSpPr>
          <p:sp>
            <p:nvSpPr>
              <p:cNvPr id="143" name="Freeform 17"/>
              <p:cNvSpPr>
                <a:spLocks/>
              </p:cNvSpPr>
              <p:nvPr/>
            </p:nvSpPr>
            <p:spPr bwMode="auto">
              <a:xfrm>
                <a:off x="212"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4" name="Freeform 18"/>
              <p:cNvSpPr>
                <a:spLocks/>
              </p:cNvSpPr>
              <p:nvPr/>
            </p:nvSpPr>
            <p:spPr bwMode="auto">
              <a:xfrm>
                <a:off x="212"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5" name="Line 19"/>
              <p:cNvSpPr>
                <a:spLocks noChangeShapeType="1"/>
              </p:cNvSpPr>
              <p:nvPr/>
            </p:nvSpPr>
            <p:spPr bwMode="auto">
              <a:xfrm>
                <a:off x="288" y="282"/>
                <a:ext cx="0" cy="93"/>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6" name="Freeform 20"/>
              <p:cNvSpPr>
                <a:spLocks/>
              </p:cNvSpPr>
              <p:nvPr/>
            </p:nvSpPr>
            <p:spPr bwMode="auto">
              <a:xfrm>
                <a:off x="13"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7" name="Freeform 21"/>
              <p:cNvSpPr>
                <a:spLocks/>
              </p:cNvSpPr>
              <p:nvPr/>
            </p:nvSpPr>
            <p:spPr bwMode="auto">
              <a:xfrm>
                <a:off x="13"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8" name="Line 22"/>
              <p:cNvSpPr>
                <a:spLocks noChangeShapeType="1"/>
              </p:cNvSpPr>
              <p:nvPr/>
            </p:nvSpPr>
            <p:spPr bwMode="auto">
              <a:xfrm>
                <a:off x="89" y="282"/>
                <a:ext cx="0" cy="93"/>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9" name="Freeform 23"/>
              <p:cNvSpPr>
                <a:spLocks/>
              </p:cNvSpPr>
              <p:nvPr/>
            </p:nvSpPr>
            <p:spPr bwMode="auto">
              <a:xfrm>
                <a:off x="106" y="364"/>
                <a:ext cx="163" cy="49"/>
              </a:xfrm>
              <a:custGeom>
                <a:avLst/>
                <a:gdLst>
                  <a:gd name="T0" fmla="*/ 163 w 163"/>
                  <a:gd name="T1" fmla="*/ 2 h 49"/>
                  <a:gd name="T2" fmla="*/ 83 w 163"/>
                  <a:gd name="T3" fmla="*/ 49 h 49"/>
                  <a:gd name="T4" fmla="*/ 0 w 163"/>
                  <a:gd name="T5" fmla="*/ 0 h 49"/>
                </a:gdLst>
                <a:ahLst/>
                <a:cxnLst>
                  <a:cxn ang="0">
                    <a:pos x="T0" y="T1"/>
                  </a:cxn>
                  <a:cxn ang="0">
                    <a:pos x="T2" y="T3"/>
                  </a:cxn>
                  <a:cxn ang="0">
                    <a:pos x="T4" y="T5"/>
                  </a:cxn>
                </a:cxnLst>
                <a:rect l="0" t="0" r="r" b="b"/>
                <a:pathLst>
                  <a:path w="163" h="49">
                    <a:moveTo>
                      <a:pt x="163" y="2"/>
                    </a:moveTo>
                    <a:lnTo>
                      <a:pt x="83" y="49"/>
                    </a:lnTo>
                    <a:lnTo>
                      <a:pt x="0" y="0"/>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50" name="Freeform 24"/>
              <p:cNvSpPr>
                <a:spLocks/>
              </p:cNvSpPr>
              <p:nvPr/>
            </p:nvSpPr>
            <p:spPr bwMode="auto">
              <a:xfrm>
                <a:off x="113" y="7"/>
                <a:ext cx="152" cy="176"/>
              </a:xfrm>
              <a:custGeom>
                <a:avLst/>
                <a:gdLst>
                  <a:gd name="T0" fmla="*/ 0 w 152"/>
                  <a:gd name="T1" fmla="*/ 45 h 176"/>
                  <a:gd name="T2" fmla="*/ 76 w 152"/>
                  <a:gd name="T3" fmla="*/ 0 h 176"/>
                  <a:gd name="T4" fmla="*/ 152 w 152"/>
                  <a:gd name="T5" fmla="*/ 45 h 176"/>
                  <a:gd name="T6" fmla="*/ 152 w 152"/>
                  <a:gd name="T7" fmla="*/ 133 h 176"/>
                  <a:gd name="T8" fmla="*/ 76 w 152"/>
                  <a:gd name="T9" fmla="*/ 176 h 176"/>
                  <a:gd name="T10" fmla="*/ 0 w 152"/>
                  <a:gd name="T11" fmla="*/ 133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3"/>
                    </a:lnTo>
                    <a:lnTo>
                      <a:pt x="76" y="176"/>
                    </a:lnTo>
                    <a:lnTo>
                      <a:pt x="0" y="133"/>
                    </a:lnTo>
                    <a:lnTo>
                      <a:pt x="0" y="45"/>
                    </a:ln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51" name="Freeform 25"/>
              <p:cNvSpPr>
                <a:spLocks/>
              </p:cNvSpPr>
              <p:nvPr/>
            </p:nvSpPr>
            <p:spPr bwMode="auto">
              <a:xfrm>
                <a:off x="113" y="52"/>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52" name="Line 26"/>
              <p:cNvSpPr>
                <a:spLocks noChangeShapeType="1"/>
              </p:cNvSpPr>
              <p:nvPr/>
            </p:nvSpPr>
            <p:spPr bwMode="auto">
              <a:xfrm>
                <a:off x="189" y="96"/>
                <a:ext cx="0" cy="87"/>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53" name="Freeform 27"/>
              <p:cNvSpPr>
                <a:spLocks/>
              </p:cNvSpPr>
              <p:nvPr/>
            </p:nvSpPr>
            <p:spPr bwMode="auto">
              <a:xfrm>
                <a:off x="265" y="92"/>
                <a:ext cx="82" cy="141"/>
              </a:xfrm>
              <a:custGeom>
                <a:avLst/>
                <a:gdLst>
                  <a:gd name="T0" fmla="*/ 0 w 82"/>
                  <a:gd name="T1" fmla="*/ 0 h 141"/>
                  <a:gd name="T2" fmla="*/ 82 w 82"/>
                  <a:gd name="T3" fmla="*/ 46 h 141"/>
                  <a:gd name="T4" fmla="*/ 82 w 82"/>
                  <a:gd name="T5" fmla="*/ 141 h 141"/>
                </a:gdLst>
                <a:ahLst/>
                <a:cxnLst>
                  <a:cxn ang="0">
                    <a:pos x="T0" y="T1"/>
                  </a:cxn>
                  <a:cxn ang="0">
                    <a:pos x="T2" y="T3"/>
                  </a:cxn>
                  <a:cxn ang="0">
                    <a:pos x="T4" y="T5"/>
                  </a:cxn>
                </a:cxnLst>
                <a:rect l="0" t="0" r="r" b="b"/>
                <a:pathLst>
                  <a:path w="82" h="141">
                    <a:moveTo>
                      <a:pt x="0" y="0"/>
                    </a:moveTo>
                    <a:lnTo>
                      <a:pt x="82" y="46"/>
                    </a:lnTo>
                    <a:lnTo>
                      <a:pt x="82" y="141"/>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54" name="Freeform 28"/>
              <p:cNvSpPr>
                <a:spLocks/>
              </p:cNvSpPr>
              <p:nvPr/>
            </p:nvSpPr>
            <p:spPr bwMode="auto">
              <a:xfrm>
                <a:off x="30" y="92"/>
                <a:ext cx="83" cy="141"/>
              </a:xfrm>
              <a:custGeom>
                <a:avLst/>
                <a:gdLst>
                  <a:gd name="T0" fmla="*/ 0 w 83"/>
                  <a:gd name="T1" fmla="*/ 141 h 141"/>
                  <a:gd name="T2" fmla="*/ 0 w 83"/>
                  <a:gd name="T3" fmla="*/ 46 h 141"/>
                  <a:gd name="T4" fmla="*/ 83 w 83"/>
                  <a:gd name="T5" fmla="*/ 0 h 141"/>
                </a:gdLst>
                <a:ahLst/>
                <a:cxnLst>
                  <a:cxn ang="0">
                    <a:pos x="T0" y="T1"/>
                  </a:cxn>
                  <a:cxn ang="0">
                    <a:pos x="T2" y="T3"/>
                  </a:cxn>
                  <a:cxn ang="0">
                    <a:pos x="T4" y="T5"/>
                  </a:cxn>
                </a:cxnLst>
                <a:rect l="0" t="0" r="r" b="b"/>
                <a:pathLst>
                  <a:path w="83" h="141">
                    <a:moveTo>
                      <a:pt x="0" y="141"/>
                    </a:moveTo>
                    <a:lnTo>
                      <a:pt x="0" y="46"/>
                    </a:lnTo>
                    <a:lnTo>
                      <a:pt x="83" y="0"/>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grpSp>
      </p:grpSp>
      <p:grpSp>
        <p:nvGrpSpPr>
          <p:cNvPr id="155" name="Group 154"/>
          <p:cNvGrpSpPr/>
          <p:nvPr/>
        </p:nvGrpSpPr>
        <p:grpSpPr>
          <a:xfrm>
            <a:off x="2721076" y="2790675"/>
            <a:ext cx="1314131" cy="1314131"/>
            <a:chOff x="2775150" y="2127586"/>
            <a:chExt cx="1340672" cy="1340672"/>
          </a:xfrm>
        </p:grpSpPr>
        <p:sp>
          <p:nvSpPr>
            <p:cNvPr id="156" name="Oval 155"/>
            <p:cNvSpPr/>
            <p:nvPr/>
          </p:nvSpPr>
          <p:spPr bwMode="auto">
            <a:xfrm>
              <a:off x="2775150"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57" name="Freeform 5"/>
            <p:cNvSpPr>
              <a:spLocks noEditPoints="1"/>
            </p:cNvSpPr>
            <p:nvPr/>
          </p:nvSpPr>
          <p:spPr bwMode="auto">
            <a:xfrm>
              <a:off x="3028228" y="2365339"/>
              <a:ext cx="794968" cy="855843"/>
            </a:xfrm>
            <a:custGeom>
              <a:avLst/>
              <a:gdLst>
                <a:gd name="T0" fmla="*/ 8 w 104"/>
                <a:gd name="T1" fmla="*/ 112 h 112"/>
                <a:gd name="T2" fmla="*/ 92 w 104"/>
                <a:gd name="T3" fmla="*/ 112 h 112"/>
                <a:gd name="T4" fmla="*/ 100 w 104"/>
                <a:gd name="T5" fmla="*/ 112 h 112"/>
                <a:gd name="T6" fmla="*/ 104 w 104"/>
                <a:gd name="T7" fmla="*/ 40 h 112"/>
                <a:gd name="T8" fmla="*/ 72 w 104"/>
                <a:gd name="T9" fmla="*/ 24 h 112"/>
                <a:gd name="T10" fmla="*/ 68 w 104"/>
                <a:gd name="T11" fmla="*/ 0 h 112"/>
                <a:gd name="T12" fmla="*/ 40 w 104"/>
                <a:gd name="T13" fmla="*/ 0 h 112"/>
                <a:gd name="T14" fmla="*/ 32 w 104"/>
                <a:gd name="T15" fmla="*/ 0 h 112"/>
                <a:gd name="T16" fmla="*/ 0 w 104"/>
                <a:gd name="T17" fmla="*/ 24 h 112"/>
                <a:gd name="T18" fmla="*/ 4 w 104"/>
                <a:gd name="T19" fmla="*/ 50 h 112"/>
                <a:gd name="T20" fmla="*/ 28 w 104"/>
                <a:gd name="T21" fmla="*/ 72 h 112"/>
                <a:gd name="T22" fmla="*/ 48 w 104"/>
                <a:gd name="T23" fmla="*/ 104 h 112"/>
                <a:gd name="T24" fmla="*/ 28 w 104"/>
                <a:gd name="T25" fmla="*/ 72 h 112"/>
                <a:gd name="T26" fmla="*/ 76 w 104"/>
                <a:gd name="T27" fmla="*/ 104 h 112"/>
                <a:gd name="T28" fmla="*/ 56 w 104"/>
                <a:gd name="T29" fmla="*/ 72 h 112"/>
                <a:gd name="T30" fmla="*/ 84 w 104"/>
                <a:gd name="T31" fmla="*/ 104 h 112"/>
                <a:gd name="T32" fmla="*/ 84 w 104"/>
                <a:gd name="T33" fmla="*/ 68 h 112"/>
                <a:gd name="T34" fmla="*/ 28 w 104"/>
                <a:gd name="T35" fmla="*/ 64 h 112"/>
                <a:gd name="T36" fmla="*/ 20 w 104"/>
                <a:gd name="T37" fmla="*/ 64 h 112"/>
                <a:gd name="T38" fmla="*/ 12 w 104"/>
                <a:gd name="T39" fmla="*/ 104 h 112"/>
                <a:gd name="T40" fmla="*/ 16 w 104"/>
                <a:gd name="T41" fmla="*/ 56 h 112"/>
                <a:gd name="T42" fmla="*/ 40 w 104"/>
                <a:gd name="T43" fmla="*/ 56 h 112"/>
                <a:gd name="T44" fmla="*/ 64 w 104"/>
                <a:gd name="T45" fmla="*/ 56 h 112"/>
                <a:gd name="T46" fmla="*/ 88 w 104"/>
                <a:gd name="T47" fmla="*/ 56 h 112"/>
                <a:gd name="T48" fmla="*/ 92 w 104"/>
                <a:gd name="T49" fmla="*/ 104 h 112"/>
                <a:gd name="T50" fmla="*/ 32 w 104"/>
                <a:gd name="T51" fmla="*/ 32 h 112"/>
                <a:gd name="T52" fmla="*/ 48 w 104"/>
                <a:gd name="T53" fmla="*/ 40 h 112"/>
                <a:gd name="T54" fmla="*/ 32 w 104"/>
                <a:gd name="T55" fmla="*/ 40 h 112"/>
                <a:gd name="T56" fmla="*/ 56 w 104"/>
                <a:gd name="T57" fmla="*/ 32 h 112"/>
                <a:gd name="T58" fmla="*/ 72 w 104"/>
                <a:gd name="T59" fmla="*/ 40 h 112"/>
                <a:gd name="T60" fmla="*/ 56 w 104"/>
                <a:gd name="T61" fmla="*/ 40 h 112"/>
                <a:gd name="T62" fmla="*/ 96 w 104"/>
                <a:gd name="T63" fmla="*/ 40 h 112"/>
                <a:gd name="T64" fmla="*/ 80 w 104"/>
                <a:gd name="T65" fmla="*/ 40 h 112"/>
                <a:gd name="T66" fmla="*/ 96 w 104"/>
                <a:gd name="T67" fmla="*/ 32 h 112"/>
                <a:gd name="T68" fmla="*/ 40 w 104"/>
                <a:gd name="T69" fmla="*/ 8 h 112"/>
                <a:gd name="T70" fmla="*/ 64 w 104"/>
                <a:gd name="T71" fmla="*/ 24 h 112"/>
                <a:gd name="T72" fmla="*/ 40 w 104"/>
                <a:gd name="T73" fmla="*/ 8 h 112"/>
                <a:gd name="T74" fmla="*/ 24 w 104"/>
                <a:gd name="T75" fmla="*/ 32 h 112"/>
                <a:gd name="T76" fmla="*/ 16 w 104"/>
                <a:gd name="T77" fmla="*/ 48 h 112"/>
                <a:gd name="T78" fmla="*/ 8 w 104"/>
                <a:gd name="T79" fmla="*/ 3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12">
                  <a:moveTo>
                    <a:pt x="4" y="112"/>
                  </a:moveTo>
                  <a:cubicBezTo>
                    <a:pt x="8" y="112"/>
                    <a:pt x="8" y="112"/>
                    <a:pt x="8" y="112"/>
                  </a:cubicBezTo>
                  <a:cubicBezTo>
                    <a:pt x="12" y="112"/>
                    <a:pt x="12" y="112"/>
                    <a:pt x="12" y="112"/>
                  </a:cubicBezTo>
                  <a:cubicBezTo>
                    <a:pt x="92" y="112"/>
                    <a:pt x="92" y="112"/>
                    <a:pt x="92" y="112"/>
                  </a:cubicBezTo>
                  <a:cubicBezTo>
                    <a:pt x="96" y="112"/>
                    <a:pt x="96" y="112"/>
                    <a:pt x="96" y="112"/>
                  </a:cubicBezTo>
                  <a:cubicBezTo>
                    <a:pt x="100" y="112"/>
                    <a:pt x="100" y="112"/>
                    <a:pt x="100" y="112"/>
                  </a:cubicBezTo>
                  <a:cubicBezTo>
                    <a:pt x="100" y="50"/>
                    <a:pt x="100" y="50"/>
                    <a:pt x="100" y="50"/>
                  </a:cubicBezTo>
                  <a:cubicBezTo>
                    <a:pt x="102" y="48"/>
                    <a:pt x="104" y="44"/>
                    <a:pt x="104" y="40"/>
                  </a:cubicBezTo>
                  <a:cubicBezTo>
                    <a:pt x="104" y="24"/>
                    <a:pt x="104" y="24"/>
                    <a:pt x="104" y="24"/>
                  </a:cubicBezTo>
                  <a:cubicBezTo>
                    <a:pt x="72" y="24"/>
                    <a:pt x="72" y="24"/>
                    <a:pt x="72" y="24"/>
                  </a:cubicBezTo>
                  <a:cubicBezTo>
                    <a:pt x="72" y="0"/>
                    <a:pt x="72" y="0"/>
                    <a:pt x="72" y="0"/>
                  </a:cubicBezTo>
                  <a:cubicBezTo>
                    <a:pt x="68" y="0"/>
                    <a:pt x="68" y="0"/>
                    <a:pt x="68" y="0"/>
                  </a:cubicBezTo>
                  <a:cubicBezTo>
                    <a:pt x="64" y="0"/>
                    <a:pt x="64" y="0"/>
                    <a:pt x="64" y="0"/>
                  </a:cubicBezTo>
                  <a:cubicBezTo>
                    <a:pt x="40" y="0"/>
                    <a:pt x="40" y="0"/>
                    <a:pt x="40" y="0"/>
                  </a:cubicBezTo>
                  <a:cubicBezTo>
                    <a:pt x="36" y="0"/>
                    <a:pt x="36" y="0"/>
                    <a:pt x="36" y="0"/>
                  </a:cubicBezTo>
                  <a:cubicBezTo>
                    <a:pt x="32" y="0"/>
                    <a:pt x="32" y="0"/>
                    <a:pt x="32" y="0"/>
                  </a:cubicBezTo>
                  <a:cubicBezTo>
                    <a:pt x="32" y="24"/>
                    <a:pt x="32" y="24"/>
                    <a:pt x="32" y="24"/>
                  </a:cubicBezTo>
                  <a:cubicBezTo>
                    <a:pt x="0" y="24"/>
                    <a:pt x="0" y="24"/>
                    <a:pt x="0" y="24"/>
                  </a:cubicBezTo>
                  <a:cubicBezTo>
                    <a:pt x="0" y="40"/>
                    <a:pt x="0" y="40"/>
                    <a:pt x="0" y="40"/>
                  </a:cubicBezTo>
                  <a:cubicBezTo>
                    <a:pt x="0" y="44"/>
                    <a:pt x="2" y="48"/>
                    <a:pt x="4" y="50"/>
                  </a:cubicBezTo>
                  <a:lnTo>
                    <a:pt x="4" y="112"/>
                  </a:lnTo>
                  <a:close/>
                  <a:moveTo>
                    <a:pt x="28" y="72"/>
                  </a:moveTo>
                  <a:cubicBezTo>
                    <a:pt x="48" y="72"/>
                    <a:pt x="48" y="72"/>
                    <a:pt x="48" y="72"/>
                  </a:cubicBezTo>
                  <a:cubicBezTo>
                    <a:pt x="48" y="104"/>
                    <a:pt x="48" y="104"/>
                    <a:pt x="48" y="104"/>
                  </a:cubicBezTo>
                  <a:cubicBezTo>
                    <a:pt x="28" y="104"/>
                    <a:pt x="28" y="104"/>
                    <a:pt x="28" y="104"/>
                  </a:cubicBezTo>
                  <a:lnTo>
                    <a:pt x="28" y="72"/>
                  </a:lnTo>
                  <a:close/>
                  <a:moveTo>
                    <a:pt x="76" y="72"/>
                  </a:moveTo>
                  <a:cubicBezTo>
                    <a:pt x="76" y="104"/>
                    <a:pt x="76" y="104"/>
                    <a:pt x="76" y="104"/>
                  </a:cubicBezTo>
                  <a:cubicBezTo>
                    <a:pt x="56" y="104"/>
                    <a:pt x="56" y="104"/>
                    <a:pt x="56" y="104"/>
                  </a:cubicBezTo>
                  <a:cubicBezTo>
                    <a:pt x="56" y="72"/>
                    <a:pt x="56" y="72"/>
                    <a:pt x="56" y="72"/>
                  </a:cubicBezTo>
                  <a:lnTo>
                    <a:pt x="76" y="72"/>
                  </a:lnTo>
                  <a:close/>
                  <a:moveTo>
                    <a:pt x="84" y="104"/>
                  </a:moveTo>
                  <a:cubicBezTo>
                    <a:pt x="84" y="72"/>
                    <a:pt x="84" y="72"/>
                    <a:pt x="84" y="72"/>
                  </a:cubicBezTo>
                  <a:cubicBezTo>
                    <a:pt x="84" y="68"/>
                    <a:pt x="84" y="68"/>
                    <a:pt x="84" y="68"/>
                  </a:cubicBezTo>
                  <a:cubicBezTo>
                    <a:pt x="84" y="64"/>
                    <a:pt x="84" y="64"/>
                    <a:pt x="84" y="64"/>
                  </a:cubicBezTo>
                  <a:cubicBezTo>
                    <a:pt x="28" y="64"/>
                    <a:pt x="28" y="64"/>
                    <a:pt x="28" y="64"/>
                  </a:cubicBezTo>
                  <a:cubicBezTo>
                    <a:pt x="24" y="64"/>
                    <a:pt x="24" y="64"/>
                    <a:pt x="24" y="64"/>
                  </a:cubicBezTo>
                  <a:cubicBezTo>
                    <a:pt x="20" y="64"/>
                    <a:pt x="20" y="64"/>
                    <a:pt x="20" y="64"/>
                  </a:cubicBezTo>
                  <a:cubicBezTo>
                    <a:pt x="20" y="104"/>
                    <a:pt x="20" y="104"/>
                    <a:pt x="20" y="104"/>
                  </a:cubicBezTo>
                  <a:cubicBezTo>
                    <a:pt x="12" y="104"/>
                    <a:pt x="12" y="104"/>
                    <a:pt x="12" y="104"/>
                  </a:cubicBezTo>
                  <a:cubicBezTo>
                    <a:pt x="12" y="55"/>
                    <a:pt x="12" y="55"/>
                    <a:pt x="12" y="55"/>
                  </a:cubicBezTo>
                  <a:cubicBezTo>
                    <a:pt x="13" y="56"/>
                    <a:pt x="15" y="56"/>
                    <a:pt x="16" y="56"/>
                  </a:cubicBezTo>
                  <a:cubicBezTo>
                    <a:pt x="21" y="56"/>
                    <a:pt x="25" y="54"/>
                    <a:pt x="28" y="50"/>
                  </a:cubicBezTo>
                  <a:cubicBezTo>
                    <a:pt x="31" y="54"/>
                    <a:pt x="35" y="56"/>
                    <a:pt x="40" y="56"/>
                  </a:cubicBezTo>
                  <a:cubicBezTo>
                    <a:pt x="45" y="56"/>
                    <a:pt x="49" y="54"/>
                    <a:pt x="52" y="50"/>
                  </a:cubicBezTo>
                  <a:cubicBezTo>
                    <a:pt x="55" y="54"/>
                    <a:pt x="59" y="56"/>
                    <a:pt x="64" y="56"/>
                  </a:cubicBezTo>
                  <a:cubicBezTo>
                    <a:pt x="69" y="56"/>
                    <a:pt x="73" y="54"/>
                    <a:pt x="76" y="50"/>
                  </a:cubicBezTo>
                  <a:cubicBezTo>
                    <a:pt x="79" y="54"/>
                    <a:pt x="83" y="56"/>
                    <a:pt x="88" y="56"/>
                  </a:cubicBezTo>
                  <a:cubicBezTo>
                    <a:pt x="89" y="56"/>
                    <a:pt x="91" y="56"/>
                    <a:pt x="92" y="55"/>
                  </a:cubicBezTo>
                  <a:cubicBezTo>
                    <a:pt x="92" y="104"/>
                    <a:pt x="92" y="104"/>
                    <a:pt x="92" y="104"/>
                  </a:cubicBezTo>
                  <a:lnTo>
                    <a:pt x="84" y="104"/>
                  </a:lnTo>
                  <a:close/>
                  <a:moveTo>
                    <a:pt x="32" y="32"/>
                  </a:moveTo>
                  <a:cubicBezTo>
                    <a:pt x="48" y="32"/>
                    <a:pt x="48" y="32"/>
                    <a:pt x="48" y="32"/>
                  </a:cubicBezTo>
                  <a:cubicBezTo>
                    <a:pt x="48" y="40"/>
                    <a:pt x="48" y="40"/>
                    <a:pt x="48" y="40"/>
                  </a:cubicBezTo>
                  <a:cubicBezTo>
                    <a:pt x="48" y="44"/>
                    <a:pt x="44" y="48"/>
                    <a:pt x="40" y="48"/>
                  </a:cubicBezTo>
                  <a:cubicBezTo>
                    <a:pt x="36" y="48"/>
                    <a:pt x="32" y="44"/>
                    <a:pt x="32" y="40"/>
                  </a:cubicBezTo>
                  <a:lnTo>
                    <a:pt x="32" y="32"/>
                  </a:lnTo>
                  <a:close/>
                  <a:moveTo>
                    <a:pt x="56" y="32"/>
                  </a:moveTo>
                  <a:cubicBezTo>
                    <a:pt x="72" y="32"/>
                    <a:pt x="72" y="32"/>
                    <a:pt x="72" y="32"/>
                  </a:cubicBezTo>
                  <a:cubicBezTo>
                    <a:pt x="72" y="40"/>
                    <a:pt x="72" y="40"/>
                    <a:pt x="72" y="40"/>
                  </a:cubicBezTo>
                  <a:cubicBezTo>
                    <a:pt x="72" y="44"/>
                    <a:pt x="68" y="48"/>
                    <a:pt x="64" y="48"/>
                  </a:cubicBezTo>
                  <a:cubicBezTo>
                    <a:pt x="60" y="48"/>
                    <a:pt x="56" y="44"/>
                    <a:pt x="56" y="40"/>
                  </a:cubicBezTo>
                  <a:lnTo>
                    <a:pt x="56" y="32"/>
                  </a:lnTo>
                  <a:close/>
                  <a:moveTo>
                    <a:pt x="96" y="40"/>
                  </a:moveTo>
                  <a:cubicBezTo>
                    <a:pt x="96" y="44"/>
                    <a:pt x="92" y="48"/>
                    <a:pt x="88" y="48"/>
                  </a:cubicBezTo>
                  <a:cubicBezTo>
                    <a:pt x="84" y="48"/>
                    <a:pt x="80" y="44"/>
                    <a:pt x="80" y="40"/>
                  </a:cubicBezTo>
                  <a:cubicBezTo>
                    <a:pt x="80" y="32"/>
                    <a:pt x="80" y="32"/>
                    <a:pt x="80" y="32"/>
                  </a:cubicBezTo>
                  <a:cubicBezTo>
                    <a:pt x="96" y="32"/>
                    <a:pt x="96" y="32"/>
                    <a:pt x="96" y="32"/>
                  </a:cubicBezTo>
                  <a:lnTo>
                    <a:pt x="96" y="40"/>
                  </a:lnTo>
                  <a:close/>
                  <a:moveTo>
                    <a:pt x="40" y="8"/>
                  </a:moveTo>
                  <a:cubicBezTo>
                    <a:pt x="64" y="8"/>
                    <a:pt x="64" y="8"/>
                    <a:pt x="64" y="8"/>
                  </a:cubicBezTo>
                  <a:cubicBezTo>
                    <a:pt x="64" y="24"/>
                    <a:pt x="64" y="24"/>
                    <a:pt x="64" y="24"/>
                  </a:cubicBezTo>
                  <a:cubicBezTo>
                    <a:pt x="40" y="24"/>
                    <a:pt x="40" y="24"/>
                    <a:pt x="40" y="24"/>
                  </a:cubicBezTo>
                  <a:lnTo>
                    <a:pt x="40" y="8"/>
                  </a:lnTo>
                  <a:close/>
                  <a:moveTo>
                    <a:pt x="8" y="32"/>
                  </a:moveTo>
                  <a:cubicBezTo>
                    <a:pt x="24" y="32"/>
                    <a:pt x="24" y="32"/>
                    <a:pt x="24" y="32"/>
                  </a:cubicBezTo>
                  <a:cubicBezTo>
                    <a:pt x="24" y="40"/>
                    <a:pt x="24" y="40"/>
                    <a:pt x="24" y="40"/>
                  </a:cubicBezTo>
                  <a:cubicBezTo>
                    <a:pt x="24" y="44"/>
                    <a:pt x="20" y="48"/>
                    <a:pt x="16" y="48"/>
                  </a:cubicBezTo>
                  <a:cubicBezTo>
                    <a:pt x="12" y="48"/>
                    <a:pt x="8" y="44"/>
                    <a:pt x="8" y="40"/>
                  </a:cubicBezTo>
                  <a:lnTo>
                    <a:pt x="8" y="32"/>
                  </a:lnTo>
                  <a:close/>
                </a:path>
              </a:pathLst>
            </a:custGeom>
            <a:solidFill>
              <a:schemeClr val="tx1"/>
            </a:solidFill>
            <a:ln w="38100">
              <a:solidFill>
                <a:srgbClr val="EAEAEA"/>
              </a:solidFill>
              <a:miter lim="800000"/>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158" name="Group 157"/>
          <p:cNvGrpSpPr/>
          <p:nvPr/>
        </p:nvGrpSpPr>
        <p:grpSpPr>
          <a:xfrm>
            <a:off x="8156794" y="2790675"/>
            <a:ext cx="1314131" cy="1314131"/>
            <a:chOff x="8320652" y="2127586"/>
            <a:chExt cx="1340672" cy="1340672"/>
          </a:xfrm>
        </p:grpSpPr>
        <p:sp>
          <p:nvSpPr>
            <p:cNvPr id="159" name="Oval 158"/>
            <p:cNvSpPr/>
            <p:nvPr/>
          </p:nvSpPr>
          <p:spPr bwMode="auto">
            <a:xfrm>
              <a:off x="8320652"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60" name="Group 8"/>
            <p:cNvGrpSpPr>
              <a:grpSpLocks noChangeAspect="1"/>
            </p:cNvGrpSpPr>
            <p:nvPr/>
          </p:nvGrpSpPr>
          <p:grpSpPr bwMode="auto">
            <a:xfrm>
              <a:off x="8561965" y="2577338"/>
              <a:ext cx="897974" cy="451613"/>
              <a:chOff x="7" y="12"/>
              <a:chExt cx="342" cy="172"/>
            </a:xfrm>
          </p:grpSpPr>
          <p:sp>
            <p:nvSpPr>
              <p:cNvPr id="161" name="Rectangle 9"/>
              <p:cNvSpPr>
                <a:spLocks noChangeArrowheads="1"/>
              </p:cNvSpPr>
              <p:nvPr/>
            </p:nvSpPr>
            <p:spPr bwMode="auto">
              <a:xfrm>
                <a:off x="7" y="64"/>
                <a:ext cx="87" cy="120"/>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62" name="Rectangle 10"/>
              <p:cNvSpPr>
                <a:spLocks noChangeArrowheads="1"/>
              </p:cNvSpPr>
              <p:nvPr/>
            </p:nvSpPr>
            <p:spPr bwMode="auto">
              <a:xfrm>
                <a:off x="195" y="76"/>
                <a:ext cx="154" cy="108"/>
              </a:xfrm>
              <a:prstGeom prst="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63" name="Line 11"/>
              <p:cNvSpPr>
                <a:spLocks noChangeShapeType="1"/>
              </p:cNvSpPr>
              <p:nvPr/>
            </p:nvSpPr>
            <p:spPr bwMode="auto">
              <a:xfrm flipV="1">
                <a:off x="311" y="124"/>
                <a:ext cx="0" cy="17"/>
              </a:xfrm>
              <a:prstGeom prst="line">
                <a:avLst/>
              </a:prstGeom>
              <a:noFill/>
              <a:ln w="254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64" name="Freeform 12"/>
              <p:cNvSpPr>
                <a:spLocks/>
              </p:cNvSpPr>
              <p:nvPr/>
            </p:nvSpPr>
            <p:spPr bwMode="auto">
              <a:xfrm>
                <a:off x="127" y="150"/>
                <a:ext cx="68" cy="34"/>
              </a:xfrm>
              <a:custGeom>
                <a:avLst/>
                <a:gdLst>
                  <a:gd name="T0" fmla="*/ 68 w 68"/>
                  <a:gd name="T1" fmla="*/ 0 h 34"/>
                  <a:gd name="T2" fmla="*/ 0 w 68"/>
                  <a:gd name="T3" fmla="*/ 0 h 34"/>
                  <a:gd name="T4" fmla="*/ 0 w 68"/>
                  <a:gd name="T5" fmla="*/ 34 h 34"/>
                  <a:gd name="T6" fmla="*/ 43 w 68"/>
                  <a:gd name="T7" fmla="*/ 34 h 34"/>
                </a:gdLst>
                <a:ahLst/>
                <a:cxnLst>
                  <a:cxn ang="0">
                    <a:pos x="T0" y="T1"/>
                  </a:cxn>
                  <a:cxn ang="0">
                    <a:pos x="T2" y="T3"/>
                  </a:cxn>
                  <a:cxn ang="0">
                    <a:pos x="T4" y="T5"/>
                  </a:cxn>
                  <a:cxn ang="0">
                    <a:pos x="T6" y="T7"/>
                  </a:cxn>
                </a:cxnLst>
                <a:rect l="0" t="0" r="r" b="b"/>
                <a:pathLst>
                  <a:path w="68" h="34">
                    <a:moveTo>
                      <a:pt x="68" y="0"/>
                    </a:moveTo>
                    <a:lnTo>
                      <a:pt x="0" y="0"/>
                    </a:lnTo>
                    <a:lnTo>
                      <a:pt x="0" y="34"/>
                    </a:lnTo>
                    <a:lnTo>
                      <a:pt x="43" y="34"/>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65" name="Freeform 13"/>
              <p:cNvSpPr>
                <a:spLocks/>
              </p:cNvSpPr>
              <p:nvPr/>
            </p:nvSpPr>
            <p:spPr bwMode="auto">
              <a:xfrm>
                <a:off x="7" y="12"/>
                <a:ext cx="238" cy="64"/>
              </a:xfrm>
              <a:custGeom>
                <a:avLst/>
                <a:gdLst>
                  <a:gd name="T0" fmla="*/ 0 w 238"/>
                  <a:gd name="T1" fmla="*/ 26 h 64"/>
                  <a:gd name="T2" fmla="*/ 0 w 238"/>
                  <a:gd name="T3" fmla="*/ 0 h 64"/>
                  <a:gd name="T4" fmla="*/ 238 w 238"/>
                  <a:gd name="T5" fmla="*/ 0 h 64"/>
                  <a:gd name="T6" fmla="*/ 238 w 238"/>
                  <a:gd name="T7" fmla="*/ 64 h 64"/>
                </a:gdLst>
                <a:ahLst/>
                <a:cxnLst>
                  <a:cxn ang="0">
                    <a:pos x="T0" y="T1"/>
                  </a:cxn>
                  <a:cxn ang="0">
                    <a:pos x="T2" y="T3"/>
                  </a:cxn>
                  <a:cxn ang="0">
                    <a:pos x="T4" y="T5"/>
                  </a:cxn>
                  <a:cxn ang="0">
                    <a:pos x="T6" y="T7"/>
                  </a:cxn>
                </a:cxnLst>
                <a:rect l="0" t="0" r="r" b="b"/>
                <a:pathLst>
                  <a:path w="238" h="64">
                    <a:moveTo>
                      <a:pt x="0" y="26"/>
                    </a:moveTo>
                    <a:lnTo>
                      <a:pt x="0" y="0"/>
                    </a:lnTo>
                    <a:lnTo>
                      <a:pt x="238" y="0"/>
                    </a:lnTo>
                    <a:lnTo>
                      <a:pt x="238" y="64"/>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cxnSp>
        <p:nvCxnSpPr>
          <p:cNvPr id="166" name="Straight Arrow Connector 165"/>
          <p:cNvCxnSpPr>
            <a:cxnSpLocks/>
          </p:cNvCxnSpPr>
          <p:nvPr/>
        </p:nvCxnSpPr>
        <p:spPr>
          <a:xfrm>
            <a:off x="4145250" y="3423240"/>
            <a:ext cx="1183641"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cxnSpLocks/>
          </p:cNvCxnSpPr>
          <p:nvPr/>
        </p:nvCxnSpPr>
        <p:spPr>
          <a:xfrm flipH="1">
            <a:off x="6863109" y="3423240"/>
            <a:ext cx="1183641"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cxnSpLocks/>
          </p:cNvCxnSpPr>
          <p:nvPr/>
        </p:nvCxnSpPr>
        <p:spPr>
          <a:xfrm>
            <a:off x="6091264" y="4200220"/>
            <a:ext cx="0" cy="922456"/>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70" name="Freeform 50"/>
          <p:cNvSpPr>
            <a:spLocks/>
          </p:cNvSpPr>
          <p:nvPr/>
        </p:nvSpPr>
        <p:spPr bwMode="auto">
          <a:xfrm flipH="1">
            <a:off x="6253387" y="6099248"/>
            <a:ext cx="602260" cy="403869"/>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accent1"/>
          </a:solidFill>
          <a:ln w="19050" cap="flat">
            <a:no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Tree>
    <p:extLst>
      <p:ext uri="{BB962C8B-B14F-4D97-AF65-F5344CB8AC3E}">
        <p14:creationId xmlns:p14="http://schemas.microsoft.com/office/powerpoint/2010/main" val="1371724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42" presetClass="path" presetSubtype="0" decel="100000" fill="hold" grpId="1" nodeType="withEffect">
                                  <p:stCondLst>
                                    <p:cond delay="0"/>
                                  </p:stCondLst>
                                  <p:childTnLst>
                                    <p:animMotion origin="layout" path="M -1.21011E-6 2.17885E-7 L -1.21011E-6 0.04358 " pathEditMode="relative" rAng="0" ptsTypes="AA">
                                      <p:cBhvr>
                                        <p:cTn id="13" dur="500" spd="-100000" fill="hold"/>
                                        <p:tgtEl>
                                          <p:spTgt spid="74"/>
                                        </p:tgtEl>
                                        <p:attrNameLst>
                                          <p:attrName>ppt_x</p:attrName>
                                          <p:attrName>ppt_y</p:attrName>
                                        </p:attrNameLst>
                                      </p:cBhvr>
                                      <p:rCtr x="0" y="2179"/>
                                    </p:animMotion>
                                  </p:childTnLst>
                                </p:cTn>
                              </p:par>
                              <p:par>
                                <p:cTn id="14" presetID="10" presetClass="entr" presetSubtype="0" fill="hold" grpId="0" nodeType="withEffect">
                                  <p:stCondLst>
                                    <p:cond delay="10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par>
                                <p:cTn id="17" presetID="42" presetClass="path" presetSubtype="0" decel="100000" fill="hold" grpId="1" nodeType="withEffect">
                                  <p:stCondLst>
                                    <p:cond delay="100"/>
                                  </p:stCondLst>
                                  <p:childTnLst>
                                    <p:animMotion origin="layout" path="M -1.21011E-6 2.17885E-7 L -1.21011E-6 0.04358 " pathEditMode="relative" rAng="0" ptsTypes="AA">
                                      <p:cBhvr>
                                        <p:cTn id="18" dur="500" spd="-100000" fill="hold"/>
                                        <p:tgtEl>
                                          <p:spTgt spid="79"/>
                                        </p:tgtEl>
                                        <p:attrNameLst>
                                          <p:attrName>ppt_x</p:attrName>
                                          <p:attrName>ppt_y</p:attrName>
                                        </p:attrNameLst>
                                      </p:cBhvr>
                                      <p:rCtr x="0" y="2179"/>
                                    </p:animMotion>
                                  </p:childTnLst>
                                </p:cTn>
                              </p:par>
                              <p:par>
                                <p:cTn id="19" presetID="10" presetClass="entr" presetSubtype="0" fill="hold" grpId="0" nodeType="withEffect">
                                  <p:stCondLst>
                                    <p:cond delay="300"/>
                                  </p:stCondLst>
                                  <p:childTnLst>
                                    <p:set>
                                      <p:cBhvr>
                                        <p:cTn id="20" dur="1" fill="hold">
                                          <p:stCondLst>
                                            <p:cond delay="0"/>
                                          </p:stCondLst>
                                        </p:cTn>
                                        <p:tgtEl>
                                          <p:spTgt spid="81"/>
                                        </p:tgtEl>
                                        <p:attrNameLst>
                                          <p:attrName>style.visibility</p:attrName>
                                        </p:attrNameLst>
                                      </p:cBhvr>
                                      <p:to>
                                        <p:strVal val="visible"/>
                                      </p:to>
                                    </p:set>
                                    <p:animEffect transition="in" filter="fade">
                                      <p:cBhvr>
                                        <p:cTn id="21" dur="500"/>
                                        <p:tgtEl>
                                          <p:spTgt spid="81"/>
                                        </p:tgtEl>
                                      </p:cBhvr>
                                    </p:animEffect>
                                  </p:childTnLst>
                                </p:cTn>
                              </p:par>
                              <p:par>
                                <p:cTn id="22" presetID="42" presetClass="path" presetSubtype="0" decel="100000" fill="hold" grpId="1" nodeType="withEffect">
                                  <p:stCondLst>
                                    <p:cond delay="300"/>
                                  </p:stCondLst>
                                  <p:childTnLst>
                                    <p:animMotion origin="layout" path="M -1.21011E-6 2.17885E-7 L -1.21011E-6 0.04358 " pathEditMode="relative" rAng="0" ptsTypes="AA">
                                      <p:cBhvr>
                                        <p:cTn id="23" dur="500" spd="-100000" fill="hold"/>
                                        <p:tgtEl>
                                          <p:spTgt spid="81"/>
                                        </p:tgtEl>
                                        <p:attrNameLst>
                                          <p:attrName>ppt_x</p:attrName>
                                          <p:attrName>ppt_y</p:attrName>
                                        </p:attrNameLst>
                                      </p:cBhvr>
                                      <p:rCtr x="0" y="2179"/>
                                    </p:animMotion>
                                  </p:childTnLst>
                                </p:cTn>
                              </p:par>
                              <p:par>
                                <p:cTn id="24" presetID="10" presetClass="entr" presetSubtype="0" fill="hold" grpId="0" nodeType="withEffect">
                                  <p:stCondLst>
                                    <p:cond delay="0"/>
                                  </p:stCondLst>
                                  <p:childTnLst>
                                    <p:set>
                                      <p:cBhvr>
                                        <p:cTn id="25" dur="1" fill="hold">
                                          <p:stCondLst>
                                            <p:cond delay="0"/>
                                          </p:stCondLst>
                                        </p:cTn>
                                        <p:tgtEl>
                                          <p:spTgt spid="116"/>
                                        </p:tgtEl>
                                        <p:attrNameLst>
                                          <p:attrName>style.visibility</p:attrName>
                                        </p:attrNameLst>
                                      </p:cBhvr>
                                      <p:to>
                                        <p:strVal val="visible"/>
                                      </p:to>
                                    </p:set>
                                    <p:animEffect transition="in" filter="fade">
                                      <p:cBhvr>
                                        <p:cTn id="26" dur="500"/>
                                        <p:tgtEl>
                                          <p:spTgt spid="116"/>
                                        </p:tgtEl>
                                      </p:cBhvr>
                                    </p:animEffect>
                                  </p:childTnLst>
                                </p:cTn>
                              </p:par>
                              <p:par>
                                <p:cTn id="27" presetID="42" presetClass="path" presetSubtype="0" decel="100000" fill="hold" grpId="1" nodeType="withEffect">
                                  <p:stCondLst>
                                    <p:cond delay="0"/>
                                  </p:stCondLst>
                                  <p:childTnLst>
                                    <p:animMotion origin="layout" path="M 2.94613E-6 -6.8089E-8 L 2.94613E-6 -0.05447 " pathEditMode="relative" rAng="0" ptsTypes="AA">
                                      <p:cBhvr>
                                        <p:cTn id="28" dur="500" spd="-100000" fill="hold"/>
                                        <p:tgtEl>
                                          <p:spTgt spid="116"/>
                                        </p:tgtEl>
                                        <p:attrNameLst>
                                          <p:attrName>ppt_x</p:attrName>
                                          <p:attrName>ppt_y</p:attrName>
                                        </p:attrNameLst>
                                      </p:cBhvr>
                                      <p:rCtr x="0" y="-2724"/>
                                    </p:animMotion>
                                  </p:childTnLst>
                                </p:cTn>
                              </p:par>
                              <p:par>
                                <p:cTn id="29" presetID="10" presetClass="entr" presetSubtype="0" fill="hold" grpId="0" nodeType="withEffect">
                                  <p:stCondLst>
                                    <p:cond delay="100"/>
                                  </p:stCondLst>
                                  <p:childTnLst>
                                    <p:set>
                                      <p:cBhvr>
                                        <p:cTn id="30" dur="1" fill="hold">
                                          <p:stCondLst>
                                            <p:cond delay="0"/>
                                          </p:stCondLst>
                                        </p:cTn>
                                        <p:tgtEl>
                                          <p:spTgt spid="89"/>
                                        </p:tgtEl>
                                        <p:attrNameLst>
                                          <p:attrName>style.visibility</p:attrName>
                                        </p:attrNameLst>
                                      </p:cBhvr>
                                      <p:to>
                                        <p:strVal val="visible"/>
                                      </p:to>
                                    </p:set>
                                    <p:animEffect transition="in" filter="fade">
                                      <p:cBhvr>
                                        <p:cTn id="31" dur="500"/>
                                        <p:tgtEl>
                                          <p:spTgt spid="89"/>
                                        </p:tgtEl>
                                      </p:cBhvr>
                                    </p:animEffect>
                                  </p:childTnLst>
                                </p:cTn>
                              </p:par>
                              <p:par>
                                <p:cTn id="32" presetID="42" presetClass="path" presetSubtype="0" decel="100000" fill="hold" grpId="1" nodeType="withEffect">
                                  <p:stCondLst>
                                    <p:cond delay="100"/>
                                  </p:stCondLst>
                                  <p:childTnLst>
                                    <p:animMotion origin="layout" path="M -4.70258E-6 3.25465E-6 L -4.70258E-6 -0.05447 " pathEditMode="relative" rAng="0" ptsTypes="AA">
                                      <p:cBhvr>
                                        <p:cTn id="33" dur="500" spd="-100000" fill="hold"/>
                                        <p:tgtEl>
                                          <p:spTgt spid="89"/>
                                        </p:tgtEl>
                                        <p:attrNameLst>
                                          <p:attrName>ppt_x</p:attrName>
                                          <p:attrName>ppt_y</p:attrName>
                                        </p:attrNameLst>
                                      </p:cBhvr>
                                      <p:rCtr x="0" y="-2724"/>
                                    </p:animMotion>
                                  </p:childTnLst>
                                </p:cTn>
                              </p:par>
                              <p:par>
                                <p:cTn id="34" presetID="10" presetClass="entr" presetSubtype="0" fill="hold" grpId="0" nodeType="withEffect">
                                  <p:stCondLst>
                                    <p:cond delay="300"/>
                                  </p:stCondLst>
                                  <p:childTnLst>
                                    <p:set>
                                      <p:cBhvr>
                                        <p:cTn id="35" dur="1" fill="hold">
                                          <p:stCondLst>
                                            <p:cond delay="0"/>
                                          </p:stCondLst>
                                        </p:cTn>
                                        <p:tgtEl>
                                          <p:spTgt spid="114"/>
                                        </p:tgtEl>
                                        <p:attrNameLst>
                                          <p:attrName>style.visibility</p:attrName>
                                        </p:attrNameLst>
                                      </p:cBhvr>
                                      <p:to>
                                        <p:strVal val="visible"/>
                                      </p:to>
                                    </p:set>
                                    <p:animEffect transition="in" filter="fade">
                                      <p:cBhvr>
                                        <p:cTn id="36" dur="500"/>
                                        <p:tgtEl>
                                          <p:spTgt spid="114"/>
                                        </p:tgtEl>
                                      </p:cBhvr>
                                    </p:animEffect>
                                  </p:childTnLst>
                                </p:cTn>
                              </p:par>
                              <p:par>
                                <p:cTn id="37" presetID="42" presetClass="path" presetSubtype="0" decel="100000" fill="hold" grpId="1" nodeType="withEffect">
                                  <p:stCondLst>
                                    <p:cond delay="300"/>
                                  </p:stCondLst>
                                  <p:childTnLst>
                                    <p:animMotion origin="layout" path="M -4.70258E-6 -3.42261E-6 L -4.70258E-6 -0.05447 " pathEditMode="relative" rAng="0" ptsTypes="AA">
                                      <p:cBhvr>
                                        <p:cTn id="38" dur="500" spd="-100000" fill="hold"/>
                                        <p:tgtEl>
                                          <p:spTgt spid="114"/>
                                        </p:tgtEl>
                                        <p:attrNameLst>
                                          <p:attrName>ppt_x</p:attrName>
                                          <p:attrName>ppt_y</p:attrName>
                                        </p:attrNameLst>
                                      </p:cBhvr>
                                      <p:rCtr x="0" y="-2724"/>
                                    </p:animMotion>
                                  </p:childTnLst>
                                </p:cTn>
                              </p:par>
                              <p:par>
                                <p:cTn id="39" presetID="10" presetClass="entr" presetSubtype="0" fill="hold" grpId="0" nodeType="withEffect">
                                  <p:stCondLst>
                                    <p:cond delay="400"/>
                                  </p:stCondLst>
                                  <p:childTnLst>
                                    <p:set>
                                      <p:cBhvr>
                                        <p:cTn id="40" dur="1" fill="hold">
                                          <p:stCondLst>
                                            <p:cond delay="0"/>
                                          </p:stCondLst>
                                        </p:cTn>
                                        <p:tgtEl>
                                          <p:spTgt spid="115"/>
                                        </p:tgtEl>
                                        <p:attrNameLst>
                                          <p:attrName>style.visibility</p:attrName>
                                        </p:attrNameLst>
                                      </p:cBhvr>
                                      <p:to>
                                        <p:strVal val="visible"/>
                                      </p:to>
                                    </p:set>
                                    <p:animEffect transition="in" filter="fade">
                                      <p:cBhvr>
                                        <p:cTn id="41" dur="500"/>
                                        <p:tgtEl>
                                          <p:spTgt spid="115"/>
                                        </p:tgtEl>
                                      </p:cBhvr>
                                    </p:animEffect>
                                  </p:childTnLst>
                                </p:cTn>
                              </p:par>
                              <p:par>
                                <p:cTn id="42" presetID="42" presetClass="path" presetSubtype="0" decel="100000" fill="hold" grpId="1" nodeType="withEffect">
                                  <p:stCondLst>
                                    <p:cond delay="400"/>
                                  </p:stCondLst>
                                  <p:childTnLst>
                                    <p:animMotion origin="layout" path="M -4.70258E-6 -9.98638E-8 L -4.70258E-6 -0.05447 " pathEditMode="relative" rAng="0" ptsTypes="AA">
                                      <p:cBhvr>
                                        <p:cTn id="43" dur="500" spd="-100000" fill="hold"/>
                                        <p:tgtEl>
                                          <p:spTgt spid="115"/>
                                        </p:tgtEl>
                                        <p:attrNameLst>
                                          <p:attrName>ppt_x</p:attrName>
                                          <p:attrName>ppt_y</p:attrName>
                                        </p:attrNameLst>
                                      </p:cBhvr>
                                      <p:rCtr x="0" y="-2724"/>
                                    </p:animMotion>
                                  </p:childTnLst>
                                </p:cTn>
                              </p:par>
                              <p:par>
                                <p:cTn id="44" presetID="10" presetClass="entr" presetSubtype="0" fill="hold" grpId="0" nodeType="withEffect">
                                  <p:stCondLst>
                                    <p:cond delay="0"/>
                                  </p:stCondLst>
                                  <p:childTnLst>
                                    <p:set>
                                      <p:cBhvr>
                                        <p:cTn id="45" dur="1" fill="hold">
                                          <p:stCondLst>
                                            <p:cond delay="0"/>
                                          </p:stCondLst>
                                        </p:cTn>
                                        <p:tgtEl>
                                          <p:spTgt spid="118"/>
                                        </p:tgtEl>
                                        <p:attrNameLst>
                                          <p:attrName>style.visibility</p:attrName>
                                        </p:attrNameLst>
                                      </p:cBhvr>
                                      <p:to>
                                        <p:strVal val="visible"/>
                                      </p:to>
                                    </p:set>
                                    <p:animEffect transition="in" filter="fade">
                                      <p:cBhvr>
                                        <p:cTn id="46" dur="500"/>
                                        <p:tgtEl>
                                          <p:spTgt spid="118"/>
                                        </p:tgtEl>
                                      </p:cBhvr>
                                    </p:animEffect>
                                  </p:childTnLst>
                                </p:cTn>
                              </p:par>
                              <p:par>
                                <p:cTn id="47" presetID="42" presetClass="path" presetSubtype="0" decel="100000" fill="hold" grpId="1" nodeType="withEffect">
                                  <p:stCondLst>
                                    <p:cond delay="0"/>
                                  </p:stCondLst>
                                  <p:childTnLst>
                                    <p:animMotion origin="layout" path="M -1.21011E-6 2.17885E-7 L -1.21011E-6 0.04358 " pathEditMode="relative" rAng="0" ptsTypes="AA">
                                      <p:cBhvr>
                                        <p:cTn id="48" dur="500" spd="-100000" fill="hold"/>
                                        <p:tgtEl>
                                          <p:spTgt spid="118"/>
                                        </p:tgtEl>
                                        <p:attrNameLst>
                                          <p:attrName>ppt_x</p:attrName>
                                          <p:attrName>ppt_y</p:attrName>
                                        </p:attrNameLst>
                                      </p:cBhvr>
                                      <p:rCtr x="0" y="2179"/>
                                    </p:animMotion>
                                  </p:childTnLst>
                                </p:cTn>
                              </p:par>
                              <p:par>
                                <p:cTn id="49" presetID="10" presetClass="entr" presetSubtype="0" fill="hold" grpId="0" nodeType="withEffect">
                                  <p:stCondLst>
                                    <p:cond delay="100"/>
                                  </p:stCondLst>
                                  <p:childTnLst>
                                    <p:set>
                                      <p:cBhvr>
                                        <p:cTn id="50" dur="1" fill="hold">
                                          <p:stCondLst>
                                            <p:cond delay="0"/>
                                          </p:stCondLst>
                                        </p:cTn>
                                        <p:tgtEl>
                                          <p:spTgt spid="117"/>
                                        </p:tgtEl>
                                        <p:attrNameLst>
                                          <p:attrName>style.visibility</p:attrName>
                                        </p:attrNameLst>
                                      </p:cBhvr>
                                      <p:to>
                                        <p:strVal val="visible"/>
                                      </p:to>
                                    </p:set>
                                    <p:animEffect transition="in" filter="fade">
                                      <p:cBhvr>
                                        <p:cTn id="51" dur="500"/>
                                        <p:tgtEl>
                                          <p:spTgt spid="117"/>
                                        </p:tgtEl>
                                      </p:cBhvr>
                                    </p:animEffect>
                                  </p:childTnLst>
                                </p:cTn>
                              </p:par>
                              <p:par>
                                <p:cTn id="52" presetID="42" presetClass="path" presetSubtype="0" decel="100000" fill="hold" grpId="1" nodeType="withEffect">
                                  <p:stCondLst>
                                    <p:cond delay="100"/>
                                  </p:stCondLst>
                                  <p:childTnLst>
                                    <p:animMotion origin="layout" path="M -1.21011E-6 2.17885E-7 L -1.21011E-6 0.04358 " pathEditMode="relative" rAng="0" ptsTypes="AA">
                                      <p:cBhvr>
                                        <p:cTn id="53" dur="500" spd="-100000" fill="hold"/>
                                        <p:tgtEl>
                                          <p:spTgt spid="117"/>
                                        </p:tgtEl>
                                        <p:attrNameLst>
                                          <p:attrName>ppt_x</p:attrName>
                                          <p:attrName>ppt_y</p:attrName>
                                        </p:attrNameLst>
                                      </p:cBhvr>
                                      <p:rCtr x="0" y="2179"/>
                                    </p:animMotion>
                                  </p:childTnLst>
                                </p:cTn>
                              </p:par>
                              <p:par>
                                <p:cTn id="54" presetID="10" presetClass="entr" presetSubtype="0" fill="hold" grpId="0" nodeType="withEffect">
                                  <p:stCondLst>
                                    <p:cond delay="300"/>
                                  </p:stCondLst>
                                  <p:childTnLst>
                                    <p:set>
                                      <p:cBhvr>
                                        <p:cTn id="55" dur="1" fill="hold">
                                          <p:stCondLst>
                                            <p:cond delay="0"/>
                                          </p:stCondLst>
                                        </p:cTn>
                                        <p:tgtEl>
                                          <p:spTgt spid="119"/>
                                        </p:tgtEl>
                                        <p:attrNameLst>
                                          <p:attrName>style.visibility</p:attrName>
                                        </p:attrNameLst>
                                      </p:cBhvr>
                                      <p:to>
                                        <p:strVal val="visible"/>
                                      </p:to>
                                    </p:set>
                                    <p:animEffect transition="in" filter="fade">
                                      <p:cBhvr>
                                        <p:cTn id="56" dur="500"/>
                                        <p:tgtEl>
                                          <p:spTgt spid="119"/>
                                        </p:tgtEl>
                                      </p:cBhvr>
                                    </p:animEffect>
                                  </p:childTnLst>
                                </p:cTn>
                              </p:par>
                              <p:par>
                                <p:cTn id="57" presetID="42" presetClass="path" presetSubtype="0" decel="100000" fill="hold" grpId="1" nodeType="withEffect">
                                  <p:stCondLst>
                                    <p:cond delay="300"/>
                                  </p:stCondLst>
                                  <p:childTnLst>
                                    <p:animMotion origin="layout" path="M -1.21011E-6 2.17885E-7 L -1.21011E-6 0.04358 " pathEditMode="relative" rAng="0" ptsTypes="AA">
                                      <p:cBhvr>
                                        <p:cTn id="58" dur="500" spd="-100000" fill="hold"/>
                                        <p:tgtEl>
                                          <p:spTgt spid="119"/>
                                        </p:tgtEl>
                                        <p:attrNameLst>
                                          <p:attrName>ppt_x</p:attrName>
                                          <p:attrName>ppt_y</p:attrName>
                                        </p:attrNameLst>
                                      </p:cBhvr>
                                      <p:rCtr x="0" y="2179"/>
                                    </p:animMotion>
                                  </p:childTnLst>
                                </p:cTn>
                              </p:par>
                              <p:par>
                                <p:cTn id="59" presetID="10" presetClass="entr" presetSubtype="0" fill="hold" grpId="0" nodeType="withEffect">
                                  <p:stCondLst>
                                    <p:cond delay="350"/>
                                  </p:stCondLst>
                                  <p:childTnLst>
                                    <p:set>
                                      <p:cBhvr>
                                        <p:cTn id="60" dur="1" fill="hold">
                                          <p:stCondLst>
                                            <p:cond delay="0"/>
                                          </p:stCondLst>
                                        </p:cTn>
                                        <p:tgtEl>
                                          <p:spTgt spid="169"/>
                                        </p:tgtEl>
                                        <p:attrNameLst>
                                          <p:attrName>style.visibility</p:attrName>
                                        </p:attrNameLst>
                                      </p:cBhvr>
                                      <p:to>
                                        <p:strVal val="visible"/>
                                      </p:to>
                                    </p:set>
                                    <p:animEffect transition="in" filter="fade">
                                      <p:cBhvr>
                                        <p:cTn id="61" dur="500"/>
                                        <p:tgtEl>
                                          <p:spTgt spid="169"/>
                                        </p:tgtEl>
                                      </p:cBhvr>
                                    </p:animEffect>
                                  </p:childTnLst>
                                </p:cTn>
                              </p:par>
                              <p:par>
                                <p:cTn id="62" presetID="42" presetClass="path" presetSubtype="0" decel="100000" fill="hold" grpId="1" nodeType="withEffect">
                                  <p:stCondLst>
                                    <p:cond delay="350"/>
                                  </p:stCondLst>
                                  <p:childTnLst>
                                    <p:animMotion origin="layout" path="M -2.86699E-6 2.73264E-6 L -0.03676 2.73264E-6 " pathEditMode="relative" rAng="0" ptsTypes="AA">
                                      <p:cBhvr>
                                        <p:cTn id="63" dur="500" spd="-100000" fill="hold"/>
                                        <p:tgtEl>
                                          <p:spTgt spid="169"/>
                                        </p:tgtEl>
                                        <p:attrNameLst>
                                          <p:attrName>ppt_x</p:attrName>
                                          <p:attrName>ppt_y</p:attrName>
                                        </p:attrNameLst>
                                      </p:cBhvr>
                                      <p:rCtr x="-1838" y="0"/>
                                    </p:animMotion>
                                  </p:childTnLst>
                                </p:cTn>
                              </p:par>
                              <p:par>
                                <p:cTn id="64" presetID="10" presetClass="entr" presetSubtype="0" fill="hold" grpId="0" nodeType="withEffect">
                                  <p:stCondLst>
                                    <p:cond delay="350"/>
                                  </p:stCondLst>
                                  <p:childTnLst>
                                    <p:set>
                                      <p:cBhvr>
                                        <p:cTn id="65" dur="1" fill="hold">
                                          <p:stCondLst>
                                            <p:cond delay="0"/>
                                          </p:stCondLst>
                                        </p:cTn>
                                        <p:tgtEl>
                                          <p:spTgt spid="170"/>
                                        </p:tgtEl>
                                        <p:attrNameLst>
                                          <p:attrName>style.visibility</p:attrName>
                                        </p:attrNameLst>
                                      </p:cBhvr>
                                      <p:to>
                                        <p:strVal val="visible"/>
                                      </p:to>
                                    </p:set>
                                    <p:animEffect transition="in" filter="fade">
                                      <p:cBhvr>
                                        <p:cTn id="66" dur="500"/>
                                        <p:tgtEl>
                                          <p:spTgt spid="170"/>
                                        </p:tgtEl>
                                      </p:cBhvr>
                                    </p:animEffect>
                                  </p:childTnLst>
                                </p:cTn>
                              </p:par>
                              <p:par>
                                <p:cTn id="67" presetID="42" presetClass="path" presetSubtype="0" decel="100000" fill="hold" grpId="1" nodeType="withEffect">
                                  <p:stCondLst>
                                    <p:cond delay="350"/>
                                  </p:stCondLst>
                                  <p:childTnLst>
                                    <p:animMotion origin="layout" path="M 1.27904E-6 -4.12619E-6 L 0.03676 -4.12619E-6 " pathEditMode="relative" rAng="0" ptsTypes="AA">
                                      <p:cBhvr>
                                        <p:cTn id="68" dur="500" spd="-100000" fill="hold"/>
                                        <p:tgtEl>
                                          <p:spTgt spid="170"/>
                                        </p:tgtEl>
                                        <p:attrNameLst>
                                          <p:attrName>ppt_x</p:attrName>
                                          <p:attrName>ppt_y</p:attrName>
                                        </p:attrNameLst>
                                      </p:cBhvr>
                                      <p:rCtr x="183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animBg="1"/>
      <p:bldP spid="169" grpId="1" animBg="1"/>
      <p:bldP spid="31" grpId="0"/>
      <p:bldP spid="74" grpId="0"/>
      <p:bldP spid="74" grpId="1"/>
      <p:bldP spid="79" grpId="0"/>
      <p:bldP spid="79" grpId="1"/>
      <p:bldP spid="81" grpId="0"/>
      <p:bldP spid="81" grpId="1"/>
      <p:bldP spid="89" grpId="0"/>
      <p:bldP spid="89" grpId="1"/>
      <p:bldP spid="114" grpId="0"/>
      <p:bldP spid="114" grpId="1"/>
      <p:bldP spid="115" grpId="0"/>
      <p:bldP spid="115" grpId="1"/>
      <p:bldP spid="116" grpId="0"/>
      <p:bldP spid="116" grpId="1"/>
      <p:bldP spid="117" grpId="0"/>
      <p:bldP spid="117" grpId="1"/>
      <p:bldP spid="118" grpId="0"/>
      <p:bldP spid="118" grpId="1"/>
      <p:bldP spid="119" grpId="0"/>
      <p:bldP spid="119" grpId="1"/>
      <p:bldP spid="170" grpId="0" animBg="1"/>
      <p:bldP spid="170"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242108" y="1702637"/>
            <a:ext cx="6417855" cy="4485897"/>
            <a:chOff x="5347099" y="1736031"/>
            <a:chExt cx="6547475" cy="4576498"/>
          </a:xfrm>
        </p:grpSpPr>
        <p:sp>
          <p:nvSpPr>
            <p:cNvPr id="112" name="Rectangle 57"/>
            <p:cNvSpPr/>
            <p:nvPr/>
          </p:nvSpPr>
          <p:spPr bwMode="auto">
            <a:xfrm>
              <a:off x="5347099" y="1824269"/>
              <a:ext cx="6547475" cy="4488260"/>
            </a:xfrm>
            <a:custGeom>
              <a:avLst/>
              <a:gdLst>
                <a:gd name="connsiteX0" fmla="*/ 0 w 5727654"/>
                <a:gd name="connsiteY0" fmla="*/ 0 h 3246437"/>
                <a:gd name="connsiteX1" fmla="*/ 5727654 w 5727654"/>
                <a:gd name="connsiteY1" fmla="*/ 0 h 3246437"/>
                <a:gd name="connsiteX2" fmla="*/ 5727654 w 5727654"/>
                <a:gd name="connsiteY2" fmla="*/ 3246437 h 3246437"/>
                <a:gd name="connsiteX3" fmla="*/ 0 w 5727654"/>
                <a:gd name="connsiteY3" fmla="*/ 3246437 h 3246437"/>
                <a:gd name="connsiteX4" fmla="*/ 0 w 5727654"/>
                <a:gd name="connsiteY4" fmla="*/ 0 h 3246437"/>
                <a:gd name="connsiteX0" fmla="*/ 0 w 6562044"/>
                <a:gd name="connsiteY0" fmla="*/ 1645920 h 3246437"/>
                <a:gd name="connsiteX1" fmla="*/ 6562044 w 6562044"/>
                <a:gd name="connsiteY1" fmla="*/ 0 h 3246437"/>
                <a:gd name="connsiteX2" fmla="*/ 6562044 w 6562044"/>
                <a:gd name="connsiteY2" fmla="*/ 3246437 h 3246437"/>
                <a:gd name="connsiteX3" fmla="*/ 834390 w 6562044"/>
                <a:gd name="connsiteY3" fmla="*/ 3246437 h 3246437"/>
                <a:gd name="connsiteX4" fmla="*/ 0 w 6562044"/>
                <a:gd name="connsiteY4" fmla="*/ 1645920 h 3246437"/>
                <a:gd name="connsiteX0" fmla="*/ 0 w 6562044"/>
                <a:gd name="connsiteY0" fmla="*/ 1645920 h 3246437"/>
                <a:gd name="connsiteX1" fmla="*/ 6562044 w 6562044"/>
                <a:gd name="connsiteY1" fmla="*/ 0 h 3246437"/>
                <a:gd name="connsiteX2" fmla="*/ 6562044 w 6562044"/>
                <a:gd name="connsiteY2" fmla="*/ 3246437 h 3246437"/>
                <a:gd name="connsiteX3" fmla="*/ 834390 w 6562044"/>
                <a:gd name="connsiteY3" fmla="*/ 3246437 h 3246437"/>
                <a:gd name="connsiteX4" fmla="*/ 0 w 6562044"/>
                <a:gd name="connsiteY4" fmla="*/ 1645920 h 3246437"/>
                <a:gd name="connsiteX0" fmla="*/ 0 w 6207714"/>
                <a:gd name="connsiteY0" fmla="*/ 1565910 h 3246437"/>
                <a:gd name="connsiteX1" fmla="*/ 6207714 w 6207714"/>
                <a:gd name="connsiteY1" fmla="*/ 0 h 3246437"/>
                <a:gd name="connsiteX2" fmla="*/ 6207714 w 6207714"/>
                <a:gd name="connsiteY2" fmla="*/ 3246437 h 3246437"/>
                <a:gd name="connsiteX3" fmla="*/ 480060 w 6207714"/>
                <a:gd name="connsiteY3" fmla="*/ 3246437 h 3246437"/>
                <a:gd name="connsiteX4" fmla="*/ 0 w 6207714"/>
                <a:gd name="connsiteY4" fmla="*/ 1565910 h 3246437"/>
                <a:gd name="connsiteX0" fmla="*/ 0 w 6207714"/>
                <a:gd name="connsiteY0" fmla="*/ 1565910 h 3246437"/>
                <a:gd name="connsiteX1" fmla="*/ 6207714 w 6207714"/>
                <a:gd name="connsiteY1" fmla="*/ 0 h 3246437"/>
                <a:gd name="connsiteX2" fmla="*/ 6207714 w 6207714"/>
                <a:gd name="connsiteY2" fmla="*/ 3246437 h 3246437"/>
                <a:gd name="connsiteX3" fmla="*/ 480060 w 6207714"/>
                <a:gd name="connsiteY3" fmla="*/ 3246437 h 3246437"/>
                <a:gd name="connsiteX4" fmla="*/ 0 w 6207714"/>
                <a:gd name="connsiteY4" fmla="*/ 1565910 h 3246437"/>
                <a:gd name="connsiteX0" fmla="*/ 0 w 6207714"/>
                <a:gd name="connsiteY0" fmla="*/ 1565910 h 3246437"/>
                <a:gd name="connsiteX1" fmla="*/ 6207714 w 6207714"/>
                <a:gd name="connsiteY1" fmla="*/ 0 h 3246437"/>
                <a:gd name="connsiteX2" fmla="*/ 6207714 w 6207714"/>
                <a:gd name="connsiteY2" fmla="*/ 3246437 h 3246437"/>
                <a:gd name="connsiteX3" fmla="*/ 480060 w 6207714"/>
                <a:gd name="connsiteY3" fmla="*/ 3246437 h 3246437"/>
                <a:gd name="connsiteX4" fmla="*/ 0 w 6207714"/>
                <a:gd name="connsiteY4" fmla="*/ 1565910 h 3246437"/>
                <a:gd name="connsiteX0" fmla="*/ 0 w 6277564"/>
                <a:gd name="connsiteY0" fmla="*/ 1584960 h 3246437"/>
                <a:gd name="connsiteX1" fmla="*/ 6277564 w 6277564"/>
                <a:gd name="connsiteY1" fmla="*/ 0 h 3246437"/>
                <a:gd name="connsiteX2" fmla="*/ 6277564 w 6277564"/>
                <a:gd name="connsiteY2" fmla="*/ 3246437 h 3246437"/>
                <a:gd name="connsiteX3" fmla="*/ 549910 w 6277564"/>
                <a:gd name="connsiteY3" fmla="*/ 3246437 h 3246437"/>
                <a:gd name="connsiteX4" fmla="*/ 0 w 6277564"/>
                <a:gd name="connsiteY4" fmla="*/ 1584960 h 3246437"/>
                <a:gd name="connsiteX0" fmla="*/ 0 w 6125164"/>
                <a:gd name="connsiteY0" fmla="*/ 1572260 h 3246437"/>
                <a:gd name="connsiteX1" fmla="*/ 6125164 w 6125164"/>
                <a:gd name="connsiteY1" fmla="*/ 0 h 3246437"/>
                <a:gd name="connsiteX2" fmla="*/ 6125164 w 6125164"/>
                <a:gd name="connsiteY2" fmla="*/ 3246437 h 3246437"/>
                <a:gd name="connsiteX3" fmla="*/ 397510 w 6125164"/>
                <a:gd name="connsiteY3" fmla="*/ 3246437 h 3246437"/>
                <a:gd name="connsiteX4" fmla="*/ 0 w 6125164"/>
                <a:gd name="connsiteY4" fmla="*/ 1572260 h 3246437"/>
                <a:gd name="connsiteX0" fmla="*/ 0 w 6125164"/>
                <a:gd name="connsiteY0" fmla="*/ 1572260 h 3246437"/>
                <a:gd name="connsiteX1" fmla="*/ 6125164 w 6125164"/>
                <a:gd name="connsiteY1" fmla="*/ 0 h 3246437"/>
                <a:gd name="connsiteX2" fmla="*/ 6125164 w 6125164"/>
                <a:gd name="connsiteY2" fmla="*/ 3246437 h 3246437"/>
                <a:gd name="connsiteX3" fmla="*/ 308479 w 6125164"/>
                <a:gd name="connsiteY3" fmla="*/ 2971391 h 3246437"/>
                <a:gd name="connsiteX4" fmla="*/ 0 w 6125164"/>
                <a:gd name="connsiteY4" fmla="*/ 1572260 h 3246437"/>
                <a:gd name="connsiteX0" fmla="*/ 0 w 6125164"/>
                <a:gd name="connsiteY0" fmla="*/ 1572260 h 2989427"/>
                <a:gd name="connsiteX1" fmla="*/ 6125164 w 6125164"/>
                <a:gd name="connsiteY1" fmla="*/ 0 h 2989427"/>
                <a:gd name="connsiteX2" fmla="*/ 6125164 w 6125164"/>
                <a:gd name="connsiteY2" fmla="*/ 2989427 h 2989427"/>
                <a:gd name="connsiteX3" fmla="*/ 308479 w 6125164"/>
                <a:gd name="connsiteY3" fmla="*/ 2971391 h 2989427"/>
                <a:gd name="connsiteX4" fmla="*/ 0 w 6125164"/>
                <a:gd name="connsiteY4" fmla="*/ 1572260 h 2989427"/>
                <a:gd name="connsiteX0" fmla="*/ 0 w 6125164"/>
                <a:gd name="connsiteY0" fmla="*/ 1572260 h 2983791"/>
                <a:gd name="connsiteX1" fmla="*/ 6125164 w 6125164"/>
                <a:gd name="connsiteY1" fmla="*/ 0 h 2983791"/>
                <a:gd name="connsiteX2" fmla="*/ 6120527 w 6125164"/>
                <a:gd name="connsiteY2" fmla="*/ 2983791 h 2983791"/>
                <a:gd name="connsiteX3" fmla="*/ 308479 w 6125164"/>
                <a:gd name="connsiteY3" fmla="*/ 2971391 h 2983791"/>
                <a:gd name="connsiteX4" fmla="*/ 0 w 6125164"/>
                <a:gd name="connsiteY4" fmla="*/ 1572260 h 2983791"/>
                <a:gd name="connsiteX0" fmla="*/ 0 w 6820716"/>
                <a:gd name="connsiteY0" fmla="*/ 2068244 h 2983791"/>
                <a:gd name="connsiteX1" fmla="*/ 6820716 w 6820716"/>
                <a:gd name="connsiteY1" fmla="*/ 0 h 2983791"/>
                <a:gd name="connsiteX2" fmla="*/ 6816079 w 6820716"/>
                <a:gd name="connsiteY2" fmla="*/ 2983791 h 2983791"/>
                <a:gd name="connsiteX3" fmla="*/ 1004031 w 6820716"/>
                <a:gd name="connsiteY3" fmla="*/ 2971391 h 2983791"/>
                <a:gd name="connsiteX4" fmla="*/ 0 w 6820716"/>
                <a:gd name="connsiteY4" fmla="*/ 2068244 h 2983791"/>
                <a:gd name="connsiteX0" fmla="*/ 0 w 6820716"/>
                <a:gd name="connsiteY0" fmla="*/ 2068244 h 2983791"/>
                <a:gd name="connsiteX1" fmla="*/ 6820716 w 6820716"/>
                <a:gd name="connsiteY1" fmla="*/ 0 h 2983791"/>
                <a:gd name="connsiteX2" fmla="*/ 6816079 w 6820716"/>
                <a:gd name="connsiteY2" fmla="*/ 2983791 h 2983791"/>
                <a:gd name="connsiteX3" fmla="*/ 1004031 w 6820716"/>
                <a:gd name="connsiteY3" fmla="*/ 2971391 h 2983791"/>
                <a:gd name="connsiteX4" fmla="*/ 0 w 6820716"/>
                <a:gd name="connsiteY4" fmla="*/ 2068244 h 2983791"/>
                <a:gd name="connsiteX0" fmla="*/ 0 w 6816213"/>
                <a:gd name="connsiteY0" fmla="*/ 1797707 h 2713254"/>
                <a:gd name="connsiteX1" fmla="*/ 6806805 w 6816213"/>
                <a:gd name="connsiteY1" fmla="*/ 0 h 2713254"/>
                <a:gd name="connsiteX2" fmla="*/ 6816079 w 6816213"/>
                <a:gd name="connsiteY2" fmla="*/ 2713254 h 2713254"/>
                <a:gd name="connsiteX3" fmla="*/ 1004031 w 6816213"/>
                <a:gd name="connsiteY3" fmla="*/ 2700854 h 2713254"/>
                <a:gd name="connsiteX4" fmla="*/ 0 w 6816213"/>
                <a:gd name="connsiteY4" fmla="*/ 1797707 h 2713254"/>
                <a:gd name="connsiteX0" fmla="*/ 0 w 6807252"/>
                <a:gd name="connsiteY0" fmla="*/ 1797707 h 2711375"/>
                <a:gd name="connsiteX1" fmla="*/ 6806805 w 6807252"/>
                <a:gd name="connsiteY1" fmla="*/ 0 h 2711375"/>
                <a:gd name="connsiteX2" fmla="*/ 6806805 w 6807252"/>
                <a:gd name="connsiteY2" fmla="*/ 2711375 h 2711375"/>
                <a:gd name="connsiteX3" fmla="*/ 1004031 w 6807252"/>
                <a:gd name="connsiteY3" fmla="*/ 2700854 h 2711375"/>
                <a:gd name="connsiteX4" fmla="*/ 0 w 6807252"/>
                <a:gd name="connsiteY4" fmla="*/ 1797707 h 2711375"/>
                <a:gd name="connsiteX0" fmla="*/ 0 w 6807251"/>
                <a:gd name="connsiteY0" fmla="*/ 1797707 h 2711375"/>
                <a:gd name="connsiteX1" fmla="*/ 6806805 w 6807251"/>
                <a:gd name="connsiteY1" fmla="*/ 0 h 2711375"/>
                <a:gd name="connsiteX2" fmla="*/ 6806805 w 6807251"/>
                <a:gd name="connsiteY2" fmla="*/ 2711375 h 2711375"/>
                <a:gd name="connsiteX3" fmla="*/ 1004031 w 6807251"/>
                <a:gd name="connsiteY3" fmla="*/ 2700854 h 2711375"/>
                <a:gd name="connsiteX4" fmla="*/ 0 w 6807251"/>
                <a:gd name="connsiteY4" fmla="*/ 1797707 h 2711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7251" h="2711375">
                  <a:moveTo>
                    <a:pt x="0" y="1797707"/>
                  </a:moveTo>
                  <a:cubicBezTo>
                    <a:pt x="4884828" y="1294787"/>
                    <a:pt x="6791157" y="11430"/>
                    <a:pt x="6806805" y="0"/>
                  </a:cubicBezTo>
                  <a:cubicBezTo>
                    <a:pt x="6805259" y="994597"/>
                    <a:pt x="6808352" y="1726172"/>
                    <a:pt x="6806805" y="2711375"/>
                  </a:cubicBezTo>
                  <a:lnTo>
                    <a:pt x="1004031" y="2700854"/>
                  </a:lnTo>
                  <a:cubicBezTo>
                    <a:pt x="871528" y="2142795"/>
                    <a:pt x="35126" y="1803420"/>
                    <a:pt x="0" y="1797707"/>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586" tIns="140469" rIns="175586" bIns="140469" numCol="1" spcCol="0" rtlCol="0" fromWordArt="0" anchor="t" anchorCtr="0" forceAA="0" compatLnSpc="1">
              <a:prstTxWarp prst="textNoShape">
                <a:avLst/>
              </a:prstTxWarp>
              <a:noAutofit/>
            </a:bodyPr>
            <a:lstStyle/>
            <a:p>
              <a:pPr algn="ctr" defTabSz="894890" fontAlgn="base">
                <a:lnSpc>
                  <a:spcPct val="90000"/>
                </a:lnSpc>
                <a:spcBef>
                  <a:spcPct val="0"/>
                </a:spcBef>
                <a:spcAft>
                  <a:spcPct val="0"/>
                </a:spcAft>
                <a:defRPr/>
              </a:pPr>
              <a:endParaRPr lang="en-US" sz="2307"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Isosceles Triangle 5"/>
            <p:cNvSpPr/>
            <p:nvPr/>
          </p:nvSpPr>
          <p:spPr bwMode="auto">
            <a:xfrm>
              <a:off x="10027613" y="1736031"/>
              <a:ext cx="1865717" cy="1481182"/>
            </a:xfrm>
            <a:prstGeom prst="triangle">
              <a:avLst>
                <a:gd name="adj" fmla="val 10000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67" name="TextBox 66"/>
          <p:cNvSpPr txBox="1"/>
          <p:nvPr/>
        </p:nvSpPr>
        <p:spPr>
          <a:xfrm rot="16200000">
            <a:off x="-1571975" y="3688262"/>
            <a:ext cx="4444984" cy="473741"/>
          </a:xfrm>
          <a:prstGeom prst="rect">
            <a:avLst/>
          </a:prstGeom>
          <a:noFill/>
        </p:spPr>
        <p:txBody>
          <a:bodyPr wrap="square" lIns="175586" tIns="140469" rIns="175586" bIns="140469" rtlCol="0">
            <a:spAutoFit/>
          </a:bodyPr>
          <a:lstStyle/>
          <a:p>
            <a:pPr algn="ctr" defTabSz="894890" fontAlgn="base">
              <a:lnSpc>
                <a:spcPct val="90000"/>
              </a:lnSpc>
              <a:spcBef>
                <a:spcPct val="0"/>
              </a:spcBef>
              <a:spcAft>
                <a:spcPct val="0"/>
              </a:spcAft>
              <a:defRPr/>
            </a:pPr>
            <a:r>
              <a:rPr lang="en-US" sz="1371" b="1" kern="0">
                <a:gradFill>
                  <a:gsLst>
                    <a:gs pos="85000">
                      <a:schemeClr val="accent5"/>
                    </a:gs>
                    <a:gs pos="66000">
                      <a:schemeClr val="accent5"/>
                    </a:gs>
                  </a:gsLst>
                  <a:lin ang="5400000" scaled="0"/>
                </a:gradFill>
                <a:latin typeface="Segoe UI"/>
              </a:rPr>
              <a:t>Value to business</a:t>
            </a:r>
          </a:p>
        </p:txBody>
      </p:sp>
      <p:sp>
        <p:nvSpPr>
          <p:cNvPr id="99" name="TextBox 98"/>
          <p:cNvSpPr txBox="1"/>
          <p:nvPr/>
        </p:nvSpPr>
        <p:spPr>
          <a:xfrm>
            <a:off x="4231864" y="6187845"/>
            <a:ext cx="3397926" cy="473741"/>
          </a:xfrm>
          <a:prstGeom prst="rect">
            <a:avLst/>
          </a:prstGeom>
          <a:noFill/>
        </p:spPr>
        <p:txBody>
          <a:bodyPr wrap="square" lIns="175586" tIns="140469" rIns="175586" bIns="140469" rtlCol="0">
            <a:spAutoFit/>
          </a:bodyPr>
          <a:lstStyle/>
          <a:p>
            <a:pPr algn="ctr" defTabSz="894890" fontAlgn="base">
              <a:lnSpc>
                <a:spcPct val="90000"/>
              </a:lnSpc>
              <a:spcBef>
                <a:spcPct val="0"/>
              </a:spcBef>
              <a:spcAft>
                <a:spcPct val="0"/>
              </a:spcAft>
              <a:defRPr/>
            </a:pPr>
            <a:r>
              <a:rPr lang="en-US" sz="1371" b="1" kern="0">
                <a:gradFill>
                  <a:gsLst>
                    <a:gs pos="85000">
                      <a:schemeClr val="accent5"/>
                    </a:gs>
                    <a:gs pos="66000">
                      <a:schemeClr val="accent5"/>
                    </a:gs>
                  </a:gsLst>
                  <a:lin ang="5400000" scaled="0"/>
                </a:gradFill>
                <a:latin typeface="Segoe UI"/>
              </a:rPr>
              <a:t>Time</a:t>
            </a:r>
          </a:p>
        </p:txBody>
      </p:sp>
      <p:sp>
        <p:nvSpPr>
          <p:cNvPr id="100" name="TextBox 99"/>
          <p:cNvSpPr txBox="1"/>
          <p:nvPr/>
        </p:nvSpPr>
        <p:spPr>
          <a:xfrm>
            <a:off x="1575006" y="5059282"/>
            <a:ext cx="1303808" cy="522926"/>
          </a:xfrm>
          <a:prstGeom prst="rect">
            <a:avLst/>
          </a:prstGeom>
          <a:noFill/>
        </p:spPr>
        <p:txBody>
          <a:bodyPr wrap="square" lIns="175586" tIns="140469" rIns="175586" bIns="140469" rtlCol="0">
            <a:spAutoFit/>
          </a:bodyPr>
          <a:lstStyle/>
          <a:p>
            <a:pPr algn="ctr" defTabSz="894890" fontAlgn="base">
              <a:lnSpc>
                <a:spcPct val="90000"/>
              </a:lnSpc>
              <a:spcBef>
                <a:spcPct val="0"/>
              </a:spcBef>
              <a:spcAft>
                <a:spcPct val="0"/>
              </a:spcAft>
              <a:defRPr/>
            </a:pPr>
            <a:r>
              <a:rPr lang="en-US" sz="1727" kern="0" dirty="0">
                <a:gradFill>
                  <a:gsLst>
                    <a:gs pos="47500">
                      <a:schemeClr val="accent1"/>
                    </a:gs>
                    <a:gs pos="76000">
                      <a:schemeClr val="accent1"/>
                    </a:gs>
                  </a:gsLst>
                  <a:lin ang="5400000" scaled="1"/>
                </a:gradFill>
                <a:latin typeface="Segoe UI Semibold" panose="020B0702040204020203" pitchFamily="34" charset="0"/>
                <a:ea typeface="Segoe UI" pitchFamily="34" charset="0"/>
                <a:cs typeface="Segoe UI Semibold" panose="020B0702040204020203" pitchFamily="34" charset="0"/>
              </a:rPr>
              <a:t>Efficiency</a:t>
            </a:r>
          </a:p>
        </p:txBody>
      </p:sp>
      <p:sp>
        <p:nvSpPr>
          <p:cNvPr id="101" name="TextBox 100"/>
          <p:cNvSpPr txBox="1"/>
          <p:nvPr/>
        </p:nvSpPr>
        <p:spPr>
          <a:xfrm>
            <a:off x="5888867" y="3716207"/>
            <a:ext cx="1480136" cy="523195"/>
          </a:xfrm>
          <a:prstGeom prst="rect">
            <a:avLst/>
          </a:prstGeom>
          <a:noFill/>
        </p:spPr>
        <p:txBody>
          <a:bodyPr wrap="square" lIns="175586" tIns="140469" rIns="175586" bIns="140469" rtlCol="0">
            <a:spAutoFit/>
          </a:bodyPr>
          <a:lstStyle/>
          <a:p>
            <a:pPr algn="ctr" defTabSz="894890" fontAlgn="base">
              <a:lnSpc>
                <a:spcPct val="90000"/>
              </a:lnSpc>
              <a:spcBef>
                <a:spcPct val="0"/>
              </a:spcBef>
              <a:spcAft>
                <a:spcPct val="0"/>
              </a:spcAft>
              <a:defRPr/>
            </a:pPr>
            <a:r>
              <a:rPr lang="en-US" sz="1727" kern="0">
                <a:gradFill>
                  <a:gsLst>
                    <a:gs pos="20000">
                      <a:schemeClr val="tx2"/>
                    </a:gs>
                    <a:gs pos="83000">
                      <a:schemeClr val="tx2"/>
                    </a:gs>
                  </a:gsLst>
                  <a:lin ang="5400000" scaled="1"/>
                </a:gradFill>
                <a:latin typeface="Segoe UI Semibold" panose="020B0702040204020203" pitchFamily="34" charset="0"/>
                <a:ea typeface="Segoe UI" pitchFamily="34" charset="0"/>
                <a:cs typeface="Segoe UI Semibold" panose="020B0702040204020203" pitchFamily="34" charset="0"/>
              </a:rPr>
              <a:t>Innovation</a:t>
            </a:r>
          </a:p>
        </p:txBody>
      </p:sp>
      <p:sp>
        <p:nvSpPr>
          <p:cNvPr id="113" name="Freeform 112"/>
          <p:cNvSpPr/>
          <p:nvPr/>
        </p:nvSpPr>
        <p:spPr bwMode="auto">
          <a:xfrm>
            <a:off x="855146" y="4478102"/>
            <a:ext cx="10804817" cy="1733599"/>
          </a:xfrm>
          <a:custGeom>
            <a:avLst/>
            <a:gdLst>
              <a:gd name="connsiteX0" fmla="*/ 5721337 w 11448991"/>
              <a:gd name="connsiteY0" fmla="*/ 0 h 1711326"/>
              <a:gd name="connsiteX1" fmla="*/ 5727654 w 11448991"/>
              <a:gd name="connsiteY1" fmla="*/ 0 h 1711326"/>
              <a:gd name="connsiteX2" fmla="*/ 11448991 w 11448991"/>
              <a:gd name="connsiteY2" fmla="*/ 0 h 1711326"/>
              <a:gd name="connsiteX3" fmla="*/ 11448991 w 11448991"/>
              <a:gd name="connsiteY3" fmla="*/ 1711325 h 1711326"/>
              <a:gd name="connsiteX4" fmla="*/ 5727654 w 11448991"/>
              <a:gd name="connsiteY4" fmla="*/ 1711325 h 1711326"/>
              <a:gd name="connsiteX5" fmla="*/ 5727654 w 11448991"/>
              <a:gd name="connsiteY5" fmla="*/ 1711326 h 1711326"/>
              <a:gd name="connsiteX6" fmla="*/ 0 w 11448991"/>
              <a:gd name="connsiteY6" fmla="*/ 1711326 h 1711326"/>
              <a:gd name="connsiteX7" fmla="*/ 1588 w 11448991"/>
              <a:gd name="connsiteY7" fmla="*/ 1177925 h 1711326"/>
              <a:gd name="connsiteX8" fmla="*/ 5550364 w 11448991"/>
              <a:gd name="connsiteY8" fmla="*/ 4695 h 1711326"/>
              <a:gd name="connsiteX9" fmla="*/ 5721337 w 11448991"/>
              <a:gd name="connsiteY9" fmla="*/ 167 h 1711326"/>
              <a:gd name="connsiteX0" fmla="*/ 5738030 w 11465684"/>
              <a:gd name="connsiteY0" fmla="*/ 0 h 1711326"/>
              <a:gd name="connsiteX1" fmla="*/ 5744347 w 11465684"/>
              <a:gd name="connsiteY1" fmla="*/ 0 h 1711326"/>
              <a:gd name="connsiteX2" fmla="*/ 11465684 w 11465684"/>
              <a:gd name="connsiteY2" fmla="*/ 0 h 1711326"/>
              <a:gd name="connsiteX3" fmla="*/ 11465684 w 11465684"/>
              <a:gd name="connsiteY3" fmla="*/ 1711325 h 1711326"/>
              <a:gd name="connsiteX4" fmla="*/ 5744347 w 11465684"/>
              <a:gd name="connsiteY4" fmla="*/ 1711325 h 1711326"/>
              <a:gd name="connsiteX5" fmla="*/ 5744347 w 11465684"/>
              <a:gd name="connsiteY5" fmla="*/ 1711326 h 1711326"/>
              <a:gd name="connsiteX6" fmla="*/ 0 w 11465684"/>
              <a:gd name="connsiteY6" fmla="*/ 1461080 h 1711326"/>
              <a:gd name="connsiteX7" fmla="*/ 18281 w 11465684"/>
              <a:gd name="connsiteY7" fmla="*/ 1177925 h 1711326"/>
              <a:gd name="connsiteX8" fmla="*/ 5567057 w 11465684"/>
              <a:gd name="connsiteY8" fmla="*/ 4695 h 1711326"/>
              <a:gd name="connsiteX9" fmla="*/ 5738030 w 11465684"/>
              <a:gd name="connsiteY9" fmla="*/ 167 h 1711326"/>
              <a:gd name="connsiteX10" fmla="*/ 5738030 w 11465684"/>
              <a:gd name="connsiteY10" fmla="*/ 0 h 1711326"/>
              <a:gd name="connsiteX0" fmla="*/ 5738030 w 11465684"/>
              <a:gd name="connsiteY0" fmla="*/ 0 h 1711326"/>
              <a:gd name="connsiteX1" fmla="*/ 5744347 w 11465684"/>
              <a:gd name="connsiteY1" fmla="*/ 0 h 1711326"/>
              <a:gd name="connsiteX2" fmla="*/ 11465684 w 11465684"/>
              <a:gd name="connsiteY2" fmla="*/ 0 h 1711326"/>
              <a:gd name="connsiteX3" fmla="*/ 11448991 w 11465684"/>
              <a:gd name="connsiteY3" fmla="*/ 1447552 h 1711326"/>
              <a:gd name="connsiteX4" fmla="*/ 5744347 w 11465684"/>
              <a:gd name="connsiteY4" fmla="*/ 1711325 h 1711326"/>
              <a:gd name="connsiteX5" fmla="*/ 5744347 w 11465684"/>
              <a:gd name="connsiteY5" fmla="*/ 1711326 h 1711326"/>
              <a:gd name="connsiteX6" fmla="*/ 0 w 11465684"/>
              <a:gd name="connsiteY6" fmla="*/ 1461080 h 1711326"/>
              <a:gd name="connsiteX7" fmla="*/ 18281 w 11465684"/>
              <a:gd name="connsiteY7" fmla="*/ 1177925 h 1711326"/>
              <a:gd name="connsiteX8" fmla="*/ 5567057 w 11465684"/>
              <a:gd name="connsiteY8" fmla="*/ 4695 h 1711326"/>
              <a:gd name="connsiteX9" fmla="*/ 5738030 w 11465684"/>
              <a:gd name="connsiteY9" fmla="*/ 167 h 1711326"/>
              <a:gd name="connsiteX10" fmla="*/ 5738030 w 11465684"/>
              <a:gd name="connsiteY10" fmla="*/ 0 h 1711326"/>
              <a:gd name="connsiteX0" fmla="*/ 5738030 w 11465684"/>
              <a:gd name="connsiteY0" fmla="*/ 0 h 1711325"/>
              <a:gd name="connsiteX1" fmla="*/ 5744347 w 11465684"/>
              <a:gd name="connsiteY1" fmla="*/ 0 h 1711325"/>
              <a:gd name="connsiteX2" fmla="*/ 11465684 w 11465684"/>
              <a:gd name="connsiteY2" fmla="*/ 0 h 1711325"/>
              <a:gd name="connsiteX3" fmla="*/ 11448991 w 11465684"/>
              <a:gd name="connsiteY3" fmla="*/ 1447552 h 1711325"/>
              <a:gd name="connsiteX4" fmla="*/ 5744347 w 11465684"/>
              <a:gd name="connsiteY4" fmla="*/ 1711325 h 1711325"/>
              <a:gd name="connsiteX5" fmla="*/ 0 w 11465684"/>
              <a:gd name="connsiteY5" fmla="*/ 1461080 h 1711325"/>
              <a:gd name="connsiteX6" fmla="*/ 18281 w 11465684"/>
              <a:gd name="connsiteY6" fmla="*/ 1177925 h 1711325"/>
              <a:gd name="connsiteX7" fmla="*/ 5567057 w 11465684"/>
              <a:gd name="connsiteY7" fmla="*/ 4695 h 1711325"/>
              <a:gd name="connsiteX8" fmla="*/ 5738030 w 11465684"/>
              <a:gd name="connsiteY8" fmla="*/ 167 h 1711325"/>
              <a:gd name="connsiteX9" fmla="*/ 5738030 w 11465684"/>
              <a:gd name="connsiteY9" fmla="*/ 0 h 1711325"/>
              <a:gd name="connsiteX0" fmla="*/ 5738030 w 11465684"/>
              <a:gd name="connsiteY0" fmla="*/ 0 h 1461080"/>
              <a:gd name="connsiteX1" fmla="*/ 5744347 w 11465684"/>
              <a:gd name="connsiteY1" fmla="*/ 0 h 1461080"/>
              <a:gd name="connsiteX2" fmla="*/ 11465684 w 11465684"/>
              <a:gd name="connsiteY2" fmla="*/ 0 h 1461080"/>
              <a:gd name="connsiteX3" fmla="*/ 11448991 w 11465684"/>
              <a:gd name="connsiteY3" fmla="*/ 1447552 h 1461080"/>
              <a:gd name="connsiteX4" fmla="*/ 0 w 11465684"/>
              <a:gd name="connsiteY4" fmla="*/ 1461080 h 1461080"/>
              <a:gd name="connsiteX5" fmla="*/ 18281 w 11465684"/>
              <a:gd name="connsiteY5" fmla="*/ 1177925 h 1461080"/>
              <a:gd name="connsiteX6" fmla="*/ 5567057 w 11465684"/>
              <a:gd name="connsiteY6" fmla="*/ 4695 h 1461080"/>
              <a:gd name="connsiteX7" fmla="*/ 5738030 w 11465684"/>
              <a:gd name="connsiteY7" fmla="*/ 167 h 1461080"/>
              <a:gd name="connsiteX8" fmla="*/ 5738030 w 11465684"/>
              <a:gd name="connsiteY8" fmla="*/ 0 h 1461080"/>
              <a:gd name="connsiteX0" fmla="*/ 5738030 w 11469857"/>
              <a:gd name="connsiteY0" fmla="*/ 0 h 1461080"/>
              <a:gd name="connsiteX1" fmla="*/ 5744347 w 11469857"/>
              <a:gd name="connsiteY1" fmla="*/ 0 h 1461080"/>
              <a:gd name="connsiteX2" fmla="*/ 11465684 w 11469857"/>
              <a:gd name="connsiteY2" fmla="*/ 0 h 1461080"/>
              <a:gd name="connsiteX3" fmla="*/ 11469857 w 11469857"/>
              <a:gd name="connsiteY3" fmla="*/ 1447552 h 1461080"/>
              <a:gd name="connsiteX4" fmla="*/ 0 w 11469857"/>
              <a:gd name="connsiteY4" fmla="*/ 1461080 h 1461080"/>
              <a:gd name="connsiteX5" fmla="*/ 18281 w 11469857"/>
              <a:gd name="connsiteY5" fmla="*/ 1177925 h 1461080"/>
              <a:gd name="connsiteX6" fmla="*/ 5567057 w 11469857"/>
              <a:gd name="connsiteY6" fmla="*/ 4695 h 1461080"/>
              <a:gd name="connsiteX7" fmla="*/ 5738030 w 11469857"/>
              <a:gd name="connsiteY7" fmla="*/ 167 h 1461080"/>
              <a:gd name="connsiteX8" fmla="*/ 5738030 w 11469857"/>
              <a:gd name="connsiteY8" fmla="*/ 0 h 1461080"/>
              <a:gd name="connsiteX0" fmla="*/ 5738030 w 11484239"/>
              <a:gd name="connsiteY0" fmla="*/ 0 h 1461080"/>
              <a:gd name="connsiteX1" fmla="*/ 5744347 w 11484239"/>
              <a:gd name="connsiteY1" fmla="*/ 0 h 1461080"/>
              <a:gd name="connsiteX2" fmla="*/ 11484239 w 11484239"/>
              <a:gd name="connsiteY2" fmla="*/ 398290 h 1461080"/>
              <a:gd name="connsiteX3" fmla="*/ 11469857 w 11484239"/>
              <a:gd name="connsiteY3" fmla="*/ 1447552 h 1461080"/>
              <a:gd name="connsiteX4" fmla="*/ 0 w 11484239"/>
              <a:gd name="connsiteY4" fmla="*/ 1461080 h 1461080"/>
              <a:gd name="connsiteX5" fmla="*/ 18281 w 11484239"/>
              <a:gd name="connsiteY5" fmla="*/ 1177925 h 1461080"/>
              <a:gd name="connsiteX6" fmla="*/ 5567057 w 11484239"/>
              <a:gd name="connsiteY6" fmla="*/ 4695 h 1461080"/>
              <a:gd name="connsiteX7" fmla="*/ 5738030 w 11484239"/>
              <a:gd name="connsiteY7" fmla="*/ 167 h 1461080"/>
              <a:gd name="connsiteX8" fmla="*/ 5738030 w 11484239"/>
              <a:gd name="connsiteY8" fmla="*/ 0 h 1461080"/>
              <a:gd name="connsiteX0" fmla="*/ 5571037 w 11484239"/>
              <a:gd name="connsiteY0" fmla="*/ 383260 h 1461080"/>
              <a:gd name="connsiteX1" fmla="*/ 5744347 w 11484239"/>
              <a:gd name="connsiteY1" fmla="*/ 0 h 1461080"/>
              <a:gd name="connsiteX2" fmla="*/ 11484239 w 11484239"/>
              <a:gd name="connsiteY2" fmla="*/ 398290 h 1461080"/>
              <a:gd name="connsiteX3" fmla="*/ 11469857 w 11484239"/>
              <a:gd name="connsiteY3" fmla="*/ 1447552 h 1461080"/>
              <a:gd name="connsiteX4" fmla="*/ 0 w 11484239"/>
              <a:gd name="connsiteY4" fmla="*/ 1461080 h 1461080"/>
              <a:gd name="connsiteX5" fmla="*/ 18281 w 11484239"/>
              <a:gd name="connsiteY5" fmla="*/ 1177925 h 1461080"/>
              <a:gd name="connsiteX6" fmla="*/ 5567057 w 11484239"/>
              <a:gd name="connsiteY6" fmla="*/ 4695 h 1461080"/>
              <a:gd name="connsiteX7" fmla="*/ 5738030 w 11484239"/>
              <a:gd name="connsiteY7" fmla="*/ 167 h 1461080"/>
              <a:gd name="connsiteX8" fmla="*/ 5571037 w 11484239"/>
              <a:gd name="connsiteY8" fmla="*/ 383260 h 1461080"/>
              <a:gd name="connsiteX0" fmla="*/ 5571037 w 11484239"/>
              <a:gd name="connsiteY0" fmla="*/ 383260 h 1461080"/>
              <a:gd name="connsiteX1" fmla="*/ 5744347 w 11484239"/>
              <a:gd name="connsiteY1" fmla="*/ 0 h 1461080"/>
              <a:gd name="connsiteX2" fmla="*/ 11484239 w 11484239"/>
              <a:gd name="connsiteY2" fmla="*/ 398290 h 1461080"/>
              <a:gd name="connsiteX3" fmla="*/ 11469857 w 11484239"/>
              <a:gd name="connsiteY3" fmla="*/ 1447552 h 1461080"/>
              <a:gd name="connsiteX4" fmla="*/ 0 w 11484239"/>
              <a:gd name="connsiteY4" fmla="*/ 1461080 h 1461080"/>
              <a:gd name="connsiteX5" fmla="*/ 18281 w 11484239"/>
              <a:gd name="connsiteY5" fmla="*/ 1177925 h 1461080"/>
              <a:gd name="connsiteX6" fmla="*/ 5567057 w 11484239"/>
              <a:gd name="connsiteY6" fmla="*/ 4695 h 1461080"/>
              <a:gd name="connsiteX7" fmla="*/ 5311269 w 11484239"/>
              <a:gd name="connsiteY7" fmla="*/ 496150 h 1461080"/>
              <a:gd name="connsiteX8" fmla="*/ 5571037 w 11484239"/>
              <a:gd name="connsiteY8" fmla="*/ 383260 h 1461080"/>
              <a:gd name="connsiteX0" fmla="*/ 5571037 w 11484239"/>
              <a:gd name="connsiteY0" fmla="*/ 378565 h 1456385"/>
              <a:gd name="connsiteX1" fmla="*/ 5670128 w 11484239"/>
              <a:gd name="connsiteY1" fmla="*/ 483774 h 1456385"/>
              <a:gd name="connsiteX2" fmla="*/ 11484239 w 11484239"/>
              <a:gd name="connsiteY2" fmla="*/ 393595 h 1456385"/>
              <a:gd name="connsiteX3" fmla="*/ 11469857 w 11484239"/>
              <a:gd name="connsiteY3" fmla="*/ 1442857 h 1456385"/>
              <a:gd name="connsiteX4" fmla="*/ 0 w 11484239"/>
              <a:gd name="connsiteY4" fmla="*/ 1456385 h 1456385"/>
              <a:gd name="connsiteX5" fmla="*/ 18281 w 11484239"/>
              <a:gd name="connsiteY5" fmla="*/ 1173230 h 1456385"/>
              <a:gd name="connsiteX6" fmla="*/ 5567057 w 11484239"/>
              <a:gd name="connsiteY6" fmla="*/ 0 h 1456385"/>
              <a:gd name="connsiteX7" fmla="*/ 5311269 w 11484239"/>
              <a:gd name="connsiteY7" fmla="*/ 491455 h 1456385"/>
              <a:gd name="connsiteX8" fmla="*/ 5571037 w 11484239"/>
              <a:gd name="connsiteY8" fmla="*/ 378565 h 1456385"/>
              <a:gd name="connsiteX0" fmla="*/ 5311269 w 11484239"/>
              <a:gd name="connsiteY0" fmla="*/ 491455 h 1456385"/>
              <a:gd name="connsiteX1" fmla="*/ 5670128 w 11484239"/>
              <a:gd name="connsiteY1" fmla="*/ 483774 h 1456385"/>
              <a:gd name="connsiteX2" fmla="*/ 11484239 w 11484239"/>
              <a:gd name="connsiteY2" fmla="*/ 393595 h 1456385"/>
              <a:gd name="connsiteX3" fmla="*/ 11469857 w 11484239"/>
              <a:gd name="connsiteY3" fmla="*/ 1442857 h 1456385"/>
              <a:gd name="connsiteX4" fmla="*/ 0 w 11484239"/>
              <a:gd name="connsiteY4" fmla="*/ 1456385 h 1456385"/>
              <a:gd name="connsiteX5" fmla="*/ 18281 w 11484239"/>
              <a:gd name="connsiteY5" fmla="*/ 1173230 h 1456385"/>
              <a:gd name="connsiteX6" fmla="*/ 5567057 w 11484239"/>
              <a:gd name="connsiteY6" fmla="*/ 0 h 1456385"/>
              <a:gd name="connsiteX7" fmla="*/ 5311269 w 11484239"/>
              <a:gd name="connsiteY7" fmla="*/ 491455 h 1456385"/>
              <a:gd name="connsiteX0" fmla="*/ 5311269 w 11484239"/>
              <a:gd name="connsiteY0" fmla="*/ 97860 h 1062790"/>
              <a:gd name="connsiteX1" fmla="*/ 5670128 w 11484239"/>
              <a:gd name="connsiteY1" fmla="*/ 90179 h 1062790"/>
              <a:gd name="connsiteX2" fmla="*/ 11484239 w 11484239"/>
              <a:gd name="connsiteY2" fmla="*/ 0 h 1062790"/>
              <a:gd name="connsiteX3" fmla="*/ 11469857 w 11484239"/>
              <a:gd name="connsiteY3" fmla="*/ 1049262 h 1062790"/>
              <a:gd name="connsiteX4" fmla="*/ 0 w 11484239"/>
              <a:gd name="connsiteY4" fmla="*/ 1062790 h 1062790"/>
              <a:gd name="connsiteX5" fmla="*/ 18281 w 11484239"/>
              <a:gd name="connsiteY5" fmla="*/ 779635 h 1062790"/>
              <a:gd name="connsiteX6" fmla="*/ 4936193 w 11484239"/>
              <a:gd name="connsiteY6" fmla="*/ 124933 h 1062790"/>
              <a:gd name="connsiteX7" fmla="*/ 5311269 w 11484239"/>
              <a:gd name="connsiteY7" fmla="*/ 97860 h 1062790"/>
              <a:gd name="connsiteX0" fmla="*/ 5311269 w 11484239"/>
              <a:gd name="connsiteY0" fmla="*/ 97860 h 1062790"/>
              <a:gd name="connsiteX1" fmla="*/ 5670128 w 11484239"/>
              <a:gd name="connsiteY1" fmla="*/ 90179 h 1062790"/>
              <a:gd name="connsiteX2" fmla="*/ 11484239 w 11484239"/>
              <a:gd name="connsiteY2" fmla="*/ 0 h 1062790"/>
              <a:gd name="connsiteX3" fmla="*/ 11469857 w 11484239"/>
              <a:gd name="connsiteY3" fmla="*/ 1049262 h 1062790"/>
              <a:gd name="connsiteX4" fmla="*/ 0 w 11484239"/>
              <a:gd name="connsiteY4" fmla="*/ 1062790 h 1062790"/>
              <a:gd name="connsiteX5" fmla="*/ 18281 w 11484239"/>
              <a:gd name="connsiteY5" fmla="*/ 779635 h 1062790"/>
              <a:gd name="connsiteX6" fmla="*/ 4936193 w 11484239"/>
              <a:gd name="connsiteY6" fmla="*/ 106146 h 1062790"/>
              <a:gd name="connsiteX7" fmla="*/ 5311269 w 11484239"/>
              <a:gd name="connsiteY7" fmla="*/ 97860 h 1062790"/>
              <a:gd name="connsiteX0" fmla="*/ 5311269 w 11484239"/>
              <a:gd name="connsiteY0" fmla="*/ 97860 h 1062790"/>
              <a:gd name="connsiteX1" fmla="*/ 5670128 w 11484239"/>
              <a:gd name="connsiteY1" fmla="*/ 90179 h 1062790"/>
              <a:gd name="connsiteX2" fmla="*/ 11484239 w 11484239"/>
              <a:gd name="connsiteY2" fmla="*/ 0 h 1062790"/>
              <a:gd name="connsiteX3" fmla="*/ 11469857 w 11484239"/>
              <a:gd name="connsiteY3" fmla="*/ 1049262 h 1062790"/>
              <a:gd name="connsiteX4" fmla="*/ 0 w 11484239"/>
              <a:gd name="connsiteY4" fmla="*/ 1062790 h 1062790"/>
              <a:gd name="connsiteX5" fmla="*/ 18281 w 11484239"/>
              <a:gd name="connsiteY5" fmla="*/ 779635 h 1062790"/>
              <a:gd name="connsiteX6" fmla="*/ 4936193 w 11484239"/>
              <a:gd name="connsiteY6" fmla="*/ 106146 h 1062790"/>
              <a:gd name="connsiteX7" fmla="*/ 5311269 w 11484239"/>
              <a:gd name="connsiteY7" fmla="*/ 97860 h 1062790"/>
              <a:gd name="connsiteX0" fmla="*/ 5311269 w 11469857"/>
              <a:gd name="connsiteY0" fmla="*/ 103496 h 1068426"/>
              <a:gd name="connsiteX1" fmla="*/ 5670128 w 11469857"/>
              <a:gd name="connsiteY1" fmla="*/ 95815 h 1068426"/>
              <a:gd name="connsiteX2" fmla="*/ 11465684 w 11469857"/>
              <a:gd name="connsiteY2" fmla="*/ 0 h 1068426"/>
              <a:gd name="connsiteX3" fmla="*/ 11469857 w 11469857"/>
              <a:gd name="connsiteY3" fmla="*/ 1054898 h 1068426"/>
              <a:gd name="connsiteX4" fmla="*/ 0 w 11469857"/>
              <a:gd name="connsiteY4" fmla="*/ 1068426 h 1068426"/>
              <a:gd name="connsiteX5" fmla="*/ 18281 w 11469857"/>
              <a:gd name="connsiteY5" fmla="*/ 785271 h 1068426"/>
              <a:gd name="connsiteX6" fmla="*/ 4936193 w 11469857"/>
              <a:gd name="connsiteY6" fmla="*/ 111782 h 1068426"/>
              <a:gd name="connsiteX7" fmla="*/ 5311269 w 11469857"/>
              <a:gd name="connsiteY7" fmla="*/ 103496 h 1068426"/>
              <a:gd name="connsiteX0" fmla="*/ 5311269 w 11465684"/>
              <a:gd name="connsiteY0" fmla="*/ 103496 h 1068426"/>
              <a:gd name="connsiteX1" fmla="*/ 5670128 w 11465684"/>
              <a:gd name="connsiteY1" fmla="*/ 95815 h 1068426"/>
              <a:gd name="connsiteX2" fmla="*/ 11465684 w 11465684"/>
              <a:gd name="connsiteY2" fmla="*/ 0 h 1068426"/>
              <a:gd name="connsiteX3" fmla="*/ 11451302 w 11465684"/>
              <a:gd name="connsiteY3" fmla="*/ 1054898 h 1068426"/>
              <a:gd name="connsiteX4" fmla="*/ 0 w 11465684"/>
              <a:gd name="connsiteY4" fmla="*/ 1068426 h 1068426"/>
              <a:gd name="connsiteX5" fmla="*/ 18281 w 11465684"/>
              <a:gd name="connsiteY5" fmla="*/ 785271 h 1068426"/>
              <a:gd name="connsiteX6" fmla="*/ 4936193 w 11465684"/>
              <a:gd name="connsiteY6" fmla="*/ 111782 h 1068426"/>
              <a:gd name="connsiteX7" fmla="*/ 5311269 w 11465684"/>
              <a:gd name="connsiteY7" fmla="*/ 103496 h 1068426"/>
              <a:gd name="connsiteX0" fmla="*/ 5311269 w 11451768"/>
              <a:gd name="connsiteY0" fmla="*/ 103496 h 1068426"/>
              <a:gd name="connsiteX1" fmla="*/ 5670128 w 11451768"/>
              <a:gd name="connsiteY1" fmla="*/ 95815 h 1068426"/>
              <a:gd name="connsiteX2" fmla="*/ 11451768 w 11451768"/>
              <a:gd name="connsiteY2" fmla="*/ 0 h 1068426"/>
              <a:gd name="connsiteX3" fmla="*/ 11451302 w 11451768"/>
              <a:gd name="connsiteY3" fmla="*/ 1054898 h 1068426"/>
              <a:gd name="connsiteX4" fmla="*/ 0 w 11451768"/>
              <a:gd name="connsiteY4" fmla="*/ 1068426 h 1068426"/>
              <a:gd name="connsiteX5" fmla="*/ 18281 w 11451768"/>
              <a:gd name="connsiteY5" fmla="*/ 785271 h 1068426"/>
              <a:gd name="connsiteX6" fmla="*/ 4936193 w 11451768"/>
              <a:gd name="connsiteY6" fmla="*/ 111782 h 1068426"/>
              <a:gd name="connsiteX7" fmla="*/ 5311269 w 11451768"/>
              <a:gd name="connsiteY7" fmla="*/ 103496 h 1068426"/>
              <a:gd name="connsiteX0" fmla="*/ 5311269 w 11456407"/>
              <a:gd name="connsiteY0" fmla="*/ 103496 h 1068426"/>
              <a:gd name="connsiteX1" fmla="*/ 5670128 w 11456407"/>
              <a:gd name="connsiteY1" fmla="*/ 95815 h 1068426"/>
              <a:gd name="connsiteX2" fmla="*/ 11456407 w 11456407"/>
              <a:gd name="connsiteY2" fmla="*/ 0 h 1068426"/>
              <a:gd name="connsiteX3" fmla="*/ 11451302 w 11456407"/>
              <a:gd name="connsiteY3" fmla="*/ 1054898 h 1068426"/>
              <a:gd name="connsiteX4" fmla="*/ 0 w 11456407"/>
              <a:gd name="connsiteY4" fmla="*/ 1068426 h 1068426"/>
              <a:gd name="connsiteX5" fmla="*/ 18281 w 11456407"/>
              <a:gd name="connsiteY5" fmla="*/ 785271 h 1068426"/>
              <a:gd name="connsiteX6" fmla="*/ 4936193 w 11456407"/>
              <a:gd name="connsiteY6" fmla="*/ 111782 h 1068426"/>
              <a:gd name="connsiteX7" fmla="*/ 5311269 w 11456407"/>
              <a:gd name="connsiteY7" fmla="*/ 103496 h 106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56407" h="1068426">
                <a:moveTo>
                  <a:pt x="5311269" y="103496"/>
                </a:moveTo>
                <a:lnTo>
                  <a:pt x="5670128" y="95815"/>
                </a:lnTo>
                <a:lnTo>
                  <a:pt x="11456407" y="0"/>
                </a:lnTo>
                <a:cubicBezTo>
                  <a:pt x="11456252" y="351633"/>
                  <a:pt x="11451457" y="703265"/>
                  <a:pt x="11451302" y="1054898"/>
                </a:cubicBezTo>
                <a:lnTo>
                  <a:pt x="0" y="1068426"/>
                </a:lnTo>
                <a:cubicBezTo>
                  <a:pt x="529" y="817601"/>
                  <a:pt x="17752" y="1036096"/>
                  <a:pt x="18281" y="785271"/>
                </a:cubicBezTo>
                <a:cubicBezTo>
                  <a:pt x="3534170" y="980070"/>
                  <a:pt x="3174315" y="199678"/>
                  <a:pt x="4936193" y="111782"/>
                </a:cubicBezTo>
                <a:lnTo>
                  <a:pt x="5311269" y="103496"/>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586" tIns="140469" rIns="175586" bIns="140469" numCol="1" spcCol="0" rtlCol="0" fromWordArt="0" anchor="t" anchorCtr="0" forceAA="0" compatLnSpc="1">
            <a:prstTxWarp prst="textNoShape">
              <a:avLst/>
            </a:prstTxWarp>
            <a:noAutofit/>
          </a:bodyPr>
          <a:lstStyle/>
          <a:p>
            <a:pPr algn="ctr" defTabSz="894890" fontAlgn="base">
              <a:lnSpc>
                <a:spcPct val="90000"/>
              </a:lnSpc>
              <a:spcBef>
                <a:spcPct val="0"/>
              </a:spcBef>
              <a:spcAft>
                <a:spcPct val="0"/>
              </a:spcAft>
              <a:defRPr/>
            </a:pPr>
            <a:endParaRPr lang="en-US" sz="2307" kern="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19" name="Straight Arrow Connector 118"/>
          <p:cNvCxnSpPr/>
          <p:nvPr/>
        </p:nvCxnSpPr>
        <p:spPr>
          <a:xfrm flipV="1">
            <a:off x="869783" y="1702637"/>
            <a:ext cx="0" cy="4485205"/>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Modernize your apps with PaaS</a:t>
            </a:r>
          </a:p>
        </p:txBody>
      </p:sp>
      <p:cxnSp>
        <p:nvCxnSpPr>
          <p:cNvPr id="118" name="Straight Arrow Connector 117"/>
          <p:cNvCxnSpPr/>
          <p:nvPr/>
        </p:nvCxnSpPr>
        <p:spPr>
          <a:xfrm>
            <a:off x="855149" y="6196354"/>
            <a:ext cx="1089646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222392" y="3873403"/>
            <a:ext cx="992416" cy="609482"/>
          </a:xfrm>
          <a:prstGeom prst="rect">
            <a:avLst/>
          </a:prstGeom>
          <a:noFill/>
        </p:spPr>
        <p:txBody>
          <a:bodyPr wrap="none" lIns="175660" tIns="140528" rIns="175660" bIns="140528" rtlCol="0">
            <a:spAutoFit/>
          </a:bodyPr>
          <a:lstStyle/>
          <a:p>
            <a:pPr defTabSz="878053">
              <a:lnSpc>
                <a:spcPct val="90000"/>
              </a:lnSpc>
              <a:spcAft>
                <a:spcPts val="573"/>
              </a:spcAft>
              <a:defRPr/>
            </a:pPr>
            <a:r>
              <a:rPr lang="en-US" sz="2307" kern="0">
                <a:gradFill>
                  <a:gsLst>
                    <a:gs pos="83000">
                      <a:srgbClr val="FFFFFF"/>
                    </a:gs>
                    <a:gs pos="100000">
                      <a:srgbClr val="FFFFFF"/>
                    </a:gs>
                  </a:gsLst>
                  <a:lin ang="5400000" scaled="1"/>
                </a:gradFill>
                <a:latin typeface="Segoe UI"/>
              </a:rPr>
              <a:t>PaaS</a:t>
            </a:r>
          </a:p>
        </p:txBody>
      </p:sp>
      <p:sp>
        <p:nvSpPr>
          <p:cNvPr id="50" name="TextBox 49"/>
          <p:cNvSpPr txBox="1"/>
          <p:nvPr/>
        </p:nvSpPr>
        <p:spPr>
          <a:xfrm>
            <a:off x="9267152" y="5122958"/>
            <a:ext cx="902892" cy="609482"/>
          </a:xfrm>
          <a:prstGeom prst="rect">
            <a:avLst/>
          </a:prstGeom>
          <a:noFill/>
        </p:spPr>
        <p:txBody>
          <a:bodyPr wrap="none" lIns="175660" tIns="140528" rIns="175660" bIns="140528" rtlCol="0">
            <a:spAutoFit/>
          </a:bodyPr>
          <a:lstStyle/>
          <a:p>
            <a:pPr defTabSz="878053">
              <a:lnSpc>
                <a:spcPct val="90000"/>
              </a:lnSpc>
              <a:spcAft>
                <a:spcPts val="573"/>
              </a:spcAft>
              <a:defRPr/>
            </a:pPr>
            <a:r>
              <a:rPr lang="en-US" sz="2307" kern="0">
                <a:gradFill>
                  <a:gsLst>
                    <a:gs pos="83000">
                      <a:srgbClr val="FFFFFF"/>
                    </a:gs>
                    <a:gs pos="100000">
                      <a:srgbClr val="FFFFFF"/>
                    </a:gs>
                  </a:gsLst>
                  <a:lin ang="5400000" scaled="1"/>
                </a:gradFill>
                <a:latin typeface="Segoe UI"/>
              </a:rPr>
              <a:t>IaaS</a:t>
            </a:r>
          </a:p>
        </p:txBody>
      </p:sp>
    </p:spTree>
    <p:extLst>
      <p:ext uri="{BB962C8B-B14F-4D97-AF65-F5344CB8AC3E}">
        <p14:creationId xmlns:p14="http://schemas.microsoft.com/office/powerpoint/2010/main" val="3495837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wipe(left)">
                                      <p:cBhvr>
                                        <p:cTn id="7" dur="750"/>
                                        <p:tgtEl>
                                          <p:spTgt spid="113"/>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par>
                                <p:cTn id="11" presetID="42" presetClass="path" presetSubtype="0" decel="100000" fill="hold" grpId="1" nodeType="withEffect">
                                  <p:stCondLst>
                                    <p:cond delay="500"/>
                                  </p:stCondLst>
                                  <p:childTnLst>
                                    <p:animMotion origin="layout" path="M -7.42915E-7 5.85565E-7 L -0.03676 5.85565E-7 " pathEditMode="relative" rAng="0" ptsTypes="AA">
                                      <p:cBhvr>
                                        <p:cTn id="12" dur="500" spd="-100000" fill="hold"/>
                                        <p:tgtEl>
                                          <p:spTgt spid="50"/>
                                        </p:tgtEl>
                                        <p:attrNameLst>
                                          <p:attrName>ppt_x</p:attrName>
                                          <p:attrName>ppt_y</p:attrName>
                                        </p:attrNameLst>
                                      </p:cBhvr>
                                      <p:rCtr x="-1838" y="0"/>
                                    </p:animMotion>
                                  </p:childTnLst>
                                </p:cTn>
                              </p:par>
                              <p:par>
                                <p:cTn id="13" presetID="10" presetClass="entr" presetSubtype="0" fill="hold" grpId="0" nodeType="withEffect">
                                  <p:stCondLst>
                                    <p:cond delay="5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42" presetClass="path" presetSubtype="0" decel="100000" fill="hold" grpId="1" nodeType="withEffect">
                                  <p:stCondLst>
                                    <p:cond delay="500"/>
                                  </p:stCondLst>
                                  <p:childTnLst>
                                    <p:animMotion origin="layout" path="M -7.42915E-7 5.85565E-7 L -0.03676 5.85565E-7 " pathEditMode="relative" rAng="0" ptsTypes="AA">
                                      <p:cBhvr>
                                        <p:cTn id="17" dur="500" spd="-100000" fill="hold"/>
                                        <p:tgtEl>
                                          <p:spTgt spid="100"/>
                                        </p:tgtEl>
                                        <p:attrNameLst>
                                          <p:attrName>ppt_x</p:attrName>
                                          <p:attrName>ppt_y</p:attrName>
                                        </p:attrNameLst>
                                      </p:cBhvr>
                                      <p:rCtr x="-1838" y="0"/>
                                    </p:animMotion>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750"/>
                                        <p:tgtEl>
                                          <p:spTgt spid="7"/>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par>
                                <p:cTn id="25" presetID="42" presetClass="path" presetSubtype="0" decel="100000" fill="hold" grpId="1" nodeType="withEffect">
                                  <p:stCondLst>
                                    <p:cond delay="500"/>
                                  </p:stCondLst>
                                  <p:childTnLst>
                                    <p:animMotion origin="layout" path="M -7.42915E-7 5.85565E-7 L -0.03676 5.85565E-7 " pathEditMode="relative" rAng="0" ptsTypes="AA">
                                      <p:cBhvr>
                                        <p:cTn id="26" dur="500" spd="-100000" fill="hold"/>
                                        <p:tgtEl>
                                          <p:spTgt spid="4"/>
                                        </p:tgtEl>
                                        <p:attrNameLst>
                                          <p:attrName>ppt_x</p:attrName>
                                          <p:attrName>ppt_y</p:attrName>
                                        </p:attrNameLst>
                                      </p:cBhvr>
                                      <p:rCtr x="-1838" y="0"/>
                                    </p:animMotion>
                                  </p:childTnLst>
                                </p:cTn>
                              </p:par>
                              <p:par>
                                <p:cTn id="27" presetID="10" presetClass="entr" presetSubtype="0" fill="hold" grpId="0" nodeType="withEffect">
                                  <p:stCondLst>
                                    <p:cond delay="500"/>
                                  </p:stCondLst>
                                  <p:childTnLst>
                                    <p:set>
                                      <p:cBhvr>
                                        <p:cTn id="28" dur="1" fill="hold">
                                          <p:stCondLst>
                                            <p:cond delay="0"/>
                                          </p:stCondLst>
                                        </p:cTn>
                                        <p:tgtEl>
                                          <p:spTgt spid="101"/>
                                        </p:tgtEl>
                                        <p:attrNameLst>
                                          <p:attrName>style.visibility</p:attrName>
                                        </p:attrNameLst>
                                      </p:cBhvr>
                                      <p:to>
                                        <p:strVal val="visible"/>
                                      </p:to>
                                    </p:set>
                                    <p:animEffect transition="in" filter="fade">
                                      <p:cBhvr>
                                        <p:cTn id="29" dur="500"/>
                                        <p:tgtEl>
                                          <p:spTgt spid="101"/>
                                        </p:tgtEl>
                                      </p:cBhvr>
                                    </p:animEffect>
                                  </p:childTnLst>
                                </p:cTn>
                              </p:par>
                              <p:par>
                                <p:cTn id="30" presetID="42" presetClass="path" presetSubtype="0" decel="100000" fill="hold" grpId="1" nodeType="withEffect">
                                  <p:stCondLst>
                                    <p:cond delay="500"/>
                                  </p:stCondLst>
                                  <p:childTnLst>
                                    <p:animMotion origin="layout" path="M -7.42915E-7 5.85565E-7 L -0.03676 5.85565E-7 " pathEditMode="relative" rAng="0" ptsTypes="AA">
                                      <p:cBhvr>
                                        <p:cTn id="31" dur="500" spd="-100000" fill="hold"/>
                                        <p:tgtEl>
                                          <p:spTgt spid="101"/>
                                        </p:tgtEl>
                                        <p:attrNameLst>
                                          <p:attrName>ppt_x</p:attrName>
                                          <p:attrName>ppt_y</p:attrName>
                                        </p:attrNameLst>
                                      </p:cBhvr>
                                      <p:rCtr x="-183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P spid="101" grpId="0"/>
      <p:bldP spid="101" grpId="1"/>
      <p:bldP spid="113" grpId="0" animBg="1"/>
      <p:bldP spid="4" grpId="0"/>
      <p:bldP spid="4" grpId="1"/>
      <p:bldP spid="50" grpId="0"/>
      <p:bldP spid="50"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50"/>
          <p:cNvSpPr>
            <a:spLocks/>
          </p:cNvSpPr>
          <p:nvPr/>
        </p:nvSpPr>
        <p:spPr bwMode="auto">
          <a:xfrm>
            <a:off x="5153726" y="3491776"/>
            <a:ext cx="857132" cy="574783"/>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accent1"/>
          </a:solidFill>
          <a:ln w="19050" cap="flat">
            <a:no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31" name="Title 30"/>
          <p:cNvSpPr>
            <a:spLocks noGrp="1"/>
          </p:cNvSpPr>
          <p:nvPr>
            <p:ph type="title"/>
          </p:nvPr>
        </p:nvSpPr>
        <p:spPr/>
        <p:txBody>
          <a:bodyPr/>
          <a:lstStyle/>
          <a:p>
            <a:r>
              <a:rPr lang="en-US" sz="4606"/>
              <a:t>Then PaaS, critical for digital transformation </a:t>
            </a:r>
          </a:p>
        </p:txBody>
      </p:sp>
      <p:grpSp>
        <p:nvGrpSpPr>
          <p:cNvPr id="140" name="Group 139"/>
          <p:cNvGrpSpPr/>
          <p:nvPr/>
        </p:nvGrpSpPr>
        <p:grpSpPr>
          <a:xfrm>
            <a:off x="5438935" y="2790675"/>
            <a:ext cx="1314131" cy="1314131"/>
            <a:chOff x="5547902" y="2127586"/>
            <a:chExt cx="1340672" cy="1340672"/>
          </a:xfrm>
        </p:grpSpPr>
        <p:sp>
          <p:nvSpPr>
            <p:cNvPr id="141" name="Oval 140"/>
            <p:cNvSpPr/>
            <p:nvPr/>
          </p:nvSpPr>
          <p:spPr bwMode="auto">
            <a:xfrm>
              <a:off x="5547902"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42" name="Group 16"/>
            <p:cNvGrpSpPr>
              <a:grpSpLocks noChangeAspect="1"/>
            </p:cNvGrpSpPr>
            <p:nvPr/>
          </p:nvGrpSpPr>
          <p:grpSpPr bwMode="auto">
            <a:xfrm>
              <a:off x="5824049" y="2333627"/>
              <a:ext cx="770389" cy="891106"/>
              <a:chOff x="13" y="7"/>
              <a:chExt cx="351" cy="406"/>
            </a:xfrm>
          </p:grpSpPr>
          <p:sp>
            <p:nvSpPr>
              <p:cNvPr id="143" name="Freeform 17"/>
              <p:cNvSpPr>
                <a:spLocks/>
              </p:cNvSpPr>
              <p:nvPr/>
            </p:nvSpPr>
            <p:spPr bwMode="auto">
              <a:xfrm>
                <a:off x="212"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4" name="Freeform 18"/>
              <p:cNvSpPr>
                <a:spLocks/>
              </p:cNvSpPr>
              <p:nvPr/>
            </p:nvSpPr>
            <p:spPr bwMode="auto">
              <a:xfrm>
                <a:off x="212"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5" name="Line 19"/>
              <p:cNvSpPr>
                <a:spLocks noChangeShapeType="1"/>
              </p:cNvSpPr>
              <p:nvPr/>
            </p:nvSpPr>
            <p:spPr bwMode="auto">
              <a:xfrm>
                <a:off x="288" y="282"/>
                <a:ext cx="0" cy="93"/>
              </a:xfrm>
              <a:prstGeom prst="line">
                <a:avLst/>
              </a:pr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6" name="Freeform 20"/>
              <p:cNvSpPr>
                <a:spLocks/>
              </p:cNvSpPr>
              <p:nvPr/>
            </p:nvSpPr>
            <p:spPr bwMode="auto">
              <a:xfrm>
                <a:off x="13"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7" name="Freeform 21"/>
              <p:cNvSpPr>
                <a:spLocks/>
              </p:cNvSpPr>
              <p:nvPr/>
            </p:nvSpPr>
            <p:spPr bwMode="auto">
              <a:xfrm>
                <a:off x="13"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8" name="Line 22"/>
              <p:cNvSpPr>
                <a:spLocks noChangeShapeType="1"/>
              </p:cNvSpPr>
              <p:nvPr/>
            </p:nvSpPr>
            <p:spPr bwMode="auto">
              <a:xfrm>
                <a:off x="89" y="282"/>
                <a:ext cx="0" cy="93"/>
              </a:xfrm>
              <a:prstGeom prst="line">
                <a:avLst/>
              </a:pr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49" name="Freeform 23"/>
              <p:cNvSpPr>
                <a:spLocks/>
              </p:cNvSpPr>
              <p:nvPr/>
            </p:nvSpPr>
            <p:spPr bwMode="auto">
              <a:xfrm>
                <a:off x="106" y="364"/>
                <a:ext cx="163" cy="49"/>
              </a:xfrm>
              <a:custGeom>
                <a:avLst/>
                <a:gdLst>
                  <a:gd name="T0" fmla="*/ 163 w 163"/>
                  <a:gd name="T1" fmla="*/ 2 h 49"/>
                  <a:gd name="T2" fmla="*/ 83 w 163"/>
                  <a:gd name="T3" fmla="*/ 49 h 49"/>
                  <a:gd name="T4" fmla="*/ 0 w 163"/>
                  <a:gd name="T5" fmla="*/ 0 h 49"/>
                </a:gdLst>
                <a:ahLst/>
                <a:cxnLst>
                  <a:cxn ang="0">
                    <a:pos x="T0" y="T1"/>
                  </a:cxn>
                  <a:cxn ang="0">
                    <a:pos x="T2" y="T3"/>
                  </a:cxn>
                  <a:cxn ang="0">
                    <a:pos x="T4" y="T5"/>
                  </a:cxn>
                </a:cxnLst>
                <a:rect l="0" t="0" r="r" b="b"/>
                <a:pathLst>
                  <a:path w="163" h="49">
                    <a:moveTo>
                      <a:pt x="163" y="2"/>
                    </a:moveTo>
                    <a:lnTo>
                      <a:pt x="83" y="49"/>
                    </a:lnTo>
                    <a:lnTo>
                      <a:pt x="0" y="0"/>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50" name="Freeform 24"/>
              <p:cNvSpPr>
                <a:spLocks/>
              </p:cNvSpPr>
              <p:nvPr/>
            </p:nvSpPr>
            <p:spPr bwMode="auto">
              <a:xfrm>
                <a:off x="113" y="7"/>
                <a:ext cx="152" cy="176"/>
              </a:xfrm>
              <a:custGeom>
                <a:avLst/>
                <a:gdLst>
                  <a:gd name="T0" fmla="*/ 0 w 152"/>
                  <a:gd name="T1" fmla="*/ 45 h 176"/>
                  <a:gd name="T2" fmla="*/ 76 w 152"/>
                  <a:gd name="T3" fmla="*/ 0 h 176"/>
                  <a:gd name="T4" fmla="*/ 152 w 152"/>
                  <a:gd name="T5" fmla="*/ 45 h 176"/>
                  <a:gd name="T6" fmla="*/ 152 w 152"/>
                  <a:gd name="T7" fmla="*/ 133 h 176"/>
                  <a:gd name="T8" fmla="*/ 76 w 152"/>
                  <a:gd name="T9" fmla="*/ 176 h 176"/>
                  <a:gd name="T10" fmla="*/ 0 w 152"/>
                  <a:gd name="T11" fmla="*/ 133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3"/>
                    </a:lnTo>
                    <a:lnTo>
                      <a:pt x="76" y="176"/>
                    </a:lnTo>
                    <a:lnTo>
                      <a:pt x="0" y="133"/>
                    </a:lnTo>
                    <a:lnTo>
                      <a:pt x="0" y="45"/>
                    </a:ln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51" name="Freeform 25"/>
              <p:cNvSpPr>
                <a:spLocks/>
              </p:cNvSpPr>
              <p:nvPr/>
            </p:nvSpPr>
            <p:spPr bwMode="auto">
              <a:xfrm>
                <a:off x="113" y="52"/>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52" name="Line 26"/>
              <p:cNvSpPr>
                <a:spLocks noChangeShapeType="1"/>
              </p:cNvSpPr>
              <p:nvPr/>
            </p:nvSpPr>
            <p:spPr bwMode="auto">
              <a:xfrm>
                <a:off x="189" y="96"/>
                <a:ext cx="0" cy="87"/>
              </a:xfrm>
              <a:prstGeom prst="line">
                <a:avLst/>
              </a:pr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53" name="Freeform 27"/>
              <p:cNvSpPr>
                <a:spLocks/>
              </p:cNvSpPr>
              <p:nvPr/>
            </p:nvSpPr>
            <p:spPr bwMode="auto">
              <a:xfrm>
                <a:off x="265" y="92"/>
                <a:ext cx="82" cy="141"/>
              </a:xfrm>
              <a:custGeom>
                <a:avLst/>
                <a:gdLst>
                  <a:gd name="T0" fmla="*/ 0 w 82"/>
                  <a:gd name="T1" fmla="*/ 0 h 141"/>
                  <a:gd name="T2" fmla="*/ 82 w 82"/>
                  <a:gd name="T3" fmla="*/ 46 h 141"/>
                  <a:gd name="T4" fmla="*/ 82 w 82"/>
                  <a:gd name="T5" fmla="*/ 141 h 141"/>
                </a:gdLst>
                <a:ahLst/>
                <a:cxnLst>
                  <a:cxn ang="0">
                    <a:pos x="T0" y="T1"/>
                  </a:cxn>
                  <a:cxn ang="0">
                    <a:pos x="T2" y="T3"/>
                  </a:cxn>
                  <a:cxn ang="0">
                    <a:pos x="T4" y="T5"/>
                  </a:cxn>
                </a:cxnLst>
                <a:rect l="0" t="0" r="r" b="b"/>
                <a:pathLst>
                  <a:path w="82" h="141">
                    <a:moveTo>
                      <a:pt x="0" y="0"/>
                    </a:moveTo>
                    <a:lnTo>
                      <a:pt x="82" y="46"/>
                    </a:lnTo>
                    <a:lnTo>
                      <a:pt x="82" y="141"/>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54" name="Freeform 28"/>
              <p:cNvSpPr>
                <a:spLocks/>
              </p:cNvSpPr>
              <p:nvPr/>
            </p:nvSpPr>
            <p:spPr bwMode="auto">
              <a:xfrm>
                <a:off x="30" y="92"/>
                <a:ext cx="83" cy="141"/>
              </a:xfrm>
              <a:custGeom>
                <a:avLst/>
                <a:gdLst>
                  <a:gd name="T0" fmla="*/ 0 w 83"/>
                  <a:gd name="T1" fmla="*/ 141 h 141"/>
                  <a:gd name="T2" fmla="*/ 0 w 83"/>
                  <a:gd name="T3" fmla="*/ 46 h 141"/>
                  <a:gd name="T4" fmla="*/ 83 w 83"/>
                  <a:gd name="T5" fmla="*/ 0 h 141"/>
                </a:gdLst>
                <a:ahLst/>
                <a:cxnLst>
                  <a:cxn ang="0">
                    <a:pos x="T0" y="T1"/>
                  </a:cxn>
                  <a:cxn ang="0">
                    <a:pos x="T2" y="T3"/>
                  </a:cxn>
                  <a:cxn ang="0">
                    <a:pos x="T4" y="T5"/>
                  </a:cxn>
                </a:cxnLst>
                <a:rect l="0" t="0" r="r" b="b"/>
                <a:pathLst>
                  <a:path w="83" h="141">
                    <a:moveTo>
                      <a:pt x="0" y="141"/>
                    </a:moveTo>
                    <a:lnTo>
                      <a:pt x="0" y="46"/>
                    </a:lnTo>
                    <a:lnTo>
                      <a:pt x="83" y="0"/>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grpSp>
      </p:grpSp>
      <p:grpSp>
        <p:nvGrpSpPr>
          <p:cNvPr id="155" name="Group 154"/>
          <p:cNvGrpSpPr/>
          <p:nvPr/>
        </p:nvGrpSpPr>
        <p:grpSpPr>
          <a:xfrm>
            <a:off x="2721076" y="2790675"/>
            <a:ext cx="1314131" cy="1314131"/>
            <a:chOff x="2775150" y="2127586"/>
            <a:chExt cx="1340672" cy="1340672"/>
          </a:xfrm>
        </p:grpSpPr>
        <p:sp>
          <p:nvSpPr>
            <p:cNvPr id="156" name="Oval 155"/>
            <p:cNvSpPr/>
            <p:nvPr/>
          </p:nvSpPr>
          <p:spPr bwMode="auto">
            <a:xfrm>
              <a:off x="2775150"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57" name="Freeform 5"/>
            <p:cNvSpPr>
              <a:spLocks noEditPoints="1"/>
            </p:cNvSpPr>
            <p:nvPr/>
          </p:nvSpPr>
          <p:spPr bwMode="auto">
            <a:xfrm>
              <a:off x="3028228" y="2365339"/>
              <a:ext cx="794968" cy="855843"/>
            </a:xfrm>
            <a:custGeom>
              <a:avLst/>
              <a:gdLst>
                <a:gd name="T0" fmla="*/ 8 w 104"/>
                <a:gd name="T1" fmla="*/ 112 h 112"/>
                <a:gd name="T2" fmla="*/ 92 w 104"/>
                <a:gd name="T3" fmla="*/ 112 h 112"/>
                <a:gd name="T4" fmla="*/ 100 w 104"/>
                <a:gd name="T5" fmla="*/ 112 h 112"/>
                <a:gd name="T6" fmla="*/ 104 w 104"/>
                <a:gd name="T7" fmla="*/ 40 h 112"/>
                <a:gd name="T8" fmla="*/ 72 w 104"/>
                <a:gd name="T9" fmla="*/ 24 h 112"/>
                <a:gd name="T10" fmla="*/ 68 w 104"/>
                <a:gd name="T11" fmla="*/ 0 h 112"/>
                <a:gd name="T12" fmla="*/ 40 w 104"/>
                <a:gd name="T13" fmla="*/ 0 h 112"/>
                <a:gd name="T14" fmla="*/ 32 w 104"/>
                <a:gd name="T15" fmla="*/ 0 h 112"/>
                <a:gd name="T16" fmla="*/ 0 w 104"/>
                <a:gd name="T17" fmla="*/ 24 h 112"/>
                <a:gd name="T18" fmla="*/ 4 w 104"/>
                <a:gd name="T19" fmla="*/ 50 h 112"/>
                <a:gd name="T20" fmla="*/ 28 w 104"/>
                <a:gd name="T21" fmla="*/ 72 h 112"/>
                <a:gd name="T22" fmla="*/ 48 w 104"/>
                <a:gd name="T23" fmla="*/ 104 h 112"/>
                <a:gd name="T24" fmla="*/ 28 w 104"/>
                <a:gd name="T25" fmla="*/ 72 h 112"/>
                <a:gd name="T26" fmla="*/ 76 w 104"/>
                <a:gd name="T27" fmla="*/ 104 h 112"/>
                <a:gd name="T28" fmla="*/ 56 w 104"/>
                <a:gd name="T29" fmla="*/ 72 h 112"/>
                <a:gd name="T30" fmla="*/ 84 w 104"/>
                <a:gd name="T31" fmla="*/ 104 h 112"/>
                <a:gd name="T32" fmla="*/ 84 w 104"/>
                <a:gd name="T33" fmla="*/ 68 h 112"/>
                <a:gd name="T34" fmla="*/ 28 w 104"/>
                <a:gd name="T35" fmla="*/ 64 h 112"/>
                <a:gd name="T36" fmla="*/ 20 w 104"/>
                <a:gd name="T37" fmla="*/ 64 h 112"/>
                <a:gd name="T38" fmla="*/ 12 w 104"/>
                <a:gd name="T39" fmla="*/ 104 h 112"/>
                <a:gd name="T40" fmla="*/ 16 w 104"/>
                <a:gd name="T41" fmla="*/ 56 h 112"/>
                <a:gd name="T42" fmla="*/ 40 w 104"/>
                <a:gd name="T43" fmla="*/ 56 h 112"/>
                <a:gd name="T44" fmla="*/ 64 w 104"/>
                <a:gd name="T45" fmla="*/ 56 h 112"/>
                <a:gd name="T46" fmla="*/ 88 w 104"/>
                <a:gd name="T47" fmla="*/ 56 h 112"/>
                <a:gd name="T48" fmla="*/ 92 w 104"/>
                <a:gd name="T49" fmla="*/ 104 h 112"/>
                <a:gd name="T50" fmla="*/ 32 w 104"/>
                <a:gd name="T51" fmla="*/ 32 h 112"/>
                <a:gd name="T52" fmla="*/ 48 w 104"/>
                <a:gd name="T53" fmla="*/ 40 h 112"/>
                <a:gd name="T54" fmla="*/ 32 w 104"/>
                <a:gd name="T55" fmla="*/ 40 h 112"/>
                <a:gd name="T56" fmla="*/ 56 w 104"/>
                <a:gd name="T57" fmla="*/ 32 h 112"/>
                <a:gd name="T58" fmla="*/ 72 w 104"/>
                <a:gd name="T59" fmla="*/ 40 h 112"/>
                <a:gd name="T60" fmla="*/ 56 w 104"/>
                <a:gd name="T61" fmla="*/ 40 h 112"/>
                <a:gd name="T62" fmla="*/ 96 w 104"/>
                <a:gd name="T63" fmla="*/ 40 h 112"/>
                <a:gd name="T64" fmla="*/ 80 w 104"/>
                <a:gd name="T65" fmla="*/ 40 h 112"/>
                <a:gd name="T66" fmla="*/ 96 w 104"/>
                <a:gd name="T67" fmla="*/ 32 h 112"/>
                <a:gd name="T68" fmla="*/ 40 w 104"/>
                <a:gd name="T69" fmla="*/ 8 h 112"/>
                <a:gd name="T70" fmla="*/ 64 w 104"/>
                <a:gd name="T71" fmla="*/ 24 h 112"/>
                <a:gd name="T72" fmla="*/ 40 w 104"/>
                <a:gd name="T73" fmla="*/ 8 h 112"/>
                <a:gd name="T74" fmla="*/ 24 w 104"/>
                <a:gd name="T75" fmla="*/ 32 h 112"/>
                <a:gd name="T76" fmla="*/ 16 w 104"/>
                <a:gd name="T77" fmla="*/ 48 h 112"/>
                <a:gd name="T78" fmla="*/ 8 w 104"/>
                <a:gd name="T79" fmla="*/ 3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12">
                  <a:moveTo>
                    <a:pt x="4" y="112"/>
                  </a:moveTo>
                  <a:cubicBezTo>
                    <a:pt x="8" y="112"/>
                    <a:pt x="8" y="112"/>
                    <a:pt x="8" y="112"/>
                  </a:cubicBezTo>
                  <a:cubicBezTo>
                    <a:pt x="12" y="112"/>
                    <a:pt x="12" y="112"/>
                    <a:pt x="12" y="112"/>
                  </a:cubicBezTo>
                  <a:cubicBezTo>
                    <a:pt x="92" y="112"/>
                    <a:pt x="92" y="112"/>
                    <a:pt x="92" y="112"/>
                  </a:cubicBezTo>
                  <a:cubicBezTo>
                    <a:pt x="96" y="112"/>
                    <a:pt x="96" y="112"/>
                    <a:pt x="96" y="112"/>
                  </a:cubicBezTo>
                  <a:cubicBezTo>
                    <a:pt x="100" y="112"/>
                    <a:pt x="100" y="112"/>
                    <a:pt x="100" y="112"/>
                  </a:cubicBezTo>
                  <a:cubicBezTo>
                    <a:pt x="100" y="50"/>
                    <a:pt x="100" y="50"/>
                    <a:pt x="100" y="50"/>
                  </a:cubicBezTo>
                  <a:cubicBezTo>
                    <a:pt x="102" y="48"/>
                    <a:pt x="104" y="44"/>
                    <a:pt x="104" y="40"/>
                  </a:cubicBezTo>
                  <a:cubicBezTo>
                    <a:pt x="104" y="24"/>
                    <a:pt x="104" y="24"/>
                    <a:pt x="104" y="24"/>
                  </a:cubicBezTo>
                  <a:cubicBezTo>
                    <a:pt x="72" y="24"/>
                    <a:pt x="72" y="24"/>
                    <a:pt x="72" y="24"/>
                  </a:cubicBezTo>
                  <a:cubicBezTo>
                    <a:pt x="72" y="0"/>
                    <a:pt x="72" y="0"/>
                    <a:pt x="72" y="0"/>
                  </a:cubicBezTo>
                  <a:cubicBezTo>
                    <a:pt x="68" y="0"/>
                    <a:pt x="68" y="0"/>
                    <a:pt x="68" y="0"/>
                  </a:cubicBezTo>
                  <a:cubicBezTo>
                    <a:pt x="64" y="0"/>
                    <a:pt x="64" y="0"/>
                    <a:pt x="64" y="0"/>
                  </a:cubicBezTo>
                  <a:cubicBezTo>
                    <a:pt x="40" y="0"/>
                    <a:pt x="40" y="0"/>
                    <a:pt x="40" y="0"/>
                  </a:cubicBezTo>
                  <a:cubicBezTo>
                    <a:pt x="36" y="0"/>
                    <a:pt x="36" y="0"/>
                    <a:pt x="36" y="0"/>
                  </a:cubicBezTo>
                  <a:cubicBezTo>
                    <a:pt x="32" y="0"/>
                    <a:pt x="32" y="0"/>
                    <a:pt x="32" y="0"/>
                  </a:cubicBezTo>
                  <a:cubicBezTo>
                    <a:pt x="32" y="24"/>
                    <a:pt x="32" y="24"/>
                    <a:pt x="32" y="24"/>
                  </a:cubicBezTo>
                  <a:cubicBezTo>
                    <a:pt x="0" y="24"/>
                    <a:pt x="0" y="24"/>
                    <a:pt x="0" y="24"/>
                  </a:cubicBezTo>
                  <a:cubicBezTo>
                    <a:pt x="0" y="40"/>
                    <a:pt x="0" y="40"/>
                    <a:pt x="0" y="40"/>
                  </a:cubicBezTo>
                  <a:cubicBezTo>
                    <a:pt x="0" y="44"/>
                    <a:pt x="2" y="48"/>
                    <a:pt x="4" y="50"/>
                  </a:cubicBezTo>
                  <a:lnTo>
                    <a:pt x="4" y="112"/>
                  </a:lnTo>
                  <a:close/>
                  <a:moveTo>
                    <a:pt x="28" y="72"/>
                  </a:moveTo>
                  <a:cubicBezTo>
                    <a:pt x="48" y="72"/>
                    <a:pt x="48" y="72"/>
                    <a:pt x="48" y="72"/>
                  </a:cubicBezTo>
                  <a:cubicBezTo>
                    <a:pt x="48" y="104"/>
                    <a:pt x="48" y="104"/>
                    <a:pt x="48" y="104"/>
                  </a:cubicBezTo>
                  <a:cubicBezTo>
                    <a:pt x="28" y="104"/>
                    <a:pt x="28" y="104"/>
                    <a:pt x="28" y="104"/>
                  </a:cubicBezTo>
                  <a:lnTo>
                    <a:pt x="28" y="72"/>
                  </a:lnTo>
                  <a:close/>
                  <a:moveTo>
                    <a:pt x="76" y="72"/>
                  </a:moveTo>
                  <a:cubicBezTo>
                    <a:pt x="76" y="104"/>
                    <a:pt x="76" y="104"/>
                    <a:pt x="76" y="104"/>
                  </a:cubicBezTo>
                  <a:cubicBezTo>
                    <a:pt x="56" y="104"/>
                    <a:pt x="56" y="104"/>
                    <a:pt x="56" y="104"/>
                  </a:cubicBezTo>
                  <a:cubicBezTo>
                    <a:pt x="56" y="72"/>
                    <a:pt x="56" y="72"/>
                    <a:pt x="56" y="72"/>
                  </a:cubicBezTo>
                  <a:lnTo>
                    <a:pt x="76" y="72"/>
                  </a:lnTo>
                  <a:close/>
                  <a:moveTo>
                    <a:pt x="84" y="104"/>
                  </a:moveTo>
                  <a:cubicBezTo>
                    <a:pt x="84" y="72"/>
                    <a:pt x="84" y="72"/>
                    <a:pt x="84" y="72"/>
                  </a:cubicBezTo>
                  <a:cubicBezTo>
                    <a:pt x="84" y="68"/>
                    <a:pt x="84" y="68"/>
                    <a:pt x="84" y="68"/>
                  </a:cubicBezTo>
                  <a:cubicBezTo>
                    <a:pt x="84" y="64"/>
                    <a:pt x="84" y="64"/>
                    <a:pt x="84" y="64"/>
                  </a:cubicBezTo>
                  <a:cubicBezTo>
                    <a:pt x="28" y="64"/>
                    <a:pt x="28" y="64"/>
                    <a:pt x="28" y="64"/>
                  </a:cubicBezTo>
                  <a:cubicBezTo>
                    <a:pt x="24" y="64"/>
                    <a:pt x="24" y="64"/>
                    <a:pt x="24" y="64"/>
                  </a:cubicBezTo>
                  <a:cubicBezTo>
                    <a:pt x="20" y="64"/>
                    <a:pt x="20" y="64"/>
                    <a:pt x="20" y="64"/>
                  </a:cubicBezTo>
                  <a:cubicBezTo>
                    <a:pt x="20" y="104"/>
                    <a:pt x="20" y="104"/>
                    <a:pt x="20" y="104"/>
                  </a:cubicBezTo>
                  <a:cubicBezTo>
                    <a:pt x="12" y="104"/>
                    <a:pt x="12" y="104"/>
                    <a:pt x="12" y="104"/>
                  </a:cubicBezTo>
                  <a:cubicBezTo>
                    <a:pt x="12" y="55"/>
                    <a:pt x="12" y="55"/>
                    <a:pt x="12" y="55"/>
                  </a:cubicBezTo>
                  <a:cubicBezTo>
                    <a:pt x="13" y="56"/>
                    <a:pt x="15" y="56"/>
                    <a:pt x="16" y="56"/>
                  </a:cubicBezTo>
                  <a:cubicBezTo>
                    <a:pt x="21" y="56"/>
                    <a:pt x="25" y="54"/>
                    <a:pt x="28" y="50"/>
                  </a:cubicBezTo>
                  <a:cubicBezTo>
                    <a:pt x="31" y="54"/>
                    <a:pt x="35" y="56"/>
                    <a:pt x="40" y="56"/>
                  </a:cubicBezTo>
                  <a:cubicBezTo>
                    <a:pt x="45" y="56"/>
                    <a:pt x="49" y="54"/>
                    <a:pt x="52" y="50"/>
                  </a:cubicBezTo>
                  <a:cubicBezTo>
                    <a:pt x="55" y="54"/>
                    <a:pt x="59" y="56"/>
                    <a:pt x="64" y="56"/>
                  </a:cubicBezTo>
                  <a:cubicBezTo>
                    <a:pt x="69" y="56"/>
                    <a:pt x="73" y="54"/>
                    <a:pt x="76" y="50"/>
                  </a:cubicBezTo>
                  <a:cubicBezTo>
                    <a:pt x="79" y="54"/>
                    <a:pt x="83" y="56"/>
                    <a:pt x="88" y="56"/>
                  </a:cubicBezTo>
                  <a:cubicBezTo>
                    <a:pt x="89" y="56"/>
                    <a:pt x="91" y="56"/>
                    <a:pt x="92" y="55"/>
                  </a:cubicBezTo>
                  <a:cubicBezTo>
                    <a:pt x="92" y="104"/>
                    <a:pt x="92" y="104"/>
                    <a:pt x="92" y="104"/>
                  </a:cubicBezTo>
                  <a:lnTo>
                    <a:pt x="84" y="104"/>
                  </a:lnTo>
                  <a:close/>
                  <a:moveTo>
                    <a:pt x="32" y="32"/>
                  </a:moveTo>
                  <a:cubicBezTo>
                    <a:pt x="48" y="32"/>
                    <a:pt x="48" y="32"/>
                    <a:pt x="48" y="32"/>
                  </a:cubicBezTo>
                  <a:cubicBezTo>
                    <a:pt x="48" y="40"/>
                    <a:pt x="48" y="40"/>
                    <a:pt x="48" y="40"/>
                  </a:cubicBezTo>
                  <a:cubicBezTo>
                    <a:pt x="48" y="44"/>
                    <a:pt x="44" y="48"/>
                    <a:pt x="40" y="48"/>
                  </a:cubicBezTo>
                  <a:cubicBezTo>
                    <a:pt x="36" y="48"/>
                    <a:pt x="32" y="44"/>
                    <a:pt x="32" y="40"/>
                  </a:cubicBezTo>
                  <a:lnTo>
                    <a:pt x="32" y="32"/>
                  </a:lnTo>
                  <a:close/>
                  <a:moveTo>
                    <a:pt x="56" y="32"/>
                  </a:moveTo>
                  <a:cubicBezTo>
                    <a:pt x="72" y="32"/>
                    <a:pt x="72" y="32"/>
                    <a:pt x="72" y="32"/>
                  </a:cubicBezTo>
                  <a:cubicBezTo>
                    <a:pt x="72" y="40"/>
                    <a:pt x="72" y="40"/>
                    <a:pt x="72" y="40"/>
                  </a:cubicBezTo>
                  <a:cubicBezTo>
                    <a:pt x="72" y="44"/>
                    <a:pt x="68" y="48"/>
                    <a:pt x="64" y="48"/>
                  </a:cubicBezTo>
                  <a:cubicBezTo>
                    <a:pt x="60" y="48"/>
                    <a:pt x="56" y="44"/>
                    <a:pt x="56" y="40"/>
                  </a:cubicBezTo>
                  <a:lnTo>
                    <a:pt x="56" y="32"/>
                  </a:lnTo>
                  <a:close/>
                  <a:moveTo>
                    <a:pt x="96" y="40"/>
                  </a:moveTo>
                  <a:cubicBezTo>
                    <a:pt x="96" y="44"/>
                    <a:pt x="92" y="48"/>
                    <a:pt x="88" y="48"/>
                  </a:cubicBezTo>
                  <a:cubicBezTo>
                    <a:pt x="84" y="48"/>
                    <a:pt x="80" y="44"/>
                    <a:pt x="80" y="40"/>
                  </a:cubicBezTo>
                  <a:cubicBezTo>
                    <a:pt x="80" y="32"/>
                    <a:pt x="80" y="32"/>
                    <a:pt x="80" y="32"/>
                  </a:cubicBezTo>
                  <a:cubicBezTo>
                    <a:pt x="96" y="32"/>
                    <a:pt x="96" y="32"/>
                    <a:pt x="96" y="32"/>
                  </a:cubicBezTo>
                  <a:lnTo>
                    <a:pt x="96" y="40"/>
                  </a:lnTo>
                  <a:close/>
                  <a:moveTo>
                    <a:pt x="40" y="8"/>
                  </a:moveTo>
                  <a:cubicBezTo>
                    <a:pt x="64" y="8"/>
                    <a:pt x="64" y="8"/>
                    <a:pt x="64" y="8"/>
                  </a:cubicBezTo>
                  <a:cubicBezTo>
                    <a:pt x="64" y="24"/>
                    <a:pt x="64" y="24"/>
                    <a:pt x="64" y="24"/>
                  </a:cubicBezTo>
                  <a:cubicBezTo>
                    <a:pt x="40" y="24"/>
                    <a:pt x="40" y="24"/>
                    <a:pt x="40" y="24"/>
                  </a:cubicBezTo>
                  <a:lnTo>
                    <a:pt x="40" y="8"/>
                  </a:lnTo>
                  <a:close/>
                  <a:moveTo>
                    <a:pt x="8" y="32"/>
                  </a:moveTo>
                  <a:cubicBezTo>
                    <a:pt x="24" y="32"/>
                    <a:pt x="24" y="32"/>
                    <a:pt x="24" y="32"/>
                  </a:cubicBezTo>
                  <a:cubicBezTo>
                    <a:pt x="24" y="40"/>
                    <a:pt x="24" y="40"/>
                    <a:pt x="24" y="40"/>
                  </a:cubicBezTo>
                  <a:cubicBezTo>
                    <a:pt x="24" y="44"/>
                    <a:pt x="20" y="48"/>
                    <a:pt x="16" y="48"/>
                  </a:cubicBezTo>
                  <a:cubicBezTo>
                    <a:pt x="12" y="48"/>
                    <a:pt x="8" y="44"/>
                    <a:pt x="8" y="40"/>
                  </a:cubicBezTo>
                  <a:lnTo>
                    <a:pt x="8" y="32"/>
                  </a:lnTo>
                  <a:close/>
                </a:path>
              </a:pathLst>
            </a:custGeom>
            <a:solidFill>
              <a:schemeClr val="tx1"/>
            </a:solidFill>
            <a:ln w="41275">
              <a:solidFill>
                <a:schemeClr val="bg2"/>
              </a:solidFill>
              <a:miter lim="800000"/>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158" name="Group 157"/>
          <p:cNvGrpSpPr/>
          <p:nvPr/>
        </p:nvGrpSpPr>
        <p:grpSpPr>
          <a:xfrm>
            <a:off x="8156794" y="2790675"/>
            <a:ext cx="1314131" cy="1314131"/>
            <a:chOff x="8320652" y="2127586"/>
            <a:chExt cx="1340672" cy="1340672"/>
          </a:xfrm>
        </p:grpSpPr>
        <p:sp>
          <p:nvSpPr>
            <p:cNvPr id="159" name="Oval 158"/>
            <p:cNvSpPr/>
            <p:nvPr/>
          </p:nvSpPr>
          <p:spPr bwMode="auto">
            <a:xfrm>
              <a:off x="8320652"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60" name="Group 8"/>
            <p:cNvGrpSpPr>
              <a:grpSpLocks noChangeAspect="1"/>
            </p:cNvGrpSpPr>
            <p:nvPr/>
          </p:nvGrpSpPr>
          <p:grpSpPr bwMode="auto">
            <a:xfrm>
              <a:off x="8561965" y="2577338"/>
              <a:ext cx="897974" cy="451613"/>
              <a:chOff x="7" y="12"/>
              <a:chExt cx="342" cy="172"/>
            </a:xfrm>
          </p:grpSpPr>
          <p:sp>
            <p:nvSpPr>
              <p:cNvPr id="161" name="Rectangle 9"/>
              <p:cNvSpPr>
                <a:spLocks noChangeArrowheads="1"/>
              </p:cNvSpPr>
              <p:nvPr/>
            </p:nvSpPr>
            <p:spPr bwMode="auto">
              <a:xfrm>
                <a:off x="7" y="64"/>
                <a:ext cx="87" cy="120"/>
              </a:xfrm>
              <a:prstGeom prst="rect">
                <a:avLst/>
              </a:pr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62" name="Rectangle 10"/>
              <p:cNvSpPr>
                <a:spLocks noChangeArrowheads="1"/>
              </p:cNvSpPr>
              <p:nvPr/>
            </p:nvSpPr>
            <p:spPr bwMode="auto">
              <a:xfrm>
                <a:off x="195" y="76"/>
                <a:ext cx="154" cy="108"/>
              </a:xfrm>
              <a:prstGeom prst="rect">
                <a:avLst/>
              </a:pr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63" name="Line 11"/>
              <p:cNvSpPr>
                <a:spLocks noChangeShapeType="1"/>
              </p:cNvSpPr>
              <p:nvPr/>
            </p:nvSpPr>
            <p:spPr bwMode="auto">
              <a:xfrm flipV="1">
                <a:off x="311" y="124"/>
                <a:ext cx="0" cy="17"/>
              </a:xfrm>
              <a:prstGeom prst="line">
                <a:avLst/>
              </a:prstGeom>
              <a:noFill/>
              <a:ln w="254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64" name="Freeform 12"/>
              <p:cNvSpPr>
                <a:spLocks/>
              </p:cNvSpPr>
              <p:nvPr/>
            </p:nvSpPr>
            <p:spPr bwMode="auto">
              <a:xfrm>
                <a:off x="127" y="150"/>
                <a:ext cx="68" cy="34"/>
              </a:xfrm>
              <a:custGeom>
                <a:avLst/>
                <a:gdLst>
                  <a:gd name="T0" fmla="*/ 68 w 68"/>
                  <a:gd name="T1" fmla="*/ 0 h 34"/>
                  <a:gd name="T2" fmla="*/ 0 w 68"/>
                  <a:gd name="T3" fmla="*/ 0 h 34"/>
                  <a:gd name="T4" fmla="*/ 0 w 68"/>
                  <a:gd name="T5" fmla="*/ 34 h 34"/>
                  <a:gd name="T6" fmla="*/ 43 w 68"/>
                  <a:gd name="T7" fmla="*/ 34 h 34"/>
                </a:gdLst>
                <a:ahLst/>
                <a:cxnLst>
                  <a:cxn ang="0">
                    <a:pos x="T0" y="T1"/>
                  </a:cxn>
                  <a:cxn ang="0">
                    <a:pos x="T2" y="T3"/>
                  </a:cxn>
                  <a:cxn ang="0">
                    <a:pos x="T4" y="T5"/>
                  </a:cxn>
                  <a:cxn ang="0">
                    <a:pos x="T6" y="T7"/>
                  </a:cxn>
                </a:cxnLst>
                <a:rect l="0" t="0" r="r" b="b"/>
                <a:pathLst>
                  <a:path w="68" h="34">
                    <a:moveTo>
                      <a:pt x="68" y="0"/>
                    </a:moveTo>
                    <a:lnTo>
                      <a:pt x="0" y="0"/>
                    </a:lnTo>
                    <a:lnTo>
                      <a:pt x="0" y="34"/>
                    </a:lnTo>
                    <a:lnTo>
                      <a:pt x="43" y="3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65" name="Freeform 13"/>
              <p:cNvSpPr>
                <a:spLocks/>
              </p:cNvSpPr>
              <p:nvPr/>
            </p:nvSpPr>
            <p:spPr bwMode="auto">
              <a:xfrm>
                <a:off x="7" y="12"/>
                <a:ext cx="238" cy="64"/>
              </a:xfrm>
              <a:custGeom>
                <a:avLst/>
                <a:gdLst>
                  <a:gd name="T0" fmla="*/ 0 w 238"/>
                  <a:gd name="T1" fmla="*/ 26 h 64"/>
                  <a:gd name="T2" fmla="*/ 0 w 238"/>
                  <a:gd name="T3" fmla="*/ 0 h 64"/>
                  <a:gd name="T4" fmla="*/ 238 w 238"/>
                  <a:gd name="T5" fmla="*/ 0 h 64"/>
                  <a:gd name="T6" fmla="*/ 238 w 238"/>
                  <a:gd name="T7" fmla="*/ 64 h 64"/>
                </a:gdLst>
                <a:ahLst/>
                <a:cxnLst>
                  <a:cxn ang="0">
                    <a:pos x="T0" y="T1"/>
                  </a:cxn>
                  <a:cxn ang="0">
                    <a:pos x="T2" y="T3"/>
                  </a:cxn>
                  <a:cxn ang="0">
                    <a:pos x="T4" y="T5"/>
                  </a:cxn>
                  <a:cxn ang="0">
                    <a:pos x="T6" y="T7"/>
                  </a:cxn>
                </a:cxnLst>
                <a:rect l="0" t="0" r="r" b="b"/>
                <a:pathLst>
                  <a:path w="238" h="64">
                    <a:moveTo>
                      <a:pt x="0" y="26"/>
                    </a:moveTo>
                    <a:lnTo>
                      <a:pt x="0" y="0"/>
                    </a:lnTo>
                    <a:lnTo>
                      <a:pt x="238" y="0"/>
                    </a:lnTo>
                    <a:lnTo>
                      <a:pt x="238" y="6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cxnSp>
        <p:nvCxnSpPr>
          <p:cNvPr id="166" name="Straight Arrow Connector 165"/>
          <p:cNvCxnSpPr>
            <a:cxnSpLocks/>
          </p:cNvCxnSpPr>
          <p:nvPr/>
        </p:nvCxnSpPr>
        <p:spPr>
          <a:xfrm>
            <a:off x="4145250" y="3423240"/>
            <a:ext cx="1183641"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cxnSpLocks/>
          </p:cNvCxnSpPr>
          <p:nvPr/>
        </p:nvCxnSpPr>
        <p:spPr>
          <a:xfrm flipH="1">
            <a:off x="6863109" y="3423240"/>
            <a:ext cx="1183641"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63" name="Freeform 50"/>
          <p:cNvSpPr>
            <a:spLocks/>
          </p:cNvSpPr>
          <p:nvPr/>
        </p:nvSpPr>
        <p:spPr bwMode="auto">
          <a:xfrm flipH="1">
            <a:off x="6394768" y="2879756"/>
            <a:ext cx="602260" cy="403869"/>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accent1"/>
          </a:solidFill>
          <a:ln w="19050" cap="flat">
            <a:no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4" name="TextBox 63"/>
          <p:cNvSpPr txBox="1"/>
          <p:nvPr/>
        </p:nvSpPr>
        <p:spPr>
          <a:xfrm>
            <a:off x="4198886" y="2011396"/>
            <a:ext cx="3787356" cy="322991"/>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algn="ctr" defTabSz="896042">
              <a:defRPr/>
            </a:pPr>
            <a:r>
              <a:rPr lang="en-US" sz="1469">
                <a:gradFill>
                  <a:gsLst>
                    <a:gs pos="1250">
                      <a:srgbClr val="353535"/>
                    </a:gs>
                    <a:gs pos="100000">
                      <a:srgbClr val="353535"/>
                    </a:gs>
                  </a:gsLst>
                  <a:lin ang="5400000" scaled="0"/>
                </a:gradFill>
              </a:rPr>
              <a:t>How many </a:t>
            </a:r>
            <a:r>
              <a:rPr lang="en-US" sz="1469" b="1">
                <a:gradFill>
                  <a:gsLst>
                    <a:gs pos="1250">
                      <a:srgbClr val="353535"/>
                    </a:gs>
                    <a:gs pos="100000">
                      <a:srgbClr val="353535"/>
                    </a:gs>
                  </a:gsLst>
                  <a:lin ang="5400000" scaled="0"/>
                </a:gradFill>
              </a:rPr>
              <a:t>“servers” </a:t>
            </a:r>
            <a:r>
              <a:rPr lang="en-US" sz="1469">
                <a:gradFill>
                  <a:gsLst>
                    <a:gs pos="1250">
                      <a:srgbClr val="353535"/>
                    </a:gs>
                    <a:gs pos="100000">
                      <a:srgbClr val="353535"/>
                    </a:gs>
                  </a:gsLst>
                  <a:lin ang="5400000" scaled="0"/>
                </a:gradFill>
              </a:rPr>
              <a:t>do I need?</a:t>
            </a:r>
          </a:p>
        </p:txBody>
      </p:sp>
      <p:sp>
        <p:nvSpPr>
          <p:cNvPr id="65" name="TextBox 64"/>
          <p:cNvSpPr txBox="1"/>
          <p:nvPr/>
        </p:nvSpPr>
        <p:spPr>
          <a:xfrm>
            <a:off x="4185875" y="1644177"/>
            <a:ext cx="4015016" cy="322991"/>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algn="ctr" defTabSz="896042">
              <a:defRPr/>
            </a:pPr>
            <a:r>
              <a:rPr lang="en-US" sz="1469">
                <a:gradFill>
                  <a:gsLst>
                    <a:gs pos="1250">
                      <a:srgbClr val="353535"/>
                    </a:gs>
                    <a:gs pos="100000">
                      <a:srgbClr val="353535"/>
                    </a:gs>
                  </a:gsLst>
                  <a:lin ang="5400000" scaled="0"/>
                </a:gradFill>
              </a:rPr>
              <a:t>How can I increase</a:t>
            </a:r>
            <a:r>
              <a:rPr lang="en-US" sz="1469" b="1">
                <a:gradFill>
                  <a:gsLst>
                    <a:gs pos="1250">
                      <a:srgbClr val="353535"/>
                    </a:gs>
                    <a:gs pos="100000">
                      <a:srgbClr val="353535"/>
                    </a:gs>
                  </a:gsLst>
                  <a:lin ang="5400000" scaled="0"/>
                </a:gradFill>
              </a:rPr>
              <a:t> “server”</a:t>
            </a:r>
            <a:r>
              <a:rPr lang="en-US" sz="1469">
                <a:gradFill>
                  <a:gsLst>
                    <a:gs pos="1250">
                      <a:srgbClr val="353535"/>
                    </a:gs>
                    <a:gs pos="100000">
                      <a:srgbClr val="353535"/>
                    </a:gs>
                  </a:gsLst>
                  <a:lin ang="5400000" scaled="0"/>
                </a:gradFill>
              </a:rPr>
              <a:t> utilization?</a:t>
            </a:r>
          </a:p>
        </p:txBody>
      </p:sp>
      <p:sp>
        <p:nvSpPr>
          <p:cNvPr id="66" name="TextBox 65"/>
          <p:cNvSpPr txBox="1"/>
          <p:nvPr/>
        </p:nvSpPr>
        <p:spPr>
          <a:xfrm>
            <a:off x="3298224" y="1276959"/>
            <a:ext cx="5588680" cy="322991"/>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algn="ctr" defTabSz="896042">
              <a:defRPr/>
            </a:pPr>
            <a:r>
              <a:rPr lang="en-US" sz="1469">
                <a:gradFill>
                  <a:gsLst>
                    <a:gs pos="1250">
                      <a:srgbClr val="353535"/>
                    </a:gs>
                    <a:gs pos="100000">
                      <a:srgbClr val="353535"/>
                    </a:gs>
                  </a:gsLst>
                  <a:lin ang="5400000" scaled="0"/>
                </a:gradFill>
              </a:rPr>
              <a:t>What is the right </a:t>
            </a:r>
            <a:r>
              <a:rPr lang="en-US" sz="1469" b="1">
                <a:gradFill>
                  <a:gsLst>
                    <a:gs pos="1250">
                      <a:srgbClr val="353535"/>
                    </a:gs>
                    <a:gs pos="100000">
                      <a:srgbClr val="353535"/>
                    </a:gs>
                  </a:gsLst>
                  <a:lin ang="5400000" scaled="0"/>
                </a:gradFill>
              </a:rPr>
              <a:t>size</a:t>
            </a:r>
            <a:r>
              <a:rPr lang="en-US" sz="1469">
                <a:gradFill>
                  <a:gsLst>
                    <a:gs pos="1250">
                      <a:srgbClr val="353535"/>
                    </a:gs>
                    <a:gs pos="100000">
                      <a:srgbClr val="353535"/>
                    </a:gs>
                  </a:gsLst>
                  <a:lin ang="5400000" scaled="0"/>
                </a:gradFill>
              </a:rPr>
              <a:t> of </a:t>
            </a:r>
            <a:r>
              <a:rPr lang="en-US" sz="1469" b="1">
                <a:gradFill>
                  <a:gsLst>
                    <a:gs pos="1250">
                      <a:srgbClr val="353535"/>
                    </a:gs>
                    <a:gs pos="100000">
                      <a:srgbClr val="353535"/>
                    </a:gs>
                  </a:gsLst>
                  <a:lin ang="5400000" scaled="0"/>
                </a:gradFill>
              </a:rPr>
              <a:t>“servers”</a:t>
            </a:r>
            <a:r>
              <a:rPr lang="en-US" sz="1469">
                <a:gradFill>
                  <a:gsLst>
                    <a:gs pos="1250">
                      <a:srgbClr val="353535"/>
                    </a:gs>
                    <a:gs pos="100000">
                      <a:srgbClr val="353535"/>
                    </a:gs>
                  </a:gsLst>
                  <a:lin ang="5400000" scaled="0"/>
                </a:gradFill>
              </a:rPr>
              <a:t> for my business needs?</a:t>
            </a:r>
          </a:p>
        </p:txBody>
      </p:sp>
      <p:sp>
        <p:nvSpPr>
          <p:cNvPr id="67" name="TextBox 66"/>
          <p:cNvSpPr txBox="1"/>
          <p:nvPr/>
        </p:nvSpPr>
        <p:spPr>
          <a:xfrm>
            <a:off x="4968164" y="2378615"/>
            <a:ext cx="2248799" cy="316687"/>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algn="ctr" defTabSz="896042">
              <a:defRPr/>
            </a:pPr>
            <a:r>
              <a:rPr lang="en-US" sz="1469">
                <a:gradFill>
                  <a:gsLst>
                    <a:gs pos="1250">
                      <a:srgbClr val="353535"/>
                    </a:gs>
                    <a:gs pos="100000">
                      <a:srgbClr val="353535"/>
                    </a:gs>
                  </a:gsLst>
                  <a:lin ang="5400000" scaled="0"/>
                </a:gradFill>
              </a:rPr>
              <a:t>How can I </a:t>
            </a:r>
            <a:r>
              <a:rPr lang="en-US" sz="1469" b="1">
                <a:gradFill>
                  <a:gsLst>
                    <a:gs pos="1250">
                      <a:srgbClr val="353535"/>
                    </a:gs>
                    <a:gs pos="100000">
                      <a:srgbClr val="353535"/>
                    </a:gs>
                  </a:gsLst>
                  <a:lin ang="5400000" scaled="0"/>
                </a:gradFill>
              </a:rPr>
              <a:t>scale</a:t>
            </a:r>
            <a:r>
              <a:rPr lang="en-US" sz="1469">
                <a:gradFill>
                  <a:gsLst>
                    <a:gs pos="1250">
                      <a:srgbClr val="353535"/>
                    </a:gs>
                    <a:gs pos="100000">
                      <a:srgbClr val="353535"/>
                    </a:gs>
                  </a:gsLst>
                  <a:lin ang="5400000" scaled="0"/>
                </a:gradFill>
              </a:rPr>
              <a:t> my app?</a:t>
            </a:r>
          </a:p>
        </p:txBody>
      </p:sp>
    </p:spTree>
    <p:extLst>
      <p:ext uri="{BB962C8B-B14F-4D97-AF65-F5344CB8AC3E}">
        <p14:creationId xmlns:p14="http://schemas.microsoft.com/office/powerpoint/2010/main" val="3058503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5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2" presetClass="path" presetSubtype="0" decel="100000" fill="hold" grpId="1" nodeType="withEffect">
                                  <p:stCondLst>
                                    <p:cond delay="650"/>
                                  </p:stCondLst>
                                  <p:childTnLst>
                                    <p:animMotion origin="layout" path="M 4.02349E-6 -4.07626E-6 L 0.03676 -4.07626E-6 " pathEditMode="relative" rAng="0" ptsTypes="AA">
                                      <p:cBhvr>
                                        <p:cTn id="9" dur="500" spd="-100000" fill="hold"/>
                                        <p:tgtEl>
                                          <p:spTgt spid="31"/>
                                        </p:tgtEl>
                                        <p:attrNameLst>
                                          <p:attrName>ppt_x</p:attrName>
                                          <p:attrName>ppt_y</p:attrName>
                                        </p:attrNameLst>
                                      </p:cBhvr>
                                      <p:rCtr x="1838" y="0"/>
                                    </p:animMotion>
                                  </p:childTnLst>
                                </p:cTn>
                              </p:par>
                              <p:par>
                                <p:cTn id="10" presetID="10" presetClass="entr" presetSubtype="0" fill="hold" grpId="0" nodeType="withEffect">
                                  <p:stCondLst>
                                    <p:cond delay="35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500"/>
                                        <p:tgtEl>
                                          <p:spTgt spid="62"/>
                                        </p:tgtEl>
                                      </p:cBhvr>
                                    </p:animEffect>
                                  </p:childTnLst>
                                </p:cTn>
                              </p:par>
                              <p:par>
                                <p:cTn id="13" presetID="42" presetClass="path" presetSubtype="0" decel="100000" fill="hold" grpId="1" nodeType="withEffect">
                                  <p:stCondLst>
                                    <p:cond delay="350"/>
                                  </p:stCondLst>
                                  <p:childTnLst>
                                    <p:animMotion origin="layout" path="M 1.72326E-6 3.27281E-6 L -0.03676 3.27281E-6 " pathEditMode="relative" rAng="0" ptsTypes="AA">
                                      <p:cBhvr>
                                        <p:cTn id="14" dur="500" spd="-100000" fill="hold"/>
                                        <p:tgtEl>
                                          <p:spTgt spid="62"/>
                                        </p:tgtEl>
                                        <p:attrNameLst>
                                          <p:attrName>ppt_x</p:attrName>
                                          <p:attrName>ppt_y</p:attrName>
                                        </p:attrNameLst>
                                      </p:cBhvr>
                                      <p:rCtr x="-1838" y="0"/>
                                    </p:animMotion>
                                  </p:childTnLst>
                                </p:cTn>
                              </p:par>
                              <p:par>
                                <p:cTn id="15" presetID="10" presetClass="entr" presetSubtype="0" fill="hold" grpId="0" nodeType="withEffect">
                                  <p:stCondLst>
                                    <p:cond delay="35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500"/>
                                        <p:tgtEl>
                                          <p:spTgt spid="63"/>
                                        </p:tgtEl>
                                      </p:cBhvr>
                                    </p:animEffect>
                                  </p:childTnLst>
                                </p:cTn>
                              </p:par>
                              <p:par>
                                <p:cTn id="18" presetID="42" presetClass="path" presetSubtype="0" decel="100000" fill="hold" grpId="1" nodeType="withEffect">
                                  <p:stCondLst>
                                    <p:cond delay="350"/>
                                  </p:stCondLst>
                                  <p:childTnLst>
                                    <p:animMotion origin="layout" path="M -4.75364E-6 2.80073E-6 L 0.03677 2.80073E-6 " pathEditMode="relative" rAng="0" ptsTypes="AA">
                                      <p:cBhvr>
                                        <p:cTn id="19" dur="500" spd="-100000" fill="hold"/>
                                        <p:tgtEl>
                                          <p:spTgt spid="63"/>
                                        </p:tgtEl>
                                        <p:attrNameLst>
                                          <p:attrName>ppt_x</p:attrName>
                                          <p:attrName>ppt_y</p:attrName>
                                        </p:attrNameLst>
                                      </p:cBhvr>
                                      <p:rCtr x="183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P spid="31" grpId="0"/>
      <p:bldP spid="31" grpId="1"/>
      <p:bldP spid="63" grpId="0" animBg="1"/>
      <p:bldP spid="63"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cloud"/>
          <p:cNvSpPr>
            <a:spLocks/>
          </p:cNvSpPr>
          <p:nvPr/>
        </p:nvSpPr>
        <p:spPr bwMode="auto">
          <a:xfrm>
            <a:off x="4737896" y="3003199"/>
            <a:ext cx="2739102" cy="1836812"/>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bg1">
              <a:lumMod val="95000"/>
            </a:schemeClr>
          </a:solidFill>
          <a:ln w="19050" cap="flat">
            <a:solidFill>
              <a:schemeClr val="accent1"/>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31" name="Title 30"/>
          <p:cNvSpPr>
            <a:spLocks noGrp="1"/>
          </p:cNvSpPr>
          <p:nvPr>
            <p:ph type="title"/>
          </p:nvPr>
        </p:nvSpPr>
        <p:spPr/>
        <p:txBody>
          <a:bodyPr>
            <a:normAutofit fontScale="90000"/>
          </a:bodyPr>
          <a:lstStyle/>
          <a:p>
            <a:r>
              <a:rPr lang="en-US" sz="4606" err="1"/>
              <a:t>Serverless</a:t>
            </a:r>
            <a:r>
              <a:rPr lang="en-US" sz="4606"/>
              <a:t>, the future platform for next gen apps </a:t>
            </a:r>
          </a:p>
        </p:txBody>
      </p:sp>
      <p:sp>
        <p:nvSpPr>
          <p:cNvPr id="156" name="Oval 155"/>
          <p:cNvSpPr/>
          <p:nvPr/>
        </p:nvSpPr>
        <p:spPr bwMode="auto">
          <a:xfrm>
            <a:off x="1721359" y="3381176"/>
            <a:ext cx="1314131" cy="1314131"/>
          </a:xfrm>
          <a:prstGeom prst="ellipse">
            <a:avLst/>
          </a:prstGeom>
          <a:solidFill>
            <a:schemeClr val="bg2"/>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57" name="Freeform 5"/>
          <p:cNvSpPr>
            <a:spLocks noEditPoints="1"/>
          </p:cNvSpPr>
          <p:nvPr/>
        </p:nvSpPr>
        <p:spPr bwMode="auto">
          <a:xfrm>
            <a:off x="1969427" y="3614222"/>
            <a:ext cx="779230" cy="838900"/>
          </a:xfrm>
          <a:custGeom>
            <a:avLst/>
            <a:gdLst>
              <a:gd name="T0" fmla="*/ 8 w 104"/>
              <a:gd name="T1" fmla="*/ 112 h 112"/>
              <a:gd name="T2" fmla="*/ 92 w 104"/>
              <a:gd name="T3" fmla="*/ 112 h 112"/>
              <a:gd name="T4" fmla="*/ 100 w 104"/>
              <a:gd name="T5" fmla="*/ 112 h 112"/>
              <a:gd name="T6" fmla="*/ 104 w 104"/>
              <a:gd name="T7" fmla="*/ 40 h 112"/>
              <a:gd name="T8" fmla="*/ 72 w 104"/>
              <a:gd name="T9" fmla="*/ 24 h 112"/>
              <a:gd name="T10" fmla="*/ 68 w 104"/>
              <a:gd name="T11" fmla="*/ 0 h 112"/>
              <a:gd name="T12" fmla="*/ 40 w 104"/>
              <a:gd name="T13" fmla="*/ 0 h 112"/>
              <a:gd name="T14" fmla="*/ 32 w 104"/>
              <a:gd name="T15" fmla="*/ 0 h 112"/>
              <a:gd name="T16" fmla="*/ 0 w 104"/>
              <a:gd name="T17" fmla="*/ 24 h 112"/>
              <a:gd name="T18" fmla="*/ 4 w 104"/>
              <a:gd name="T19" fmla="*/ 50 h 112"/>
              <a:gd name="T20" fmla="*/ 28 w 104"/>
              <a:gd name="T21" fmla="*/ 72 h 112"/>
              <a:gd name="T22" fmla="*/ 48 w 104"/>
              <a:gd name="T23" fmla="*/ 104 h 112"/>
              <a:gd name="T24" fmla="*/ 28 w 104"/>
              <a:gd name="T25" fmla="*/ 72 h 112"/>
              <a:gd name="T26" fmla="*/ 76 w 104"/>
              <a:gd name="T27" fmla="*/ 104 h 112"/>
              <a:gd name="T28" fmla="*/ 56 w 104"/>
              <a:gd name="T29" fmla="*/ 72 h 112"/>
              <a:gd name="T30" fmla="*/ 84 w 104"/>
              <a:gd name="T31" fmla="*/ 104 h 112"/>
              <a:gd name="T32" fmla="*/ 84 w 104"/>
              <a:gd name="T33" fmla="*/ 68 h 112"/>
              <a:gd name="T34" fmla="*/ 28 w 104"/>
              <a:gd name="T35" fmla="*/ 64 h 112"/>
              <a:gd name="T36" fmla="*/ 20 w 104"/>
              <a:gd name="T37" fmla="*/ 64 h 112"/>
              <a:gd name="T38" fmla="*/ 12 w 104"/>
              <a:gd name="T39" fmla="*/ 104 h 112"/>
              <a:gd name="T40" fmla="*/ 16 w 104"/>
              <a:gd name="T41" fmla="*/ 56 h 112"/>
              <a:gd name="T42" fmla="*/ 40 w 104"/>
              <a:gd name="T43" fmla="*/ 56 h 112"/>
              <a:gd name="T44" fmla="*/ 64 w 104"/>
              <a:gd name="T45" fmla="*/ 56 h 112"/>
              <a:gd name="T46" fmla="*/ 88 w 104"/>
              <a:gd name="T47" fmla="*/ 56 h 112"/>
              <a:gd name="T48" fmla="*/ 92 w 104"/>
              <a:gd name="T49" fmla="*/ 104 h 112"/>
              <a:gd name="T50" fmla="*/ 32 w 104"/>
              <a:gd name="T51" fmla="*/ 32 h 112"/>
              <a:gd name="T52" fmla="*/ 48 w 104"/>
              <a:gd name="T53" fmla="*/ 40 h 112"/>
              <a:gd name="T54" fmla="*/ 32 w 104"/>
              <a:gd name="T55" fmla="*/ 40 h 112"/>
              <a:gd name="T56" fmla="*/ 56 w 104"/>
              <a:gd name="T57" fmla="*/ 32 h 112"/>
              <a:gd name="T58" fmla="*/ 72 w 104"/>
              <a:gd name="T59" fmla="*/ 40 h 112"/>
              <a:gd name="T60" fmla="*/ 56 w 104"/>
              <a:gd name="T61" fmla="*/ 40 h 112"/>
              <a:gd name="T62" fmla="*/ 96 w 104"/>
              <a:gd name="T63" fmla="*/ 40 h 112"/>
              <a:gd name="T64" fmla="*/ 80 w 104"/>
              <a:gd name="T65" fmla="*/ 40 h 112"/>
              <a:gd name="T66" fmla="*/ 96 w 104"/>
              <a:gd name="T67" fmla="*/ 32 h 112"/>
              <a:gd name="T68" fmla="*/ 40 w 104"/>
              <a:gd name="T69" fmla="*/ 8 h 112"/>
              <a:gd name="T70" fmla="*/ 64 w 104"/>
              <a:gd name="T71" fmla="*/ 24 h 112"/>
              <a:gd name="T72" fmla="*/ 40 w 104"/>
              <a:gd name="T73" fmla="*/ 8 h 112"/>
              <a:gd name="T74" fmla="*/ 24 w 104"/>
              <a:gd name="T75" fmla="*/ 32 h 112"/>
              <a:gd name="T76" fmla="*/ 16 w 104"/>
              <a:gd name="T77" fmla="*/ 48 h 112"/>
              <a:gd name="T78" fmla="*/ 8 w 104"/>
              <a:gd name="T79" fmla="*/ 3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12">
                <a:moveTo>
                  <a:pt x="4" y="112"/>
                </a:moveTo>
                <a:cubicBezTo>
                  <a:pt x="8" y="112"/>
                  <a:pt x="8" y="112"/>
                  <a:pt x="8" y="112"/>
                </a:cubicBezTo>
                <a:cubicBezTo>
                  <a:pt x="12" y="112"/>
                  <a:pt x="12" y="112"/>
                  <a:pt x="12" y="112"/>
                </a:cubicBezTo>
                <a:cubicBezTo>
                  <a:pt x="92" y="112"/>
                  <a:pt x="92" y="112"/>
                  <a:pt x="92" y="112"/>
                </a:cubicBezTo>
                <a:cubicBezTo>
                  <a:pt x="96" y="112"/>
                  <a:pt x="96" y="112"/>
                  <a:pt x="96" y="112"/>
                </a:cubicBezTo>
                <a:cubicBezTo>
                  <a:pt x="100" y="112"/>
                  <a:pt x="100" y="112"/>
                  <a:pt x="100" y="112"/>
                </a:cubicBezTo>
                <a:cubicBezTo>
                  <a:pt x="100" y="50"/>
                  <a:pt x="100" y="50"/>
                  <a:pt x="100" y="50"/>
                </a:cubicBezTo>
                <a:cubicBezTo>
                  <a:pt x="102" y="48"/>
                  <a:pt x="104" y="44"/>
                  <a:pt x="104" y="40"/>
                </a:cubicBezTo>
                <a:cubicBezTo>
                  <a:pt x="104" y="24"/>
                  <a:pt x="104" y="24"/>
                  <a:pt x="104" y="24"/>
                </a:cubicBezTo>
                <a:cubicBezTo>
                  <a:pt x="72" y="24"/>
                  <a:pt x="72" y="24"/>
                  <a:pt x="72" y="24"/>
                </a:cubicBezTo>
                <a:cubicBezTo>
                  <a:pt x="72" y="0"/>
                  <a:pt x="72" y="0"/>
                  <a:pt x="72" y="0"/>
                </a:cubicBezTo>
                <a:cubicBezTo>
                  <a:pt x="68" y="0"/>
                  <a:pt x="68" y="0"/>
                  <a:pt x="68" y="0"/>
                </a:cubicBezTo>
                <a:cubicBezTo>
                  <a:pt x="64" y="0"/>
                  <a:pt x="64" y="0"/>
                  <a:pt x="64" y="0"/>
                </a:cubicBezTo>
                <a:cubicBezTo>
                  <a:pt x="40" y="0"/>
                  <a:pt x="40" y="0"/>
                  <a:pt x="40" y="0"/>
                </a:cubicBezTo>
                <a:cubicBezTo>
                  <a:pt x="36" y="0"/>
                  <a:pt x="36" y="0"/>
                  <a:pt x="36" y="0"/>
                </a:cubicBezTo>
                <a:cubicBezTo>
                  <a:pt x="32" y="0"/>
                  <a:pt x="32" y="0"/>
                  <a:pt x="32" y="0"/>
                </a:cubicBezTo>
                <a:cubicBezTo>
                  <a:pt x="32" y="24"/>
                  <a:pt x="32" y="24"/>
                  <a:pt x="32" y="24"/>
                </a:cubicBezTo>
                <a:cubicBezTo>
                  <a:pt x="0" y="24"/>
                  <a:pt x="0" y="24"/>
                  <a:pt x="0" y="24"/>
                </a:cubicBezTo>
                <a:cubicBezTo>
                  <a:pt x="0" y="40"/>
                  <a:pt x="0" y="40"/>
                  <a:pt x="0" y="40"/>
                </a:cubicBezTo>
                <a:cubicBezTo>
                  <a:pt x="0" y="44"/>
                  <a:pt x="2" y="48"/>
                  <a:pt x="4" y="50"/>
                </a:cubicBezTo>
                <a:lnTo>
                  <a:pt x="4" y="112"/>
                </a:lnTo>
                <a:close/>
                <a:moveTo>
                  <a:pt x="28" y="72"/>
                </a:moveTo>
                <a:cubicBezTo>
                  <a:pt x="48" y="72"/>
                  <a:pt x="48" y="72"/>
                  <a:pt x="48" y="72"/>
                </a:cubicBezTo>
                <a:cubicBezTo>
                  <a:pt x="48" y="104"/>
                  <a:pt x="48" y="104"/>
                  <a:pt x="48" y="104"/>
                </a:cubicBezTo>
                <a:cubicBezTo>
                  <a:pt x="28" y="104"/>
                  <a:pt x="28" y="104"/>
                  <a:pt x="28" y="104"/>
                </a:cubicBezTo>
                <a:lnTo>
                  <a:pt x="28" y="72"/>
                </a:lnTo>
                <a:close/>
                <a:moveTo>
                  <a:pt x="76" y="72"/>
                </a:moveTo>
                <a:cubicBezTo>
                  <a:pt x="76" y="104"/>
                  <a:pt x="76" y="104"/>
                  <a:pt x="76" y="104"/>
                </a:cubicBezTo>
                <a:cubicBezTo>
                  <a:pt x="56" y="104"/>
                  <a:pt x="56" y="104"/>
                  <a:pt x="56" y="104"/>
                </a:cubicBezTo>
                <a:cubicBezTo>
                  <a:pt x="56" y="72"/>
                  <a:pt x="56" y="72"/>
                  <a:pt x="56" y="72"/>
                </a:cubicBezTo>
                <a:lnTo>
                  <a:pt x="76" y="72"/>
                </a:lnTo>
                <a:close/>
                <a:moveTo>
                  <a:pt x="84" y="104"/>
                </a:moveTo>
                <a:cubicBezTo>
                  <a:pt x="84" y="72"/>
                  <a:pt x="84" y="72"/>
                  <a:pt x="84" y="72"/>
                </a:cubicBezTo>
                <a:cubicBezTo>
                  <a:pt x="84" y="68"/>
                  <a:pt x="84" y="68"/>
                  <a:pt x="84" y="68"/>
                </a:cubicBezTo>
                <a:cubicBezTo>
                  <a:pt x="84" y="64"/>
                  <a:pt x="84" y="64"/>
                  <a:pt x="84" y="64"/>
                </a:cubicBezTo>
                <a:cubicBezTo>
                  <a:pt x="28" y="64"/>
                  <a:pt x="28" y="64"/>
                  <a:pt x="28" y="64"/>
                </a:cubicBezTo>
                <a:cubicBezTo>
                  <a:pt x="24" y="64"/>
                  <a:pt x="24" y="64"/>
                  <a:pt x="24" y="64"/>
                </a:cubicBezTo>
                <a:cubicBezTo>
                  <a:pt x="20" y="64"/>
                  <a:pt x="20" y="64"/>
                  <a:pt x="20" y="64"/>
                </a:cubicBezTo>
                <a:cubicBezTo>
                  <a:pt x="20" y="104"/>
                  <a:pt x="20" y="104"/>
                  <a:pt x="20" y="104"/>
                </a:cubicBezTo>
                <a:cubicBezTo>
                  <a:pt x="12" y="104"/>
                  <a:pt x="12" y="104"/>
                  <a:pt x="12" y="104"/>
                </a:cubicBezTo>
                <a:cubicBezTo>
                  <a:pt x="12" y="55"/>
                  <a:pt x="12" y="55"/>
                  <a:pt x="12" y="55"/>
                </a:cubicBezTo>
                <a:cubicBezTo>
                  <a:pt x="13" y="56"/>
                  <a:pt x="15" y="56"/>
                  <a:pt x="16" y="56"/>
                </a:cubicBezTo>
                <a:cubicBezTo>
                  <a:pt x="21" y="56"/>
                  <a:pt x="25" y="54"/>
                  <a:pt x="28" y="50"/>
                </a:cubicBezTo>
                <a:cubicBezTo>
                  <a:pt x="31" y="54"/>
                  <a:pt x="35" y="56"/>
                  <a:pt x="40" y="56"/>
                </a:cubicBezTo>
                <a:cubicBezTo>
                  <a:pt x="45" y="56"/>
                  <a:pt x="49" y="54"/>
                  <a:pt x="52" y="50"/>
                </a:cubicBezTo>
                <a:cubicBezTo>
                  <a:pt x="55" y="54"/>
                  <a:pt x="59" y="56"/>
                  <a:pt x="64" y="56"/>
                </a:cubicBezTo>
                <a:cubicBezTo>
                  <a:pt x="69" y="56"/>
                  <a:pt x="73" y="54"/>
                  <a:pt x="76" y="50"/>
                </a:cubicBezTo>
                <a:cubicBezTo>
                  <a:pt x="79" y="54"/>
                  <a:pt x="83" y="56"/>
                  <a:pt x="88" y="56"/>
                </a:cubicBezTo>
                <a:cubicBezTo>
                  <a:pt x="89" y="56"/>
                  <a:pt x="91" y="56"/>
                  <a:pt x="92" y="55"/>
                </a:cubicBezTo>
                <a:cubicBezTo>
                  <a:pt x="92" y="104"/>
                  <a:pt x="92" y="104"/>
                  <a:pt x="92" y="104"/>
                </a:cubicBezTo>
                <a:lnTo>
                  <a:pt x="84" y="104"/>
                </a:lnTo>
                <a:close/>
                <a:moveTo>
                  <a:pt x="32" y="32"/>
                </a:moveTo>
                <a:cubicBezTo>
                  <a:pt x="48" y="32"/>
                  <a:pt x="48" y="32"/>
                  <a:pt x="48" y="32"/>
                </a:cubicBezTo>
                <a:cubicBezTo>
                  <a:pt x="48" y="40"/>
                  <a:pt x="48" y="40"/>
                  <a:pt x="48" y="40"/>
                </a:cubicBezTo>
                <a:cubicBezTo>
                  <a:pt x="48" y="44"/>
                  <a:pt x="44" y="48"/>
                  <a:pt x="40" y="48"/>
                </a:cubicBezTo>
                <a:cubicBezTo>
                  <a:pt x="36" y="48"/>
                  <a:pt x="32" y="44"/>
                  <a:pt x="32" y="40"/>
                </a:cubicBezTo>
                <a:lnTo>
                  <a:pt x="32" y="32"/>
                </a:lnTo>
                <a:close/>
                <a:moveTo>
                  <a:pt x="56" y="32"/>
                </a:moveTo>
                <a:cubicBezTo>
                  <a:pt x="72" y="32"/>
                  <a:pt x="72" y="32"/>
                  <a:pt x="72" y="32"/>
                </a:cubicBezTo>
                <a:cubicBezTo>
                  <a:pt x="72" y="40"/>
                  <a:pt x="72" y="40"/>
                  <a:pt x="72" y="40"/>
                </a:cubicBezTo>
                <a:cubicBezTo>
                  <a:pt x="72" y="44"/>
                  <a:pt x="68" y="48"/>
                  <a:pt x="64" y="48"/>
                </a:cubicBezTo>
                <a:cubicBezTo>
                  <a:pt x="60" y="48"/>
                  <a:pt x="56" y="44"/>
                  <a:pt x="56" y="40"/>
                </a:cubicBezTo>
                <a:lnTo>
                  <a:pt x="56" y="32"/>
                </a:lnTo>
                <a:close/>
                <a:moveTo>
                  <a:pt x="96" y="40"/>
                </a:moveTo>
                <a:cubicBezTo>
                  <a:pt x="96" y="44"/>
                  <a:pt x="92" y="48"/>
                  <a:pt x="88" y="48"/>
                </a:cubicBezTo>
                <a:cubicBezTo>
                  <a:pt x="84" y="48"/>
                  <a:pt x="80" y="44"/>
                  <a:pt x="80" y="40"/>
                </a:cubicBezTo>
                <a:cubicBezTo>
                  <a:pt x="80" y="32"/>
                  <a:pt x="80" y="32"/>
                  <a:pt x="80" y="32"/>
                </a:cubicBezTo>
                <a:cubicBezTo>
                  <a:pt x="96" y="32"/>
                  <a:pt x="96" y="32"/>
                  <a:pt x="96" y="32"/>
                </a:cubicBezTo>
                <a:lnTo>
                  <a:pt x="96" y="40"/>
                </a:lnTo>
                <a:close/>
                <a:moveTo>
                  <a:pt x="40" y="8"/>
                </a:moveTo>
                <a:cubicBezTo>
                  <a:pt x="64" y="8"/>
                  <a:pt x="64" y="8"/>
                  <a:pt x="64" y="8"/>
                </a:cubicBezTo>
                <a:cubicBezTo>
                  <a:pt x="64" y="24"/>
                  <a:pt x="64" y="24"/>
                  <a:pt x="64" y="24"/>
                </a:cubicBezTo>
                <a:cubicBezTo>
                  <a:pt x="40" y="24"/>
                  <a:pt x="40" y="24"/>
                  <a:pt x="40" y="24"/>
                </a:cubicBezTo>
                <a:lnTo>
                  <a:pt x="40" y="8"/>
                </a:lnTo>
                <a:close/>
                <a:moveTo>
                  <a:pt x="8" y="32"/>
                </a:moveTo>
                <a:cubicBezTo>
                  <a:pt x="24" y="32"/>
                  <a:pt x="24" y="32"/>
                  <a:pt x="24" y="32"/>
                </a:cubicBezTo>
                <a:cubicBezTo>
                  <a:pt x="24" y="40"/>
                  <a:pt x="24" y="40"/>
                  <a:pt x="24" y="40"/>
                </a:cubicBezTo>
                <a:cubicBezTo>
                  <a:pt x="24" y="44"/>
                  <a:pt x="20" y="48"/>
                  <a:pt x="16" y="48"/>
                </a:cubicBezTo>
                <a:cubicBezTo>
                  <a:pt x="12" y="48"/>
                  <a:pt x="8" y="44"/>
                  <a:pt x="8" y="40"/>
                </a:cubicBezTo>
                <a:lnTo>
                  <a:pt x="8" y="32"/>
                </a:lnTo>
                <a:close/>
              </a:path>
            </a:pathLst>
          </a:custGeom>
          <a:solidFill>
            <a:schemeClr val="tx1"/>
          </a:solidFill>
          <a:ln w="38100">
            <a:solidFill>
              <a:srgbClr val="EAEAEA"/>
            </a:solidFill>
            <a:miter lim="800000"/>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59" name="Oval 158"/>
          <p:cNvSpPr/>
          <p:nvPr/>
        </p:nvSpPr>
        <p:spPr bwMode="auto">
          <a:xfrm>
            <a:off x="9190982" y="3381176"/>
            <a:ext cx="1314131" cy="1314131"/>
          </a:xfrm>
          <a:prstGeom prst="ellipse">
            <a:avLst/>
          </a:prstGeom>
          <a:solidFill>
            <a:schemeClr val="bg2"/>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166" name="Straight Arrow Connector 165"/>
          <p:cNvCxnSpPr>
            <a:cxnSpLocks/>
          </p:cNvCxnSpPr>
          <p:nvPr/>
        </p:nvCxnSpPr>
        <p:spPr>
          <a:xfrm>
            <a:off x="3248952" y="4013741"/>
            <a:ext cx="1183641"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cxnSpLocks/>
          </p:cNvCxnSpPr>
          <p:nvPr/>
        </p:nvCxnSpPr>
        <p:spPr>
          <a:xfrm flipH="1">
            <a:off x="7742170" y="4013741"/>
            <a:ext cx="1183641"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984090" y="2273094"/>
            <a:ext cx="6043280" cy="400053"/>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algn="ctr" defTabSz="896042">
              <a:defRPr/>
            </a:pPr>
            <a:r>
              <a:rPr lang="en-US" sz="1961" dirty="0">
                <a:gradFill>
                  <a:gsLst>
                    <a:gs pos="1250">
                      <a:srgbClr val="353535"/>
                    </a:gs>
                    <a:gs pos="100000">
                      <a:srgbClr val="353535"/>
                    </a:gs>
                  </a:gsLst>
                  <a:lin ang="5400000" scaled="0"/>
                </a:gradFill>
              </a:rPr>
              <a:t>How do I </a:t>
            </a:r>
            <a:r>
              <a:rPr lang="en-US" sz="1961" b="1" dirty="0">
                <a:gradFill>
                  <a:gsLst>
                    <a:gs pos="1250">
                      <a:srgbClr val="353535"/>
                    </a:gs>
                    <a:gs pos="100000">
                      <a:srgbClr val="353535"/>
                    </a:gs>
                  </a:gsLst>
                  <a:lin ang="5400000" scaled="0"/>
                </a:gradFill>
              </a:rPr>
              <a:t>architect</a:t>
            </a:r>
            <a:r>
              <a:rPr lang="en-US" sz="1961" dirty="0">
                <a:gradFill>
                  <a:gsLst>
                    <a:gs pos="1250">
                      <a:srgbClr val="353535"/>
                    </a:gs>
                    <a:gs pos="100000">
                      <a:srgbClr val="353535"/>
                    </a:gs>
                  </a:gsLst>
                  <a:lin ang="5400000" scaled="0"/>
                </a:gradFill>
              </a:rPr>
              <a:t> my app to become Serverless?</a:t>
            </a:r>
          </a:p>
        </p:txBody>
      </p:sp>
      <p:grpSp>
        <p:nvGrpSpPr>
          <p:cNvPr id="4" name="Group 4"/>
          <p:cNvGrpSpPr>
            <a:grpSpLocks noChangeAspect="1"/>
          </p:cNvGrpSpPr>
          <p:nvPr/>
        </p:nvGrpSpPr>
        <p:grpSpPr bwMode="auto">
          <a:xfrm>
            <a:off x="5549771" y="3436795"/>
            <a:ext cx="160364" cy="257251"/>
            <a:chOff x="6" y="12"/>
            <a:chExt cx="192" cy="308"/>
          </a:xfrm>
        </p:grpSpPr>
        <p:sp>
          <p:nvSpPr>
            <p:cNvPr id="6" name="Rectangle 5"/>
            <p:cNvSpPr>
              <a:spLocks noChangeArrowheads="1"/>
            </p:cNvSpPr>
            <p:nvPr/>
          </p:nvSpPr>
          <p:spPr bwMode="auto">
            <a:xfrm>
              <a:off x="28" y="12"/>
              <a:ext cx="170" cy="308"/>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7" name="Rectangle 6"/>
            <p:cNvSpPr>
              <a:spLocks noChangeArrowheads="1"/>
            </p:cNvSpPr>
            <p:nvPr/>
          </p:nvSpPr>
          <p:spPr bwMode="auto">
            <a:xfrm>
              <a:off x="53" y="35"/>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8" name="Rectangle 7"/>
            <p:cNvSpPr>
              <a:spLocks noChangeArrowheads="1"/>
            </p:cNvSpPr>
            <p:nvPr/>
          </p:nvSpPr>
          <p:spPr bwMode="auto">
            <a:xfrm>
              <a:off x="53" y="100"/>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9" name="Rectangle 8"/>
            <p:cNvSpPr>
              <a:spLocks noChangeArrowheads="1"/>
            </p:cNvSpPr>
            <p:nvPr/>
          </p:nvSpPr>
          <p:spPr bwMode="auto">
            <a:xfrm>
              <a:off x="53" y="166"/>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0"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1"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 name="Oval 11"/>
            <p:cNvSpPr>
              <a:spLocks noChangeArrowheads="1"/>
            </p:cNvSpPr>
            <p:nvPr/>
          </p:nvSpPr>
          <p:spPr bwMode="auto">
            <a:xfrm>
              <a:off x="53"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 name="Oval 12"/>
            <p:cNvSpPr>
              <a:spLocks noChangeArrowheads="1"/>
            </p:cNvSpPr>
            <p:nvPr/>
          </p:nvSpPr>
          <p:spPr bwMode="auto">
            <a:xfrm>
              <a:off x="100"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4" name="Rectangle 13"/>
            <p:cNvSpPr>
              <a:spLocks noChangeArrowheads="1"/>
            </p:cNvSpPr>
            <p:nvPr/>
          </p:nvSpPr>
          <p:spPr bwMode="auto">
            <a:xfrm>
              <a:off x="149" y="263"/>
              <a:ext cx="24" cy="24"/>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50" name="Group 4"/>
          <p:cNvGrpSpPr>
            <a:grpSpLocks noChangeAspect="1"/>
          </p:cNvGrpSpPr>
          <p:nvPr/>
        </p:nvGrpSpPr>
        <p:grpSpPr bwMode="auto">
          <a:xfrm>
            <a:off x="6147303" y="3221748"/>
            <a:ext cx="160364" cy="257251"/>
            <a:chOff x="6" y="12"/>
            <a:chExt cx="192" cy="308"/>
          </a:xfrm>
        </p:grpSpPr>
        <p:sp>
          <p:nvSpPr>
            <p:cNvPr id="51" name="Rectangle 50"/>
            <p:cNvSpPr>
              <a:spLocks noChangeArrowheads="1"/>
            </p:cNvSpPr>
            <p:nvPr/>
          </p:nvSpPr>
          <p:spPr bwMode="auto">
            <a:xfrm>
              <a:off x="28" y="12"/>
              <a:ext cx="170" cy="308"/>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52" name="Rectangle 51"/>
            <p:cNvSpPr>
              <a:spLocks noChangeArrowheads="1"/>
            </p:cNvSpPr>
            <p:nvPr/>
          </p:nvSpPr>
          <p:spPr bwMode="auto">
            <a:xfrm>
              <a:off x="53" y="35"/>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53" name="Rectangle 52"/>
            <p:cNvSpPr>
              <a:spLocks noChangeArrowheads="1"/>
            </p:cNvSpPr>
            <p:nvPr/>
          </p:nvSpPr>
          <p:spPr bwMode="auto">
            <a:xfrm>
              <a:off x="53" y="100"/>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54" name="Rectangle 53"/>
            <p:cNvSpPr>
              <a:spLocks noChangeArrowheads="1"/>
            </p:cNvSpPr>
            <p:nvPr/>
          </p:nvSpPr>
          <p:spPr bwMode="auto">
            <a:xfrm>
              <a:off x="53" y="166"/>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55"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56"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57" name="Oval 56"/>
            <p:cNvSpPr>
              <a:spLocks noChangeArrowheads="1"/>
            </p:cNvSpPr>
            <p:nvPr/>
          </p:nvSpPr>
          <p:spPr bwMode="auto">
            <a:xfrm>
              <a:off x="53"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58" name="Oval 57"/>
            <p:cNvSpPr>
              <a:spLocks noChangeArrowheads="1"/>
            </p:cNvSpPr>
            <p:nvPr/>
          </p:nvSpPr>
          <p:spPr bwMode="auto">
            <a:xfrm>
              <a:off x="100"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59" name="Rectangle 58"/>
            <p:cNvSpPr>
              <a:spLocks noChangeArrowheads="1"/>
            </p:cNvSpPr>
            <p:nvPr/>
          </p:nvSpPr>
          <p:spPr bwMode="auto">
            <a:xfrm>
              <a:off x="149" y="263"/>
              <a:ext cx="24" cy="24"/>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60" name="Group 4"/>
          <p:cNvGrpSpPr>
            <a:grpSpLocks noChangeAspect="1"/>
          </p:cNvGrpSpPr>
          <p:nvPr/>
        </p:nvGrpSpPr>
        <p:grpSpPr bwMode="auto">
          <a:xfrm>
            <a:off x="5311744" y="3991645"/>
            <a:ext cx="160364" cy="257251"/>
            <a:chOff x="6" y="12"/>
            <a:chExt cx="192" cy="308"/>
          </a:xfrm>
        </p:grpSpPr>
        <p:sp>
          <p:nvSpPr>
            <p:cNvPr id="61" name="Rectangle 60"/>
            <p:cNvSpPr>
              <a:spLocks noChangeArrowheads="1"/>
            </p:cNvSpPr>
            <p:nvPr/>
          </p:nvSpPr>
          <p:spPr bwMode="auto">
            <a:xfrm>
              <a:off x="28" y="12"/>
              <a:ext cx="170" cy="308"/>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68" name="Rectangle 67"/>
            <p:cNvSpPr>
              <a:spLocks noChangeArrowheads="1"/>
            </p:cNvSpPr>
            <p:nvPr/>
          </p:nvSpPr>
          <p:spPr bwMode="auto">
            <a:xfrm>
              <a:off x="53" y="35"/>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69" name="Rectangle 68"/>
            <p:cNvSpPr>
              <a:spLocks noChangeArrowheads="1"/>
            </p:cNvSpPr>
            <p:nvPr/>
          </p:nvSpPr>
          <p:spPr bwMode="auto">
            <a:xfrm>
              <a:off x="53" y="100"/>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70" name="Rectangle 69"/>
            <p:cNvSpPr>
              <a:spLocks noChangeArrowheads="1"/>
            </p:cNvSpPr>
            <p:nvPr/>
          </p:nvSpPr>
          <p:spPr bwMode="auto">
            <a:xfrm>
              <a:off x="53" y="166"/>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71"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72"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73" name="Oval 72"/>
            <p:cNvSpPr>
              <a:spLocks noChangeArrowheads="1"/>
            </p:cNvSpPr>
            <p:nvPr/>
          </p:nvSpPr>
          <p:spPr bwMode="auto">
            <a:xfrm>
              <a:off x="53"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74" name="Oval 73"/>
            <p:cNvSpPr>
              <a:spLocks noChangeArrowheads="1"/>
            </p:cNvSpPr>
            <p:nvPr/>
          </p:nvSpPr>
          <p:spPr bwMode="auto">
            <a:xfrm>
              <a:off x="100"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75" name="Rectangle 74"/>
            <p:cNvSpPr>
              <a:spLocks noChangeArrowheads="1"/>
            </p:cNvSpPr>
            <p:nvPr/>
          </p:nvSpPr>
          <p:spPr bwMode="auto">
            <a:xfrm>
              <a:off x="149" y="263"/>
              <a:ext cx="24" cy="24"/>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76" name="Group 4"/>
          <p:cNvGrpSpPr>
            <a:grpSpLocks noChangeAspect="1"/>
          </p:cNvGrpSpPr>
          <p:nvPr/>
        </p:nvGrpSpPr>
        <p:grpSpPr bwMode="auto">
          <a:xfrm>
            <a:off x="5909275" y="3889867"/>
            <a:ext cx="160364" cy="257251"/>
            <a:chOff x="6" y="12"/>
            <a:chExt cx="192" cy="308"/>
          </a:xfrm>
        </p:grpSpPr>
        <p:sp>
          <p:nvSpPr>
            <p:cNvPr id="77" name="Rectangle 76"/>
            <p:cNvSpPr>
              <a:spLocks noChangeArrowheads="1"/>
            </p:cNvSpPr>
            <p:nvPr/>
          </p:nvSpPr>
          <p:spPr bwMode="auto">
            <a:xfrm>
              <a:off x="28" y="12"/>
              <a:ext cx="170" cy="308"/>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78" name="Rectangle 77"/>
            <p:cNvSpPr>
              <a:spLocks noChangeArrowheads="1"/>
            </p:cNvSpPr>
            <p:nvPr/>
          </p:nvSpPr>
          <p:spPr bwMode="auto">
            <a:xfrm>
              <a:off x="53" y="35"/>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79" name="Rectangle 78"/>
            <p:cNvSpPr>
              <a:spLocks noChangeArrowheads="1"/>
            </p:cNvSpPr>
            <p:nvPr/>
          </p:nvSpPr>
          <p:spPr bwMode="auto">
            <a:xfrm>
              <a:off x="53" y="100"/>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80" name="Rectangle 79"/>
            <p:cNvSpPr>
              <a:spLocks noChangeArrowheads="1"/>
            </p:cNvSpPr>
            <p:nvPr/>
          </p:nvSpPr>
          <p:spPr bwMode="auto">
            <a:xfrm>
              <a:off x="53" y="166"/>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81"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82"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83" name="Oval 82"/>
            <p:cNvSpPr>
              <a:spLocks noChangeArrowheads="1"/>
            </p:cNvSpPr>
            <p:nvPr/>
          </p:nvSpPr>
          <p:spPr bwMode="auto">
            <a:xfrm>
              <a:off x="53"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84" name="Oval 83"/>
            <p:cNvSpPr>
              <a:spLocks noChangeArrowheads="1"/>
            </p:cNvSpPr>
            <p:nvPr/>
          </p:nvSpPr>
          <p:spPr bwMode="auto">
            <a:xfrm>
              <a:off x="100"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85" name="Rectangle 84"/>
            <p:cNvSpPr>
              <a:spLocks noChangeArrowheads="1"/>
            </p:cNvSpPr>
            <p:nvPr/>
          </p:nvSpPr>
          <p:spPr bwMode="auto">
            <a:xfrm>
              <a:off x="149" y="263"/>
              <a:ext cx="24" cy="24"/>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86" name="Group 4"/>
          <p:cNvGrpSpPr>
            <a:grpSpLocks noChangeAspect="1"/>
          </p:cNvGrpSpPr>
          <p:nvPr/>
        </p:nvGrpSpPr>
        <p:grpSpPr bwMode="auto">
          <a:xfrm>
            <a:off x="6659473" y="4305186"/>
            <a:ext cx="160364" cy="257251"/>
            <a:chOff x="6" y="12"/>
            <a:chExt cx="192" cy="308"/>
          </a:xfrm>
        </p:grpSpPr>
        <p:sp>
          <p:nvSpPr>
            <p:cNvPr id="87" name="Rectangle 86"/>
            <p:cNvSpPr>
              <a:spLocks noChangeArrowheads="1"/>
            </p:cNvSpPr>
            <p:nvPr/>
          </p:nvSpPr>
          <p:spPr bwMode="auto">
            <a:xfrm>
              <a:off x="28" y="12"/>
              <a:ext cx="170" cy="308"/>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88" name="Rectangle 87"/>
            <p:cNvSpPr>
              <a:spLocks noChangeArrowheads="1"/>
            </p:cNvSpPr>
            <p:nvPr/>
          </p:nvSpPr>
          <p:spPr bwMode="auto">
            <a:xfrm>
              <a:off x="53" y="35"/>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89" name="Rectangle 88"/>
            <p:cNvSpPr>
              <a:spLocks noChangeArrowheads="1"/>
            </p:cNvSpPr>
            <p:nvPr/>
          </p:nvSpPr>
          <p:spPr bwMode="auto">
            <a:xfrm>
              <a:off x="53" y="100"/>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90" name="Rectangle 89"/>
            <p:cNvSpPr>
              <a:spLocks noChangeArrowheads="1"/>
            </p:cNvSpPr>
            <p:nvPr/>
          </p:nvSpPr>
          <p:spPr bwMode="auto">
            <a:xfrm>
              <a:off x="53" y="166"/>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91"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92"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93" name="Oval 92"/>
            <p:cNvSpPr>
              <a:spLocks noChangeArrowheads="1"/>
            </p:cNvSpPr>
            <p:nvPr/>
          </p:nvSpPr>
          <p:spPr bwMode="auto">
            <a:xfrm>
              <a:off x="53"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94" name="Oval 93"/>
            <p:cNvSpPr>
              <a:spLocks noChangeArrowheads="1"/>
            </p:cNvSpPr>
            <p:nvPr/>
          </p:nvSpPr>
          <p:spPr bwMode="auto">
            <a:xfrm>
              <a:off x="100"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95" name="Rectangle 94"/>
            <p:cNvSpPr>
              <a:spLocks noChangeArrowheads="1"/>
            </p:cNvSpPr>
            <p:nvPr/>
          </p:nvSpPr>
          <p:spPr bwMode="auto">
            <a:xfrm>
              <a:off x="149" y="263"/>
              <a:ext cx="24" cy="24"/>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96" name="Group 4"/>
          <p:cNvGrpSpPr>
            <a:grpSpLocks noChangeAspect="1"/>
          </p:cNvGrpSpPr>
          <p:nvPr/>
        </p:nvGrpSpPr>
        <p:grpSpPr bwMode="auto">
          <a:xfrm>
            <a:off x="6473976" y="3770034"/>
            <a:ext cx="160364" cy="257251"/>
            <a:chOff x="6" y="12"/>
            <a:chExt cx="192" cy="308"/>
          </a:xfrm>
        </p:grpSpPr>
        <p:sp>
          <p:nvSpPr>
            <p:cNvPr id="97" name="Rectangle 96"/>
            <p:cNvSpPr>
              <a:spLocks noChangeArrowheads="1"/>
            </p:cNvSpPr>
            <p:nvPr/>
          </p:nvSpPr>
          <p:spPr bwMode="auto">
            <a:xfrm>
              <a:off x="28" y="12"/>
              <a:ext cx="170" cy="308"/>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98" name="Rectangle 97"/>
            <p:cNvSpPr>
              <a:spLocks noChangeArrowheads="1"/>
            </p:cNvSpPr>
            <p:nvPr/>
          </p:nvSpPr>
          <p:spPr bwMode="auto">
            <a:xfrm>
              <a:off x="53" y="35"/>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99" name="Rectangle 98"/>
            <p:cNvSpPr>
              <a:spLocks noChangeArrowheads="1"/>
            </p:cNvSpPr>
            <p:nvPr/>
          </p:nvSpPr>
          <p:spPr bwMode="auto">
            <a:xfrm>
              <a:off x="53" y="100"/>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00" name="Rectangle 99"/>
            <p:cNvSpPr>
              <a:spLocks noChangeArrowheads="1"/>
            </p:cNvSpPr>
            <p:nvPr/>
          </p:nvSpPr>
          <p:spPr bwMode="auto">
            <a:xfrm>
              <a:off x="53" y="166"/>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01"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02"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03" name="Oval 102"/>
            <p:cNvSpPr>
              <a:spLocks noChangeArrowheads="1"/>
            </p:cNvSpPr>
            <p:nvPr/>
          </p:nvSpPr>
          <p:spPr bwMode="auto">
            <a:xfrm>
              <a:off x="53"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04" name="Oval 103"/>
            <p:cNvSpPr>
              <a:spLocks noChangeArrowheads="1"/>
            </p:cNvSpPr>
            <p:nvPr/>
          </p:nvSpPr>
          <p:spPr bwMode="auto">
            <a:xfrm>
              <a:off x="100"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05" name="Rectangle 104"/>
            <p:cNvSpPr>
              <a:spLocks noChangeArrowheads="1"/>
            </p:cNvSpPr>
            <p:nvPr/>
          </p:nvSpPr>
          <p:spPr bwMode="auto">
            <a:xfrm>
              <a:off x="149" y="263"/>
              <a:ext cx="24" cy="24"/>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106" name="Group 4"/>
          <p:cNvGrpSpPr>
            <a:grpSpLocks noChangeAspect="1"/>
          </p:cNvGrpSpPr>
          <p:nvPr/>
        </p:nvGrpSpPr>
        <p:grpSpPr bwMode="auto">
          <a:xfrm>
            <a:off x="7007487" y="3909567"/>
            <a:ext cx="160364" cy="257251"/>
            <a:chOff x="6" y="12"/>
            <a:chExt cx="192" cy="308"/>
          </a:xfrm>
        </p:grpSpPr>
        <p:sp>
          <p:nvSpPr>
            <p:cNvPr id="107" name="Rectangle 106"/>
            <p:cNvSpPr>
              <a:spLocks noChangeArrowheads="1"/>
            </p:cNvSpPr>
            <p:nvPr/>
          </p:nvSpPr>
          <p:spPr bwMode="auto">
            <a:xfrm>
              <a:off x="28" y="12"/>
              <a:ext cx="170" cy="308"/>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08" name="Rectangle 107"/>
            <p:cNvSpPr>
              <a:spLocks noChangeArrowheads="1"/>
            </p:cNvSpPr>
            <p:nvPr/>
          </p:nvSpPr>
          <p:spPr bwMode="auto">
            <a:xfrm>
              <a:off x="53" y="35"/>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09" name="Rectangle 108"/>
            <p:cNvSpPr>
              <a:spLocks noChangeArrowheads="1"/>
            </p:cNvSpPr>
            <p:nvPr/>
          </p:nvSpPr>
          <p:spPr bwMode="auto">
            <a:xfrm>
              <a:off x="53" y="100"/>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10" name="Rectangle 109"/>
            <p:cNvSpPr>
              <a:spLocks noChangeArrowheads="1"/>
            </p:cNvSpPr>
            <p:nvPr/>
          </p:nvSpPr>
          <p:spPr bwMode="auto">
            <a:xfrm>
              <a:off x="53" y="166"/>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11"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12"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13" name="Oval 112"/>
            <p:cNvSpPr>
              <a:spLocks noChangeArrowheads="1"/>
            </p:cNvSpPr>
            <p:nvPr/>
          </p:nvSpPr>
          <p:spPr bwMode="auto">
            <a:xfrm>
              <a:off x="53"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14" name="Oval 113"/>
            <p:cNvSpPr>
              <a:spLocks noChangeArrowheads="1"/>
            </p:cNvSpPr>
            <p:nvPr/>
          </p:nvSpPr>
          <p:spPr bwMode="auto">
            <a:xfrm>
              <a:off x="100"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15" name="Rectangle 114"/>
            <p:cNvSpPr>
              <a:spLocks noChangeArrowheads="1"/>
            </p:cNvSpPr>
            <p:nvPr/>
          </p:nvSpPr>
          <p:spPr bwMode="auto">
            <a:xfrm>
              <a:off x="149" y="263"/>
              <a:ext cx="24" cy="24"/>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116" name="Group 4"/>
          <p:cNvGrpSpPr>
            <a:grpSpLocks noChangeAspect="1"/>
          </p:cNvGrpSpPr>
          <p:nvPr/>
        </p:nvGrpSpPr>
        <p:grpSpPr bwMode="auto">
          <a:xfrm>
            <a:off x="5886292" y="4443078"/>
            <a:ext cx="160364" cy="257251"/>
            <a:chOff x="6" y="12"/>
            <a:chExt cx="192" cy="308"/>
          </a:xfrm>
        </p:grpSpPr>
        <p:sp>
          <p:nvSpPr>
            <p:cNvPr id="117" name="Rectangle 116"/>
            <p:cNvSpPr>
              <a:spLocks noChangeArrowheads="1"/>
            </p:cNvSpPr>
            <p:nvPr/>
          </p:nvSpPr>
          <p:spPr bwMode="auto">
            <a:xfrm>
              <a:off x="28" y="12"/>
              <a:ext cx="170" cy="308"/>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18" name="Rectangle 117"/>
            <p:cNvSpPr>
              <a:spLocks noChangeArrowheads="1"/>
            </p:cNvSpPr>
            <p:nvPr/>
          </p:nvSpPr>
          <p:spPr bwMode="auto">
            <a:xfrm>
              <a:off x="53" y="35"/>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19" name="Rectangle 118"/>
            <p:cNvSpPr>
              <a:spLocks noChangeArrowheads="1"/>
            </p:cNvSpPr>
            <p:nvPr/>
          </p:nvSpPr>
          <p:spPr bwMode="auto">
            <a:xfrm>
              <a:off x="53" y="100"/>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0" name="Rectangle 119"/>
            <p:cNvSpPr>
              <a:spLocks noChangeArrowheads="1"/>
            </p:cNvSpPr>
            <p:nvPr/>
          </p:nvSpPr>
          <p:spPr bwMode="auto">
            <a:xfrm>
              <a:off x="53" y="166"/>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1"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2"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3" name="Oval 122"/>
            <p:cNvSpPr>
              <a:spLocks noChangeArrowheads="1"/>
            </p:cNvSpPr>
            <p:nvPr/>
          </p:nvSpPr>
          <p:spPr bwMode="auto">
            <a:xfrm>
              <a:off x="53"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4" name="Oval 123"/>
            <p:cNvSpPr>
              <a:spLocks noChangeArrowheads="1"/>
            </p:cNvSpPr>
            <p:nvPr/>
          </p:nvSpPr>
          <p:spPr bwMode="auto">
            <a:xfrm>
              <a:off x="100"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5" name="Rectangle 124"/>
            <p:cNvSpPr>
              <a:spLocks noChangeArrowheads="1"/>
            </p:cNvSpPr>
            <p:nvPr/>
          </p:nvSpPr>
          <p:spPr bwMode="auto">
            <a:xfrm>
              <a:off x="149" y="263"/>
              <a:ext cx="24" cy="24"/>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126" name="Group 4"/>
          <p:cNvGrpSpPr>
            <a:grpSpLocks noChangeAspect="1"/>
          </p:cNvGrpSpPr>
          <p:nvPr/>
        </p:nvGrpSpPr>
        <p:grpSpPr bwMode="auto">
          <a:xfrm>
            <a:off x="5016260" y="4395472"/>
            <a:ext cx="160364" cy="257251"/>
            <a:chOff x="6" y="12"/>
            <a:chExt cx="192" cy="308"/>
          </a:xfrm>
        </p:grpSpPr>
        <p:sp>
          <p:nvSpPr>
            <p:cNvPr id="127" name="Rectangle 126"/>
            <p:cNvSpPr>
              <a:spLocks noChangeArrowheads="1"/>
            </p:cNvSpPr>
            <p:nvPr/>
          </p:nvSpPr>
          <p:spPr bwMode="auto">
            <a:xfrm>
              <a:off x="28" y="12"/>
              <a:ext cx="170" cy="308"/>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8" name="Rectangle 127"/>
            <p:cNvSpPr>
              <a:spLocks noChangeArrowheads="1"/>
            </p:cNvSpPr>
            <p:nvPr/>
          </p:nvSpPr>
          <p:spPr bwMode="auto">
            <a:xfrm>
              <a:off x="53" y="35"/>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29" name="Rectangle 128"/>
            <p:cNvSpPr>
              <a:spLocks noChangeArrowheads="1"/>
            </p:cNvSpPr>
            <p:nvPr/>
          </p:nvSpPr>
          <p:spPr bwMode="auto">
            <a:xfrm>
              <a:off x="53" y="100"/>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0" name="Rectangle 129"/>
            <p:cNvSpPr>
              <a:spLocks noChangeArrowheads="1"/>
            </p:cNvSpPr>
            <p:nvPr/>
          </p:nvSpPr>
          <p:spPr bwMode="auto">
            <a:xfrm>
              <a:off x="53" y="166"/>
              <a:ext cx="120" cy="32"/>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1"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2"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3" name="Oval 132"/>
            <p:cNvSpPr>
              <a:spLocks noChangeArrowheads="1"/>
            </p:cNvSpPr>
            <p:nvPr/>
          </p:nvSpPr>
          <p:spPr bwMode="auto">
            <a:xfrm>
              <a:off x="53"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4" name="Oval 133"/>
            <p:cNvSpPr>
              <a:spLocks noChangeArrowheads="1"/>
            </p:cNvSpPr>
            <p:nvPr/>
          </p:nvSpPr>
          <p:spPr bwMode="auto">
            <a:xfrm>
              <a:off x="100" y="263"/>
              <a:ext cx="26" cy="26"/>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5" name="Rectangle 134"/>
            <p:cNvSpPr>
              <a:spLocks noChangeArrowheads="1"/>
            </p:cNvSpPr>
            <p:nvPr/>
          </p:nvSpPr>
          <p:spPr bwMode="auto">
            <a:xfrm>
              <a:off x="149" y="263"/>
              <a:ext cx="24" cy="24"/>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sp>
        <p:nvSpPr>
          <p:cNvPr id="149" name="Freeform: Shape 148">
            <a:extLst>
              <a:ext uri="{FF2B5EF4-FFF2-40B4-BE49-F238E27FC236}">
                <a16:creationId xmlns:a16="http://schemas.microsoft.com/office/drawing/2014/main" id="{1A350330-BC56-4D47-BEEB-3945AF33E432}"/>
              </a:ext>
            </a:extLst>
          </p:cNvPr>
          <p:cNvSpPr/>
          <p:nvPr/>
        </p:nvSpPr>
        <p:spPr bwMode="auto">
          <a:xfrm>
            <a:off x="9382892" y="3792803"/>
            <a:ext cx="971127" cy="488552"/>
          </a:xfrm>
          <a:custGeom>
            <a:avLst/>
            <a:gdLst>
              <a:gd name="connsiteX0" fmla="*/ 879698 w 990600"/>
              <a:gd name="connsiteY0" fmla="*/ 320994 h 498348"/>
              <a:gd name="connsiteX1" fmla="*/ 890873 w 990600"/>
              <a:gd name="connsiteY1" fmla="*/ 320994 h 498348"/>
              <a:gd name="connsiteX2" fmla="*/ 890873 w 990600"/>
              <a:gd name="connsiteY2" fmla="*/ 386550 h 498348"/>
              <a:gd name="connsiteX3" fmla="*/ 879698 w 990600"/>
              <a:gd name="connsiteY3" fmla="*/ 386550 h 498348"/>
              <a:gd name="connsiteX4" fmla="*/ 557828 w 990600"/>
              <a:gd name="connsiteY4" fmla="*/ 200895 h 498348"/>
              <a:gd name="connsiteX5" fmla="*/ 557828 w 990600"/>
              <a:gd name="connsiteY5" fmla="*/ 481159 h 498348"/>
              <a:gd name="connsiteX6" fmla="*/ 973411 w 990600"/>
              <a:gd name="connsiteY6" fmla="*/ 481159 h 498348"/>
              <a:gd name="connsiteX7" fmla="*/ 973411 w 990600"/>
              <a:gd name="connsiteY7" fmla="*/ 200895 h 498348"/>
              <a:gd name="connsiteX8" fmla="*/ 18888 w 990600"/>
              <a:gd name="connsiteY8" fmla="*/ 168812 h 498348"/>
              <a:gd name="connsiteX9" fmla="*/ 18888 w 990600"/>
              <a:gd name="connsiteY9" fmla="*/ 479460 h 498348"/>
              <a:gd name="connsiteX10" fmla="*/ 232245 w 990600"/>
              <a:gd name="connsiteY10" fmla="*/ 479460 h 498348"/>
              <a:gd name="connsiteX11" fmla="*/ 232245 w 990600"/>
              <a:gd name="connsiteY11" fmla="*/ 168812 h 498348"/>
              <a:gd name="connsiteX12" fmla="*/ 0 w 990600"/>
              <a:gd name="connsiteY12" fmla="*/ 149924 h 498348"/>
              <a:gd name="connsiteX13" fmla="*/ 251133 w 990600"/>
              <a:gd name="connsiteY13" fmla="*/ 149924 h 498348"/>
              <a:gd name="connsiteX14" fmla="*/ 251133 w 990600"/>
              <a:gd name="connsiteY14" fmla="*/ 498348 h 498348"/>
              <a:gd name="connsiteX15" fmla="*/ 0 w 990600"/>
              <a:gd name="connsiteY15" fmla="*/ 498348 h 498348"/>
              <a:gd name="connsiteX16" fmla="*/ 14182 w 990600"/>
              <a:gd name="connsiteY16" fmla="*/ 0 h 498348"/>
              <a:gd name="connsiteX17" fmla="*/ 706638 w 990600"/>
              <a:gd name="connsiteY17" fmla="*/ 0 h 498348"/>
              <a:gd name="connsiteX18" fmla="*/ 706638 w 990600"/>
              <a:gd name="connsiteY18" fmla="*/ 183706 h 498348"/>
              <a:gd name="connsiteX19" fmla="*/ 990600 w 990600"/>
              <a:gd name="connsiteY19" fmla="*/ 183706 h 498348"/>
              <a:gd name="connsiteX20" fmla="*/ 990600 w 990600"/>
              <a:gd name="connsiteY20" fmla="*/ 498348 h 498348"/>
              <a:gd name="connsiteX21" fmla="*/ 540639 w 990600"/>
              <a:gd name="connsiteY21" fmla="*/ 498348 h 498348"/>
              <a:gd name="connsiteX22" fmla="*/ 540639 w 990600"/>
              <a:gd name="connsiteY22" fmla="*/ 403413 h 498348"/>
              <a:gd name="connsiteX23" fmla="*/ 355117 w 990600"/>
              <a:gd name="connsiteY23" fmla="*/ 403413 h 498348"/>
              <a:gd name="connsiteX24" fmla="*/ 355117 w 990600"/>
              <a:gd name="connsiteY24" fmla="*/ 489933 h 498348"/>
              <a:gd name="connsiteX25" fmla="*/ 472268 w 990600"/>
              <a:gd name="connsiteY25" fmla="*/ 489933 h 498348"/>
              <a:gd name="connsiteX26" fmla="*/ 472268 w 990600"/>
              <a:gd name="connsiteY26" fmla="*/ 498348 h 498348"/>
              <a:gd name="connsiteX27" fmla="*/ 346702 w 990600"/>
              <a:gd name="connsiteY27" fmla="*/ 498348 h 498348"/>
              <a:gd name="connsiteX28" fmla="*/ 346702 w 990600"/>
              <a:gd name="connsiteY28" fmla="*/ 394998 h 498348"/>
              <a:gd name="connsiteX29" fmla="*/ 540639 w 990600"/>
              <a:gd name="connsiteY29" fmla="*/ 394998 h 498348"/>
              <a:gd name="connsiteX30" fmla="*/ 540639 w 990600"/>
              <a:gd name="connsiteY30" fmla="*/ 183706 h 498348"/>
              <a:gd name="connsiteX31" fmla="*/ 685450 w 990600"/>
              <a:gd name="connsiteY31" fmla="*/ 183706 h 498348"/>
              <a:gd name="connsiteX32" fmla="*/ 685450 w 990600"/>
              <a:gd name="connsiteY32" fmla="*/ 21188 h 498348"/>
              <a:gd name="connsiteX33" fmla="*/ 35369 w 990600"/>
              <a:gd name="connsiteY33" fmla="*/ 21188 h 498348"/>
              <a:gd name="connsiteX34" fmla="*/ 35369 w 990600"/>
              <a:gd name="connsiteY34" fmla="*/ 89173 h 498348"/>
              <a:gd name="connsiteX35" fmla="*/ 14182 w 990600"/>
              <a:gd name="connsiteY35" fmla="*/ 89173 h 49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90600" h="498348">
                <a:moveTo>
                  <a:pt x="879698" y="320994"/>
                </a:moveTo>
                <a:lnTo>
                  <a:pt x="890873" y="320994"/>
                </a:lnTo>
                <a:lnTo>
                  <a:pt x="890873" y="386550"/>
                </a:lnTo>
                <a:lnTo>
                  <a:pt x="879698" y="386550"/>
                </a:lnTo>
                <a:close/>
                <a:moveTo>
                  <a:pt x="557828" y="200895"/>
                </a:moveTo>
                <a:lnTo>
                  <a:pt x="557828" y="481159"/>
                </a:lnTo>
                <a:lnTo>
                  <a:pt x="973411" y="481159"/>
                </a:lnTo>
                <a:lnTo>
                  <a:pt x="973411" y="200895"/>
                </a:lnTo>
                <a:close/>
                <a:moveTo>
                  <a:pt x="18888" y="168812"/>
                </a:moveTo>
                <a:lnTo>
                  <a:pt x="18888" y="479460"/>
                </a:lnTo>
                <a:lnTo>
                  <a:pt x="232245" y="479460"/>
                </a:lnTo>
                <a:lnTo>
                  <a:pt x="232245" y="168812"/>
                </a:lnTo>
                <a:close/>
                <a:moveTo>
                  <a:pt x="0" y="149924"/>
                </a:moveTo>
                <a:lnTo>
                  <a:pt x="251133" y="149924"/>
                </a:lnTo>
                <a:lnTo>
                  <a:pt x="251133" y="498348"/>
                </a:lnTo>
                <a:lnTo>
                  <a:pt x="0" y="498348"/>
                </a:lnTo>
                <a:close/>
                <a:moveTo>
                  <a:pt x="14182" y="0"/>
                </a:moveTo>
                <a:lnTo>
                  <a:pt x="706638" y="0"/>
                </a:lnTo>
                <a:lnTo>
                  <a:pt x="706638" y="183706"/>
                </a:lnTo>
                <a:lnTo>
                  <a:pt x="990600" y="183706"/>
                </a:lnTo>
                <a:lnTo>
                  <a:pt x="990600" y="498348"/>
                </a:lnTo>
                <a:lnTo>
                  <a:pt x="540639" y="498348"/>
                </a:lnTo>
                <a:lnTo>
                  <a:pt x="540639" y="403413"/>
                </a:lnTo>
                <a:lnTo>
                  <a:pt x="355117" y="403413"/>
                </a:lnTo>
                <a:lnTo>
                  <a:pt x="355117" y="489933"/>
                </a:lnTo>
                <a:lnTo>
                  <a:pt x="472268" y="489933"/>
                </a:lnTo>
                <a:lnTo>
                  <a:pt x="472268" y="498348"/>
                </a:lnTo>
                <a:lnTo>
                  <a:pt x="346702" y="498348"/>
                </a:lnTo>
                <a:lnTo>
                  <a:pt x="346702" y="394998"/>
                </a:lnTo>
                <a:lnTo>
                  <a:pt x="540639" y="394998"/>
                </a:lnTo>
                <a:lnTo>
                  <a:pt x="540639" y="183706"/>
                </a:lnTo>
                <a:lnTo>
                  <a:pt x="685450" y="183706"/>
                </a:lnTo>
                <a:lnTo>
                  <a:pt x="685450" y="21188"/>
                </a:lnTo>
                <a:lnTo>
                  <a:pt x="35369" y="21188"/>
                </a:lnTo>
                <a:lnTo>
                  <a:pt x="35369" y="89173"/>
                </a:lnTo>
                <a:lnTo>
                  <a:pt x="14182" y="89173"/>
                </a:ln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3352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5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2" presetClass="path" presetSubtype="0" decel="100000" fill="hold" grpId="1" nodeType="withEffect">
                                  <p:stCondLst>
                                    <p:cond delay="650"/>
                                  </p:stCondLst>
                                  <p:childTnLst>
                                    <p:animMotion origin="layout" path="M 4.02349E-6 -4.07626E-6 L 0.03676 -4.07626E-6 " pathEditMode="relative" rAng="0" ptsTypes="AA">
                                      <p:cBhvr>
                                        <p:cTn id="9" dur="500" spd="-100000" fill="hold"/>
                                        <p:tgtEl>
                                          <p:spTgt spid="31"/>
                                        </p:tgtEl>
                                        <p:attrNameLst>
                                          <p:attrName>ppt_x</p:attrName>
                                          <p:attrName>ppt_y</p:attrName>
                                        </p:attrNameLst>
                                      </p:cBhvr>
                                      <p:rCtr x="1838" y="0"/>
                                    </p:animMotion>
                                  </p:childTnLst>
                                </p:cTn>
                              </p:par>
                            </p:childTnLst>
                          </p:cTn>
                        </p:par>
                        <p:par>
                          <p:cTn id="10" fill="hold">
                            <p:stCondLst>
                              <p:cond delay="1150"/>
                            </p:stCondLst>
                            <p:childTnLst>
                              <p:par>
                                <p:cTn id="11" presetID="53" presetClass="entr" presetSubtype="16" fill="hold" nodeType="afterEffect">
                                  <p:stCondLst>
                                    <p:cond delay="0"/>
                                  </p:stCondLst>
                                  <p:childTnLst>
                                    <p:set>
                                      <p:cBhvr>
                                        <p:cTn id="12" dur="1" fill="hold">
                                          <p:stCondLst>
                                            <p:cond delay="0"/>
                                          </p:stCondLst>
                                        </p:cTn>
                                        <p:tgtEl>
                                          <p:spTgt spid="126"/>
                                        </p:tgtEl>
                                        <p:attrNameLst>
                                          <p:attrName>style.visibility</p:attrName>
                                        </p:attrNameLst>
                                      </p:cBhvr>
                                      <p:to>
                                        <p:strVal val="visible"/>
                                      </p:to>
                                    </p:set>
                                    <p:anim calcmode="lin" valueType="num">
                                      <p:cBhvr>
                                        <p:cTn id="13" dur="500" fill="hold"/>
                                        <p:tgtEl>
                                          <p:spTgt spid="126"/>
                                        </p:tgtEl>
                                        <p:attrNameLst>
                                          <p:attrName>ppt_w</p:attrName>
                                        </p:attrNameLst>
                                      </p:cBhvr>
                                      <p:tavLst>
                                        <p:tav tm="0">
                                          <p:val>
                                            <p:fltVal val="0"/>
                                          </p:val>
                                        </p:tav>
                                        <p:tav tm="100000">
                                          <p:val>
                                            <p:strVal val="#ppt_w"/>
                                          </p:val>
                                        </p:tav>
                                      </p:tavLst>
                                    </p:anim>
                                    <p:anim calcmode="lin" valueType="num">
                                      <p:cBhvr>
                                        <p:cTn id="14" dur="500" fill="hold"/>
                                        <p:tgtEl>
                                          <p:spTgt spid="126"/>
                                        </p:tgtEl>
                                        <p:attrNameLst>
                                          <p:attrName>ppt_h</p:attrName>
                                        </p:attrNameLst>
                                      </p:cBhvr>
                                      <p:tavLst>
                                        <p:tav tm="0">
                                          <p:val>
                                            <p:fltVal val="0"/>
                                          </p:val>
                                        </p:tav>
                                        <p:tav tm="100000">
                                          <p:val>
                                            <p:strVal val="#ppt_h"/>
                                          </p:val>
                                        </p:tav>
                                      </p:tavLst>
                                    </p:anim>
                                    <p:animEffect transition="in" filter="fade">
                                      <p:cBhvr>
                                        <p:cTn id="15" dur="500"/>
                                        <p:tgtEl>
                                          <p:spTgt spid="12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650"/>
                                        <p:tgtEl>
                                          <p:spTgt spid="66"/>
                                        </p:tgtEl>
                                      </p:cBhvr>
                                    </p:animEffect>
                                  </p:childTnLst>
                                </p:cTn>
                              </p:par>
                              <p:par>
                                <p:cTn id="19" presetID="42" presetClass="path" presetSubtype="0" decel="100000" fill="hold" grpId="1" nodeType="withEffect">
                                  <p:stCondLst>
                                    <p:cond delay="0"/>
                                  </p:stCondLst>
                                  <p:childTnLst>
                                    <p:animMotion origin="layout" path="M -4.70258E-6 -4.61189E-6 L -4.70258E-6 0.04358 " pathEditMode="relative" rAng="0" ptsTypes="AA">
                                      <p:cBhvr>
                                        <p:cTn id="20" dur="650" spd="-100000" fill="hold"/>
                                        <p:tgtEl>
                                          <p:spTgt spid="66"/>
                                        </p:tgtEl>
                                        <p:attrNameLst>
                                          <p:attrName>ppt_x</p:attrName>
                                          <p:attrName>ppt_y</p:attrName>
                                        </p:attrNameLst>
                                      </p:cBhvr>
                                      <p:rCtr x="0" y="2179"/>
                                    </p:animMotion>
                                  </p:childTnLst>
                                </p:cTn>
                              </p:par>
                              <p:par>
                                <p:cTn id="21" presetID="53" presetClass="entr" presetSubtype="16" fill="hold" nodeType="withEffect">
                                  <p:stCondLst>
                                    <p:cond delay="50"/>
                                  </p:stCondLst>
                                  <p:childTnLst>
                                    <p:set>
                                      <p:cBhvr>
                                        <p:cTn id="22" dur="1" fill="hold">
                                          <p:stCondLst>
                                            <p:cond delay="0"/>
                                          </p:stCondLst>
                                        </p:cTn>
                                        <p:tgtEl>
                                          <p:spTgt spid="60"/>
                                        </p:tgtEl>
                                        <p:attrNameLst>
                                          <p:attrName>style.visibility</p:attrName>
                                        </p:attrNameLst>
                                      </p:cBhvr>
                                      <p:to>
                                        <p:strVal val="visible"/>
                                      </p:to>
                                    </p:set>
                                    <p:anim calcmode="lin" valueType="num">
                                      <p:cBhvr>
                                        <p:cTn id="23" dur="500" fill="hold"/>
                                        <p:tgtEl>
                                          <p:spTgt spid="60"/>
                                        </p:tgtEl>
                                        <p:attrNameLst>
                                          <p:attrName>ppt_w</p:attrName>
                                        </p:attrNameLst>
                                      </p:cBhvr>
                                      <p:tavLst>
                                        <p:tav tm="0">
                                          <p:val>
                                            <p:fltVal val="0"/>
                                          </p:val>
                                        </p:tav>
                                        <p:tav tm="100000">
                                          <p:val>
                                            <p:strVal val="#ppt_w"/>
                                          </p:val>
                                        </p:tav>
                                      </p:tavLst>
                                    </p:anim>
                                    <p:anim calcmode="lin" valueType="num">
                                      <p:cBhvr>
                                        <p:cTn id="24" dur="500" fill="hold"/>
                                        <p:tgtEl>
                                          <p:spTgt spid="60"/>
                                        </p:tgtEl>
                                        <p:attrNameLst>
                                          <p:attrName>ppt_h</p:attrName>
                                        </p:attrNameLst>
                                      </p:cBhvr>
                                      <p:tavLst>
                                        <p:tav tm="0">
                                          <p:val>
                                            <p:fltVal val="0"/>
                                          </p:val>
                                        </p:tav>
                                        <p:tav tm="100000">
                                          <p:val>
                                            <p:strVal val="#ppt_h"/>
                                          </p:val>
                                        </p:tav>
                                      </p:tavLst>
                                    </p:anim>
                                    <p:animEffect transition="in" filter="fade">
                                      <p:cBhvr>
                                        <p:cTn id="25" dur="500"/>
                                        <p:tgtEl>
                                          <p:spTgt spid="60"/>
                                        </p:tgtEl>
                                      </p:cBhvr>
                                    </p:animEffect>
                                  </p:childTnLst>
                                </p:cTn>
                              </p:par>
                              <p:par>
                                <p:cTn id="26" presetID="53" presetClass="entr" presetSubtype="16" fill="hold" nodeType="withEffect">
                                  <p:stCondLst>
                                    <p:cond delay="100"/>
                                  </p:stCondLst>
                                  <p:childTnLst>
                                    <p:set>
                                      <p:cBhvr>
                                        <p:cTn id="27" dur="1" fill="hold">
                                          <p:stCondLst>
                                            <p:cond delay="0"/>
                                          </p:stCondLst>
                                        </p:cTn>
                                        <p:tgtEl>
                                          <p:spTgt spid="76"/>
                                        </p:tgtEl>
                                        <p:attrNameLst>
                                          <p:attrName>style.visibility</p:attrName>
                                        </p:attrNameLst>
                                      </p:cBhvr>
                                      <p:to>
                                        <p:strVal val="visible"/>
                                      </p:to>
                                    </p:set>
                                    <p:anim calcmode="lin" valueType="num">
                                      <p:cBhvr>
                                        <p:cTn id="28" dur="500" fill="hold"/>
                                        <p:tgtEl>
                                          <p:spTgt spid="76"/>
                                        </p:tgtEl>
                                        <p:attrNameLst>
                                          <p:attrName>ppt_w</p:attrName>
                                        </p:attrNameLst>
                                      </p:cBhvr>
                                      <p:tavLst>
                                        <p:tav tm="0">
                                          <p:val>
                                            <p:fltVal val="0"/>
                                          </p:val>
                                        </p:tav>
                                        <p:tav tm="100000">
                                          <p:val>
                                            <p:strVal val="#ppt_w"/>
                                          </p:val>
                                        </p:tav>
                                      </p:tavLst>
                                    </p:anim>
                                    <p:anim calcmode="lin" valueType="num">
                                      <p:cBhvr>
                                        <p:cTn id="29" dur="500" fill="hold"/>
                                        <p:tgtEl>
                                          <p:spTgt spid="76"/>
                                        </p:tgtEl>
                                        <p:attrNameLst>
                                          <p:attrName>ppt_h</p:attrName>
                                        </p:attrNameLst>
                                      </p:cBhvr>
                                      <p:tavLst>
                                        <p:tav tm="0">
                                          <p:val>
                                            <p:fltVal val="0"/>
                                          </p:val>
                                        </p:tav>
                                        <p:tav tm="100000">
                                          <p:val>
                                            <p:strVal val="#ppt_h"/>
                                          </p:val>
                                        </p:tav>
                                      </p:tavLst>
                                    </p:anim>
                                    <p:animEffect transition="in" filter="fade">
                                      <p:cBhvr>
                                        <p:cTn id="30" dur="500"/>
                                        <p:tgtEl>
                                          <p:spTgt spid="76"/>
                                        </p:tgtEl>
                                      </p:cBhvr>
                                    </p:animEffect>
                                  </p:childTnLst>
                                </p:cTn>
                              </p:par>
                              <p:par>
                                <p:cTn id="31" presetID="53" presetClass="entr" presetSubtype="16" fill="hold" nodeType="withEffect">
                                  <p:stCondLst>
                                    <p:cond delay="150"/>
                                  </p:stCondLst>
                                  <p:childTnLst>
                                    <p:set>
                                      <p:cBhvr>
                                        <p:cTn id="32" dur="1" fill="hold">
                                          <p:stCondLst>
                                            <p:cond delay="0"/>
                                          </p:stCondLst>
                                        </p:cTn>
                                        <p:tgtEl>
                                          <p:spTgt spid="96"/>
                                        </p:tgtEl>
                                        <p:attrNameLst>
                                          <p:attrName>style.visibility</p:attrName>
                                        </p:attrNameLst>
                                      </p:cBhvr>
                                      <p:to>
                                        <p:strVal val="visible"/>
                                      </p:to>
                                    </p:set>
                                    <p:anim calcmode="lin" valueType="num">
                                      <p:cBhvr>
                                        <p:cTn id="33" dur="500" fill="hold"/>
                                        <p:tgtEl>
                                          <p:spTgt spid="96"/>
                                        </p:tgtEl>
                                        <p:attrNameLst>
                                          <p:attrName>ppt_w</p:attrName>
                                        </p:attrNameLst>
                                      </p:cBhvr>
                                      <p:tavLst>
                                        <p:tav tm="0">
                                          <p:val>
                                            <p:fltVal val="0"/>
                                          </p:val>
                                        </p:tav>
                                        <p:tav tm="100000">
                                          <p:val>
                                            <p:strVal val="#ppt_w"/>
                                          </p:val>
                                        </p:tav>
                                      </p:tavLst>
                                    </p:anim>
                                    <p:anim calcmode="lin" valueType="num">
                                      <p:cBhvr>
                                        <p:cTn id="34" dur="500" fill="hold"/>
                                        <p:tgtEl>
                                          <p:spTgt spid="96"/>
                                        </p:tgtEl>
                                        <p:attrNameLst>
                                          <p:attrName>ppt_h</p:attrName>
                                        </p:attrNameLst>
                                      </p:cBhvr>
                                      <p:tavLst>
                                        <p:tav tm="0">
                                          <p:val>
                                            <p:fltVal val="0"/>
                                          </p:val>
                                        </p:tav>
                                        <p:tav tm="100000">
                                          <p:val>
                                            <p:strVal val="#ppt_h"/>
                                          </p:val>
                                        </p:tav>
                                      </p:tavLst>
                                    </p:anim>
                                    <p:animEffect transition="in" filter="fade">
                                      <p:cBhvr>
                                        <p:cTn id="35" dur="500"/>
                                        <p:tgtEl>
                                          <p:spTgt spid="96"/>
                                        </p:tgtEl>
                                      </p:cBhvr>
                                    </p:animEffect>
                                  </p:childTnLst>
                                </p:cTn>
                              </p:par>
                              <p:par>
                                <p:cTn id="36" presetID="53" presetClass="entr" presetSubtype="16" fill="hold" nodeType="withEffect">
                                  <p:stCondLst>
                                    <p:cond delay="200"/>
                                  </p:stCondLst>
                                  <p:childTnLst>
                                    <p:set>
                                      <p:cBhvr>
                                        <p:cTn id="37" dur="1" fill="hold">
                                          <p:stCondLst>
                                            <p:cond delay="0"/>
                                          </p:stCondLst>
                                        </p:cTn>
                                        <p:tgtEl>
                                          <p:spTgt spid="86"/>
                                        </p:tgtEl>
                                        <p:attrNameLst>
                                          <p:attrName>style.visibility</p:attrName>
                                        </p:attrNameLst>
                                      </p:cBhvr>
                                      <p:to>
                                        <p:strVal val="visible"/>
                                      </p:to>
                                    </p:set>
                                    <p:anim calcmode="lin" valueType="num">
                                      <p:cBhvr>
                                        <p:cTn id="38" dur="500" fill="hold"/>
                                        <p:tgtEl>
                                          <p:spTgt spid="86"/>
                                        </p:tgtEl>
                                        <p:attrNameLst>
                                          <p:attrName>ppt_w</p:attrName>
                                        </p:attrNameLst>
                                      </p:cBhvr>
                                      <p:tavLst>
                                        <p:tav tm="0">
                                          <p:val>
                                            <p:fltVal val="0"/>
                                          </p:val>
                                        </p:tav>
                                        <p:tav tm="100000">
                                          <p:val>
                                            <p:strVal val="#ppt_w"/>
                                          </p:val>
                                        </p:tav>
                                      </p:tavLst>
                                    </p:anim>
                                    <p:anim calcmode="lin" valueType="num">
                                      <p:cBhvr>
                                        <p:cTn id="39" dur="500" fill="hold"/>
                                        <p:tgtEl>
                                          <p:spTgt spid="86"/>
                                        </p:tgtEl>
                                        <p:attrNameLst>
                                          <p:attrName>ppt_h</p:attrName>
                                        </p:attrNameLst>
                                      </p:cBhvr>
                                      <p:tavLst>
                                        <p:tav tm="0">
                                          <p:val>
                                            <p:fltVal val="0"/>
                                          </p:val>
                                        </p:tav>
                                        <p:tav tm="100000">
                                          <p:val>
                                            <p:strVal val="#ppt_h"/>
                                          </p:val>
                                        </p:tav>
                                      </p:tavLst>
                                    </p:anim>
                                    <p:animEffect transition="in" filter="fade">
                                      <p:cBhvr>
                                        <p:cTn id="40" dur="500"/>
                                        <p:tgtEl>
                                          <p:spTgt spid="86"/>
                                        </p:tgtEl>
                                      </p:cBhvr>
                                    </p:animEffect>
                                  </p:childTnLst>
                                </p:cTn>
                              </p:par>
                              <p:par>
                                <p:cTn id="41" presetID="53" presetClass="entr" presetSubtype="16" fill="hold" nodeType="withEffect">
                                  <p:stCondLst>
                                    <p:cond delay="250"/>
                                  </p:stCondLst>
                                  <p:childTnLst>
                                    <p:set>
                                      <p:cBhvr>
                                        <p:cTn id="42" dur="1" fill="hold">
                                          <p:stCondLst>
                                            <p:cond delay="0"/>
                                          </p:stCondLst>
                                        </p:cTn>
                                        <p:tgtEl>
                                          <p:spTgt spid="106"/>
                                        </p:tgtEl>
                                        <p:attrNameLst>
                                          <p:attrName>style.visibility</p:attrName>
                                        </p:attrNameLst>
                                      </p:cBhvr>
                                      <p:to>
                                        <p:strVal val="visible"/>
                                      </p:to>
                                    </p:set>
                                    <p:anim calcmode="lin" valueType="num">
                                      <p:cBhvr>
                                        <p:cTn id="43" dur="500" fill="hold"/>
                                        <p:tgtEl>
                                          <p:spTgt spid="106"/>
                                        </p:tgtEl>
                                        <p:attrNameLst>
                                          <p:attrName>ppt_w</p:attrName>
                                        </p:attrNameLst>
                                      </p:cBhvr>
                                      <p:tavLst>
                                        <p:tav tm="0">
                                          <p:val>
                                            <p:fltVal val="0"/>
                                          </p:val>
                                        </p:tav>
                                        <p:tav tm="100000">
                                          <p:val>
                                            <p:strVal val="#ppt_w"/>
                                          </p:val>
                                        </p:tav>
                                      </p:tavLst>
                                    </p:anim>
                                    <p:anim calcmode="lin" valueType="num">
                                      <p:cBhvr>
                                        <p:cTn id="44" dur="500" fill="hold"/>
                                        <p:tgtEl>
                                          <p:spTgt spid="106"/>
                                        </p:tgtEl>
                                        <p:attrNameLst>
                                          <p:attrName>ppt_h</p:attrName>
                                        </p:attrNameLst>
                                      </p:cBhvr>
                                      <p:tavLst>
                                        <p:tav tm="0">
                                          <p:val>
                                            <p:fltVal val="0"/>
                                          </p:val>
                                        </p:tav>
                                        <p:tav tm="100000">
                                          <p:val>
                                            <p:strVal val="#ppt_h"/>
                                          </p:val>
                                        </p:tav>
                                      </p:tavLst>
                                    </p:anim>
                                    <p:animEffect transition="in" filter="fade">
                                      <p:cBhvr>
                                        <p:cTn id="45" dur="500"/>
                                        <p:tgtEl>
                                          <p:spTgt spid="106"/>
                                        </p:tgtEl>
                                      </p:cBhvr>
                                    </p:animEffect>
                                  </p:childTnLst>
                                </p:cTn>
                              </p:par>
                              <p:par>
                                <p:cTn id="46" presetID="53" presetClass="entr" presetSubtype="16" fill="hold" nodeType="withEffect">
                                  <p:stCondLst>
                                    <p:cond delay="300"/>
                                  </p:stCondLst>
                                  <p:childTnLst>
                                    <p:set>
                                      <p:cBhvr>
                                        <p:cTn id="47" dur="1" fill="hold">
                                          <p:stCondLst>
                                            <p:cond delay="0"/>
                                          </p:stCondLst>
                                        </p:cTn>
                                        <p:tgtEl>
                                          <p:spTgt spid="4"/>
                                        </p:tgtEl>
                                        <p:attrNameLst>
                                          <p:attrName>style.visibility</p:attrName>
                                        </p:attrNameLst>
                                      </p:cBhvr>
                                      <p:to>
                                        <p:strVal val="visible"/>
                                      </p:to>
                                    </p:set>
                                    <p:anim calcmode="lin" valueType="num">
                                      <p:cBhvr>
                                        <p:cTn id="48" dur="500" fill="hold"/>
                                        <p:tgtEl>
                                          <p:spTgt spid="4"/>
                                        </p:tgtEl>
                                        <p:attrNameLst>
                                          <p:attrName>ppt_w</p:attrName>
                                        </p:attrNameLst>
                                      </p:cBhvr>
                                      <p:tavLst>
                                        <p:tav tm="0">
                                          <p:val>
                                            <p:fltVal val="0"/>
                                          </p:val>
                                        </p:tav>
                                        <p:tav tm="100000">
                                          <p:val>
                                            <p:strVal val="#ppt_w"/>
                                          </p:val>
                                        </p:tav>
                                      </p:tavLst>
                                    </p:anim>
                                    <p:anim calcmode="lin" valueType="num">
                                      <p:cBhvr>
                                        <p:cTn id="49" dur="500" fill="hold"/>
                                        <p:tgtEl>
                                          <p:spTgt spid="4"/>
                                        </p:tgtEl>
                                        <p:attrNameLst>
                                          <p:attrName>ppt_h</p:attrName>
                                        </p:attrNameLst>
                                      </p:cBhvr>
                                      <p:tavLst>
                                        <p:tav tm="0">
                                          <p:val>
                                            <p:fltVal val="0"/>
                                          </p:val>
                                        </p:tav>
                                        <p:tav tm="100000">
                                          <p:val>
                                            <p:strVal val="#ppt_h"/>
                                          </p:val>
                                        </p:tav>
                                      </p:tavLst>
                                    </p:anim>
                                    <p:animEffect transition="in" filter="fade">
                                      <p:cBhvr>
                                        <p:cTn id="50" dur="500"/>
                                        <p:tgtEl>
                                          <p:spTgt spid="4"/>
                                        </p:tgtEl>
                                      </p:cBhvr>
                                    </p:animEffect>
                                  </p:childTnLst>
                                </p:cTn>
                              </p:par>
                              <p:par>
                                <p:cTn id="51" presetID="53" presetClass="entr" presetSubtype="16" fill="hold" nodeType="withEffect">
                                  <p:stCondLst>
                                    <p:cond delay="350"/>
                                  </p:stCondLst>
                                  <p:childTnLst>
                                    <p:set>
                                      <p:cBhvr>
                                        <p:cTn id="52" dur="1" fill="hold">
                                          <p:stCondLst>
                                            <p:cond delay="0"/>
                                          </p:stCondLst>
                                        </p:cTn>
                                        <p:tgtEl>
                                          <p:spTgt spid="50"/>
                                        </p:tgtEl>
                                        <p:attrNameLst>
                                          <p:attrName>style.visibility</p:attrName>
                                        </p:attrNameLst>
                                      </p:cBhvr>
                                      <p:to>
                                        <p:strVal val="visible"/>
                                      </p:to>
                                    </p:set>
                                    <p:anim calcmode="lin" valueType="num">
                                      <p:cBhvr>
                                        <p:cTn id="53" dur="500" fill="hold"/>
                                        <p:tgtEl>
                                          <p:spTgt spid="50"/>
                                        </p:tgtEl>
                                        <p:attrNameLst>
                                          <p:attrName>ppt_w</p:attrName>
                                        </p:attrNameLst>
                                      </p:cBhvr>
                                      <p:tavLst>
                                        <p:tav tm="0">
                                          <p:val>
                                            <p:fltVal val="0"/>
                                          </p:val>
                                        </p:tav>
                                        <p:tav tm="100000">
                                          <p:val>
                                            <p:strVal val="#ppt_w"/>
                                          </p:val>
                                        </p:tav>
                                      </p:tavLst>
                                    </p:anim>
                                    <p:anim calcmode="lin" valueType="num">
                                      <p:cBhvr>
                                        <p:cTn id="54" dur="500" fill="hold"/>
                                        <p:tgtEl>
                                          <p:spTgt spid="50"/>
                                        </p:tgtEl>
                                        <p:attrNameLst>
                                          <p:attrName>ppt_h</p:attrName>
                                        </p:attrNameLst>
                                      </p:cBhvr>
                                      <p:tavLst>
                                        <p:tav tm="0">
                                          <p:val>
                                            <p:fltVal val="0"/>
                                          </p:val>
                                        </p:tav>
                                        <p:tav tm="100000">
                                          <p:val>
                                            <p:strVal val="#ppt_h"/>
                                          </p:val>
                                        </p:tav>
                                      </p:tavLst>
                                    </p:anim>
                                    <p:animEffect transition="in" filter="fade">
                                      <p:cBhvr>
                                        <p:cTn id="55" dur="500"/>
                                        <p:tgtEl>
                                          <p:spTgt spid="50"/>
                                        </p:tgtEl>
                                      </p:cBhvr>
                                    </p:animEffect>
                                  </p:childTnLst>
                                </p:cTn>
                              </p:par>
                              <p:par>
                                <p:cTn id="56" presetID="53" presetClass="entr" presetSubtype="16" fill="hold" nodeType="withEffect">
                                  <p:stCondLst>
                                    <p:cond delay="400"/>
                                  </p:stCondLst>
                                  <p:childTnLst>
                                    <p:set>
                                      <p:cBhvr>
                                        <p:cTn id="57" dur="1" fill="hold">
                                          <p:stCondLst>
                                            <p:cond delay="0"/>
                                          </p:stCondLst>
                                        </p:cTn>
                                        <p:tgtEl>
                                          <p:spTgt spid="116"/>
                                        </p:tgtEl>
                                        <p:attrNameLst>
                                          <p:attrName>style.visibility</p:attrName>
                                        </p:attrNameLst>
                                      </p:cBhvr>
                                      <p:to>
                                        <p:strVal val="visible"/>
                                      </p:to>
                                    </p:set>
                                    <p:anim calcmode="lin" valueType="num">
                                      <p:cBhvr>
                                        <p:cTn id="58" dur="500" fill="hold"/>
                                        <p:tgtEl>
                                          <p:spTgt spid="116"/>
                                        </p:tgtEl>
                                        <p:attrNameLst>
                                          <p:attrName>ppt_w</p:attrName>
                                        </p:attrNameLst>
                                      </p:cBhvr>
                                      <p:tavLst>
                                        <p:tav tm="0">
                                          <p:val>
                                            <p:fltVal val="0"/>
                                          </p:val>
                                        </p:tav>
                                        <p:tav tm="100000">
                                          <p:val>
                                            <p:strVal val="#ppt_w"/>
                                          </p:val>
                                        </p:tav>
                                      </p:tavLst>
                                    </p:anim>
                                    <p:anim calcmode="lin" valueType="num">
                                      <p:cBhvr>
                                        <p:cTn id="59" dur="500" fill="hold"/>
                                        <p:tgtEl>
                                          <p:spTgt spid="116"/>
                                        </p:tgtEl>
                                        <p:attrNameLst>
                                          <p:attrName>ppt_h</p:attrName>
                                        </p:attrNameLst>
                                      </p:cBhvr>
                                      <p:tavLst>
                                        <p:tav tm="0">
                                          <p:val>
                                            <p:fltVal val="0"/>
                                          </p:val>
                                        </p:tav>
                                        <p:tav tm="100000">
                                          <p:val>
                                            <p:strVal val="#ppt_h"/>
                                          </p:val>
                                        </p:tav>
                                      </p:tavLst>
                                    </p:anim>
                                    <p:animEffect transition="in" filter="fade">
                                      <p:cBhvr>
                                        <p:cTn id="60"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1" grpId="1"/>
      <p:bldP spid="66" grpId="0"/>
      <p:bldP spid="66"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12A49869-273D-4E8C-9ED3-9DF662CEA778}"/>
              </a:ext>
            </a:extLst>
          </p:cNvPr>
          <p:cNvSpPr/>
          <p:nvPr/>
        </p:nvSpPr>
        <p:spPr bwMode="auto">
          <a:xfrm>
            <a:off x="5316675" y="2303808"/>
            <a:ext cx="1685437" cy="1685437"/>
          </a:xfrm>
          <a:prstGeom prst="ellipse">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 name="TextBox 9"/>
          <p:cNvSpPr txBox="1"/>
          <p:nvPr/>
        </p:nvSpPr>
        <p:spPr>
          <a:xfrm>
            <a:off x="4826245" y="4050502"/>
            <a:ext cx="2666297" cy="947111"/>
          </a:xfrm>
          <a:prstGeom prst="rect">
            <a:avLst/>
          </a:prstGeom>
          <a:noFill/>
        </p:spPr>
        <p:txBody>
          <a:bodyPr wrap="square" lIns="91414" tIns="146263" rIns="182828" bIns="146263" rtlCol="0">
            <a:spAutoFit/>
          </a:bodyPr>
          <a:lstStyle/>
          <a:p>
            <a:pPr algn="ctr" defTabSz="1218701">
              <a:lnSpc>
                <a:spcPct val="90000"/>
              </a:lnSpc>
              <a:spcAft>
                <a:spcPts val="588"/>
              </a:spcAft>
              <a:defRPr/>
            </a:pPr>
            <a:r>
              <a:rPr lang="en-US" sz="2353" kern="0">
                <a:gradFill>
                  <a:gsLst>
                    <a:gs pos="1250">
                      <a:srgbClr val="353535"/>
                    </a:gs>
                    <a:gs pos="100000">
                      <a:srgbClr val="353535"/>
                    </a:gs>
                  </a:gsLst>
                  <a:lin ang="5400000" scaled="0"/>
                </a:gradFill>
                <a:latin typeface="Segoe UI Semilight"/>
                <a:cs typeface="Segoe UI"/>
              </a:rPr>
              <a:t>Event-driven/ instant scale</a:t>
            </a:r>
          </a:p>
        </p:txBody>
      </p:sp>
      <p:sp>
        <p:nvSpPr>
          <p:cNvPr id="61" name="TextBox 60"/>
          <p:cNvSpPr txBox="1"/>
          <p:nvPr/>
        </p:nvSpPr>
        <p:spPr>
          <a:xfrm>
            <a:off x="8420881" y="4050502"/>
            <a:ext cx="2455376" cy="621248"/>
          </a:xfrm>
          <a:prstGeom prst="rect">
            <a:avLst/>
          </a:prstGeom>
          <a:noFill/>
        </p:spPr>
        <p:txBody>
          <a:bodyPr wrap="square" lIns="91414" tIns="146263" rIns="182828" bIns="146263" rtlCol="0">
            <a:spAutoFit/>
          </a:bodyPr>
          <a:lstStyle/>
          <a:p>
            <a:pPr algn="ctr" defTabSz="1218701">
              <a:lnSpc>
                <a:spcPct val="90000"/>
              </a:lnSpc>
              <a:spcAft>
                <a:spcPts val="588"/>
              </a:spcAft>
              <a:defRPr/>
            </a:pPr>
            <a:r>
              <a:rPr lang="en-US" sz="2353" kern="0">
                <a:gradFill>
                  <a:gsLst>
                    <a:gs pos="1250">
                      <a:srgbClr val="353535"/>
                    </a:gs>
                    <a:gs pos="100000">
                      <a:srgbClr val="353535"/>
                    </a:gs>
                  </a:gsLst>
                  <a:lin ang="5400000" scaled="0"/>
                </a:gradFill>
                <a:latin typeface="Segoe UI Semilight"/>
                <a:cs typeface="Segoe UI"/>
              </a:rPr>
              <a:t>Micro-billing</a:t>
            </a:r>
          </a:p>
        </p:txBody>
      </p:sp>
      <p:sp>
        <p:nvSpPr>
          <p:cNvPr id="60" name="TextBox 59"/>
          <p:cNvSpPr txBox="1"/>
          <p:nvPr/>
        </p:nvSpPr>
        <p:spPr>
          <a:xfrm>
            <a:off x="1317703" y="4050502"/>
            <a:ext cx="2580204" cy="947111"/>
          </a:xfrm>
          <a:prstGeom prst="rect">
            <a:avLst/>
          </a:prstGeom>
          <a:noFill/>
        </p:spPr>
        <p:txBody>
          <a:bodyPr wrap="square" lIns="91414" tIns="146263" rIns="182828" bIns="146263" rtlCol="0">
            <a:spAutoFit/>
          </a:bodyPr>
          <a:lstStyle/>
          <a:p>
            <a:pPr algn="ctr" defTabSz="1218701">
              <a:lnSpc>
                <a:spcPct val="90000"/>
              </a:lnSpc>
              <a:spcAft>
                <a:spcPts val="588"/>
              </a:spcAft>
              <a:defRPr/>
            </a:pPr>
            <a:r>
              <a:rPr lang="en-US" sz="2353" kern="0" dirty="0">
                <a:gradFill>
                  <a:gsLst>
                    <a:gs pos="1250">
                      <a:srgbClr val="353535"/>
                    </a:gs>
                    <a:gs pos="100000">
                      <a:srgbClr val="353535"/>
                    </a:gs>
                  </a:gsLst>
                  <a:lin ang="5400000" scaled="0"/>
                </a:gradFill>
                <a:latin typeface="Segoe UI Semilight"/>
                <a:cs typeface="Segoe UI"/>
              </a:rPr>
              <a:t>Abstraction </a:t>
            </a:r>
            <a:br>
              <a:rPr lang="en-US" sz="2353" kern="0" dirty="0">
                <a:gradFill>
                  <a:gsLst>
                    <a:gs pos="1250">
                      <a:srgbClr val="353535"/>
                    </a:gs>
                    <a:gs pos="100000">
                      <a:srgbClr val="353535"/>
                    </a:gs>
                  </a:gsLst>
                  <a:lin ang="5400000" scaled="0"/>
                </a:gradFill>
                <a:latin typeface="Segoe UI Semilight"/>
                <a:cs typeface="Segoe UI"/>
              </a:rPr>
            </a:br>
            <a:r>
              <a:rPr lang="en-US" sz="2353" kern="0" dirty="0">
                <a:gradFill>
                  <a:gsLst>
                    <a:gs pos="1250">
                      <a:srgbClr val="353535"/>
                    </a:gs>
                    <a:gs pos="100000">
                      <a:srgbClr val="353535"/>
                    </a:gs>
                  </a:gsLst>
                  <a:lin ang="5400000" scaled="0"/>
                </a:gradFill>
                <a:latin typeface="Segoe UI Semilight"/>
                <a:cs typeface="Segoe UI"/>
              </a:rPr>
              <a:t>of servers</a:t>
            </a:r>
          </a:p>
        </p:txBody>
      </p:sp>
      <p:sp>
        <p:nvSpPr>
          <p:cNvPr id="3" name="Title 2"/>
          <p:cNvSpPr>
            <a:spLocks noGrp="1"/>
          </p:cNvSpPr>
          <p:nvPr>
            <p:ph type="title"/>
          </p:nvPr>
        </p:nvSpPr>
        <p:spPr/>
        <p:txBody>
          <a:bodyPr/>
          <a:lstStyle/>
          <a:p>
            <a:r>
              <a:rPr lang="en-US"/>
              <a:t>What is </a:t>
            </a:r>
            <a:r>
              <a:rPr lang="en-US" err="1"/>
              <a:t>Serverless</a:t>
            </a:r>
            <a:r>
              <a:rPr lang="en-US"/>
              <a:t>?</a:t>
            </a:r>
            <a:br>
              <a:rPr lang="en-US"/>
            </a:br>
            <a:endParaRPr lang="en-US"/>
          </a:p>
        </p:txBody>
      </p:sp>
      <p:sp>
        <p:nvSpPr>
          <p:cNvPr id="207" name="Oval 206"/>
          <p:cNvSpPr/>
          <p:nvPr/>
        </p:nvSpPr>
        <p:spPr bwMode="auto">
          <a:xfrm>
            <a:off x="8805848" y="2303808"/>
            <a:ext cx="1685437" cy="1685437"/>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latin typeface="Segoe UI Semilight"/>
              <a:cs typeface="Segoe UI" pitchFamily="34" charset="0"/>
            </a:endParaRPr>
          </a:p>
        </p:txBody>
      </p:sp>
      <p:grpSp>
        <p:nvGrpSpPr>
          <p:cNvPr id="26" name="Group 25"/>
          <p:cNvGrpSpPr/>
          <p:nvPr/>
        </p:nvGrpSpPr>
        <p:grpSpPr>
          <a:xfrm>
            <a:off x="5783638" y="2868263"/>
            <a:ext cx="698332" cy="601910"/>
            <a:chOff x="6093204" y="2914441"/>
            <a:chExt cx="379412" cy="327025"/>
          </a:xfrm>
          <a:solidFill>
            <a:schemeClr val="accent1"/>
          </a:solidFill>
        </p:grpSpPr>
        <p:sp>
          <p:nvSpPr>
            <p:cNvPr id="24" name="Freeform 14"/>
            <p:cNvSpPr>
              <a:spLocks noEditPoints="1"/>
            </p:cNvSpPr>
            <p:nvPr/>
          </p:nvSpPr>
          <p:spPr bwMode="auto">
            <a:xfrm>
              <a:off x="6093204" y="2914441"/>
              <a:ext cx="379412" cy="327025"/>
            </a:xfrm>
            <a:custGeom>
              <a:avLst/>
              <a:gdLst>
                <a:gd name="T0" fmla="*/ 222 w 239"/>
                <a:gd name="T1" fmla="*/ 189 h 206"/>
                <a:gd name="T2" fmla="*/ 145 w 239"/>
                <a:gd name="T3" fmla="*/ 189 h 206"/>
                <a:gd name="T4" fmla="*/ 145 w 239"/>
                <a:gd name="T5" fmla="*/ 94 h 206"/>
                <a:gd name="T6" fmla="*/ 17 w 239"/>
                <a:gd name="T7" fmla="*/ 94 h 206"/>
                <a:gd name="T8" fmla="*/ 17 w 239"/>
                <a:gd name="T9" fmla="*/ 17 h 206"/>
                <a:gd name="T10" fmla="*/ 162 w 239"/>
                <a:gd name="T11" fmla="*/ 17 h 206"/>
                <a:gd name="T12" fmla="*/ 162 w 239"/>
                <a:gd name="T13" fmla="*/ 0 h 206"/>
                <a:gd name="T14" fmla="*/ 0 w 239"/>
                <a:gd name="T15" fmla="*/ 0 h 206"/>
                <a:gd name="T16" fmla="*/ 0 w 239"/>
                <a:gd name="T17" fmla="*/ 206 h 206"/>
                <a:gd name="T18" fmla="*/ 239 w 239"/>
                <a:gd name="T19" fmla="*/ 206 h 206"/>
                <a:gd name="T20" fmla="*/ 239 w 239"/>
                <a:gd name="T21" fmla="*/ 77 h 206"/>
                <a:gd name="T22" fmla="*/ 222 w 239"/>
                <a:gd name="T23" fmla="*/ 77 h 206"/>
                <a:gd name="T24" fmla="*/ 222 w 239"/>
                <a:gd name="T25" fmla="*/ 189 h 206"/>
                <a:gd name="T26" fmla="*/ 17 w 239"/>
                <a:gd name="T27" fmla="*/ 112 h 206"/>
                <a:gd name="T28" fmla="*/ 128 w 239"/>
                <a:gd name="T29" fmla="*/ 112 h 206"/>
                <a:gd name="T30" fmla="*/ 128 w 239"/>
                <a:gd name="T31" fmla="*/ 189 h 206"/>
                <a:gd name="T32" fmla="*/ 17 w 239"/>
                <a:gd name="T33" fmla="*/ 189 h 206"/>
                <a:gd name="T34" fmla="*/ 17 w 239"/>
                <a:gd name="T35" fmla="*/ 112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206">
                  <a:moveTo>
                    <a:pt x="222" y="189"/>
                  </a:moveTo>
                  <a:lnTo>
                    <a:pt x="145" y="189"/>
                  </a:lnTo>
                  <a:lnTo>
                    <a:pt x="145" y="94"/>
                  </a:lnTo>
                  <a:lnTo>
                    <a:pt x="17" y="94"/>
                  </a:lnTo>
                  <a:lnTo>
                    <a:pt x="17" y="17"/>
                  </a:lnTo>
                  <a:lnTo>
                    <a:pt x="162" y="17"/>
                  </a:lnTo>
                  <a:lnTo>
                    <a:pt x="162" y="0"/>
                  </a:lnTo>
                  <a:lnTo>
                    <a:pt x="0" y="0"/>
                  </a:lnTo>
                  <a:lnTo>
                    <a:pt x="0" y="206"/>
                  </a:lnTo>
                  <a:lnTo>
                    <a:pt x="239" y="206"/>
                  </a:lnTo>
                  <a:lnTo>
                    <a:pt x="239" y="77"/>
                  </a:lnTo>
                  <a:lnTo>
                    <a:pt x="222" y="77"/>
                  </a:lnTo>
                  <a:lnTo>
                    <a:pt x="222" y="189"/>
                  </a:lnTo>
                  <a:close/>
                  <a:moveTo>
                    <a:pt x="17" y="112"/>
                  </a:moveTo>
                  <a:lnTo>
                    <a:pt x="128" y="112"/>
                  </a:lnTo>
                  <a:lnTo>
                    <a:pt x="128" y="189"/>
                  </a:lnTo>
                  <a:lnTo>
                    <a:pt x="17" y="189"/>
                  </a:lnTo>
                  <a:lnTo>
                    <a:pt x="17" y="112"/>
                  </a:lnTo>
                  <a:close/>
                </a:path>
              </a:pathLst>
            </a:custGeom>
            <a:grpFill/>
            <a:ln w="15875">
              <a:noFill/>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5" name="Freeform 15"/>
            <p:cNvSpPr>
              <a:spLocks/>
            </p:cNvSpPr>
            <p:nvPr/>
          </p:nvSpPr>
          <p:spPr bwMode="auto">
            <a:xfrm>
              <a:off x="6326566" y="2914441"/>
              <a:ext cx="146050" cy="146050"/>
            </a:xfrm>
            <a:custGeom>
              <a:avLst/>
              <a:gdLst>
                <a:gd name="T0" fmla="*/ 32 w 92"/>
                <a:gd name="T1" fmla="*/ 17 h 92"/>
                <a:gd name="T2" fmla="*/ 62 w 92"/>
                <a:gd name="T3" fmla="*/ 17 h 92"/>
                <a:gd name="T4" fmla="*/ 0 w 92"/>
                <a:gd name="T5" fmla="*/ 79 h 92"/>
                <a:gd name="T6" fmla="*/ 13 w 92"/>
                <a:gd name="T7" fmla="*/ 92 h 92"/>
                <a:gd name="T8" fmla="*/ 75 w 92"/>
                <a:gd name="T9" fmla="*/ 30 h 92"/>
                <a:gd name="T10" fmla="*/ 75 w 92"/>
                <a:gd name="T11" fmla="*/ 60 h 92"/>
                <a:gd name="T12" fmla="*/ 92 w 92"/>
                <a:gd name="T13" fmla="*/ 60 h 92"/>
                <a:gd name="T14" fmla="*/ 92 w 92"/>
                <a:gd name="T15" fmla="*/ 0 h 92"/>
                <a:gd name="T16" fmla="*/ 32 w 92"/>
                <a:gd name="T17" fmla="*/ 0 h 92"/>
                <a:gd name="T18" fmla="*/ 32 w 92"/>
                <a:gd name="T19"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2">
                  <a:moveTo>
                    <a:pt x="32" y="17"/>
                  </a:moveTo>
                  <a:lnTo>
                    <a:pt x="62" y="17"/>
                  </a:lnTo>
                  <a:lnTo>
                    <a:pt x="0" y="79"/>
                  </a:lnTo>
                  <a:lnTo>
                    <a:pt x="13" y="92"/>
                  </a:lnTo>
                  <a:lnTo>
                    <a:pt x="75" y="30"/>
                  </a:lnTo>
                  <a:lnTo>
                    <a:pt x="75" y="60"/>
                  </a:lnTo>
                  <a:lnTo>
                    <a:pt x="92" y="60"/>
                  </a:lnTo>
                  <a:lnTo>
                    <a:pt x="92" y="0"/>
                  </a:lnTo>
                  <a:lnTo>
                    <a:pt x="32" y="0"/>
                  </a:lnTo>
                  <a:lnTo>
                    <a:pt x="32" y="17"/>
                  </a:lnTo>
                  <a:close/>
                </a:path>
              </a:pathLst>
            </a:custGeom>
            <a:grpFill/>
            <a:ln w="15875">
              <a:noFill/>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sp>
        <p:nvSpPr>
          <p:cNvPr id="190" name="Oval 189"/>
          <p:cNvSpPr/>
          <p:nvPr/>
        </p:nvSpPr>
        <p:spPr bwMode="auto">
          <a:xfrm>
            <a:off x="1765086" y="2303808"/>
            <a:ext cx="1685437" cy="1685437"/>
          </a:xfrm>
          <a:prstGeom prst="ellipse">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09" name="Group 4"/>
          <p:cNvGrpSpPr>
            <a:grpSpLocks noChangeAspect="1"/>
          </p:cNvGrpSpPr>
          <p:nvPr/>
        </p:nvGrpSpPr>
        <p:grpSpPr bwMode="auto">
          <a:xfrm>
            <a:off x="2294877" y="2694848"/>
            <a:ext cx="551267" cy="884322"/>
            <a:chOff x="6" y="12"/>
            <a:chExt cx="192" cy="308"/>
          </a:xfrm>
          <a:solidFill>
            <a:schemeClr val="bg1"/>
          </a:solidFill>
        </p:grpSpPr>
        <p:sp>
          <p:nvSpPr>
            <p:cNvPr id="210" name="Rectangle 209"/>
            <p:cNvSpPr>
              <a:spLocks noChangeArrowheads="1"/>
            </p:cNvSpPr>
            <p:nvPr/>
          </p:nvSpPr>
          <p:spPr bwMode="auto">
            <a:xfrm>
              <a:off x="28" y="12"/>
              <a:ext cx="170" cy="308"/>
            </a:xfrm>
            <a:prstGeom prst="rect">
              <a:avLst/>
            </a:prstGeom>
            <a:grpFill/>
            <a:ln w="2540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1" name="Rectangle 210"/>
            <p:cNvSpPr>
              <a:spLocks noChangeArrowheads="1"/>
            </p:cNvSpPr>
            <p:nvPr/>
          </p:nvSpPr>
          <p:spPr bwMode="auto">
            <a:xfrm>
              <a:off x="53" y="35"/>
              <a:ext cx="120" cy="32"/>
            </a:xfrm>
            <a:prstGeom prst="rect">
              <a:avLst/>
            </a:prstGeom>
            <a:grpFill/>
            <a:ln w="2540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2" name="Rectangle 211"/>
            <p:cNvSpPr>
              <a:spLocks noChangeArrowheads="1"/>
            </p:cNvSpPr>
            <p:nvPr/>
          </p:nvSpPr>
          <p:spPr bwMode="auto">
            <a:xfrm>
              <a:off x="53" y="100"/>
              <a:ext cx="120" cy="32"/>
            </a:xfrm>
            <a:prstGeom prst="rect">
              <a:avLst/>
            </a:prstGeom>
            <a:grpFill/>
            <a:ln w="2540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3" name="Rectangle 212"/>
            <p:cNvSpPr>
              <a:spLocks noChangeArrowheads="1"/>
            </p:cNvSpPr>
            <p:nvPr/>
          </p:nvSpPr>
          <p:spPr bwMode="auto">
            <a:xfrm>
              <a:off x="53" y="166"/>
              <a:ext cx="120" cy="32"/>
            </a:xfrm>
            <a:prstGeom prst="rect">
              <a:avLst/>
            </a:prstGeom>
            <a:grpFill/>
            <a:ln w="2540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4"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grpFill/>
            <a:ln w="2540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5"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grpFill/>
            <a:ln w="2540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6" name="Oval 215"/>
            <p:cNvSpPr>
              <a:spLocks noChangeArrowheads="1"/>
            </p:cNvSpPr>
            <p:nvPr/>
          </p:nvSpPr>
          <p:spPr bwMode="auto">
            <a:xfrm>
              <a:off x="53" y="263"/>
              <a:ext cx="26" cy="26"/>
            </a:xfrm>
            <a:prstGeom prst="ellipse">
              <a:avLst/>
            </a:prstGeom>
            <a:grpFill/>
            <a:ln w="2540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7" name="Oval 216"/>
            <p:cNvSpPr>
              <a:spLocks noChangeArrowheads="1"/>
            </p:cNvSpPr>
            <p:nvPr/>
          </p:nvSpPr>
          <p:spPr bwMode="auto">
            <a:xfrm>
              <a:off x="100" y="263"/>
              <a:ext cx="26" cy="26"/>
            </a:xfrm>
            <a:prstGeom prst="ellipse">
              <a:avLst/>
            </a:prstGeom>
            <a:grpFill/>
            <a:ln w="2540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8" name="Rectangle 217"/>
            <p:cNvSpPr>
              <a:spLocks noChangeArrowheads="1"/>
            </p:cNvSpPr>
            <p:nvPr/>
          </p:nvSpPr>
          <p:spPr bwMode="auto">
            <a:xfrm>
              <a:off x="149" y="263"/>
              <a:ext cx="24" cy="24"/>
            </a:xfrm>
            <a:prstGeom prst="rect">
              <a:avLst/>
            </a:prstGeom>
            <a:grpFill/>
            <a:ln w="2540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sp>
        <p:nvSpPr>
          <p:cNvPr id="29" name="Rectangle 28"/>
          <p:cNvSpPr/>
          <p:nvPr/>
        </p:nvSpPr>
        <p:spPr bwMode="auto">
          <a:xfrm>
            <a:off x="2490740" y="2669640"/>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19" name="Rectangle 218"/>
          <p:cNvSpPr/>
          <p:nvPr/>
        </p:nvSpPr>
        <p:spPr bwMode="auto">
          <a:xfrm>
            <a:off x="2667333" y="2665600"/>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20" name="Rectangle 219"/>
          <p:cNvSpPr/>
          <p:nvPr/>
        </p:nvSpPr>
        <p:spPr bwMode="auto">
          <a:xfrm>
            <a:off x="2742802" y="2663265"/>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21" name="Rectangle 220"/>
          <p:cNvSpPr/>
          <p:nvPr/>
        </p:nvSpPr>
        <p:spPr bwMode="auto">
          <a:xfrm>
            <a:off x="2810096" y="2666845"/>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22" name="Rectangle 221"/>
          <p:cNvSpPr/>
          <p:nvPr/>
        </p:nvSpPr>
        <p:spPr bwMode="auto">
          <a:xfrm>
            <a:off x="2736651" y="2738695"/>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23" name="Rectangle 222"/>
          <p:cNvSpPr/>
          <p:nvPr/>
        </p:nvSpPr>
        <p:spPr bwMode="auto">
          <a:xfrm>
            <a:off x="2664294" y="2727025"/>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24" name="Rectangle 223"/>
          <p:cNvSpPr/>
          <p:nvPr/>
        </p:nvSpPr>
        <p:spPr bwMode="auto">
          <a:xfrm>
            <a:off x="2738986" y="2803953"/>
            <a:ext cx="56114" cy="71000"/>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25" name="Rectangle 224"/>
          <p:cNvSpPr/>
          <p:nvPr/>
        </p:nvSpPr>
        <p:spPr bwMode="auto">
          <a:xfrm>
            <a:off x="2577073" y="2662714"/>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27" name="Rectangle 226"/>
          <p:cNvSpPr/>
          <p:nvPr/>
        </p:nvSpPr>
        <p:spPr bwMode="auto">
          <a:xfrm>
            <a:off x="2822162" y="2737956"/>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28" name="Rectangle 227"/>
          <p:cNvSpPr/>
          <p:nvPr/>
        </p:nvSpPr>
        <p:spPr bwMode="auto">
          <a:xfrm>
            <a:off x="2821385" y="2814983"/>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29" name="Rectangle 228"/>
          <p:cNvSpPr/>
          <p:nvPr/>
        </p:nvSpPr>
        <p:spPr bwMode="auto">
          <a:xfrm>
            <a:off x="2817487" y="2898459"/>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30" name="Rectangle 229"/>
          <p:cNvSpPr/>
          <p:nvPr/>
        </p:nvSpPr>
        <p:spPr bwMode="auto">
          <a:xfrm>
            <a:off x="2817487" y="2989594"/>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31" name="Rectangle 230"/>
          <p:cNvSpPr/>
          <p:nvPr/>
        </p:nvSpPr>
        <p:spPr bwMode="auto">
          <a:xfrm>
            <a:off x="2663042" y="2825897"/>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32" name="Rectangle 231"/>
          <p:cNvSpPr/>
          <p:nvPr/>
        </p:nvSpPr>
        <p:spPr bwMode="auto">
          <a:xfrm>
            <a:off x="2700228" y="2923290"/>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33" name="Rectangle 232"/>
          <p:cNvSpPr/>
          <p:nvPr/>
        </p:nvSpPr>
        <p:spPr bwMode="auto">
          <a:xfrm>
            <a:off x="2741629" y="2957577"/>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34" name="Rectangle 233"/>
          <p:cNvSpPr/>
          <p:nvPr/>
        </p:nvSpPr>
        <p:spPr bwMode="auto">
          <a:xfrm>
            <a:off x="2626534" y="2922325"/>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35" name="Rectangle 234"/>
          <p:cNvSpPr/>
          <p:nvPr/>
        </p:nvSpPr>
        <p:spPr bwMode="auto">
          <a:xfrm>
            <a:off x="2577072" y="2721615"/>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236" name="Rectangle 235"/>
          <p:cNvSpPr/>
          <p:nvPr/>
        </p:nvSpPr>
        <p:spPr bwMode="auto">
          <a:xfrm>
            <a:off x="2582380" y="2833319"/>
            <a:ext cx="56114" cy="56114"/>
          </a:xfrm>
          <a:prstGeom prst="rect">
            <a:avLst/>
          </a:prstGeom>
          <a:solidFill>
            <a:schemeClr val="bg1"/>
          </a:solidFill>
          <a:ln w="26988"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1765" err="1">
              <a:solidFill>
                <a:srgbClr val="353535"/>
              </a:solidFill>
              <a:latin typeface="Segoe UI Semilight"/>
            </a:endParaRPr>
          </a:p>
        </p:txBody>
      </p:sp>
      <p:sp>
        <p:nvSpPr>
          <p:cNvPr id="81" name="Freeform: Shape 80">
            <a:extLst>
              <a:ext uri="{FF2B5EF4-FFF2-40B4-BE49-F238E27FC236}">
                <a16:creationId xmlns:a16="http://schemas.microsoft.com/office/drawing/2014/main" id="{A8AA7DD7-24EE-466B-B61F-8872FE35DD8F}"/>
              </a:ext>
            </a:extLst>
          </p:cNvPr>
          <p:cNvSpPr/>
          <p:nvPr/>
        </p:nvSpPr>
        <p:spPr bwMode="auto">
          <a:xfrm rot="19038873" flipH="1">
            <a:off x="9403449" y="2646589"/>
            <a:ext cx="488324" cy="454776"/>
          </a:xfrm>
          <a:custGeom>
            <a:avLst/>
            <a:gdLst>
              <a:gd name="connsiteX0" fmla="*/ 5357 w 498116"/>
              <a:gd name="connsiteY0" fmla="*/ 432675 h 463895"/>
              <a:gd name="connsiteX1" fmla="*/ 0 w 498116"/>
              <a:gd name="connsiteY1" fmla="*/ 445607 h 463895"/>
              <a:gd name="connsiteX2" fmla="*/ 18288 w 498116"/>
              <a:gd name="connsiteY2" fmla="*/ 463895 h 463895"/>
              <a:gd name="connsiteX3" fmla="*/ 128016 w 498116"/>
              <a:gd name="connsiteY3" fmla="*/ 463895 h 463895"/>
              <a:gd name="connsiteX4" fmla="*/ 146304 w 498116"/>
              <a:gd name="connsiteY4" fmla="*/ 445607 h 463895"/>
              <a:gd name="connsiteX5" fmla="*/ 128016 w 498116"/>
              <a:gd name="connsiteY5" fmla="*/ 427319 h 463895"/>
              <a:gd name="connsiteX6" fmla="*/ 18288 w 498116"/>
              <a:gd name="connsiteY6" fmla="*/ 427319 h 463895"/>
              <a:gd name="connsiteX7" fmla="*/ 5357 w 498116"/>
              <a:gd name="connsiteY7" fmla="*/ 432675 h 463895"/>
              <a:gd name="connsiteX8" fmla="*/ 467981 w 498116"/>
              <a:gd name="connsiteY8" fmla="*/ 4356 h 463895"/>
              <a:gd name="connsiteX9" fmla="*/ 461599 w 498116"/>
              <a:gd name="connsiteY9" fmla="*/ 16813 h 463895"/>
              <a:gd name="connsiteX10" fmla="*/ 452743 w 498116"/>
              <a:gd name="connsiteY10" fmla="*/ 126183 h 463895"/>
              <a:gd name="connsiteX11" fmla="*/ 469496 w 498116"/>
              <a:gd name="connsiteY11" fmla="*/ 145887 h 463895"/>
              <a:gd name="connsiteX12" fmla="*/ 489200 w 498116"/>
              <a:gd name="connsiteY12" fmla="*/ 129135 h 463895"/>
              <a:gd name="connsiteX13" fmla="*/ 498056 w 498116"/>
              <a:gd name="connsiteY13" fmla="*/ 19764 h 463895"/>
              <a:gd name="connsiteX14" fmla="*/ 481303 w 498116"/>
              <a:gd name="connsiteY14" fmla="*/ 60 h 463895"/>
              <a:gd name="connsiteX15" fmla="*/ 467981 w 498116"/>
              <a:gd name="connsiteY15" fmla="*/ 4356 h 463895"/>
              <a:gd name="connsiteX16" fmla="*/ 210101 w 498116"/>
              <a:gd name="connsiteY16" fmla="*/ 83228 h 463895"/>
              <a:gd name="connsiteX17" fmla="*/ 102555 w 498116"/>
              <a:gd name="connsiteY17" fmla="*/ 182418 h 463895"/>
              <a:gd name="connsiteX18" fmla="*/ 101511 w 498116"/>
              <a:gd name="connsiteY18" fmla="*/ 208260 h 463895"/>
              <a:gd name="connsiteX19" fmla="*/ 127353 w 498116"/>
              <a:gd name="connsiteY19" fmla="*/ 209305 h 463895"/>
              <a:gd name="connsiteX20" fmla="*/ 167683 w 498116"/>
              <a:gd name="connsiteY20" fmla="*/ 172108 h 463895"/>
              <a:gd name="connsiteX21" fmla="*/ 219208 w 498116"/>
              <a:gd name="connsiteY21" fmla="*/ 227974 h 463895"/>
              <a:gd name="connsiteX22" fmla="*/ 245050 w 498116"/>
              <a:gd name="connsiteY22" fmla="*/ 229019 h 463895"/>
              <a:gd name="connsiteX23" fmla="*/ 246095 w 498116"/>
              <a:gd name="connsiteY23" fmla="*/ 203177 h 463895"/>
              <a:gd name="connsiteX24" fmla="*/ 194569 w 498116"/>
              <a:gd name="connsiteY24" fmla="*/ 147311 h 463895"/>
              <a:gd name="connsiteX25" fmla="*/ 234899 w 498116"/>
              <a:gd name="connsiteY25" fmla="*/ 110114 h 463895"/>
              <a:gd name="connsiteX26" fmla="*/ 235944 w 498116"/>
              <a:gd name="connsiteY26" fmla="*/ 84272 h 463895"/>
              <a:gd name="connsiteX27" fmla="*/ 210101 w 498116"/>
              <a:gd name="connsiteY27" fmla="*/ 83228 h 463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8116" h="463895">
                <a:moveTo>
                  <a:pt x="5357" y="432675"/>
                </a:moveTo>
                <a:cubicBezTo>
                  <a:pt x="2047" y="435985"/>
                  <a:pt x="0" y="440557"/>
                  <a:pt x="0" y="445607"/>
                </a:cubicBezTo>
                <a:cubicBezTo>
                  <a:pt x="0" y="455707"/>
                  <a:pt x="8188" y="463895"/>
                  <a:pt x="18288" y="463895"/>
                </a:cubicBezTo>
                <a:lnTo>
                  <a:pt x="128016" y="463895"/>
                </a:lnTo>
                <a:cubicBezTo>
                  <a:pt x="138116" y="463895"/>
                  <a:pt x="146304" y="455707"/>
                  <a:pt x="146304" y="445607"/>
                </a:cubicBezTo>
                <a:cubicBezTo>
                  <a:pt x="146304" y="435507"/>
                  <a:pt x="138116" y="427319"/>
                  <a:pt x="128016" y="427319"/>
                </a:cubicBezTo>
                <a:lnTo>
                  <a:pt x="18288" y="427319"/>
                </a:lnTo>
                <a:cubicBezTo>
                  <a:pt x="13238" y="427319"/>
                  <a:pt x="8666" y="429366"/>
                  <a:pt x="5357" y="432675"/>
                </a:cubicBezTo>
                <a:close/>
                <a:moveTo>
                  <a:pt x="467981" y="4356"/>
                </a:moveTo>
                <a:cubicBezTo>
                  <a:pt x="464416" y="7387"/>
                  <a:pt x="462006" y="11779"/>
                  <a:pt x="461599" y="16813"/>
                </a:cubicBezTo>
                <a:lnTo>
                  <a:pt x="452743" y="126183"/>
                </a:lnTo>
                <a:cubicBezTo>
                  <a:pt x="451928" y="136250"/>
                  <a:pt x="459428" y="145072"/>
                  <a:pt x="469496" y="145887"/>
                </a:cubicBezTo>
                <a:cubicBezTo>
                  <a:pt x="479562" y="146703"/>
                  <a:pt x="488385" y="139201"/>
                  <a:pt x="489200" y="129135"/>
                </a:cubicBezTo>
                <a:lnTo>
                  <a:pt x="498056" y="19764"/>
                </a:lnTo>
                <a:cubicBezTo>
                  <a:pt x="498871" y="9698"/>
                  <a:pt x="491370" y="875"/>
                  <a:pt x="481303" y="60"/>
                </a:cubicBezTo>
                <a:cubicBezTo>
                  <a:pt x="476269" y="-347"/>
                  <a:pt x="471547" y="1324"/>
                  <a:pt x="467981" y="4356"/>
                </a:cubicBezTo>
                <a:close/>
                <a:moveTo>
                  <a:pt x="210101" y="83228"/>
                </a:moveTo>
                <a:lnTo>
                  <a:pt x="102555" y="182418"/>
                </a:lnTo>
                <a:cubicBezTo>
                  <a:pt x="95131" y="189266"/>
                  <a:pt x="94663" y="200836"/>
                  <a:pt x="101511" y="208260"/>
                </a:cubicBezTo>
                <a:cubicBezTo>
                  <a:pt x="108358" y="215685"/>
                  <a:pt x="119929" y="216152"/>
                  <a:pt x="127353" y="209305"/>
                </a:cubicBezTo>
                <a:lnTo>
                  <a:pt x="167683" y="172108"/>
                </a:lnTo>
                <a:lnTo>
                  <a:pt x="219208" y="227974"/>
                </a:lnTo>
                <a:cubicBezTo>
                  <a:pt x="226056" y="235399"/>
                  <a:pt x="237626" y="235866"/>
                  <a:pt x="245050" y="229019"/>
                </a:cubicBezTo>
                <a:cubicBezTo>
                  <a:pt x="252474" y="222171"/>
                  <a:pt x="252942" y="210601"/>
                  <a:pt x="246095" y="203177"/>
                </a:cubicBezTo>
                <a:lnTo>
                  <a:pt x="194569" y="147311"/>
                </a:lnTo>
                <a:lnTo>
                  <a:pt x="234899" y="110114"/>
                </a:lnTo>
                <a:cubicBezTo>
                  <a:pt x="242323" y="103267"/>
                  <a:pt x="242791" y="91697"/>
                  <a:pt x="235944" y="84272"/>
                </a:cubicBezTo>
                <a:cubicBezTo>
                  <a:pt x="229096" y="76848"/>
                  <a:pt x="217526" y="76380"/>
                  <a:pt x="210101" y="83228"/>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Oval 76">
            <a:extLst>
              <a:ext uri="{FF2B5EF4-FFF2-40B4-BE49-F238E27FC236}">
                <a16:creationId xmlns:a16="http://schemas.microsoft.com/office/drawing/2014/main" id="{F06FD57F-EC6A-4E7F-967B-F9071BDD4E4C}"/>
              </a:ext>
            </a:extLst>
          </p:cNvPr>
          <p:cNvSpPr/>
          <p:nvPr/>
        </p:nvSpPr>
        <p:spPr bwMode="auto">
          <a:xfrm>
            <a:off x="9315879" y="2868263"/>
            <a:ext cx="665376" cy="665376"/>
          </a:xfrm>
          <a:prstGeom prst="ellipse">
            <a:avLst/>
          </a:prstGeom>
          <a:solidFill>
            <a:schemeClr val="bg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1" name="Group 20">
            <a:extLst>
              <a:ext uri="{FF2B5EF4-FFF2-40B4-BE49-F238E27FC236}">
                <a16:creationId xmlns:a16="http://schemas.microsoft.com/office/drawing/2014/main" id="{377C53B0-A829-481A-9C04-3CA1253DA262}"/>
              </a:ext>
            </a:extLst>
          </p:cNvPr>
          <p:cNvGrpSpPr/>
          <p:nvPr/>
        </p:nvGrpSpPr>
        <p:grpSpPr>
          <a:xfrm>
            <a:off x="9369694" y="3352607"/>
            <a:ext cx="205946" cy="205946"/>
            <a:chOff x="9557575" y="3419337"/>
            <a:chExt cx="210076" cy="210076"/>
          </a:xfrm>
        </p:grpSpPr>
        <p:sp>
          <p:nvSpPr>
            <p:cNvPr id="11" name="Oval 10">
              <a:extLst>
                <a:ext uri="{FF2B5EF4-FFF2-40B4-BE49-F238E27FC236}">
                  <a16:creationId xmlns:a16="http://schemas.microsoft.com/office/drawing/2014/main" id="{3E454022-C08D-423D-929C-18A12777C9F8}"/>
                </a:ext>
              </a:extLst>
            </p:cNvPr>
            <p:cNvSpPr/>
            <p:nvPr/>
          </p:nvSpPr>
          <p:spPr bwMode="auto">
            <a:xfrm>
              <a:off x="9605529" y="3441872"/>
              <a:ext cx="162122" cy="16212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Freeform: Shape 84">
              <a:extLst>
                <a:ext uri="{FF2B5EF4-FFF2-40B4-BE49-F238E27FC236}">
                  <a16:creationId xmlns:a16="http://schemas.microsoft.com/office/drawing/2014/main" id="{A9980C7E-C44D-4D9C-9F95-CA7C86AC9727}"/>
                </a:ext>
              </a:extLst>
            </p:cNvPr>
            <p:cNvSpPr>
              <a:spLocks noChangeAspect="1"/>
            </p:cNvSpPr>
            <p:nvPr/>
          </p:nvSpPr>
          <p:spPr bwMode="auto">
            <a:xfrm>
              <a:off x="9557575" y="3419337"/>
              <a:ext cx="210076" cy="210076"/>
            </a:xfrm>
            <a:custGeom>
              <a:avLst/>
              <a:gdLst>
                <a:gd name="connsiteX0" fmla="*/ 110238 w 210076"/>
                <a:gd name="connsiteY0" fmla="*/ 116562 h 210076"/>
                <a:gd name="connsiteX1" fmla="*/ 125486 w 210076"/>
                <a:gd name="connsiteY1" fmla="*/ 135217 h 210076"/>
                <a:gd name="connsiteX2" fmla="*/ 110238 w 210076"/>
                <a:gd name="connsiteY2" fmla="*/ 151092 h 210076"/>
                <a:gd name="connsiteX3" fmla="*/ 99207 w 210076"/>
                <a:gd name="connsiteY3" fmla="*/ 55933 h 210076"/>
                <a:gd name="connsiteX4" fmla="*/ 99207 w 210076"/>
                <a:gd name="connsiteY4" fmla="*/ 91719 h 210076"/>
                <a:gd name="connsiteX5" fmla="*/ 87817 w 210076"/>
                <a:gd name="connsiteY5" fmla="*/ 83198 h 210076"/>
                <a:gd name="connsiteX6" fmla="*/ 84587 w 210076"/>
                <a:gd name="connsiteY6" fmla="*/ 72346 h 210076"/>
                <a:gd name="connsiteX7" fmla="*/ 88534 w 210076"/>
                <a:gd name="connsiteY7" fmla="*/ 61673 h 210076"/>
                <a:gd name="connsiteX8" fmla="*/ 99207 w 210076"/>
                <a:gd name="connsiteY8" fmla="*/ 55933 h 210076"/>
                <a:gd name="connsiteX9" fmla="*/ 99207 w 210076"/>
                <a:gd name="connsiteY9" fmla="*/ 23196 h 210076"/>
                <a:gd name="connsiteX10" fmla="*/ 99207 w 210076"/>
                <a:gd name="connsiteY10" fmla="*/ 39340 h 210076"/>
                <a:gd name="connsiteX11" fmla="*/ 75081 w 210076"/>
                <a:gd name="connsiteY11" fmla="*/ 51045 h 210076"/>
                <a:gd name="connsiteX12" fmla="*/ 65574 w 210076"/>
                <a:gd name="connsiteY12" fmla="*/ 74139 h 210076"/>
                <a:gd name="connsiteX13" fmla="*/ 71807 w 210076"/>
                <a:gd name="connsiteY13" fmla="*/ 93692 h 210076"/>
                <a:gd name="connsiteX14" fmla="*/ 99207 w 210076"/>
                <a:gd name="connsiteY14" fmla="*/ 111719 h 210076"/>
                <a:gd name="connsiteX15" fmla="*/ 99207 w 210076"/>
                <a:gd name="connsiteY15" fmla="*/ 151631 h 210076"/>
                <a:gd name="connsiteX16" fmla="*/ 81673 w 210076"/>
                <a:gd name="connsiteY16" fmla="*/ 148401 h 210076"/>
                <a:gd name="connsiteX17" fmla="*/ 66829 w 210076"/>
                <a:gd name="connsiteY17" fmla="*/ 140419 h 210076"/>
                <a:gd name="connsiteX18" fmla="*/ 66829 w 210076"/>
                <a:gd name="connsiteY18" fmla="*/ 160420 h 210076"/>
                <a:gd name="connsiteX19" fmla="*/ 99207 w 210076"/>
                <a:gd name="connsiteY19" fmla="*/ 168133 h 210076"/>
                <a:gd name="connsiteX20" fmla="*/ 99207 w 210076"/>
                <a:gd name="connsiteY20" fmla="*/ 186878 h 210076"/>
                <a:gd name="connsiteX21" fmla="*/ 110238 w 210076"/>
                <a:gd name="connsiteY21" fmla="*/ 186878 h 210076"/>
                <a:gd name="connsiteX22" fmla="*/ 110238 w 210076"/>
                <a:gd name="connsiteY22" fmla="*/ 167416 h 210076"/>
                <a:gd name="connsiteX23" fmla="*/ 135441 w 210076"/>
                <a:gd name="connsiteY23" fmla="*/ 156115 h 210076"/>
                <a:gd name="connsiteX24" fmla="*/ 144499 w 210076"/>
                <a:gd name="connsiteY24" fmla="*/ 134051 h 210076"/>
                <a:gd name="connsiteX25" fmla="*/ 137235 w 210076"/>
                <a:gd name="connsiteY25" fmla="*/ 114589 h 210076"/>
                <a:gd name="connsiteX26" fmla="*/ 110238 w 210076"/>
                <a:gd name="connsiteY26" fmla="*/ 96830 h 210076"/>
                <a:gd name="connsiteX27" fmla="*/ 110238 w 210076"/>
                <a:gd name="connsiteY27" fmla="*/ 55484 h 210076"/>
                <a:gd name="connsiteX28" fmla="*/ 136248 w 210076"/>
                <a:gd name="connsiteY28" fmla="*/ 63197 h 210076"/>
                <a:gd name="connsiteX29" fmla="*/ 136248 w 210076"/>
                <a:gd name="connsiteY29" fmla="*/ 44005 h 210076"/>
                <a:gd name="connsiteX30" fmla="*/ 110238 w 210076"/>
                <a:gd name="connsiteY30" fmla="*/ 38982 h 210076"/>
                <a:gd name="connsiteX31" fmla="*/ 110238 w 210076"/>
                <a:gd name="connsiteY31" fmla="*/ 23196 h 210076"/>
                <a:gd name="connsiteX32" fmla="*/ 105038 w 210076"/>
                <a:gd name="connsiteY32" fmla="*/ 0 h 210076"/>
                <a:gd name="connsiteX33" fmla="*/ 210076 w 210076"/>
                <a:gd name="connsiteY33" fmla="*/ 105038 h 210076"/>
                <a:gd name="connsiteX34" fmla="*/ 105038 w 210076"/>
                <a:gd name="connsiteY34" fmla="*/ 210076 h 210076"/>
                <a:gd name="connsiteX35" fmla="*/ 0 w 210076"/>
                <a:gd name="connsiteY35" fmla="*/ 105038 h 210076"/>
                <a:gd name="connsiteX36" fmla="*/ 105038 w 210076"/>
                <a:gd name="connsiteY36" fmla="*/ 0 h 21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0076" h="210076">
                  <a:moveTo>
                    <a:pt x="110238" y="116562"/>
                  </a:moveTo>
                  <a:cubicBezTo>
                    <a:pt x="120403" y="121943"/>
                    <a:pt x="125486" y="128162"/>
                    <a:pt x="125486" y="135217"/>
                  </a:cubicBezTo>
                  <a:cubicBezTo>
                    <a:pt x="125486" y="143649"/>
                    <a:pt x="120403" y="148940"/>
                    <a:pt x="110238" y="151092"/>
                  </a:cubicBezTo>
                  <a:close/>
                  <a:moveTo>
                    <a:pt x="99207" y="55933"/>
                  </a:moveTo>
                  <a:lnTo>
                    <a:pt x="99207" y="91719"/>
                  </a:lnTo>
                  <a:cubicBezTo>
                    <a:pt x="93766" y="88848"/>
                    <a:pt x="89969" y="86008"/>
                    <a:pt x="87817" y="83198"/>
                  </a:cubicBezTo>
                  <a:cubicBezTo>
                    <a:pt x="85664" y="80387"/>
                    <a:pt x="84587" y="76770"/>
                    <a:pt x="84587" y="72346"/>
                  </a:cubicBezTo>
                  <a:cubicBezTo>
                    <a:pt x="84587" y="68160"/>
                    <a:pt x="85903" y="64603"/>
                    <a:pt x="88534" y="61673"/>
                  </a:cubicBezTo>
                  <a:cubicBezTo>
                    <a:pt x="91165" y="58743"/>
                    <a:pt x="94723" y="56829"/>
                    <a:pt x="99207" y="55933"/>
                  </a:cubicBezTo>
                  <a:close/>
                  <a:moveTo>
                    <a:pt x="99207" y="23196"/>
                  </a:moveTo>
                  <a:lnTo>
                    <a:pt x="99207" y="39340"/>
                  </a:lnTo>
                  <a:cubicBezTo>
                    <a:pt x="89461" y="40656"/>
                    <a:pt x="81418" y="44557"/>
                    <a:pt x="75081" y="51045"/>
                  </a:cubicBezTo>
                  <a:cubicBezTo>
                    <a:pt x="68743" y="57532"/>
                    <a:pt x="65574" y="65231"/>
                    <a:pt x="65574" y="74139"/>
                  </a:cubicBezTo>
                  <a:cubicBezTo>
                    <a:pt x="65574" y="81673"/>
                    <a:pt x="67652" y="88191"/>
                    <a:pt x="71807" y="93692"/>
                  </a:cubicBezTo>
                  <a:cubicBezTo>
                    <a:pt x="75963" y="99193"/>
                    <a:pt x="85096" y="105201"/>
                    <a:pt x="99207" y="111719"/>
                  </a:cubicBezTo>
                  <a:lnTo>
                    <a:pt x="99207" y="151631"/>
                  </a:lnTo>
                  <a:cubicBezTo>
                    <a:pt x="93766" y="151631"/>
                    <a:pt x="87921" y="150554"/>
                    <a:pt x="81673" y="148401"/>
                  </a:cubicBezTo>
                  <a:cubicBezTo>
                    <a:pt x="75424" y="146250"/>
                    <a:pt x="70477" y="143588"/>
                    <a:pt x="66829" y="140419"/>
                  </a:cubicBezTo>
                  <a:lnTo>
                    <a:pt x="66829" y="160420"/>
                  </a:lnTo>
                  <a:cubicBezTo>
                    <a:pt x="75141" y="165562"/>
                    <a:pt x="85933" y="168133"/>
                    <a:pt x="99207" y="168133"/>
                  </a:cubicBezTo>
                  <a:lnTo>
                    <a:pt x="99207" y="186878"/>
                  </a:lnTo>
                  <a:lnTo>
                    <a:pt x="110238" y="186878"/>
                  </a:lnTo>
                  <a:lnTo>
                    <a:pt x="110238" y="167416"/>
                  </a:lnTo>
                  <a:cubicBezTo>
                    <a:pt x="121001" y="165801"/>
                    <a:pt x="129402" y="162034"/>
                    <a:pt x="135441" y="156115"/>
                  </a:cubicBezTo>
                  <a:cubicBezTo>
                    <a:pt x="141479" y="150196"/>
                    <a:pt x="144499" y="142841"/>
                    <a:pt x="144499" y="134051"/>
                  </a:cubicBezTo>
                  <a:cubicBezTo>
                    <a:pt x="144499" y="126817"/>
                    <a:pt x="142077" y="120329"/>
                    <a:pt x="137235" y="114589"/>
                  </a:cubicBezTo>
                  <a:cubicBezTo>
                    <a:pt x="132391" y="108849"/>
                    <a:pt x="123393" y="102930"/>
                    <a:pt x="110238" y="96830"/>
                  </a:cubicBezTo>
                  <a:lnTo>
                    <a:pt x="110238" y="55484"/>
                  </a:lnTo>
                  <a:cubicBezTo>
                    <a:pt x="121061" y="55843"/>
                    <a:pt x="129731" y="58414"/>
                    <a:pt x="136248" y="63197"/>
                  </a:cubicBezTo>
                  <a:lnTo>
                    <a:pt x="136248" y="44005"/>
                  </a:lnTo>
                  <a:cubicBezTo>
                    <a:pt x="131465" y="41015"/>
                    <a:pt x="122795" y="39340"/>
                    <a:pt x="110238" y="38982"/>
                  </a:cubicBezTo>
                  <a:lnTo>
                    <a:pt x="110238" y="23196"/>
                  </a:lnTo>
                  <a:close/>
                  <a:moveTo>
                    <a:pt x="105038" y="0"/>
                  </a:moveTo>
                  <a:cubicBezTo>
                    <a:pt x="163049" y="0"/>
                    <a:pt x="210076" y="47027"/>
                    <a:pt x="210076" y="105038"/>
                  </a:cubicBezTo>
                  <a:cubicBezTo>
                    <a:pt x="210076" y="163049"/>
                    <a:pt x="163049" y="210076"/>
                    <a:pt x="105038" y="210076"/>
                  </a:cubicBezTo>
                  <a:cubicBezTo>
                    <a:pt x="47027" y="210076"/>
                    <a:pt x="0" y="163049"/>
                    <a:pt x="0" y="105038"/>
                  </a:cubicBezTo>
                  <a:cubicBezTo>
                    <a:pt x="0" y="47027"/>
                    <a:pt x="47027" y="0"/>
                    <a:pt x="105038"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72907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42" presetClass="path" presetSubtype="0" decel="100000" fill="hold" grpId="1" nodeType="withEffect">
                                  <p:stCondLst>
                                    <p:cond delay="0"/>
                                  </p:stCondLst>
                                  <p:childTnLst>
                                    <p:animMotion origin="layout" path="M 3.55629E-6 4.87971E-6 L 3.55629E-6 -0.05448 " pathEditMode="relative" rAng="0" ptsTypes="AA">
                                      <p:cBhvr>
                                        <p:cTn id="9" dur="500" spd="-100000" fill="hold"/>
                                        <p:tgtEl>
                                          <p:spTgt spid="60"/>
                                        </p:tgtEl>
                                        <p:attrNameLst>
                                          <p:attrName>ppt_x</p:attrName>
                                          <p:attrName>ppt_y</p:attrName>
                                        </p:attrNameLst>
                                      </p:cBhvr>
                                      <p:rCtr x="0" y="-2724"/>
                                    </p:animMotion>
                                  </p:childTnLst>
                                </p:cTn>
                              </p:par>
                              <p:par>
                                <p:cTn id="10" presetID="10" presetClass="entr" presetSubtype="0" fill="hold" grpId="0" nodeType="withEffect">
                                  <p:stCondLst>
                                    <p:cond delay="20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42" presetClass="path" presetSubtype="0" decel="100000" fill="hold" grpId="1" nodeType="withEffect">
                                  <p:stCondLst>
                                    <p:cond delay="200"/>
                                  </p:stCondLst>
                                  <p:childTnLst>
                                    <p:animMotion origin="layout" path="M 3.55629E-6 4.87971E-6 L 3.55629E-6 -0.05448 " pathEditMode="relative" rAng="0" ptsTypes="AA">
                                      <p:cBhvr>
                                        <p:cTn id="14" dur="500" spd="-100000" fill="hold"/>
                                        <p:tgtEl>
                                          <p:spTgt spid="10"/>
                                        </p:tgtEl>
                                        <p:attrNameLst>
                                          <p:attrName>ppt_x</p:attrName>
                                          <p:attrName>ppt_y</p:attrName>
                                        </p:attrNameLst>
                                      </p:cBhvr>
                                      <p:rCtr x="0" y="-2724"/>
                                    </p:animMotion>
                                  </p:childTnLst>
                                </p:cTn>
                              </p:par>
                              <p:par>
                                <p:cTn id="15" presetID="10" presetClass="entr" presetSubtype="0" fill="hold" grpId="0" nodeType="withEffect">
                                  <p:stCondLst>
                                    <p:cond delay="40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500"/>
                                        <p:tgtEl>
                                          <p:spTgt spid="61"/>
                                        </p:tgtEl>
                                      </p:cBhvr>
                                    </p:animEffect>
                                  </p:childTnLst>
                                </p:cTn>
                              </p:par>
                              <p:par>
                                <p:cTn id="18" presetID="42" presetClass="path" presetSubtype="0" decel="100000" fill="hold" grpId="1" nodeType="withEffect">
                                  <p:stCondLst>
                                    <p:cond delay="400"/>
                                  </p:stCondLst>
                                  <p:childTnLst>
                                    <p:animMotion origin="layout" path="M 3.55629E-6 4.87971E-6 L 3.55629E-6 -0.05448 " pathEditMode="relative" rAng="0" ptsTypes="AA">
                                      <p:cBhvr>
                                        <p:cTn id="19" dur="500" spd="-100000" fill="hold"/>
                                        <p:tgtEl>
                                          <p:spTgt spid="61"/>
                                        </p:tgtEl>
                                        <p:attrNameLst>
                                          <p:attrName>ppt_x</p:attrName>
                                          <p:attrName>ppt_y</p:attrName>
                                        </p:attrNameLst>
                                      </p:cBhvr>
                                      <p:rCtr x="0" y="-27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61" grpId="0"/>
      <p:bldP spid="61" grpId="1"/>
      <p:bldP spid="60" grpId="0"/>
      <p:bldP spid="6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olution diagram is described in the text following this diagram.">
            <a:extLst>
              <a:ext uri="{FF2B5EF4-FFF2-40B4-BE49-F238E27FC236}">
                <a16:creationId xmlns:a16="http://schemas.microsoft.com/office/drawing/2014/main" id="{12AD9529-993D-EBB4-D1FE-0EF0250235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392" y="862264"/>
            <a:ext cx="9853786" cy="513347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52D3F6E-CC77-F2A5-F36D-D1C7D5036EC2}"/>
              </a:ext>
            </a:extLst>
          </p:cNvPr>
          <p:cNvSpPr/>
          <p:nvPr/>
        </p:nvSpPr>
        <p:spPr>
          <a:xfrm>
            <a:off x="1943548" y="6092554"/>
            <a:ext cx="8304904" cy="534157"/>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hlinkClick r:id="rId3" action="ppaction://hlinksldjump"/>
              </a:rPr>
              <a:t>Click here for Overview Slides on Azure Serverless</a:t>
            </a:r>
            <a:endParaRPr lang="en-US" dirty="0"/>
          </a:p>
        </p:txBody>
      </p:sp>
    </p:spTree>
    <p:extLst>
      <p:ext uri="{BB962C8B-B14F-4D97-AF65-F5344CB8AC3E}">
        <p14:creationId xmlns:p14="http://schemas.microsoft.com/office/powerpoint/2010/main" val="2812169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Benefits of </a:t>
            </a:r>
            <a:r>
              <a:rPr lang="en-US" dirty="0" err="1"/>
              <a:t>Serverless</a:t>
            </a:r>
            <a:br>
              <a:rPr lang="en-US" dirty="0"/>
            </a:br>
            <a:endParaRPr lang="en-US" dirty="0"/>
          </a:p>
        </p:txBody>
      </p:sp>
      <p:sp>
        <p:nvSpPr>
          <p:cNvPr id="60" name="TextBox 59"/>
          <p:cNvSpPr txBox="1"/>
          <p:nvPr/>
        </p:nvSpPr>
        <p:spPr>
          <a:xfrm>
            <a:off x="4861183" y="4009258"/>
            <a:ext cx="2580204" cy="947111"/>
          </a:xfrm>
          <a:prstGeom prst="rect">
            <a:avLst/>
          </a:prstGeom>
          <a:noFill/>
        </p:spPr>
        <p:txBody>
          <a:bodyPr wrap="square" lIns="91414" tIns="146263" rIns="182828" bIns="146263" rtlCol="0">
            <a:spAutoFit/>
          </a:bodyPr>
          <a:lstStyle/>
          <a:p>
            <a:pPr algn="ctr" defTabSz="1218701">
              <a:lnSpc>
                <a:spcPct val="90000"/>
              </a:lnSpc>
              <a:spcAft>
                <a:spcPts val="588"/>
              </a:spcAft>
              <a:defRPr/>
            </a:pPr>
            <a:r>
              <a:rPr lang="en-US" sz="2353" kern="0" dirty="0">
                <a:gradFill>
                  <a:gsLst>
                    <a:gs pos="1250">
                      <a:srgbClr val="353535"/>
                    </a:gs>
                    <a:gs pos="100000">
                      <a:srgbClr val="353535"/>
                    </a:gs>
                  </a:gsLst>
                  <a:lin ang="5400000" scaled="0"/>
                </a:gradFill>
                <a:latin typeface="Segoe UI Semilight"/>
                <a:cs typeface="Segoe UI"/>
              </a:rPr>
              <a:t>Reduced </a:t>
            </a:r>
            <a:br>
              <a:rPr lang="en-US" sz="2353" kern="0" dirty="0">
                <a:gradFill>
                  <a:gsLst>
                    <a:gs pos="1250">
                      <a:srgbClr val="353535"/>
                    </a:gs>
                    <a:gs pos="100000">
                      <a:srgbClr val="353535"/>
                    </a:gs>
                  </a:gsLst>
                  <a:lin ang="5400000" scaled="0"/>
                </a:gradFill>
                <a:latin typeface="Segoe UI Semilight"/>
                <a:cs typeface="Segoe UI"/>
              </a:rPr>
            </a:br>
            <a:r>
              <a:rPr lang="en-US" sz="2353" kern="0" dirty="0">
                <a:gradFill>
                  <a:gsLst>
                    <a:gs pos="1250">
                      <a:srgbClr val="353535"/>
                    </a:gs>
                    <a:gs pos="100000">
                      <a:srgbClr val="353535"/>
                    </a:gs>
                  </a:gsLst>
                  <a:lin ang="5400000" scaled="0"/>
                </a:gradFill>
                <a:latin typeface="Segoe UI Semilight"/>
                <a:cs typeface="Segoe UI"/>
              </a:rPr>
              <a:t>DevOps</a:t>
            </a:r>
          </a:p>
        </p:txBody>
      </p:sp>
      <p:grpSp>
        <p:nvGrpSpPr>
          <p:cNvPr id="237" name="Group 236"/>
          <p:cNvGrpSpPr/>
          <p:nvPr/>
        </p:nvGrpSpPr>
        <p:grpSpPr>
          <a:xfrm>
            <a:off x="5308566" y="2262562"/>
            <a:ext cx="1685437" cy="1685438"/>
            <a:chOff x="1799852" y="2349343"/>
            <a:chExt cx="1719478" cy="1719478"/>
          </a:xfrm>
        </p:grpSpPr>
        <p:sp>
          <p:nvSpPr>
            <p:cNvPr id="190" name="Oval 189"/>
            <p:cNvSpPr/>
            <p:nvPr/>
          </p:nvSpPr>
          <p:spPr bwMode="auto">
            <a:xfrm>
              <a:off x="1799852" y="2349343"/>
              <a:ext cx="1719478" cy="1719478"/>
            </a:xfrm>
            <a:prstGeom prst="ellipse">
              <a:avLst/>
            </a:prstGeom>
            <a:solidFill>
              <a:schemeClr val="bg1"/>
            </a:solidFill>
            <a:ln>
              <a:solidFill>
                <a:schemeClr val="tx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latin typeface="Segoe UI Semilight"/>
                <a:cs typeface="Segoe UI" pitchFamily="34" charset="0"/>
              </a:endParaRPr>
            </a:p>
          </p:txBody>
        </p:sp>
        <p:grpSp>
          <p:nvGrpSpPr>
            <p:cNvPr id="4" name="Group 4"/>
            <p:cNvGrpSpPr>
              <a:grpSpLocks noChangeAspect="1"/>
            </p:cNvGrpSpPr>
            <p:nvPr/>
          </p:nvGrpSpPr>
          <p:grpSpPr bwMode="auto">
            <a:xfrm>
              <a:off x="2084315" y="2864915"/>
              <a:ext cx="1119410" cy="646770"/>
              <a:chOff x="12" y="8"/>
              <a:chExt cx="270" cy="156"/>
            </a:xfrm>
          </p:grpSpPr>
          <p:sp>
            <p:nvSpPr>
              <p:cNvPr id="6" name="Oval 5"/>
              <p:cNvSpPr>
                <a:spLocks noChangeArrowheads="1"/>
              </p:cNvSpPr>
              <p:nvPr/>
            </p:nvSpPr>
            <p:spPr bwMode="auto">
              <a:xfrm>
                <a:off x="31" y="8"/>
                <a:ext cx="89" cy="91"/>
              </a:xfrm>
              <a:prstGeom prst="ellipse">
                <a:avLst/>
              </a:prstGeom>
              <a:noFill/>
              <a:ln w="269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7" name="Freeform 6"/>
              <p:cNvSpPr>
                <a:spLocks/>
              </p:cNvSpPr>
              <p:nvPr/>
            </p:nvSpPr>
            <p:spPr bwMode="auto">
              <a:xfrm>
                <a:off x="12" y="99"/>
                <a:ext cx="124" cy="65"/>
              </a:xfrm>
              <a:custGeom>
                <a:avLst/>
                <a:gdLst>
                  <a:gd name="T0" fmla="*/ 59 w 59"/>
                  <a:gd name="T1" fmla="*/ 30 h 30"/>
                  <a:gd name="T2" fmla="*/ 30 w 59"/>
                  <a:gd name="T3" fmla="*/ 0 h 30"/>
                  <a:gd name="T4" fmla="*/ 0 w 59"/>
                  <a:gd name="T5" fmla="*/ 30 h 30"/>
                </a:gdLst>
                <a:ahLst/>
                <a:cxnLst>
                  <a:cxn ang="0">
                    <a:pos x="T0" y="T1"/>
                  </a:cxn>
                  <a:cxn ang="0">
                    <a:pos x="T2" y="T3"/>
                  </a:cxn>
                  <a:cxn ang="0">
                    <a:pos x="T4" y="T5"/>
                  </a:cxn>
                </a:cxnLst>
                <a:rect l="0" t="0" r="r" b="b"/>
                <a:pathLst>
                  <a:path w="59" h="30">
                    <a:moveTo>
                      <a:pt x="59" y="30"/>
                    </a:moveTo>
                    <a:cubicBezTo>
                      <a:pt x="59" y="13"/>
                      <a:pt x="46" y="0"/>
                      <a:pt x="30" y="0"/>
                    </a:cubicBezTo>
                    <a:cubicBezTo>
                      <a:pt x="13" y="0"/>
                      <a:pt x="0" y="13"/>
                      <a:pt x="0" y="30"/>
                    </a:cubicBezTo>
                  </a:path>
                </a:pathLst>
              </a:custGeom>
              <a:noFill/>
              <a:ln w="269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8" name="Freeform 7"/>
              <p:cNvSpPr>
                <a:spLocks/>
              </p:cNvSpPr>
              <p:nvPr/>
            </p:nvSpPr>
            <p:spPr bwMode="auto">
              <a:xfrm>
                <a:off x="113" y="30"/>
                <a:ext cx="125" cy="93"/>
              </a:xfrm>
              <a:custGeom>
                <a:avLst/>
                <a:gdLst>
                  <a:gd name="T0" fmla="*/ 11 w 125"/>
                  <a:gd name="T1" fmla="*/ 93 h 93"/>
                  <a:gd name="T2" fmla="*/ 125 w 125"/>
                  <a:gd name="T3" fmla="*/ 93 h 93"/>
                  <a:gd name="T4" fmla="*/ 125 w 125"/>
                  <a:gd name="T5" fmla="*/ 0 h 93"/>
                  <a:gd name="T6" fmla="*/ 0 w 125"/>
                  <a:gd name="T7" fmla="*/ 0 h 93"/>
                </a:gdLst>
                <a:ahLst/>
                <a:cxnLst>
                  <a:cxn ang="0">
                    <a:pos x="T0" y="T1"/>
                  </a:cxn>
                  <a:cxn ang="0">
                    <a:pos x="T2" y="T3"/>
                  </a:cxn>
                  <a:cxn ang="0">
                    <a:pos x="T4" y="T5"/>
                  </a:cxn>
                  <a:cxn ang="0">
                    <a:pos x="T6" y="T7"/>
                  </a:cxn>
                </a:cxnLst>
                <a:rect l="0" t="0" r="r" b="b"/>
                <a:pathLst>
                  <a:path w="125" h="93">
                    <a:moveTo>
                      <a:pt x="11" y="93"/>
                    </a:moveTo>
                    <a:lnTo>
                      <a:pt x="125" y="93"/>
                    </a:lnTo>
                    <a:lnTo>
                      <a:pt x="125" y="0"/>
                    </a:lnTo>
                    <a:lnTo>
                      <a:pt x="0" y="0"/>
                    </a:lnTo>
                  </a:path>
                </a:pathLst>
              </a:custGeom>
              <a:noFill/>
              <a:ln w="269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1" name="Line 8"/>
              <p:cNvSpPr>
                <a:spLocks noChangeShapeType="1"/>
              </p:cNvSpPr>
              <p:nvPr/>
            </p:nvSpPr>
            <p:spPr bwMode="auto">
              <a:xfrm flipV="1">
                <a:off x="170" y="123"/>
                <a:ext cx="0" cy="32"/>
              </a:xfrm>
              <a:prstGeom prst="line">
                <a:avLst/>
              </a:prstGeom>
              <a:noFill/>
              <a:ln w="269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 name="Freeform 9"/>
              <p:cNvSpPr>
                <a:spLocks/>
              </p:cNvSpPr>
              <p:nvPr/>
            </p:nvSpPr>
            <p:spPr bwMode="auto">
              <a:xfrm>
                <a:off x="223" y="47"/>
                <a:ext cx="59" cy="108"/>
              </a:xfrm>
              <a:custGeom>
                <a:avLst/>
                <a:gdLst>
                  <a:gd name="T0" fmla="*/ 15 w 59"/>
                  <a:gd name="T1" fmla="*/ 0 h 108"/>
                  <a:gd name="T2" fmla="*/ 59 w 59"/>
                  <a:gd name="T3" fmla="*/ 0 h 108"/>
                  <a:gd name="T4" fmla="*/ 59 w 59"/>
                  <a:gd name="T5" fmla="*/ 108 h 108"/>
                  <a:gd name="T6" fmla="*/ 0 w 59"/>
                  <a:gd name="T7" fmla="*/ 108 h 108"/>
                  <a:gd name="T8" fmla="*/ 0 w 59"/>
                  <a:gd name="T9" fmla="*/ 76 h 108"/>
                </a:gdLst>
                <a:ahLst/>
                <a:cxnLst>
                  <a:cxn ang="0">
                    <a:pos x="T0" y="T1"/>
                  </a:cxn>
                  <a:cxn ang="0">
                    <a:pos x="T2" y="T3"/>
                  </a:cxn>
                  <a:cxn ang="0">
                    <a:pos x="T4" y="T5"/>
                  </a:cxn>
                  <a:cxn ang="0">
                    <a:pos x="T6" y="T7"/>
                  </a:cxn>
                  <a:cxn ang="0">
                    <a:pos x="T8" y="T9"/>
                  </a:cxn>
                </a:cxnLst>
                <a:rect l="0" t="0" r="r" b="b"/>
                <a:pathLst>
                  <a:path w="59" h="108">
                    <a:moveTo>
                      <a:pt x="15" y="0"/>
                    </a:moveTo>
                    <a:lnTo>
                      <a:pt x="59" y="0"/>
                    </a:lnTo>
                    <a:lnTo>
                      <a:pt x="59" y="108"/>
                    </a:lnTo>
                    <a:lnTo>
                      <a:pt x="0" y="108"/>
                    </a:lnTo>
                    <a:lnTo>
                      <a:pt x="0" y="76"/>
                    </a:lnTo>
                  </a:path>
                </a:pathLst>
              </a:custGeom>
              <a:noFill/>
              <a:ln w="269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2" name="Line 10"/>
              <p:cNvSpPr>
                <a:spLocks noChangeShapeType="1"/>
              </p:cNvSpPr>
              <p:nvPr/>
            </p:nvSpPr>
            <p:spPr bwMode="auto">
              <a:xfrm flipH="1">
                <a:off x="130" y="155"/>
                <a:ext cx="68" cy="0"/>
              </a:xfrm>
              <a:prstGeom prst="line">
                <a:avLst/>
              </a:prstGeom>
              <a:noFill/>
              <a:ln w="269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3" name="Line 11"/>
              <p:cNvSpPr>
                <a:spLocks noChangeShapeType="1"/>
              </p:cNvSpPr>
              <p:nvPr/>
            </p:nvSpPr>
            <p:spPr bwMode="auto">
              <a:xfrm flipH="1">
                <a:off x="238" y="82"/>
                <a:ext cx="44" cy="0"/>
              </a:xfrm>
              <a:prstGeom prst="line">
                <a:avLst/>
              </a:prstGeom>
              <a:noFill/>
              <a:ln w="269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8" name="Line 12"/>
              <p:cNvSpPr>
                <a:spLocks noChangeShapeType="1"/>
              </p:cNvSpPr>
              <p:nvPr/>
            </p:nvSpPr>
            <p:spPr bwMode="auto">
              <a:xfrm flipH="1">
                <a:off x="238" y="110"/>
                <a:ext cx="44" cy="0"/>
              </a:xfrm>
              <a:prstGeom prst="line">
                <a:avLst/>
              </a:prstGeom>
              <a:noFill/>
              <a:ln w="269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31" name="Line 13"/>
              <p:cNvSpPr>
                <a:spLocks noChangeShapeType="1"/>
              </p:cNvSpPr>
              <p:nvPr/>
            </p:nvSpPr>
            <p:spPr bwMode="auto">
              <a:xfrm>
                <a:off x="145" y="58"/>
                <a:ext cx="19" cy="37"/>
              </a:xfrm>
              <a:prstGeom prst="line">
                <a:avLst/>
              </a:prstGeom>
              <a:noFill/>
              <a:ln w="2063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26" name="Freeform 14"/>
              <p:cNvSpPr>
                <a:spLocks/>
              </p:cNvSpPr>
              <p:nvPr/>
            </p:nvSpPr>
            <p:spPr bwMode="auto">
              <a:xfrm>
                <a:off x="183" y="54"/>
                <a:ext cx="19" cy="41"/>
              </a:xfrm>
              <a:custGeom>
                <a:avLst/>
                <a:gdLst>
                  <a:gd name="T0" fmla="*/ 0 w 19"/>
                  <a:gd name="T1" fmla="*/ 0 h 41"/>
                  <a:gd name="T2" fmla="*/ 19 w 19"/>
                  <a:gd name="T3" fmla="*/ 21 h 41"/>
                  <a:gd name="T4" fmla="*/ 0 w 19"/>
                  <a:gd name="T5" fmla="*/ 41 h 41"/>
                </a:gdLst>
                <a:ahLst/>
                <a:cxnLst>
                  <a:cxn ang="0">
                    <a:pos x="T0" y="T1"/>
                  </a:cxn>
                  <a:cxn ang="0">
                    <a:pos x="T2" y="T3"/>
                  </a:cxn>
                  <a:cxn ang="0">
                    <a:pos x="T4" y="T5"/>
                  </a:cxn>
                </a:cxnLst>
                <a:rect l="0" t="0" r="r" b="b"/>
                <a:pathLst>
                  <a:path w="19" h="41">
                    <a:moveTo>
                      <a:pt x="0" y="0"/>
                    </a:moveTo>
                    <a:lnTo>
                      <a:pt x="19" y="21"/>
                    </a:lnTo>
                    <a:lnTo>
                      <a:pt x="0" y="41"/>
                    </a:lnTo>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sp>
        <p:nvSpPr>
          <p:cNvPr id="10" name="TextBox 9"/>
          <p:cNvSpPr txBox="1"/>
          <p:nvPr/>
        </p:nvSpPr>
        <p:spPr>
          <a:xfrm>
            <a:off x="1302577" y="4009258"/>
            <a:ext cx="2666297" cy="947111"/>
          </a:xfrm>
          <a:prstGeom prst="rect">
            <a:avLst/>
          </a:prstGeom>
          <a:noFill/>
        </p:spPr>
        <p:txBody>
          <a:bodyPr wrap="square" lIns="91414" tIns="146263" rIns="182828" bIns="146263" rtlCol="0">
            <a:spAutoFit/>
          </a:bodyPr>
          <a:lstStyle/>
          <a:p>
            <a:pPr algn="ctr" defTabSz="1218701">
              <a:lnSpc>
                <a:spcPct val="90000"/>
              </a:lnSpc>
              <a:spcAft>
                <a:spcPts val="588"/>
              </a:spcAft>
              <a:defRPr/>
            </a:pPr>
            <a:r>
              <a:rPr lang="en-US" sz="2353" kern="0" dirty="0">
                <a:gradFill>
                  <a:gsLst>
                    <a:gs pos="1250">
                      <a:srgbClr val="353535"/>
                    </a:gs>
                    <a:gs pos="100000">
                      <a:srgbClr val="353535"/>
                    </a:gs>
                  </a:gsLst>
                  <a:lin ang="5400000" scaled="0"/>
                </a:gradFill>
                <a:latin typeface="Segoe UI Semilight"/>
                <a:cs typeface="Segoe UI"/>
              </a:rPr>
              <a:t>Manage apps </a:t>
            </a:r>
            <a:br>
              <a:rPr lang="en-US" sz="2353" kern="0" dirty="0">
                <a:gradFill>
                  <a:gsLst>
                    <a:gs pos="1250">
                      <a:srgbClr val="353535"/>
                    </a:gs>
                    <a:gs pos="100000">
                      <a:srgbClr val="353535"/>
                    </a:gs>
                  </a:gsLst>
                  <a:lin ang="5400000" scaled="0"/>
                </a:gradFill>
                <a:latin typeface="Segoe UI Semilight"/>
                <a:cs typeface="Segoe UI"/>
              </a:rPr>
            </a:br>
            <a:r>
              <a:rPr lang="en-US" sz="2353" kern="0" dirty="0">
                <a:gradFill>
                  <a:gsLst>
                    <a:gs pos="1250">
                      <a:srgbClr val="353535"/>
                    </a:gs>
                    <a:gs pos="100000">
                      <a:srgbClr val="353535"/>
                    </a:gs>
                  </a:gsLst>
                  <a:lin ang="5400000" scaled="0"/>
                </a:gradFill>
                <a:latin typeface="Segoe UI Semilight"/>
                <a:cs typeface="Segoe UI"/>
              </a:rPr>
              <a:t>not servers</a:t>
            </a:r>
          </a:p>
        </p:txBody>
      </p:sp>
      <p:grpSp>
        <p:nvGrpSpPr>
          <p:cNvPr id="250" name="Group 249"/>
          <p:cNvGrpSpPr/>
          <p:nvPr/>
        </p:nvGrpSpPr>
        <p:grpSpPr>
          <a:xfrm>
            <a:off x="1793007" y="2262562"/>
            <a:ext cx="1685438" cy="1685438"/>
            <a:chOff x="5423171" y="2349343"/>
            <a:chExt cx="1719478" cy="1719478"/>
          </a:xfrm>
        </p:grpSpPr>
        <p:sp>
          <p:nvSpPr>
            <p:cNvPr id="195" name="Oval 194"/>
            <p:cNvSpPr/>
            <p:nvPr/>
          </p:nvSpPr>
          <p:spPr bwMode="auto">
            <a:xfrm>
              <a:off x="5423171" y="2349343"/>
              <a:ext cx="1719478" cy="1719478"/>
            </a:xfrm>
            <a:prstGeom prst="ellipse">
              <a:avLst/>
            </a:prstGeom>
            <a:solidFill>
              <a:schemeClr val="bg1"/>
            </a:solidFill>
            <a:ln>
              <a:solidFill>
                <a:schemeClr val="tx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40" name="Group 17"/>
            <p:cNvGrpSpPr>
              <a:grpSpLocks noChangeAspect="1"/>
            </p:cNvGrpSpPr>
            <p:nvPr/>
          </p:nvGrpSpPr>
          <p:grpSpPr bwMode="auto">
            <a:xfrm>
              <a:off x="5954114" y="2865066"/>
              <a:ext cx="646697" cy="749504"/>
              <a:chOff x="9" y="9"/>
              <a:chExt cx="195" cy="226"/>
            </a:xfrm>
          </p:grpSpPr>
          <p:sp>
            <p:nvSpPr>
              <p:cNvPr id="242" name="Freeform 18"/>
              <p:cNvSpPr>
                <a:spLocks/>
              </p:cNvSpPr>
              <p:nvPr/>
            </p:nvSpPr>
            <p:spPr bwMode="auto">
              <a:xfrm>
                <a:off x="9" y="204"/>
                <a:ext cx="195" cy="31"/>
              </a:xfrm>
              <a:custGeom>
                <a:avLst/>
                <a:gdLst>
                  <a:gd name="T0" fmla="*/ 0 w 91"/>
                  <a:gd name="T1" fmla="*/ 0 h 15"/>
                  <a:gd name="T2" fmla="*/ 16 w 91"/>
                  <a:gd name="T3" fmla="*/ 15 h 15"/>
                  <a:gd name="T4" fmla="*/ 31 w 91"/>
                  <a:gd name="T5" fmla="*/ 0 h 15"/>
                  <a:gd name="T6" fmla="*/ 91 w 91"/>
                  <a:gd name="T7" fmla="*/ 0 h 15"/>
                  <a:gd name="T8" fmla="*/ 75 w 91"/>
                  <a:gd name="T9" fmla="*/ 15 h 15"/>
                  <a:gd name="T10" fmla="*/ 16 w 91"/>
                  <a:gd name="T11" fmla="*/ 15 h 15"/>
                </a:gdLst>
                <a:ahLst/>
                <a:cxnLst>
                  <a:cxn ang="0">
                    <a:pos x="T0" y="T1"/>
                  </a:cxn>
                  <a:cxn ang="0">
                    <a:pos x="T2" y="T3"/>
                  </a:cxn>
                  <a:cxn ang="0">
                    <a:pos x="T4" y="T5"/>
                  </a:cxn>
                  <a:cxn ang="0">
                    <a:pos x="T6" y="T7"/>
                  </a:cxn>
                  <a:cxn ang="0">
                    <a:pos x="T8" y="T9"/>
                  </a:cxn>
                  <a:cxn ang="0">
                    <a:pos x="T10" y="T11"/>
                  </a:cxn>
                </a:cxnLst>
                <a:rect l="0" t="0" r="r" b="b"/>
                <a:pathLst>
                  <a:path w="91" h="15">
                    <a:moveTo>
                      <a:pt x="0" y="0"/>
                    </a:moveTo>
                    <a:cubicBezTo>
                      <a:pt x="0" y="8"/>
                      <a:pt x="7" y="15"/>
                      <a:pt x="16" y="15"/>
                    </a:cubicBezTo>
                    <a:cubicBezTo>
                      <a:pt x="24" y="15"/>
                      <a:pt x="31" y="8"/>
                      <a:pt x="31" y="0"/>
                    </a:cubicBezTo>
                    <a:cubicBezTo>
                      <a:pt x="91" y="0"/>
                      <a:pt x="91" y="0"/>
                      <a:pt x="91" y="0"/>
                    </a:cubicBezTo>
                    <a:cubicBezTo>
                      <a:pt x="91" y="8"/>
                      <a:pt x="84" y="15"/>
                      <a:pt x="75" y="15"/>
                    </a:cubicBezTo>
                    <a:cubicBezTo>
                      <a:pt x="16" y="15"/>
                      <a:pt x="16" y="15"/>
                      <a:pt x="16" y="15"/>
                    </a:cubicBezTo>
                  </a:path>
                </a:pathLst>
              </a:custGeom>
              <a:noFill/>
              <a:ln w="269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43" name="Freeform 19"/>
              <p:cNvSpPr>
                <a:spLocks/>
              </p:cNvSpPr>
              <p:nvPr/>
            </p:nvSpPr>
            <p:spPr bwMode="auto">
              <a:xfrm>
                <a:off x="9" y="9"/>
                <a:ext cx="172" cy="197"/>
              </a:xfrm>
              <a:custGeom>
                <a:avLst/>
                <a:gdLst>
                  <a:gd name="T0" fmla="*/ 0 w 172"/>
                  <a:gd name="T1" fmla="*/ 197 h 197"/>
                  <a:gd name="T2" fmla="*/ 0 w 172"/>
                  <a:gd name="T3" fmla="*/ 0 h 197"/>
                  <a:gd name="T4" fmla="*/ 172 w 172"/>
                  <a:gd name="T5" fmla="*/ 0 h 197"/>
                  <a:gd name="T6" fmla="*/ 172 w 172"/>
                  <a:gd name="T7" fmla="*/ 195 h 197"/>
                </a:gdLst>
                <a:ahLst/>
                <a:cxnLst>
                  <a:cxn ang="0">
                    <a:pos x="T0" y="T1"/>
                  </a:cxn>
                  <a:cxn ang="0">
                    <a:pos x="T2" y="T3"/>
                  </a:cxn>
                  <a:cxn ang="0">
                    <a:pos x="T4" y="T5"/>
                  </a:cxn>
                  <a:cxn ang="0">
                    <a:pos x="T6" y="T7"/>
                  </a:cxn>
                </a:cxnLst>
                <a:rect l="0" t="0" r="r" b="b"/>
                <a:pathLst>
                  <a:path w="172" h="197">
                    <a:moveTo>
                      <a:pt x="0" y="197"/>
                    </a:moveTo>
                    <a:lnTo>
                      <a:pt x="0" y="0"/>
                    </a:lnTo>
                    <a:lnTo>
                      <a:pt x="172" y="0"/>
                    </a:lnTo>
                    <a:lnTo>
                      <a:pt x="172" y="195"/>
                    </a:lnTo>
                  </a:path>
                </a:pathLst>
              </a:custGeom>
              <a:noFill/>
              <a:ln w="269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44" name="Line 20"/>
              <p:cNvSpPr>
                <a:spLocks noChangeShapeType="1"/>
              </p:cNvSpPr>
              <p:nvPr/>
            </p:nvSpPr>
            <p:spPr bwMode="auto">
              <a:xfrm>
                <a:off x="78" y="58"/>
                <a:ext cx="69" cy="0"/>
              </a:xfrm>
              <a:prstGeom prst="line">
                <a:avLst/>
              </a:prstGeom>
              <a:noFill/>
              <a:ln w="269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45" name="Line 21"/>
              <p:cNvSpPr>
                <a:spLocks noChangeShapeType="1"/>
              </p:cNvSpPr>
              <p:nvPr/>
            </p:nvSpPr>
            <p:spPr bwMode="auto">
              <a:xfrm>
                <a:off x="78" y="105"/>
                <a:ext cx="69" cy="0"/>
              </a:xfrm>
              <a:prstGeom prst="line">
                <a:avLst/>
              </a:prstGeom>
              <a:noFill/>
              <a:ln w="269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46" name="Line 22"/>
              <p:cNvSpPr>
                <a:spLocks noChangeShapeType="1"/>
              </p:cNvSpPr>
              <p:nvPr/>
            </p:nvSpPr>
            <p:spPr bwMode="auto">
              <a:xfrm>
                <a:off x="78" y="154"/>
                <a:ext cx="69" cy="0"/>
              </a:xfrm>
              <a:prstGeom prst="line">
                <a:avLst/>
              </a:prstGeom>
              <a:noFill/>
              <a:ln w="269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47" name="Line 23"/>
              <p:cNvSpPr>
                <a:spLocks noChangeShapeType="1"/>
              </p:cNvSpPr>
              <p:nvPr/>
            </p:nvSpPr>
            <p:spPr bwMode="auto">
              <a:xfrm>
                <a:off x="44" y="58"/>
                <a:ext cx="17" cy="0"/>
              </a:xfrm>
              <a:prstGeom prst="line">
                <a:avLst/>
              </a:prstGeom>
              <a:noFill/>
              <a:ln w="269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48" name="Line 24"/>
              <p:cNvSpPr>
                <a:spLocks noChangeShapeType="1"/>
              </p:cNvSpPr>
              <p:nvPr/>
            </p:nvSpPr>
            <p:spPr bwMode="auto">
              <a:xfrm>
                <a:off x="44" y="105"/>
                <a:ext cx="17" cy="0"/>
              </a:xfrm>
              <a:prstGeom prst="line">
                <a:avLst/>
              </a:prstGeom>
              <a:noFill/>
              <a:ln w="269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49" name="Line 25"/>
              <p:cNvSpPr>
                <a:spLocks noChangeShapeType="1"/>
              </p:cNvSpPr>
              <p:nvPr/>
            </p:nvSpPr>
            <p:spPr bwMode="auto">
              <a:xfrm>
                <a:off x="44" y="154"/>
                <a:ext cx="17" cy="0"/>
              </a:xfrm>
              <a:prstGeom prst="line">
                <a:avLst/>
              </a:prstGeom>
              <a:noFill/>
              <a:ln w="269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sp>
        <p:nvSpPr>
          <p:cNvPr id="61" name="TextBox 60"/>
          <p:cNvSpPr txBox="1"/>
          <p:nvPr/>
        </p:nvSpPr>
        <p:spPr>
          <a:xfrm>
            <a:off x="8359760" y="3923197"/>
            <a:ext cx="2455376" cy="947111"/>
          </a:xfrm>
          <a:prstGeom prst="rect">
            <a:avLst/>
          </a:prstGeom>
          <a:noFill/>
        </p:spPr>
        <p:txBody>
          <a:bodyPr wrap="square" lIns="91414" tIns="146263" rIns="182828" bIns="146263" rtlCol="0">
            <a:spAutoFit/>
          </a:bodyPr>
          <a:lstStyle/>
          <a:p>
            <a:pPr algn="ctr" defTabSz="1218701">
              <a:lnSpc>
                <a:spcPct val="90000"/>
              </a:lnSpc>
              <a:spcAft>
                <a:spcPts val="588"/>
              </a:spcAft>
              <a:defRPr/>
            </a:pPr>
            <a:r>
              <a:rPr lang="en-US" sz="2353" kern="0" dirty="0">
                <a:gradFill>
                  <a:gsLst>
                    <a:gs pos="1250">
                      <a:srgbClr val="353535"/>
                    </a:gs>
                    <a:gs pos="100000">
                      <a:srgbClr val="353535"/>
                    </a:gs>
                  </a:gsLst>
                  <a:lin ang="5400000" scaled="0"/>
                </a:gradFill>
                <a:latin typeface="Segoe UI Semilight"/>
                <a:cs typeface="Segoe UI"/>
              </a:rPr>
              <a:t>Faster time </a:t>
            </a:r>
            <a:br>
              <a:rPr lang="en-US" sz="2353" kern="0" dirty="0">
                <a:gradFill>
                  <a:gsLst>
                    <a:gs pos="1250">
                      <a:srgbClr val="353535"/>
                    </a:gs>
                    <a:gs pos="100000">
                      <a:srgbClr val="353535"/>
                    </a:gs>
                  </a:gsLst>
                  <a:lin ang="5400000" scaled="0"/>
                </a:gradFill>
                <a:latin typeface="Segoe UI Semilight"/>
                <a:cs typeface="Segoe UI"/>
              </a:rPr>
            </a:br>
            <a:r>
              <a:rPr lang="en-US" sz="2353" kern="0" dirty="0">
                <a:gradFill>
                  <a:gsLst>
                    <a:gs pos="1250">
                      <a:srgbClr val="353535"/>
                    </a:gs>
                    <a:gs pos="100000">
                      <a:srgbClr val="353535"/>
                    </a:gs>
                  </a:gsLst>
                  <a:lin ang="5400000" scaled="0"/>
                </a:gradFill>
                <a:latin typeface="Segoe UI Semilight"/>
                <a:cs typeface="Segoe UI"/>
              </a:rPr>
              <a:t>to market</a:t>
            </a:r>
          </a:p>
        </p:txBody>
      </p:sp>
      <p:grpSp>
        <p:nvGrpSpPr>
          <p:cNvPr id="33" name="Group 32"/>
          <p:cNvGrpSpPr/>
          <p:nvPr/>
        </p:nvGrpSpPr>
        <p:grpSpPr>
          <a:xfrm>
            <a:off x="8744728" y="2176501"/>
            <a:ext cx="1685437" cy="1685438"/>
            <a:chOff x="8982815" y="2349343"/>
            <a:chExt cx="1719478" cy="1719478"/>
          </a:xfrm>
        </p:grpSpPr>
        <p:sp>
          <p:nvSpPr>
            <p:cNvPr id="207" name="Oval 206"/>
            <p:cNvSpPr/>
            <p:nvPr/>
          </p:nvSpPr>
          <p:spPr bwMode="auto">
            <a:xfrm>
              <a:off x="8982815" y="2349343"/>
              <a:ext cx="1719478" cy="1719478"/>
            </a:xfrm>
            <a:prstGeom prst="ellipse">
              <a:avLst/>
            </a:prstGeom>
            <a:solidFill>
              <a:schemeClr val="bg1"/>
            </a:solidFill>
            <a:ln>
              <a:solidFill>
                <a:schemeClr val="tx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latin typeface="Segoe UI Semilight"/>
                <a:cs typeface="Segoe UI" pitchFamily="34" charset="0"/>
              </a:endParaRPr>
            </a:p>
          </p:txBody>
        </p:sp>
        <p:grpSp>
          <p:nvGrpSpPr>
            <p:cNvPr id="252" name="Group 28"/>
            <p:cNvGrpSpPr>
              <a:grpSpLocks noChangeAspect="1"/>
            </p:cNvGrpSpPr>
            <p:nvPr/>
          </p:nvGrpSpPr>
          <p:grpSpPr bwMode="auto">
            <a:xfrm>
              <a:off x="9491591" y="2863270"/>
              <a:ext cx="684072" cy="686754"/>
              <a:chOff x="8" y="7"/>
              <a:chExt cx="255" cy="256"/>
            </a:xfrm>
          </p:grpSpPr>
          <p:sp>
            <p:nvSpPr>
              <p:cNvPr id="254" name="Freeform 29"/>
              <p:cNvSpPr>
                <a:spLocks/>
              </p:cNvSpPr>
              <p:nvPr/>
            </p:nvSpPr>
            <p:spPr bwMode="auto">
              <a:xfrm>
                <a:off x="8" y="7"/>
                <a:ext cx="255" cy="256"/>
              </a:xfrm>
              <a:custGeom>
                <a:avLst/>
                <a:gdLst>
                  <a:gd name="T0" fmla="*/ 4 w 120"/>
                  <a:gd name="T1" fmla="*/ 38 h 120"/>
                  <a:gd name="T2" fmla="*/ 5 w 120"/>
                  <a:gd name="T3" fmla="*/ 36 h 120"/>
                  <a:gd name="T4" fmla="*/ 9 w 120"/>
                  <a:gd name="T5" fmla="*/ 28 h 120"/>
                  <a:gd name="T6" fmla="*/ 60 w 120"/>
                  <a:gd name="T7" fmla="*/ 0 h 120"/>
                  <a:gd name="T8" fmla="*/ 120 w 120"/>
                  <a:gd name="T9" fmla="*/ 60 h 120"/>
                  <a:gd name="T10" fmla="*/ 60 w 120"/>
                  <a:gd name="T11" fmla="*/ 120 h 120"/>
                  <a:gd name="T12" fmla="*/ 0 w 120"/>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4" y="38"/>
                    </a:moveTo>
                    <a:cubicBezTo>
                      <a:pt x="4" y="38"/>
                      <a:pt x="5" y="37"/>
                      <a:pt x="5" y="36"/>
                    </a:cubicBezTo>
                    <a:cubicBezTo>
                      <a:pt x="6" y="33"/>
                      <a:pt x="8" y="31"/>
                      <a:pt x="9" y="28"/>
                    </a:cubicBezTo>
                    <a:cubicBezTo>
                      <a:pt x="20" y="11"/>
                      <a:pt x="39" y="0"/>
                      <a:pt x="60" y="0"/>
                    </a:cubicBezTo>
                    <a:cubicBezTo>
                      <a:pt x="93" y="0"/>
                      <a:pt x="120" y="27"/>
                      <a:pt x="120" y="60"/>
                    </a:cubicBezTo>
                    <a:cubicBezTo>
                      <a:pt x="120" y="93"/>
                      <a:pt x="93" y="120"/>
                      <a:pt x="60" y="120"/>
                    </a:cubicBezTo>
                    <a:cubicBezTo>
                      <a:pt x="27" y="120"/>
                      <a:pt x="0" y="93"/>
                      <a:pt x="0" y="60"/>
                    </a:cubicBezTo>
                  </a:path>
                </a:pathLst>
              </a:custGeom>
              <a:noFill/>
              <a:ln w="269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353535"/>
                  </a:solidFill>
                  <a:latin typeface="Segoe UI Semilight"/>
                </a:endParaRPr>
              </a:p>
            </p:txBody>
          </p:sp>
          <p:sp>
            <p:nvSpPr>
              <p:cNvPr id="255" name="Freeform 30"/>
              <p:cNvSpPr>
                <a:spLocks/>
              </p:cNvSpPr>
              <p:nvPr/>
            </p:nvSpPr>
            <p:spPr bwMode="auto">
              <a:xfrm>
                <a:off x="136" y="67"/>
                <a:ext cx="48" cy="117"/>
              </a:xfrm>
              <a:custGeom>
                <a:avLst/>
                <a:gdLst>
                  <a:gd name="T0" fmla="*/ 0 w 48"/>
                  <a:gd name="T1" fmla="*/ 0 h 117"/>
                  <a:gd name="T2" fmla="*/ 0 w 48"/>
                  <a:gd name="T3" fmla="*/ 68 h 117"/>
                  <a:gd name="T4" fmla="*/ 48 w 48"/>
                  <a:gd name="T5" fmla="*/ 117 h 117"/>
                </a:gdLst>
                <a:ahLst/>
                <a:cxnLst>
                  <a:cxn ang="0">
                    <a:pos x="T0" y="T1"/>
                  </a:cxn>
                  <a:cxn ang="0">
                    <a:pos x="T2" y="T3"/>
                  </a:cxn>
                  <a:cxn ang="0">
                    <a:pos x="T4" y="T5"/>
                  </a:cxn>
                </a:cxnLst>
                <a:rect l="0" t="0" r="r" b="b"/>
                <a:pathLst>
                  <a:path w="48" h="117">
                    <a:moveTo>
                      <a:pt x="0" y="0"/>
                    </a:moveTo>
                    <a:lnTo>
                      <a:pt x="0" y="68"/>
                    </a:lnTo>
                    <a:lnTo>
                      <a:pt x="48" y="117"/>
                    </a:lnTo>
                  </a:path>
                </a:pathLst>
              </a:custGeom>
              <a:noFill/>
              <a:ln w="269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353535"/>
                  </a:solidFill>
                  <a:latin typeface="Segoe UI Semilight"/>
                </a:endParaRPr>
              </a:p>
            </p:txBody>
          </p:sp>
          <p:sp>
            <p:nvSpPr>
              <p:cNvPr id="32" name="Freeform 31"/>
              <p:cNvSpPr>
                <a:spLocks/>
              </p:cNvSpPr>
              <p:nvPr/>
            </p:nvSpPr>
            <p:spPr bwMode="auto">
              <a:xfrm>
                <a:off x="8" y="33"/>
                <a:ext cx="60" cy="59"/>
              </a:xfrm>
              <a:custGeom>
                <a:avLst/>
                <a:gdLst>
                  <a:gd name="T0" fmla="*/ 60 w 60"/>
                  <a:gd name="T1" fmla="*/ 59 h 59"/>
                  <a:gd name="T2" fmla="*/ 0 w 60"/>
                  <a:gd name="T3" fmla="*/ 59 h 59"/>
                  <a:gd name="T4" fmla="*/ 0 w 60"/>
                  <a:gd name="T5" fmla="*/ 0 h 59"/>
                </a:gdLst>
                <a:ahLst/>
                <a:cxnLst>
                  <a:cxn ang="0">
                    <a:pos x="T0" y="T1"/>
                  </a:cxn>
                  <a:cxn ang="0">
                    <a:pos x="T2" y="T3"/>
                  </a:cxn>
                  <a:cxn ang="0">
                    <a:pos x="T4" y="T5"/>
                  </a:cxn>
                </a:cxnLst>
                <a:rect l="0" t="0" r="r" b="b"/>
                <a:pathLst>
                  <a:path w="60" h="59">
                    <a:moveTo>
                      <a:pt x="60" y="59"/>
                    </a:moveTo>
                    <a:lnTo>
                      <a:pt x="0" y="59"/>
                    </a:lnTo>
                    <a:lnTo>
                      <a:pt x="0" y="0"/>
                    </a:lnTo>
                  </a:path>
                </a:pathLst>
              </a:custGeom>
              <a:noFill/>
              <a:ln w="269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353535"/>
                  </a:solidFill>
                  <a:latin typeface="Segoe UI Semilight"/>
                </a:endParaRPr>
              </a:p>
            </p:txBody>
          </p:sp>
        </p:grpSp>
      </p:grpSp>
    </p:spTree>
    <p:extLst>
      <p:ext uri="{BB962C8B-B14F-4D97-AF65-F5344CB8AC3E}">
        <p14:creationId xmlns:p14="http://schemas.microsoft.com/office/powerpoint/2010/main" val="362200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0"/>
                                        </p:tgtEl>
                                        <p:attrNameLst>
                                          <p:attrName>style.visibility</p:attrName>
                                        </p:attrNameLst>
                                      </p:cBhvr>
                                      <p:to>
                                        <p:strVal val="visible"/>
                                      </p:to>
                                    </p:set>
                                    <p:animEffect transition="in" filter="fade">
                                      <p:cBhvr>
                                        <p:cTn id="7" dur="500"/>
                                        <p:tgtEl>
                                          <p:spTgt spid="250"/>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750" spd="-100000" fill="hold"/>
                                        <p:tgtEl>
                                          <p:spTgt spid="250"/>
                                        </p:tgtEl>
                                        <p:attrNameLst>
                                          <p:attrName>ppt_x</p:attrName>
                                          <p:attrName>ppt_y</p:attrName>
                                        </p:attrNameLst>
                                      </p:cBhvr>
                                      <p:rCtr x="0" y="1852"/>
                                    </p:animMotion>
                                  </p:childTnLst>
                                </p:cTn>
                              </p:par>
                              <p:par>
                                <p:cTn id="10" presetID="10" presetClass="entr" presetSubtype="0" fill="hold" grpId="0" nodeType="withEffect">
                                  <p:stCondLst>
                                    <p:cond delay="15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64" presetClass="path" presetSubtype="0" decel="100000" fill="hold" grpId="1" nodeType="withEffect">
                                  <p:stCondLst>
                                    <p:cond delay="150"/>
                                  </p:stCondLst>
                                  <p:childTnLst>
                                    <p:animMotion origin="layout" path="M 7.32704E-7 -1.01226E-6 L 7.32704E-7 -0.04539 " pathEditMode="relative" rAng="0" ptsTypes="AA">
                                      <p:cBhvr>
                                        <p:cTn id="14" dur="750" spd="-100000" fill="hold"/>
                                        <p:tgtEl>
                                          <p:spTgt spid="10"/>
                                        </p:tgtEl>
                                        <p:attrNameLst>
                                          <p:attrName>ppt_x</p:attrName>
                                          <p:attrName>ppt_y</p:attrName>
                                        </p:attrNameLst>
                                      </p:cBhvr>
                                      <p:rCtr x="0" y="-2270"/>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37"/>
                                        </p:tgtEl>
                                        <p:attrNameLst>
                                          <p:attrName>style.visibility</p:attrName>
                                        </p:attrNameLst>
                                      </p:cBhvr>
                                      <p:to>
                                        <p:strVal val="visible"/>
                                      </p:to>
                                    </p:set>
                                    <p:animEffect transition="in" filter="fade">
                                      <p:cBhvr>
                                        <p:cTn id="19" dur="500"/>
                                        <p:tgtEl>
                                          <p:spTgt spid="237"/>
                                        </p:tgtEl>
                                      </p:cBhvr>
                                    </p:animEffect>
                                  </p:childTnLst>
                                </p:cTn>
                              </p:par>
                              <p:par>
                                <p:cTn id="20" presetID="42" presetClass="path" presetSubtype="0" decel="100000" fill="hold" nodeType="withEffect">
                                  <p:stCondLst>
                                    <p:cond delay="0"/>
                                  </p:stCondLst>
                                  <p:childTnLst>
                                    <p:animMotion origin="layout" path="M -3.125E-6 4.44444E-6 L -3.125E-6 0.03703 " pathEditMode="relative" rAng="0" ptsTypes="AA">
                                      <p:cBhvr>
                                        <p:cTn id="21" dur="750" spd="-100000" fill="hold"/>
                                        <p:tgtEl>
                                          <p:spTgt spid="237"/>
                                        </p:tgtEl>
                                        <p:attrNameLst>
                                          <p:attrName>ppt_x</p:attrName>
                                          <p:attrName>ppt_y</p:attrName>
                                        </p:attrNameLst>
                                      </p:cBhvr>
                                      <p:rCtr x="0" y="1852"/>
                                    </p:animMotion>
                                  </p:childTnLst>
                                </p:cTn>
                              </p:par>
                              <p:par>
                                <p:cTn id="22" presetID="10" presetClass="entr" presetSubtype="0" fill="hold" grpId="0" nodeType="withEffect">
                                  <p:stCondLst>
                                    <p:cond delay="15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par>
                                <p:cTn id="25" presetID="64" presetClass="path" presetSubtype="0" decel="100000" fill="hold" grpId="1" nodeType="withEffect">
                                  <p:stCondLst>
                                    <p:cond delay="150"/>
                                  </p:stCondLst>
                                  <p:childTnLst>
                                    <p:animMotion origin="layout" path="M 7.32704E-7 -1.01226E-6 L 7.32704E-7 -0.04539 " pathEditMode="relative" rAng="0" ptsTypes="AA">
                                      <p:cBhvr>
                                        <p:cTn id="26" dur="750" spd="-100000" fill="hold"/>
                                        <p:tgtEl>
                                          <p:spTgt spid="60"/>
                                        </p:tgtEl>
                                        <p:attrNameLst>
                                          <p:attrName>ppt_x</p:attrName>
                                          <p:attrName>ppt_y</p:attrName>
                                        </p:attrNameLst>
                                      </p:cBhvr>
                                      <p:rCtr x="0" y="-2270"/>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42" presetClass="path" presetSubtype="0" decel="100000" fill="hold" nodeType="withEffect">
                                  <p:stCondLst>
                                    <p:cond delay="0"/>
                                  </p:stCondLst>
                                  <p:childTnLst>
                                    <p:animMotion origin="layout" path="M -3.125E-6 4.44444E-6 L -3.125E-6 0.03703 " pathEditMode="relative" rAng="0" ptsTypes="AA">
                                      <p:cBhvr>
                                        <p:cTn id="33" dur="750" spd="-100000" fill="hold"/>
                                        <p:tgtEl>
                                          <p:spTgt spid="33"/>
                                        </p:tgtEl>
                                        <p:attrNameLst>
                                          <p:attrName>ppt_x</p:attrName>
                                          <p:attrName>ppt_y</p:attrName>
                                        </p:attrNameLst>
                                      </p:cBhvr>
                                      <p:rCtr x="0" y="1852"/>
                                    </p:animMotion>
                                  </p:childTnLst>
                                </p:cTn>
                              </p:par>
                              <p:par>
                                <p:cTn id="34" presetID="10" presetClass="entr" presetSubtype="0" fill="hold" grpId="0" nodeType="withEffect">
                                  <p:stCondLst>
                                    <p:cond delay="150"/>
                                  </p:stCondLst>
                                  <p:childTnLst>
                                    <p:set>
                                      <p:cBhvr>
                                        <p:cTn id="35" dur="1" fill="hold">
                                          <p:stCondLst>
                                            <p:cond delay="0"/>
                                          </p:stCondLst>
                                        </p:cTn>
                                        <p:tgtEl>
                                          <p:spTgt spid="61"/>
                                        </p:tgtEl>
                                        <p:attrNameLst>
                                          <p:attrName>style.visibility</p:attrName>
                                        </p:attrNameLst>
                                      </p:cBhvr>
                                      <p:to>
                                        <p:strVal val="visible"/>
                                      </p:to>
                                    </p:set>
                                    <p:animEffect transition="in" filter="fade">
                                      <p:cBhvr>
                                        <p:cTn id="36" dur="500"/>
                                        <p:tgtEl>
                                          <p:spTgt spid="61"/>
                                        </p:tgtEl>
                                      </p:cBhvr>
                                    </p:animEffect>
                                  </p:childTnLst>
                                </p:cTn>
                              </p:par>
                              <p:par>
                                <p:cTn id="37" presetID="64" presetClass="path" presetSubtype="0" decel="100000" fill="hold" grpId="1" nodeType="withEffect">
                                  <p:stCondLst>
                                    <p:cond delay="150"/>
                                  </p:stCondLst>
                                  <p:childTnLst>
                                    <p:animMotion origin="layout" path="M 7.32704E-7 -1.01226E-6 L 7.32704E-7 -0.04539 " pathEditMode="relative" rAng="0" ptsTypes="AA">
                                      <p:cBhvr>
                                        <p:cTn id="38" dur="750" spd="-100000" fill="hold"/>
                                        <p:tgtEl>
                                          <p:spTgt spid="61"/>
                                        </p:tgtEl>
                                        <p:attrNameLst>
                                          <p:attrName>ppt_x</p:attrName>
                                          <p:attrName>ppt_y</p:attrName>
                                        </p:attrNameLst>
                                      </p:cBhvr>
                                      <p:rCtr x="0" y="-22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0" grpId="1"/>
      <p:bldP spid="10" grpId="0"/>
      <p:bldP spid="10" grpId="1"/>
      <p:bldP spid="61" grpId="0"/>
      <p:bldP spid="61"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242108" y="1702637"/>
            <a:ext cx="6417855" cy="4485897"/>
            <a:chOff x="5347099" y="1736031"/>
            <a:chExt cx="6547475" cy="4576498"/>
          </a:xfrm>
        </p:grpSpPr>
        <p:sp>
          <p:nvSpPr>
            <p:cNvPr id="112" name="Rectangle 57"/>
            <p:cNvSpPr/>
            <p:nvPr/>
          </p:nvSpPr>
          <p:spPr bwMode="auto">
            <a:xfrm>
              <a:off x="5347099" y="1824269"/>
              <a:ext cx="6547475" cy="4488260"/>
            </a:xfrm>
            <a:custGeom>
              <a:avLst/>
              <a:gdLst>
                <a:gd name="connsiteX0" fmla="*/ 0 w 5727654"/>
                <a:gd name="connsiteY0" fmla="*/ 0 h 3246437"/>
                <a:gd name="connsiteX1" fmla="*/ 5727654 w 5727654"/>
                <a:gd name="connsiteY1" fmla="*/ 0 h 3246437"/>
                <a:gd name="connsiteX2" fmla="*/ 5727654 w 5727654"/>
                <a:gd name="connsiteY2" fmla="*/ 3246437 h 3246437"/>
                <a:gd name="connsiteX3" fmla="*/ 0 w 5727654"/>
                <a:gd name="connsiteY3" fmla="*/ 3246437 h 3246437"/>
                <a:gd name="connsiteX4" fmla="*/ 0 w 5727654"/>
                <a:gd name="connsiteY4" fmla="*/ 0 h 3246437"/>
                <a:gd name="connsiteX0" fmla="*/ 0 w 6562044"/>
                <a:gd name="connsiteY0" fmla="*/ 1645920 h 3246437"/>
                <a:gd name="connsiteX1" fmla="*/ 6562044 w 6562044"/>
                <a:gd name="connsiteY1" fmla="*/ 0 h 3246437"/>
                <a:gd name="connsiteX2" fmla="*/ 6562044 w 6562044"/>
                <a:gd name="connsiteY2" fmla="*/ 3246437 h 3246437"/>
                <a:gd name="connsiteX3" fmla="*/ 834390 w 6562044"/>
                <a:gd name="connsiteY3" fmla="*/ 3246437 h 3246437"/>
                <a:gd name="connsiteX4" fmla="*/ 0 w 6562044"/>
                <a:gd name="connsiteY4" fmla="*/ 1645920 h 3246437"/>
                <a:gd name="connsiteX0" fmla="*/ 0 w 6562044"/>
                <a:gd name="connsiteY0" fmla="*/ 1645920 h 3246437"/>
                <a:gd name="connsiteX1" fmla="*/ 6562044 w 6562044"/>
                <a:gd name="connsiteY1" fmla="*/ 0 h 3246437"/>
                <a:gd name="connsiteX2" fmla="*/ 6562044 w 6562044"/>
                <a:gd name="connsiteY2" fmla="*/ 3246437 h 3246437"/>
                <a:gd name="connsiteX3" fmla="*/ 834390 w 6562044"/>
                <a:gd name="connsiteY3" fmla="*/ 3246437 h 3246437"/>
                <a:gd name="connsiteX4" fmla="*/ 0 w 6562044"/>
                <a:gd name="connsiteY4" fmla="*/ 1645920 h 3246437"/>
                <a:gd name="connsiteX0" fmla="*/ 0 w 6207714"/>
                <a:gd name="connsiteY0" fmla="*/ 1565910 h 3246437"/>
                <a:gd name="connsiteX1" fmla="*/ 6207714 w 6207714"/>
                <a:gd name="connsiteY1" fmla="*/ 0 h 3246437"/>
                <a:gd name="connsiteX2" fmla="*/ 6207714 w 6207714"/>
                <a:gd name="connsiteY2" fmla="*/ 3246437 h 3246437"/>
                <a:gd name="connsiteX3" fmla="*/ 480060 w 6207714"/>
                <a:gd name="connsiteY3" fmla="*/ 3246437 h 3246437"/>
                <a:gd name="connsiteX4" fmla="*/ 0 w 6207714"/>
                <a:gd name="connsiteY4" fmla="*/ 1565910 h 3246437"/>
                <a:gd name="connsiteX0" fmla="*/ 0 w 6207714"/>
                <a:gd name="connsiteY0" fmla="*/ 1565910 h 3246437"/>
                <a:gd name="connsiteX1" fmla="*/ 6207714 w 6207714"/>
                <a:gd name="connsiteY1" fmla="*/ 0 h 3246437"/>
                <a:gd name="connsiteX2" fmla="*/ 6207714 w 6207714"/>
                <a:gd name="connsiteY2" fmla="*/ 3246437 h 3246437"/>
                <a:gd name="connsiteX3" fmla="*/ 480060 w 6207714"/>
                <a:gd name="connsiteY3" fmla="*/ 3246437 h 3246437"/>
                <a:gd name="connsiteX4" fmla="*/ 0 w 6207714"/>
                <a:gd name="connsiteY4" fmla="*/ 1565910 h 3246437"/>
                <a:gd name="connsiteX0" fmla="*/ 0 w 6207714"/>
                <a:gd name="connsiteY0" fmla="*/ 1565910 h 3246437"/>
                <a:gd name="connsiteX1" fmla="*/ 6207714 w 6207714"/>
                <a:gd name="connsiteY1" fmla="*/ 0 h 3246437"/>
                <a:gd name="connsiteX2" fmla="*/ 6207714 w 6207714"/>
                <a:gd name="connsiteY2" fmla="*/ 3246437 h 3246437"/>
                <a:gd name="connsiteX3" fmla="*/ 480060 w 6207714"/>
                <a:gd name="connsiteY3" fmla="*/ 3246437 h 3246437"/>
                <a:gd name="connsiteX4" fmla="*/ 0 w 6207714"/>
                <a:gd name="connsiteY4" fmla="*/ 1565910 h 3246437"/>
                <a:gd name="connsiteX0" fmla="*/ 0 w 6277564"/>
                <a:gd name="connsiteY0" fmla="*/ 1584960 h 3246437"/>
                <a:gd name="connsiteX1" fmla="*/ 6277564 w 6277564"/>
                <a:gd name="connsiteY1" fmla="*/ 0 h 3246437"/>
                <a:gd name="connsiteX2" fmla="*/ 6277564 w 6277564"/>
                <a:gd name="connsiteY2" fmla="*/ 3246437 h 3246437"/>
                <a:gd name="connsiteX3" fmla="*/ 549910 w 6277564"/>
                <a:gd name="connsiteY3" fmla="*/ 3246437 h 3246437"/>
                <a:gd name="connsiteX4" fmla="*/ 0 w 6277564"/>
                <a:gd name="connsiteY4" fmla="*/ 1584960 h 3246437"/>
                <a:gd name="connsiteX0" fmla="*/ 0 w 6125164"/>
                <a:gd name="connsiteY0" fmla="*/ 1572260 h 3246437"/>
                <a:gd name="connsiteX1" fmla="*/ 6125164 w 6125164"/>
                <a:gd name="connsiteY1" fmla="*/ 0 h 3246437"/>
                <a:gd name="connsiteX2" fmla="*/ 6125164 w 6125164"/>
                <a:gd name="connsiteY2" fmla="*/ 3246437 h 3246437"/>
                <a:gd name="connsiteX3" fmla="*/ 397510 w 6125164"/>
                <a:gd name="connsiteY3" fmla="*/ 3246437 h 3246437"/>
                <a:gd name="connsiteX4" fmla="*/ 0 w 6125164"/>
                <a:gd name="connsiteY4" fmla="*/ 1572260 h 3246437"/>
                <a:gd name="connsiteX0" fmla="*/ 0 w 6125164"/>
                <a:gd name="connsiteY0" fmla="*/ 1572260 h 3246437"/>
                <a:gd name="connsiteX1" fmla="*/ 6125164 w 6125164"/>
                <a:gd name="connsiteY1" fmla="*/ 0 h 3246437"/>
                <a:gd name="connsiteX2" fmla="*/ 6125164 w 6125164"/>
                <a:gd name="connsiteY2" fmla="*/ 3246437 h 3246437"/>
                <a:gd name="connsiteX3" fmla="*/ 308479 w 6125164"/>
                <a:gd name="connsiteY3" fmla="*/ 2971391 h 3246437"/>
                <a:gd name="connsiteX4" fmla="*/ 0 w 6125164"/>
                <a:gd name="connsiteY4" fmla="*/ 1572260 h 3246437"/>
                <a:gd name="connsiteX0" fmla="*/ 0 w 6125164"/>
                <a:gd name="connsiteY0" fmla="*/ 1572260 h 2989427"/>
                <a:gd name="connsiteX1" fmla="*/ 6125164 w 6125164"/>
                <a:gd name="connsiteY1" fmla="*/ 0 h 2989427"/>
                <a:gd name="connsiteX2" fmla="*/ 6125164 w 6125164"/>
                <a:gd name="connsiteY2" fmla="*/ 2989427 h 2989427"/>
                <a:gd name="connsiteX3" fmla="*/ 308479 w 6125164"/>
                <a:gd name="connsiteY3" fmla="*/ 2971391 h 2989427"/>
                <a:gd name="connsiteX4" fmla="*/ 0 w 6125164"/>
                <a:gd name="connsiteY4" fmla="*/ 1572260 h 2989427"/>
                <a:gd name="connsiteX0" fmla="*/ 0 w 6125164"/>
                <a:gd name="connsiteY0" fmla="*/ 1572260 h 2983791"/>
                <a:gd name="connsiteX1" fmla="*/ 6125164 w 6125164"/>
                <a:gd name="connsiteY1" fmla="*/ 0 h 2983791"/>
                <a:gd name="connsiteX2" fmla="*/ 6120527 w 6125164"/>
                <a:gd name="connsiteY2" fmla="*/ 2983791 h 2983791"/>
                <a:gd name="connsiteX3" fmla="*/ 308479 w 6125164"/>
                <a:gd name="connsiteY3" fmla="*/ 2971391 h 2983791"/>
                <a:gd name="connsiteX4" fmla="*/ 0 w 6125164"/>
                <a:gd name="connsiteY4" fmla="*/ 1572260 h 2983791"/>
                <a:gd name="connsiteX0" fmla="*/ 0 w 6820716"/>
                <a:gd name="connsiteY0" fmla="*/ 2068244 h 2983791"/>
                <a:gd name="connsiteX1" fmla="*/ 6820716 w 6820716"/>
                <a:gd name="connsiteY1" fmla="*/ 0 h 2983791"/>
                <a:gd name="connsiteX2" fmla="*/ 6816079 w 6820716"/>
                <a:gd name="connsiteY2" fmla="*/ 2983791 h 2983791"/>
                <a:gd name="connsiteX3" fmla="*/ 1004031 w 6820716"/>
                <a:gd name="connsiteY3" fmla="*/ 2971391 h 2983791"/>
                <a:gd name="connsiteX4" fmla="*/ 0 w 6820716"/>
                <a:gd name="connsiteY4" fmla="*/ 2068244 h 2983791"/>
                <a:gd name="connsiteX0" fmla="*/ 0 w 6820716"/>
                <a:gd name="connsiteY0" fmla="*/ 2068244 h 2983791"/>
                <a:gd name="connsiteX1" fmla="*/ 6820716 w 6820716"/>
                <a:gd name="connsiteY1" fmla="*/ 0 h 2983791"/>
                <a:gd name="connsiteX2" fmla="*/ 6816079 w 6820716"/>
                <a:gd name="connsiteY2" fmla="*/ 2983791 h 2983791"/>
                <a:gd name="connsiteX3" fmla="*/ 1004031 w 6820716"/>
                <a:gd name="connsiteY3" fmla="*/ 2971391 h 2983791"/>
                <a:gd name="connsiteX4" fmla="*/ 0 w 6820716"/>
                <a:gd name="connsiteY4" fmla="*/ 2068244 h 2983791"/>
                <a:gd name="connsiteX0" fmla="*/ 0 w 6816213"/>
                <a:gd name="connsiteY0" fmla="*/ 1797707 h 2713254"/>
                <a:gd name="connsiteX1" fmla="*/ 6806805 w 6816213"/>
                <a:gd name="connsiteY1" fmla="*/ 0 h 2713254"/>
                <a:gd name="connsiteX2" fmla="*/ 6816079 w 6816213"/>
                <a:gd name="connsiteY2" fmla="*/ 2713254 h 2713254"/>
                <a:gd name="connsiteX3" fmla="*/ 1004031 w 6816213"/>
                <a:gd name="connsiteY3" fmla="*/ 2700854 h 2713254"/>
                <a:gd name="connsiteX4" fmla="*/ 0 w 6816213"/>
                <a:gd name="connsiteY4" fmla="*/ 1797707 h 2713254"/>
                <a:gd name="connsiteX0" fmla="*/ 0 w 6807252"/>
                <a:gd name="connsiteY0" fmla="*/ 1797707 h 2711375"/>
                <a:gd name="connsiteX1" fmla="*/ 6806805 w 6807252"/>
                <a:gd name="connsiteY1" fmla="*/ 0 h 2711375"/>
                <a:gd name="connsiteX2" fmla="*/ 6806805 w 6807252"/>
                <a:gd name="connsiteY2" fmla="*/ 2711375 h 2711375"/>
                <a:gd name="connsiteX3" fmla="*/ 1004031 w 6807252"/>
                <a:gd name="connsiteY3" fmla="*/ 2700854 h 2711375"/>
                <a:gd name="connsiteX4" fmla="*/ 0 w 6807252"/>
                <a:gd name="connsiteY4" fmla="*/ 1797707 h 2711375"/>
                <a:gd name="connsiteX0" fmla="*/ 0 w 6807251"/>
                <a:gd name="connsiteY0" fmla="*/ 1797707 h 2711375"/>
                <a:gd name="connsiteX1" fmla="*/ 6806805 w 6807251"/>
                <a:gd name="connsiteY1" fmla="*/ 0 h 2711375"/>
                <a:gd name="connsiteX2" fmla="*/ 6806805 w 6807251"/>
                <a:gd name="connsiteY2" fmla="*/ 2711375 h 2711375"/>
                <a:gd name="connsiteX3" fmla="*/ 1004031 w 6807251"/>
                <a:gd name="connsiteY3" fmla="*/ 2700854 h 2711375"/>
                <a:gd name="connsiteX4" fmla="*/ 0 w 6807251"/>
                <a:gd name="connsiteY4" fmla="*/ 1797707 h 2711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7251" h="2711375">
                  <a:moveTo>
                    <a:pt x="0" y="1797707"/>
                  </a:moveTo>
                  <a:cubicBezTo>
                    <a:pt x="4884828" y="1294787"/>
                    <a:pt x="6791157" y="11430"/>
                    <a:pt x="6806805" y="0"/>
                  </a:cubicBezTo>
                  <a:cubicBezTo>
                    <a:pt x="6805259" y="994597"/>
                    <a:pt x="6808352" y="1726172"/>
                    <a:pt x="6806805" y="2711375"/>
                  </a:cubicBezTo>
                  <a:lnTo>
                    <a:pt x="1004031" y="2700854"/>
                  </a:lnTo>
                  <a:cubicBezTo>
                    <a:pt x="871528" y="2142795"/>
                    <a:pt x="35126" y="1803420"/>
                    <a:pt x="0" y="1797707"/>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586" tIns="140469" rIns="175586" bIns="140469" numCol="1" spcCol="0" rtlCol="0" fromWordArt="0" anchor="t" anchorCtr="0" forceAA="0" compatLnSpc="1">
              <a:prstTxWarp prst="textNoShape">
                <a:avLst/>
              </a:prstTxWarp>
              <a:noAutofit/>
            </a:bodyPr>
            <a:lstStyle/>
            <a:p>
              <a:pPr algn="ctr" defTabSz="894890" fontAlgn="base">
                <a:lnSpc>
                  <a:spcPct val="90000"/>
                </a:lnSpc>
                <a:spcBef>
                  <a:spcPct val="0"/>
                </a:spcBef>
                <a:spcAft>
                  <a:spcPct val="0"/>
                </a:spcAft>
                <a:defRPr/>
              </a:pPr>
              <a:endParaRPr lang="en-US" sz="2307"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Isosceles Triangle 5"/>
            <p:cNvSpPr/>
            <p:nvPr/>
          </p:nvSpPr>
          <p:spPr bwMode="auto">
            <a:xfrm>
              <a:off x="10027613" y="1736031"/>
              <a:ext cx="1865717" cy="1481182"/>
            </a:xfrm>
            <a:prstGeom prst="triangle">
              <a:avLst>
                <a:gd name="adj" fmla="val 10000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67" name="TextBox 66"/>
          <p:cNvSpPr txBox="1"/>
          <p:nvPr/>
        </p:nvSpPr>
        <p:spPr>
          <a:xfrm rot="16200000">
            <a:off x="-1571975" y="3688262"/>
            <a:ext cx="4444984" cy="473741"/>
          </a:xfrm>
          <a:prstGeom prst="rect">
            <a:avLst/>
          </a:prstGeom>
          <a:noFill/>
        </p:spPr>
        <p:txBody>
          <a:bodyPr wrap="square" lIns="175586" tIns="140469" rIns="175586" bIns="140469" rtlCol="0">
            <a:spAutoFit/>
          </a:bodyPr>
          <a:lstStyle/>
          <a:p>
            <a:pPr algn="ctr" defTabSz="894890" fontAlgn="base">
              <a:lnSpc>
                <a:spcPct val="90000"/>
              </a:lnSpc>
              <a:spcBef>
                <a:spcPct val="0"/>
              </a:spcBef>
              <a:spcAft>
                <a:spcPct val="0"/>
              </a:spcAft>
              <a:defRPr/>
            </a:pPr>
            <a:r>
              <a:rPr lang="en-US" sz="1371" b="1" kern="0">
                <a:gradFill>
                  <a:gsLst>
                    <a:gs pos="7500">
                      <a:schemeClr val="accent5"/>
                    </a:gs>
                    <a:gs pos="28000">
                      <a:schemeClr val="accent5"/>
                    </a:gs>
                  </a:gsLst>
                  <a:lin ang="5400000" scaled="0"/>
                </a:gradFill>
                <a:latin typeface="Segoe UI"/>
              </a:rPr>
              <a:t>Value to business</a:t>
            </a:r>
          </a:p>
        </p:txBody>
      </p:sp>
      <p:sp>
        <p:nvSpPr>
          <p:cNvPr id="99" name="TextBox 98"/>
          <p:cNvSpPr txBox="1"/>
          <p:nvPr/>
        </p:nvSpPr>
        <p:spPr>
          <a:xfrm>
            <a:off x="4231864" y="6187845"/>
            <a:ext cx="3397926" cy="473741"/>
          </a:xfrm>
          <a:prstGeom prst="rect">
            <a:avLst/>
          </a:prstGeom>
          <a:noFill/>
        </p:spPr>
        <p:txBody>
          <a:bodyPr wrap="square" lIns="175586" tIns="140469" rIns="175586" bIns="140469" rtlCol="0">
            <a:spAutoFit/>
          </a:bodyPr>
          <a:lstStyle/>
          <a:p>
            <a:pPr algn="ctr" defTabSz="894890" fontAlgn="base">
              <a:lnSpc>
                <a:spcPct val="90000"/>
              </a:lnSpc>
              <a:spcBef>
                <a:spcPct val="0"/>
              </a:spcBef>
              <a:spcAft>
                <a:spcPct val="0"/>
              </a:spcAft>
              <a:defRPr/>
            </a:pPr>
            <a:r>
              <a:rPr lang="en-US" sz="1371" b="1" kern="0" dirty="0">
                <a:gradFill>
                  <a:gsLst>
                    <a:gs pos="7500">
                      <a:schemeClr val="accent5"/>
                    </a:gs>
                    <a:gs pos="28000">
                      <a:schemeClr val="accent5"/>
                    </a:gs>
                  </a:gsLst>
                  <a:lin ang="5400000" scaled="0"/>
                </a:gradFill>
                <a:latin typeface="Segoe UI"/>
              </a:rPr>
              <a:t>Time</a:t>
            </a:r>
          </a:p>
        </p:txBody>
      </p:sp>
      <p:sp>
        <p:nvSpPr>
          <p:cNvPr id="100" name="TextBox 99"/>
          <p:cNvSpPr txBox="1"/>
          <p:nvPr/>
        </p:nvSpPr>
        <p:spPr>
          <a:xfrm>
            <a:off x="1575006" y="5059282"/>
            <a:ext cx="1303808" cy="522926"/>
          </a:xfrm>
          <a:prstGeom prst="rect">
            <a:avLst/>
          </a:prstGeom>
          <a:noFill/>
        </p:spPr>
        <p:txBody>
          <a:bodyPr wrap="square" lIns="175586" tIns="140469" rIns="175586" bIns="140469" rtlCol="0">
            <a:spAutoFit/>
          </a:bodyPr>
          <a:lstStyle/>
          <a:p>
            <a:pPr algn="ctr" defTabSz="894890" fontAlgn="base">
              <a:lnSpc>
                <a:spcPct val="90000"/>
              </a:lnSpc>
              <a:spcBef>
                <a:spcPct val="0"/>
              </a:spcBef>
              <a:spcAft>
                <a:spcPct val="0"/>
              </a:spcAft>
              <a:defRPr/>
            </a:pPr>
            <a:r>
              <a:rPr lang="en-US" sz="1727" kern="0" dirty="0">
                <a:gradFill>
                  <a:gsLst>
                    <a:gs pos="45000">
                      <a:schemeClr val="accent1"/>
                    </a:gs>
                    <a:gs pos="83000">
                      <a:schemeClr val="accent1"/>
                    </a:gs>
                  </a:gsLst>
                  <a:lin ang="5400000" scaled="1"/>
                </a:gradFill>
                <a:latin typeface="Segoe UI Semibold" panose="020B0702040204020203" pitchFamily="34" charset="0"/>
                <a:ea typeface="Segoe UI" pitchFamily="34" charset="0"/>
                <a:cs typeface="Segoe UI Semibold" panose="020B0702040204020203" pitchFamily="34" charset="0"/>
              </a:rPr>
              <a:t>Efficiency</a:t>
            </a:r>
          </a:p>
        </p:txBody>
      </p:sp>
      <p:sp>
        <p:nvSpPr>
          <p:cNvPr id="101" name="TextBox 100"/>
          <p:cNvSpPr txBox="1"/>
          <p:nvPr/>
        </p:nvSpPr>
        <p:spPr>
          <a:xfrm>
            <a:off x="5888867" y="3716207"/>
            <a:ext cx="1480136" cy="523195"/>
          </a:xfrm>
          <a:prstGeom prst="rect">
            <a:avLst/>
          </a:prstGeom>
          <a:noFill/>
        </p:spPr>
        <p:txBody>
          <a:bodyPr wrap="square" lIns="175586" tIns="140469" rIns="175586" bIns="140469" rtlCol="0">
            <a:spAutoFit/>
          </a:bodyPr>
          <a:lstStyle/>
          <a:p>
            <a:pPr algn="ctr" defTabSz="894890" fontAlgn="base">
              <a:lnSpc>
                <a:spcPct val="90000"/>
              </a:lnSpc>
              <a:spcBef>
                <a:spcPct val="0"/>
              </a:spcBef>
              <a:spcAft>
                <a:spcPct val="0"/>
              </a:spcAft>
              <a:defRPr/>
            </a:pPr>
            <a:r>
              <a:rPr lang="en-US" sz="1727" kern="0" dirty="0">
                <a:gradFill>
                  <a:gsLst>
                    <a:gs pos="33750">
                      <a:schemeClr val="tx2"/>
                    </a:gs>
                    <a:gs pos="67000">
                      <a:schemeClr val="tx2"/>
                    </a:gs>
                  </a:gsLst>
                  <a:lin ang="5400000" scaled="1"/>
                </a:gradFill>
                <a:latin typeface="Segoe UI Semibold" panose="020B0702040204020203" pitchFamily="34" charset="0"/>
                <a:ea typeface="Segoe UI" pitchFamily="34" charset="0"/>
                <a:cs typeface="Segoe UI Semibold" panose="020B0702040204020203" pitchFamily="34" charset="0"/>
              </a:rPr>
              <a:t>Innovation</a:t>
            </a:r>
          </a:p>
        </p:txBody>
      </p:sp>
      <p:sp>
        <p:nvSpPr>
          <p:cNvPr id="113" name="Freeform 112"/>
          <p:cNvSpPr/>
          <p:nvPr/>
        </p:nvSpPr>
        <p:spPr bwMode="auto">
          <a:xfrm>
            <a:off x="855146" y="4478102"/>
            <a:ext cx="10804817" cy="1733599"/>
          </a:xfrm>
          <a:custGeom>
            <a:avLst/>
            <a:gdLst>
              <a:gd name="connsiteX0" fmla="*/ 5721337 w 11448991"/>
              <a:gd name="connsiteY0" fmla="*/ 0 h 1711326"/>
              <a:gd name="connsiteX1" fmla="*/ 5727654 w 11448991"/>
              <a:gd name="connsiteY1" fmla="*/ 0 h 1711326"/>
              <a:gd name="connsiteX2" fmla="*/ 11448991 w 11448991"/>
              <a:gd name="connsiteY2" fmla="*/ 0 h 1711326"/>
              <a:gd name="connsiteX3" fmla="*/ 11448991 w 11448991"/>
              <a:gd name="connsiteY3" fmla="*/ 1711325 h 1711326"/>
              <a:gd name="connsiteX4" fmla="*/ 5727654 w 11448991"/>
              <a:gd name="connsiteY4" fmla="*/ 1711325 h 1711326"/>
              <a:gd name="connsiteX5" fmla="*/ 5727654 w 11448991"/>
              <a:gd name="connsiteY5" fmla="*/ 1711326 h 1711326"/>
              <a:gd name="connsiteX6" fmla="*/ 0 w 11448991"/>
              <a:gd name="connsiteY6" fmla="*/ 1711326 h 1711326"/>
              <a:gd name="connsiteX7" fmla="*/ 1588 w 11448991"/>
              <a:gd name="connsiteY7" fmla="*/ 1177925 h 1711326"/>
              <a:gd name="connsiteX8" fmla="*/ 5550364 w 11448991"/>
              <a:gd name="connsiteY8" fmla="*/ 4695 h 1711326"/>
              <a:gd name="connsiteX9" fmla="*/ 5721337 w 11448991"/>
              <a:gd name="connsiteY9" fmla="*/ 167 h 1711326"/>
              <a:gd name="connsiteX0" fmla="*/ 5738030 w 11465684"/>
              <a:gd name="connsiteY0" fmla="*/ 0 h 1711326"/>
              <a:gd name="connsiteX1" fmla="*/ 5744347 w 11465684"/>
              <a:gd name="connsiteY1" fmla="*/ 0 h 1711326"/>
              <a:gd name="connsiteX2" fmla="*/ 11465684 w 11465684"/>
              <a:gd name="connsiteY2" fmla="*/ 0 h 1711326"/>
              <a:gd name="connsiteX3" fmla="*/ 11465684 w 11465684"/>
              <a:gd name="connsiteY3" fmla="*/ 1711325 h 1711326"/>
              <a:gd name="connsiteX4" fmla="*/ 5744347 w 11465684"/>
              <a:gd name="connsiteY4" fmla="*/ 1711325 h 1711326"/>
              <a:gd name="connsiteX5" fmla="*/ 5744347 w 11465684"/>
              <a:gd name="connsiteY5" fmla="*/ 1711326 h 1711326"/>
              <a:gd name="connsiteX6" fmla="*/ 0 w 11465684"/>
              <a:gd name="connsiteY6" fmla="*/ 1461080 h 1711326"/>
              <a:gd name="connsiteX7" fmla="*/ 18281 w 11465684"/>
              <a:gd name="connsiteY7" fmla="*/ 1177925 h 1711326"/>
              <a:gd name="connsiteX8" fmla="*/ 5567057 w 11465684"/>
              <a:gd name="connsiteY8" fmla="*/ 4695 h 1711326"/>
              <a:gd name="connsiteX9" fmla="*/ 5738030 w 11465684"/>
              <a:gd name="connsiteY9" fmla="*/ 167 h 1711326"/>
              <a:gd name="connsiteX10" fmla="*/ 5738030 w 11465684"/>
              <a:gd name="connsiteY10" fmla="*/ 0 h 1711326"/>
              <a:gd name="connsiteX0" fmla="*/ 5738030 w 11465684"/>
              <a:gd name="connsiteY0" fmla="*/ 0 h 1711326"/>
              <a:gd name="connsiteX1" fmla="*/ 5744347 w 11465684"/>
              <a:gd name="connsiteY1" fmla="*/ 0 h 1711326"/>
              <a:gd name="connsiteX2" fmla="*/ 11465684 w 11465684"/>
              <a:gd name="connsiteY2" fmla="*/ 0 h 1711326"/>
              <a:gd name="connsiteX3" fmla="*/ 11448991 w 11465684"/>
              <a:gd name="connsiteY3" fmla="*/ 1447552 h 1711326"/>
              <a:gd name="connsiteX4" fmla="*/ 5744347 w 11465684"/>
              <a:gd name="connsiteY4" fmla="*/ 1711325 h 1711326"/>
              <a:gd name="connsiteX5" fmla="*/ 5744347 w 11465684"/>
              <a:gd name="connsiteY5" fmla="*/ 1711326 h 1711326"/>
              <a:gd name="connsiteX6" fmla="*/ 0 w 11465684"/>
              <a:gd name="connsiteY6" fmla="*/ 1461080 h 1711326"/>
              <a:gd name="connsiteX7" fmla="*/ 18281 w 11465684"/>
              <a:gd name="connsiteY7" fmla="*/ 1177925 h 1711326"/>
              <a:gd name="connsiteX8" fmla="*/ 5567057 w 11465684"/>
              <a:gd name="connsiteY8" fmla="*/ 4695 h 1711326"/>
              <a:gd name="connsiteX9" fmla="*/ 5738030 w 11465684"/>
              <a:gd name="connsiteY9" fmla="*/ 167 h 1711326"/>
              <a:gd name="connsiteX10" fmla="*/ 5738030 w 11465684"/>
              <a:gd name="connsiteY10" fmla="*/ 0 h 1711326"/>
              <a:gd name="connsiteX0" fmla="*/ 5738030 w 11465684"/>
              <a:gd name="connsiteY0" fmla="*/ 0 h 1711325"/>
              <a:gd name="connsiteX1" fmla="*/ 5744347 w 11465684"/>
              <a:gd name="connsiteY1" fmla="*/ 0 h 1711325"/>
              <a:gd name="connsiteX2" fmla="*/ 11465684 w 11465684"/>
              <a:gd name="connsiteY2" fmla="*/ 0 h 1711325"/>
              <a:gd name="connsiteX3" fmla="*/ 11448991 w 11465684"/>
              <a:gd name="connsiteY3" fmla="*/ 1447552 h 1711325"/>
              <a:gd name="connsiteX4" fmla="*/ 5744347 w 11465684"/>
              <a:gd name="connsiteY4" fmla="*/ 1711325 h 1711325"/>
              <a:gd name="connsiteX5" fmla="*/ 0 w 11465684"/>
              <a:gd name="connsiteY5" fmla="*/ 1461080 h 1711325"/>
              <a:gd name="connsiteX6" fmla="*/ 18281 w 11465684"/>
              <a:gd name="connsiteY6" fmla="*/ 1177925 h 1711325"/>
              <a:gd name="connsiteX7" fmla="*/ 5567057 w 11465684"/>
              <a:gd name="connsiteY7" fmla="*/ 4695 h 1711325"/>
              <a:gd name="connsiteX8" fmla="*/ 5738030 w 11465684"/>
              <a:gd name="connsiteY8" fmla="*/ 167 h 1711325"/>
              <a:gd name="connsiteX9" fmla="*/ 5738030 w 11465684"/>
              <a:gd name="connsiteY9" fmla="*/ 0 h 1711325"/>
              <a:gd name="connsiteX0" fmla="*/ 5738030 w 11465684"/>
              <a:gd name="connsiteY0" fmla="*/ 0 h 1461080"/>
              <a:gd name="connsiteX1" fmla="*/ 5744347 w 11465684"/>
              <a:gd name="connsiteY1" fmla="*/ 0 h 1461080"/>
              <a:gd name="connsiteX2" fmla="*/ 11465684 w 11465684"/>
              <a:gd name="connsiteY2" fmla="*/ 0 h 1461080"/>
              <a:gd name="connsiteX3" fmla="*/ 11448991 w 11465684"/>
              <a:gd name="connsiteY3" fmla="*/ 1447552 h 1461080"/>
              <a:gd name="connsiteX4" fmla="*/ 0 w 11465684"/>
              <a:gd name="connsiteY4" fmla="*/ 1461080 h 1461080"/>
              <a:gd name="connsiteX5" fmla="*/ 18281 w 11465684"/>
              <a:gd name="connsiteY5" fmla="*/ 1177925 h 1461080"/>
              <a:gd name="connsiteX6" fmla="*/ 5567057 w 11465684"/>
              <a:gd name="connsiteY6" fmla="*/ 4695 h 1461080"/>
              <a:gd name="connsiteX7" fmla="*/ 5738030 w 11465684"/>
              <a:gd name="connsiteY7" fmla="*/ 167 h 1461080"/>
              <a:gd name="connsiteX8" fmla="*/ 5738030 w 11465684"/>
              <a:gd name="connsiteY8" fmla="*/ 0 h 1461080"/>
              <a:gd name="connsiteX0" fmla="*/ 5738030 w 11469857"/>
              <a:gd name="connsiteY0" fmla="*/ 0 h 1461080"/>
              <a:gd name="connsiteX1" fmla="*/ 5744347 w 11469857"/>
              <a:gd name="connsiteY1" fmla="*/ 0 h 1461080"/>
              <a:gd name="connsiteX2" fmla="*/ 11465684 w 11469857"/>
              <a:gd name="connsiteY2" fmla="*/ 0 h 1461080"/>
              <a:gd name="connsiteX3" fmla="*/ 11469857 w 11469857"/>
              <a:gd name="connsiteY3" fmla="*/ 1447552 h 1461080"/>
              <a:gd name="connsiteX4" fmla="*/ 0 w 11469857"/>
              <a:gd name="connsiteY4" fmla="*/ 1461080 h 1461080"/>
              <a:gd name="connsiteX5" fmla="*/ 18281 w 11469857"/>
              <a:gd name="connsiteY5" fmla="*/ 1177925 h 1461080"/>
              <a:gd name="connsiteX6" fmla="*/ 5567057 w 11469857"/>
              <a:gd name="connsiteY6" fmla="*/ 4695 h 1461080"/>
              <a:gd name="connsiteX7" fmla="*/ 5738030 w 11469857"/>
              <a:gd name="connsiteY7" fmla="*/ 167 h 1461080"/>
              <a:gd name="connsiteX8" fmla="*/ 5738030 w 11469857"/>
              <a:gd name="connsiteY8" fmla="*/ 0 h 1461080"/>
              <a:gd name="connsiteX0" fmla="*/ 5738030 w 11484239"/>
              <a:gd name="connsiteY0" fmla="*/ 0 h 1461080"/>
              <a:gd name="connsiteX1" fmla="*/ 5744347 w 11484239"/>
              <a:gd name="connsiteY1" fmla="*/ 0 h 1461080"/>
              <a:gd name="connsiteX2" fmla="*/ 11484239 w 11484239"/>
              <a:gd name="connsiteY2" fmla="*/ 398290 h 1461080"/>
              <a:gd name="connsiteX3" fmla="*/ 11469857 w 11484239"/>
              <a:gd name="connsiteY3" fmla="*/ 1447552 h 1461080"/>
              <a:gd name="connsiteX4" fmla="*/ 0 w 11484239"/>
              <a:gd name="connsiteY4" fmla="*/ 1461080 h 1461080"/>
              <a:gd name="connsiteX5" fmla="*/ 18281 w 11484239"/>
              <a:gd name="connsiteY5" fmla="*/ 1177925 h 1461080"/>
              <a:gd name="connsiteX6" fmla="*/ 5567057 w 11484239"/>
              <a:gd name="connsiteY6" fmla="*/ 4695 h 1461080"/>
              <a:gd name="connsiteX7" fmla="*/ 5738030 w 11484239"/>
              <a:gd name="connsiteY7" fmla="*/ 167 h 1461080"/>
              <a:gd name="connsiteX8" fmla="*/ 5738030 w 11484239"/>
              <a:gd name="connsiteY8" fmla="*/ 0 h 1461080"/>
              <a:gd name="connsiteX0" fmla="*/ 5571037 w 11484239"/>
              <a:gd name="connsiteY0" fmla="*/ 383260 h 1461080"/>
              <a:gd name="connsiteX1" fmla="*/ 5744347 w 11484239"/>
              <a:gd name="connsiteY1" fmla="*/ 0 h 1461080"/>
              <a:gd name="connsiteX2" fmla="*/ 11484239 w 11484239"/>
              <a:gd name="connsiteY2" fmla="*/ 398290 h 1461080"/>
              <a:gd name="connsiteX3" fmla="*/ 11469857 w 11484239"/>
              <a:gd name="connsiteY3" fmla="*/ 1447552 h 1461080"/>
              <a:gd name="connsiteX4" fmla="*/ 0 w 11484239"/>
              <a:gd name="connsiteY4" fmla="*/ 1461080 h 1461080"/>
              <a:gd name="connsiteX5" fmla="*/ 18281 w 11484239"/>
              <a:gd name="connsiteY5" fmla="*/ 1177925 h 1461080"/>
              <a:gd name="connsiteX6" fmla="*/ 5567057 w 11484239"/>
              <a:gd name="connsiteY6" fmla="*/ 4695 h 1461080"/>
              <a:gd name="connsiteX7" fmla="*/ 5738030 w 11484239"/>
              <a:gd name="connsiteY7" fmla="*/ 167 h 1461080"/>
              <a:gd name="connsiteX8" fmla="*/ 5571037 w 11484239"/>
              <a:gd name="connsiteY8" fmla="*/ 383260 h 1461080"/>
              <a:gd name="connsiteX0" fmla="*/ 5571037 w 11484239"/>
              <a:gd name="connsiteY0" fmla="*/ 383260 h 1461080"/>
              <a:gd name="connsiteX1" fmla="*/ 5744347 w 11484239"/>
              <a:gd name="connsiteY1" fmla="*/ 0 h 1461080"/>
              <a:gd name="connsiteX2" fmla="*/ 11484239 w 11484239"/>
              <a:gd name="connsiteY2" fmla="*/ 398290 h 1461080"/>
              <a:gd name="connsiteX3" fmla="*/ 11469857 w 11484239"/>
              <a:gd name="connsiteY3" fmla="*/ 1447552 h 1461080"/>
              <a:gd name="connsiteX4" fmla="*/ 0 w 11484239"/>
              <a:gd name="connsiteY4" fmla="*/ 1461080 h 1461080"/>
              <a:gd name="connsiteX5" fmla="*/ 18281 w 11484239"/>
              <a:gd name="connsiteY5" fmla="*/ 1177925 h 1461080"/>
              <a:gd name="connsiteX6" fmla="*/ 5567057 w 11484239"/>
              <a:gd name="connsiteY6" fmla="*/ 4695 h 1461080"/>
              <a:gd name="connsiteX7" fmla="*/ 5311269 w 11484239"/>
              <a:gd name="connsiteY7" fmla="*/ 496150 h 1461080"/>
              <a:gd name="connsiteX8" fmla="*/ 5571037 w 11484239"/>
              <a:gd name="connsiteY8" fmla="*/ 383260 h 1461080"/>
              <a:gd name="connsiteX0" fmla="*/ 5571037 w 11484239"/>
              <a:gd name="connsiteY0" fmla="*/ 378565 h 1456385"/>
              <a:gd name="connsiteX1" fmla="*/ 5670128 w 11484239"/>
              <a:gd name="connsiteY1" fmla="*/ 483774 h 1456385"/>
              <a:gd name="connsiteX2" fmla="*/ 11484239 w 11484239"/>
              <a:gd name="connsiteY2" fmla="*/ 393595 h 1456385"/>
              <a:gd name="connsiteX3" fmla="*/ 11469857 w 11484239"/>
              <a:gd name="connsiteY3" fmla="*/ 1442857 h 1456385"/>
              <a:gd name="connsiteX4" fmla="*/ 0 w 11484239"/>
              <a:gd name="connsiteY4" fmla="*/ 1456385 h 1456385"/>
              <a:gd name="connsiteX5" fmla="*/ 18281 w 11484239"/>
              <a:gd name="connsiteY5" fmla="*/ 1173230 h 1456385"/>
              <a:gd name="connsiteX6" fmla="*/ 5567057 w 11484239"/>
              <a:gd name="connsiteY6" fmla="*/ 0 h 1456385"/>
              <a:gd name="connsiteX7" fmla="*/ 5311269 w 11484239"/>
              <a:gd name="connsiteY7" fmla="*/ 491455 h 1456385"/>
              <a:gd name="connsiteX8" fmla="*/ 5571037 w 11484239"/>
              <a:gd name="connsiteY8" fmla="*/ 378565 h 1456385"/>
              <a:gd name="connsiteX0" fmla="*/ 5311269 w 11484239"/>
              <a:gd name="connsiteY0" fmla="*/ 491455 h 1456385"/>
              <a:gd name="connsiteX1" fmla="*/ 5670128 w 11484239"/>
              <a:gd name="connsiteY1" fmla="*/ 483774 h 1456385"/>
              <a:gd name="connsiteX2" fmla="*/ 11484239 w 11484239"/>
              <a:gd name="connsiteY2" fmla="*/ 393595 h 1456385"/>
              <a:gd name="connsiteX3" fmla="*/ 11469857 w 11484239"/>
              <a:gd name="connsiteY3" fmla="*/ 1442857 h 1456385"/>
              <a:gd name="connsiteX4" fmla="*/ 0 w 11484239"/>
              <a:gd name="connsiteY4" fmla="*/ 1456385 h 1456385"/>
              <a:gd name="connsiteX5" fmla="*/ 18281 w 11484239"/>
              <a:gd name="connsiteY5" fmla="*/ 1173230 h 1456385"/>
              <a:gd name="connsiteX6" fmla="*/ 5567057 w 11484239"/>
              <a:gd name="connsiteY6" fmla="*/ 0 h 1456385"/>
              <a:gd name="connsiteX7" fmla="*/ 5311269 w 11484239"/>
              <a:gd name="connsiteY7" fmla="*/ 491455 h 1456385"/>
              <a:gd name="connsiteX0" fmla="*/ 5311269 w 11484239"/>
              <a:gd name="connsiteY0" fmla="*/ 97860 h 1062790"/>
              <a:gd name="connsiteX1" fmla="*/ 5670128 w 11484239"/>
              <a:gd name="connsiteY1" fmla="*/ 90179 h 1062790"/>
              <a:gd name="connsiteX2" fmla="*/ 11484239 w 11484239"/>
              <a:gd name="connsiteY2" fmla="*/ 0 h 1062790"/>
              <a:gd name="connsiteX3" fmla="*/ 11469857 w 11484239"/>
              <a:gd name="connsiteY3" fmla="*/ 1049262 h 1062790"/>
              <a:gd name="connsiteX4" fmla="*/ 0 w 11484239"/>
              <a:gd name="connsiteY4" fmla="*/ 1062790 h 1062790"/>
              <a:gd name="connsiteX5" fmla="*/ 18281 w 11484239"/>
              <a:gd name="connsiteY5" fmla="*/ 779635 h 1062790"/>
              <a:gd name="connsiteX6" fmla="*/ 4936193 w 11484239"/>
              <a:gd name="connsiteY6" fmla="*/ 124933 h 1062790"/>
              <a:gd name="connsiteX7" fmla="*/ 5311269 w 11484239"/>
              <a:gd name="connsiteY7" fmla="*/ 97860 h 1062790"/>
              <a:gd name="connsiteX0" fmla="*/ 5311269 w 11484239"/>
              <a:gd name="connsiteY0" fmla="*/ 97860 h 1062790"/>
              <a:gd name="connsiteX1" fmla="*/ 5670128 w 11484239"/>
              <a:gd name="connsiteY1" fmla="*/ 90179 h 1062790"/>
              <a:gd name="connsiteX2" fmla="*/ 11484239 w 11484239"/>
              <a:gd name="connsiteY2" fmla="*/ 0 h 1062790"/>
              <a:gd name="connsiteX3" fmla="*/ 11469857 w 11484239"/>
              <a:gd name="connsiteY3" fmla="*/ 1049262 h 1062790"/>
              <a:gd name="connsiteX4" fmla="*/ 0 w 11484239"/>
              <a:gd name="connsiteY4" fmla="*/ 1062790 h 1062790"/>
              <a:gd name="connsiteX5" fmla="*/ 18281 w 11484239"/>
              <a:gd name="connsiteY5" fmla="*/ 779635 h 1062790"/>
              <a:gd name="connsiteX6" fmla="*/ 4936193 w 11484239"/>
              <a:gd name="connsiteY6" fmla="*/ 106146 h 1062790"/>
              <a:gd name="connsiteX7" fmla="*/ 5311269 w 11484239"/>
              <a:gd name="connsiteY7" fmla="*/ 97860 h 1062790"/>
              <a:gd name="connsiteX0" fmla="*/ 5311269 w 11484239"/>
              <a:gd name="connsiteY0" fmla="*/ 97860 h 1062790"/>
              <a:gd name="connsiteX1" fmla="*/ 5670128 w 11484239"/>
              <a:gd name="connsiteY1" fmla="*/ 90179 h 1062790"/>
              <a:gd name="connsiteX2" fmla="*/ 11484239 w 11484239"/>
              <a:gd name="connsiteY2" fmla="*/ 0 h 1062790"/>
              <a:gd name="connsiteX3" fmla="*/ 11469857 w 11484239"/>
              <a:gd name="connsiteY3" fmla="*/ 1049262 h 1062790"/>
              <a:gd name="connsiteX4" fmla="*/ 0 w 11484239"/>
              <a:gd name="connsiteY4" fmla="*/ 1062790 h 1062790"/>
              <a:gd name="connsiteX5" fmla="*/ 18281 w 11484239"/>
              <a:gd name="connsiteY5" fmla="*/ 779635 h 1062790"/>
              <a:gd name="connsiteX6" fmla="*/ 4936193 w 11484239"/>
              <a:gd name="connsiteY6" fmla="*/ 106146 h 1062790"/>
              <a:gd name="connsiteX7" fmla="*/ 5311269 w 11484239"/>
              <a:gd name="connsiteY7" fmla="*/ 97860 h 1062790"/>
              <a:gd name="connsiteX0" fmla="*/ 5311269 w 11469857"/>
              <a:gd name="connsiteY0" fmla="*/ 103496 h 1068426"/>
              <a:gd name="connsiteX1" fmla="*/ 5670128 w 11469857"/>
              <a:gd name="connsiteY1" fmla="*/ 95815 h 1068426"/>
              <a:gd name="connsiteX2" fmla="*/ 11465684 w 11469857"/>
              <a:gd name="connsiteY2" fmla="*/ 0 h 1068426"/>
              <a:gd name="connsiteX3" fmla="*/ 11469857 w 11469857"/>
              <a:gd name="connsiteY3" fmla="*/ 1054898 h 1068426"/>
              <a:gd name="connsiteX4" fmla="*/ 0 w 11469857"/>
              <a:gd name="connsiteY4" fmla="*/ 1068426 h 1068426"/>
              <a:gd name="connsiteX5" fmla="*/ 18281 w 11469857"/>
              <a:gd name="connsiteY5" fmla="*/ 785271 h 1068426"/>
              <a:gd name="connsiteX6" fmla="*/ 4936193 w 11469857"/>
              <a:gd name="connsiteY6" fmla="*/ 111782 h 1068426"/>
              <a:gd name="connsiteX7" fmla="*/ 5311269 w 11469857"/>
              <a:gd name="connsiteY7" fmla="*/ 103496 h 1068426"/>
              <a:gd name="connsiteX0" fmla="*/ 5311269 w 11465684"/>
              <a:gd name="connsiteY0" fmla="*/ 103496 h 1068426"/>
              <a:gd name="connsiteX1" fmla="*/ 5670128 w 11465684"/>
              <a:gd name="connsiteY1" fmla="*/ 95815 h 1068426"/>
              <a:gd name="connsiteX2" fmla="*/ 11465684 w 11465684"/>
              <a:gd name="connsiteY2" fmla="*/ 0 h 1068426"/>
              <a:gd name="connsiteX3" fmla="*/ 11451302 w 11465684"/>
              <a:gd name="connsiteY3" fmla="*/ 1054898 h 1068426"/>
              <a:gd name="connsiteX4" fmla="*/ 0 w 11465684"/>
              <a:gd name="connsiteY4" fmla="*/ 1068426 h 1068426"/>
              <a:gd name="connsiteX5" fmla="*/ 18281 w 11465684"/>
              <a:gd name="connsiteY5" fmla="*/ 785271 h 1068426"/>
              <a:gd name="connsiteX6" fmla="*/ 4936193 w 11465684"/>
              <a:gd name="connsiteY6" fmla="*/ 111782 h 1068426"/>
              <a:gd name="connsiteX7" fmla="*/ 5311269 w 11465684"/>
              <a:gd name="connsiteY7" fmla="*/ 103496 h 1068426"/>
              <a:gd name="connsiteX0" fmla="*/ 5311269 w 11451768"/>
              <a:gd name="connsiteY0" fmla="*/ 103496 h 1068426"/>
              <a:gd name="connsiteX1" fmla="*/ 5670128 w 11451768"/>
              <a:gd name="connsiteY1" fmla="*/ 95815 h 1068426"/>
              <a:gd name="connsiteX2" fmla="*/ 11451768 w 11451768"/>
              <a:gd name="connsiteY2" fmla="*/ 0 h 1068426"/>
              <a:gd name="connsiteX3" fmla="*/ 11451302 w 11451768"/>
              <a:gd name="connsiteY3" fmla="*/ 1054898 h 1068426"/>
              <a:gd name="connsiteX4" fmla="*/ 0 w 11451768"/>
              <a:gd name="connsiteY4" fmla="*/ 1068426 h 1068426"/>
              <a:gd name="connsiteX5" fmla="*/ 18281 w 11451768"/>
              <a:gd name="connsiteY5" fmla="*/ 785271 h 1068426"/>
              <a:gd name="connsiteX6" fmla="*/ 4936193 w 11451768"/>
              <a:gd name="connsiteY6" fmla="*/ 111782 h 1068426"/>
              <a:gd name="connsiteX7" fmla="*/ 5311269 w 11451768"/>
              <a:gd name="connsiteY7" fmla="*/ 103496 h 1068426"/>
              <a:gd name="connsiteX0" fmla="*/ 5311269 w 11456407"/>
              <a:gd name="connsiteY0" fmla="*/ 103496 h 1068426"/>
              <a:gd name="connsiteX1" fmla="*/ 5670128 w 11456407"/>
              <a:gd name="connsiteY1" fmla="*/ 95815 h 1068426"/>
              <a:gd name="connsiteX2" fmla="*/ 11456407 w 11456407"/>
              <a:gd name="connsiteY2" fmla="*/ 0 h 1068426"/>
              <a:gd name="connsiteX3" fmla="*/ 11451302 w 11456407"/>
              <a:gd name="connsiteY3" fmla="*/ 1054898 h 1068426"/>
              <a:gd name="connsiteX4" fmla="*/ 0 w 11456407"/>
              <a:gd name="connsiteY4" fmla="*/ 1068426 h 1068426"/>
              <a:gd name="connsiteX5" fmla="*/ 18281 w 11456407"/>
              <a:gd name="connsiteY5" fmla="*/ 785271 h 1068426"/>
              <a:gd name="connsiteX6" fmla="*/ 4936193 w 11456407"/>
              <a:gd name="connsiteY6" fmla="*/ 111782 h 1068426"/>
              <a:gd name="connsiteX7" fmla="*/ 5311269 w 11456407"/>
              <a:gd name="connsiteY7" fmla="*/ 103496 h 106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56407" h="1068426">
                <a:moveTo>
                  <a:pt x="5311269" y="103496"/>
                </a:moveTo>
                <a:lnTo>
                  <a:pt x="5670128" y="95815"/>
                </a:lnTo>
                <a:lnTo>
                  <a:pt x="11456407" y="0"/>
                </a:lnTo>
                <a:cubicBezTo>
                  <a:pt x="11456252" y="351633"/>
                  <a:pt x="11451457" y="703265"/>
                  <a:pt x="11451302" y="1054898"/>
                </a:cubicBezTo>
                <a:lnTo>
                  <a:pt x="0" y="1068426"/>
                </a:lnTo>
                <a:cubicBezTo>
                  <a:pt x="529" y="817601"/>
                  <a:pt x="17752" y="1036096"/>
                  <a:pt x="18281" y="785271"/>
                </a:cubicBezTo>
                <a:cubicBezTo>
                  <a:pt x="3534170" y="980070"/>
                  <a:pt x="3174315" y="199678"/>
                  <a:pt x="4936193" y="111782"/>
                </a:cubicBezTo>
                <a:lnTo>
                  <a:pt x="5311269" y="103496"/>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586" tIns="140469" rIns="175586" bIns="140469" numCol="1" spcCol="0" rtlCol="0" fromWordArt="0" anchor="t" anchorCtr="0" forceAA="0" compatLnSpc="1">
            <a:prstTxWarp prst="textNoShape">
              <a:avLst/>
            </a:prstTxWarp>
            <a:noAutofit/>
          </a:bodyPr>
          <a:lstStyle/>
          <a:p>
            <a:pPr algn="ctr" defTabSz="894890" fontAlgn="base">
              <a:lnSpc>
                <a:spcPct val="90000"/>
              </a:lnSpc>
              <a:spcBef>
                <a:spcPct val="0"/>
              </a:spcBef>
              <a:spcAft>
                <a:spcPct val="0"/>
              </a:spcAft>
              <a:defRPr/>
            </a:pPr>
            <a:endParaRPr lang="en-US" sz="2307" kern="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19" name="Straight Arrow Connector 118"/>
          <p:cNvCxnSpPr/>
          <p:nvPr/>
        </p:nvCxnSpPr>
        <p:spPr>
          <a:xfrm flipV="1">
            <a:off x="869783" y="1702637"/>
            <a:ext cx="0" cy="4485205"/>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Build apps faster with </a:t>
            </a:r>
            <a:r>
              <a:rPr lang="en-US" dirty="0" err="1"/>
              <a:t>Serverless</a:t>
            </a:r>
            <a:endParaRPr lang="en-US" dirty="0"/>
          </a:p>
        </p:txBody>
      </p:sp>
      <p:cxnSp>
        <p:nvCxnSpPr>
          <p:cNvPr id="118" name="Straight Arrow Connector 117"/>
          <p:cNvCxnSpPr/>
          <p:nvPr/>
        </p:nvCxnSpPr>
        <p:spPr>
          <a:xfrm>
            <a:off x="855149" y="6196354"/>
            <a:ext cx="1089646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222392" y="3873403"/>
            <a:ext cx="992416" cy="609482"/>
          </a:xfrm>
          <a:prstGeom prst="rect">
            <a:avLst/>
          </a:prstGeom>
          <a:noFill/>
        </p:spPr>
        <p:txBody>
          <a:bodyPr wrap="none" lIns="175660" tIns="140528" rIns="175660" bIns="140528" rtlCol="0">
            <a:spAutoFit/>
          </a:bodyPr>
          <a:lstStyle/>
          <a:p>
            <a:pPr defTabSz="878053">
              <a:lnSpc>
                <a:spcPct val="90000"/>
              </a:lnSpc>
              <a:spcAft>
                <a:spcPts val="573"/>
              </a:spcAft>
              <a:defRPr/>
            </a:pPr>
            <a:r>
              <a:rPr lang="en-US" sz="2307" kern="0">
                <a:gradFill>
                  <a:gsLst>
                    <a:gs pos="83000">
                      <a:srgbClr val="FFFFFF"/>
                    </a:gs>
                    <a:gs pos="100000">
                      <a:srgbClr val="FFFFFF"/>
                    </a:gs>
                  </a:gsLst>
                  <a:lin ang="5400000" scaled="1"/>
                </a:gradFill>
                <a:latin typeface="Segoe UI"/>
              </a:rPr>
              <a:t>PaaS</a:t>
            </a:r>
          </a:p>
        </p:txBody>
      </p:sp>
      <p:sp>
        <p:nvSpPr>
          <p:cNvPr id="50" name="TextBox 49"/>
          <p:cNvSpPr txBox="1"/>
          <p:nvPr/>
        </p:nvSpPr>
        <p:spPr>
          <a:xfrm>
            <a:off x="9267152" y="5122958"/>
            <a:ext cx="902892" cy="609482"/>
          </a:xfrm>
          <a:prstGeom prst="rect">
            <a:avLst/>
          </a:prstGeom>
          <a:noFill/>
        </p:spPr>
        <p:txBody>
          <a:bodyPr wrap="none" lIns="175660" tIns="140528" rIns="175660" bIns="140528" rtlCol="0">
            <a:spAutoFit/>
          </a:bodyPr>
          <a:lstStyle/>
          <a:p>
            <a:pPr defTabSz="878053">
              <a:lnSpc>
                <a:spcPct val="90000"/>
              </a:lnSpc>
              <a:spcAft>
                <a:spcPts val="573"/>
              </a:spcAft>
              <a:defRPr/>
            </a:pPr>
            <a:r>
              <a:rPr lang="en-US" sz="2307" kern="0">
                <a:gradFill>
                  <a:gsLst>
                    <a:gs pos="83000">
                      <a:srgbClr val="FFFFFF"/>
                    </a:gs>
                    <a:gs pos="100000">
                      <a:srgbClr val="FFFFFF"/>
                    </a:gs>
                  </a:gsLst>
                  <a:lin ang="5400000" scaled="1"/>
                </a:gradFill>
                <a:latin typeface="Segoe UI"/>
              </a:rPr>
              <a:t>IaaS</a:t>
            </a:r>
          </a:p>
        </p:txBody>
      </p:sp>
      <p:sp>
        <p:nvSpPr>
          <p:cNvPr id="3" name="Rectangle 2">
            <a:extLst>
              <a:ext uri="{FF2B5EF4-FFF2-40B4-BE49-F238E27FC236}">
                <a16:creationId xmlns:a16="http://schemas.microsoft.com/office/drawing/2014/main" id="{F7D22967-DA04-4F1B-AB91-16444775FCB7}"/>
              </a:ext>
            </a:extLst>
          </p:cNvPr>
          <p:cNvSpPr/>
          <p:nvPr/>
        </p:nvSpPr>
        <p:spPr>
          <a:xfrm>
            <a:off x="10291659" y="2991524"/>
            <a:ext cx="1212019" cy="346521"/>
          </a:xfrm>
          <a:prstGeom prst="rect">
            <a:avLst/>
          </a:prstGeom>
        </p:spPr>
        <p:txBody>
          <a:bodyPr wrap="none">
            <a:spAutoFit/>
          </a:bodyPr>
          <a:lstStyle/>
          <a:p>
            <a:pPr defTabSz="878053">
              <a:lnSpc>
                <a:spcPct val="90000"/>
              </a:lnSpc>
              <a:spcAft>
                <a:spcPts val="573"/>
              </a:spcAft>
              <a:defRPr/>
            </a:pPr>
            <a:r>
              <a:rPr lang="en-US" kern="0" err="1">
                <a:gradFill>
                  <a:gsLst>
                    <a:gs pos="83000">
                      <a:srgbClr val="FFFFFF"/>
                    </a:gs>
                    <a:gs pos="100000">
                      <a:srgbClr val="FFFFFF"/>
                    </a:gs>
                  </a:gsLst>
                  <a:lin ang="5400000" scaled="1"/>
                </a:gradFill>
                <a:latin typeface="Segoe UI"/>
              </a:rPr>
              <a:t>Serverless</a:t>
            </a:r>
            <a:endParaRPr lang="en-US" kern="0">
              <a:gradFill>
                <a:gsLst>
                  <a:gs pos="83000">
                    <a:srgbClr val="FFFFFF"/>
                  </a:gs>
                  <a:gs pos="100000">
                    <a:srgbClr val="FFFFFF"/>
                  </a:gs>
                </a:gsLst>
                <a:lin ang="5400000" scaled="1"/>
              </a:gradFill>
              <a:latin typeface="Segoe UI"/>
            </a:endParaRPr>
          </a:p>
        </p:txBody>
      </p:sp>
    </p:spTree>
    <p:extLst>
      <p:ext uri="{BB962C8B-B14F-4D97-AF65-F5344CB8AC3E}">
        <p14:creationId xmlns:p14="http://schemas.microsoft.com/office/powerpoint/2010/main" val="21028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Serverless application platform components</a:t>
            </a:r>
          </a:p>
        </p:txBody>
      </p:sp>
      <p:sp>
        <p:nvSpPr>
          <p:cNvPr id="16" name="Platform"/>
          <p:cNvSpPr/>
          <p:nvPr/>
        </p:nvSpPr>
        <p:spPr bwMode="auto">
          <a:xfrm>
            <a:off x="3274436" y="1551710"/>
            <a:ext cx="8573624" cy="4694892"/>
          </a:xfrm>
          <a:prstGeom prst="rect">
            <a:avLst/>
          </a:prstGeom>
          <a:solidFill>
            <a:schemeClr val="bg1"/>
          </a:solidFill>
          <a:ln w="28575">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268889" rIns="179234"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r>
              <a:rPr lang="en-US" sz="1961" b="1" dirty="0">
                <a:gradFill>
                  <a:gsLst>
                    <a:gs pos="0">
                      <a:srgbClr val="353535"/>
                    </a:gs>
                    <a:gs pos="100000">
                      <a:srgbClr val="353535"/>
                    </a:gs>
                  </a:gsLst>
                  <a:lin ang="5400000" scaled="0"/>
                </a:gradFill>
                <a:latin typeface="Segoe UI"/>
                <a:cs typeface="Segoe UI" pitchFamily="34" charset="0"/>
              </a:rPr>
              <a:t>Platform</a:t>
            </a:r>
          </a:p>
        </p:txBody>
      </p:sp>
      <p:grpSp>
        <p:nvGrpSpPr>
          <p:cNvPr id="35" name="Functions">
            <a:extLst>
              <a:ext uri="{FF2B5EF4-FFF2-40B4-BE49-F238E27FC236}">
                <a16:creationId xmlns:a16="http://schemas.microsoft.com/office/drawing/2014/main" id="{F2BEE939-F3F7-49E1-AD07-CED5DA36444D}"/>
              </a:ext>
            </a:extLst>
          </p:cNvPr>
          <p:cNvGrpSpPr/>
          <p:nvPr/>
        </p:nvGrpSpPr>
        <p:grpSpPr>
          <a:xfrm>
            <a:off x="3369322" y="2342559"/>
            <a:ext cx="2739226" cy="1971774"/>
            <a:chOff x="3436883" y="2389036"/>
            <a:chExt cx="2794153" cy="2011312"/>
          </a:xfrm>
        </p:grpSpPr>
        <p:sp>
          <p:nvSpPr>
            <p:cNvPr id="5" name="Rectangle 4"/>
            <p:cNvSpPr/>
            <p:nvPr/>
          </p:nvSpPr>
          <p:spPr bwMode="auto">
            <a:xfrm>
              <a:off x="3436883" y="2389036"/>
              <a:ext cx="2794153" cy="6056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0" tIns="146284" rIns="182854" bIns="146284" numCol="1" spcCol="0" rtlCol="0" fromWordArt="0" anchor="ctr" anchorCtr="0" forceAA="0" compatLnSpc="1">
              <a:prstTxWarp prst="textNoShape">
                <a:avLst/>
              </a:prstTxWarp>
              <a:noAutofit/>
            </a:bodyPr>
            <a:lstStyle/>
            <a:p>
              <a:pPr defTabSz="932304" fontAlgn="base">
                <a:lnSpc>
                  <a:spcPct val="90000"/>
                </a:lnSpc>
                <a:spcBef>
                  <a:spcPct val="0"/>
                </a:spcBef>
                <a:spcAft>
                  <a:spcPct val="0"/>
                </a:spcAft>
              </a:pPr>
              <a:r>
                <a:rPr lang="en-US" sz="1961" b="1" dirty="0">
                  <a:gradFill>
                    <a:gsLst>
                      <a:gs pos="0">
                        <a:srgbClr val="FFFFFF"/>
                      </a:gs>
                      <a:gs pos="100000">
                        <a:srgbClr val="FFFFFF"/>
                      </a:gs>
                    </a:gsLst>
                    <a:lin ang="5400000" scaled="0"/>
                  </a:gradFill>
                  <a:latin typeface="Segoe UI Semilight"/>
                  <a:ea typeface="Segoe UI" pitchFamily="34" charset="0"/>
                  <a:cs typeface="Segoe UI" pitchFamily="34" charset="0"/>
                </a:rPr>
                <a:t>Functions</a:t>
              </a:r>
            </a:p>
          </p:txBody>
        </p:sp>
        <p:sp>
          <p:nvSpPr>
            <p:cNvPr id="59" name="Rectangle 58"/>
            <p:cNvSpPr/>
            <p:nvPr/>
          </p:nvSpPr>
          <p:spPr bwMode="auto">
            <a:xfrm>
              <a:off x="3436883" y="2994701"/>
              <a:ext cx="2794153" cy="140564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228559" indent="-228559" defTabSz="914225">
                <a:lnSpc>
                  <a:spcPct val="90000"/>
                </a:lnSpc>
                <a:spcAft>
                  <a:spcPts val="588"/>
                </a:spcAft>
                <a:buFont typeface="Arial" panose="020B0604020202020204" pitchFamily="34" charset="0"/>
                <a:buChar char="•"/>
              </a:pPr>
              <a:endParaRPr lang="en-US" sz="1568" dirty="0">
                <a:gradFill>
                  <a:gsLst>
                    <a:gs pos="1250">
                      <a:srgbClr val="353535"/>
                    </a:gs>
                    <a:gs pos="100000">
                      <a:srgbClr val="353535"/>
                    </a:gs>
                  </a:gsLst>
                  <a:lin ang="5400000" scaled="0"/>
                </a:gradFill>
                <a:latin typeface="Segoe UI Semilight"/>
                <a:ea typeface="Calibri" panose="020F0502020204030204" pitchFamily="34" charset="0"/>
              </a:endParaRPr>
            </a:p>
          </p:txBody>
        </p:sp>
        <p:grpSp>
          <p:nvGrpSpPr>
            <p:cNvPr id="22" name="Group 21"/>
            <p:cNvGrpSpPr/>
            <p:nvPr/>
          </p:nvGrpSpPr>
          <p:grpSpPr>
            <a:xfrm>
              <a:off x="3626039" y="2531117"/>
              <a:ext cx="481498" cy="321504"/>
              <a:chOff x="6795675" y="2984792"/>
              <a:chExt cx="651897" cy="435283"/>
            </a:xfrm>
            <a:solidFill>
              <a:schemeClr val="bg1"/>
            </a:solidFill>
          </p:grpSpPr>
          <p:sp>
            <p:nvSpPr>
              <p:cNvPr id="37" name="Freeform 18"/>
              <p:cNvSpPr>
                <a:spLocks noEditPoints="1"/>
              </p:cNvSpPr>
              <p:nvPr/>
            </p:nvSpPr>
            <p:spPr bwMode="auto">
              <a:xfrm>
                <a:off x="6989720" y="2984792"/>
                <a:ext cx="263807" cy="43528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grpFill/>
              <a:ln>
                <a:noFill/>
              </a:ln>
            </p:spPr>
            <p:txBody>
              <a:bodyPr vert="horz" wrap="square" lIns="89617" tIns="44808" rIns="89617" bIns="44808" numCol="1" anchor="t" anchorCtr="0" compatLnSpc="1">
                <a:prstTxWarp prst="textNoShape">
                  <a:avLst/>
                </a:prstTxWarp>
              </a:bodyPr>
              <a:lstStyle/>
              <a:p>
                <a:pPr defTabSz="913975">
                  <a:defRPr/>
                </a:pPr>
                <a:endParaRPr lang="en-US" sz="1765">
                  <a:gradFill>
                    <a:gsLst>
                      <a:gs pos="0">
                        <a:srgbClr val="505050"/>
                      </a:gs>
                      <a:gs pos="100000">
                        <a:srgbClr val="505050"/>
                      </a:gs>
                    </a:gsLst>
                    <a:lin ang="5400000" scaled="0"/>
                  </a:gradFill>
                  <a:latin typeface="Segoe UI"/>
                </a:endParaRPr>
              </a:p>
            </p:txBody>
          </p:sp>
          <p:grpSp>
            <p:nvGrpSpPr>
              <p:cNvPr id="15" name="Group 14"/>
              <p:cNvGrpSpPr/>
              <p:nvPr/>
            </p:nvGrpSpPr>
            <p:grpSpPr>
              <a:xfrm>
                <a:off x="6795675" y="3059346"/>
                <a:ext cx="141873" cy="271583"/>
                <a:chOff x="3016688" y="2176623"/>
                <a:chExt cx="166688" cy="319087"/>
              </a:xfrm>
              <a:grpFill/>
            </p:grpSpPr>
            <p:cxnSp>
              <p:nvCxnSpPr>
                <p:cNvPr id="11" name="Straight Connector 10"/>
                <p:cNvCxnSpPr>
                  <a:cxnSpLocks/>
                </p:cNvCxnSpPr>
                <p:nvPr/>
              </p:nvCxnSpPr>
              <p:spPr>
                <a:xfrm>
                  <a:off x="3019069" y="2333785"/>
                  <a:ext cx="164307" cy="161925"/>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cxnSpLocks/>
                </p:cNvCxnSpPr>
                <p:nvPr/>
              </p:nvCxnSpPr>
              <p:spPr>
                <a:xfrm flipV="1">
                  <a:off x="3016688" y="2176623"/>
                  <a:ext cx="159544" cy="157230"/>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flipH="1">
                <a:off x="7305699" y="3059346"/>
                <a:ext cx="141873" cy="271583"/>
                <a:chOff x="3016688" y="2176623"/>
                <a:chExt cx="166688" cy="319087"/>
              </a:xfrm>
              <a:grpFill/>
            </p:grpSpPr>
            <p:cxnSp>
              <p:nvCxnSpPr>
                <p:cNvPr id="64" name="Straight Connector 63"/>
                <p:cNvCxnSpPr>
                  <a:cxnSpLocks/>
                </p:cNvCxnSpPr>
                <p:nvPr/>
              </p:nvCxnSpPr>
              <p:spPr>
                <a:xfrm>
                  <a:off x="3019069" y="2333785"/>
                  <a:ext cx="164307" cy="161925"/>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cxnSpLocks/>
                </p:cNvCxnSpPr>
                <p:nvPr/>
              </p:nvCxnSpPr>
              <p:spPr>
                <a:xfrm flipV="1">
                  <a:off x="3016688" y="2176623"/>
                  <a:ext cx="159544" cy="157230"/>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36" name="Logic apps">
            <a:extLst>
              <a:ext uri="{FF2B5EF4-FFF2-40B4-BE49-F238E27FC236}">
                <a16:creationId xmlns:a16="http://schemas.microsoft.com/office/drawing/2014/main" id="{175652AA-13F9-4707-A9C6-B55726FC4687}"/>
              </a:ext>
            </a:extLst>
          </p:cNvPr>
          <p:cNvGrpSpPr/>
          <p:nvPr/>
        </p:nvGrpSpPr>
        <p:grpSpPr>
          <a:xfrm>
            <a:off x="6142777" y="2342559"/>
            <a:ext cx="2571833" cy="1971774"/>
            <a:chOff x="6265952" y="2389036"/>
            <a:chExt cx="2623404" cy="2011312"/>
          </a:xfrm>
        </p:grpSpPr>
        <p:sp>
          <p:nvSpPr>
            <p:cNvPr id="58" name="Rectangle 57"/>
            <p:cNvSpPr/>
            <p:nvPr/>
          </p:nvSpPr>
          <p:spPr bwMode="auto">
            <a:xfrm>
              <a:off x="6265952" y="2389036"/>
              <a:ext cx="2623404" cy="6056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0" tIns="146284" rIns="182854" bIns="146284" numCol="1" spcCol="0" rtlCol="0" fromWordArt="0" anchor="ctr" anchorCtr="0" forceAA="0" compatLnSpc="1">
              <a:prstTxWarp prst="textNoShape">
                <a:avLst/>
              </a:prstTxWarp>
              <a:noAutofit/>
            </a:bodyPr>
            <a:lstStyle/>
            <a:p>
              <a:pPr defTabSz="932304" fontAlgn="base">
                <a:lnSpc>
                  <a:spcPct val="90000"/>
                </a:lnSpc>
                <a:spcBef>
                  <a:spcPct val="0"/>
                </a:spcBef>
                <a:spcAft>
                  <a:spcPct val="0"/>
                </a:spcAft>
              </a:pPr>
              <a:r>
                <a:rPr lang="en-US" sz="1961" b="1" dirty="0">
                  <a:gradFill>
                    <a:gsLst>
                      <a:gs pos="0">
                        <a:srgbClr val="FFFFFF"/>
                      </a:gs>
                      <a:gs pos="100000">
                        <a:srgbClr val="FFFFFF"/>
                      </a:gs>
                    </a:gsLst>
                    <a:lin ang="5400000" scaled="0"/>
                  </a:gradFill>
                  <a:latin typeface="Segoe UI Semilight"/>
                  <a:ea typeface="Segoe UI" pitchFamily="34" charset="0"/>
                  <a:cs typeface="Segoe UI" pitchFamily="34" charset="0"/>
                </a:rPr>
                <a:t>Logic apps</a:t>
              </a:r>
            </a:p>
          </p:txBody>
        </p:sp>
        <p:sp>
          <p:nvSpPr>
            <p:cNvPr id="66" name="Rectangle 65"/>
            <p:cNvSpPr/>
            <p:nvPr/>
          </p:nvSpPr>
          <p:spPr bwMode="auto">
            <a:xfrm>
              <a:off x="6265952" y="2994701"/>
              <a:ext cx="2623404" cy="140564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228559" indent="-228559" defTabSz="914225">
                <a:lnSpc>
                  <a:spcPct val="90000"/>
                </a:lnSpc>
                <a:spcAft>
                  <a:spcPts val="588"/>
                </a:spcAft>
                <a:buFont typeface="Arial" panose="020B0604020202020204" pitchFamily="34" charset="0"/>
                <a:buChar char="•"/>
              </a:pPr>
              <a:endParaRPr lang="en-US" sz="1568" dirty="0">
                <a:gradFill>
                  <a:gsLst>
                    <a:gs pos="1250">
                      <a:srgbClr val="353535"/>
                    </a:gs>
                    <a:gs pos="100000">
                      <a:srgbClr val="353535"/>
                    </a:gs>
                  </a:gsLst>
                  <a:lin ang="5400000" scaled="0"/>
                </a:gradFill>
                <a:latin typeface="Segoe UI Semilight"/>
                <a:ea typeface="Calibri" panose="020F0502020204030204" pitchFamily="34" charset="0"/>
              </a:endParaRPr>
            </a:p>
          </p:txBody>
        </p:sp>
        <p:grpSp>
          <p:nvGrpSpPr>
            <p:cNvPr id="21" name="Group 20"/>
            <p:cNvGrpSpPr/>
            <p:nvPr/>
          </p:nvGrpSpPr>
          <p:grpSpPr>
            <a:xfrm>
              <a:off x="6478718" y="2558746"/>
              <a:ext cx="499172" cy="273354"/>
              <a:chOff x="7712710" y="2866532"/>
              <a:chExt cx="900970" cy="493385"/>
            </a:xfrm>
          </p:grpSpPr>
          <p:sp>
            <p:nvSpPr>
              <p:cNvPr id="2" name="Rectangle 1"/>
              <p:cNvSpPr/>
              <p:nvPr/>
            </p:nvSpPr>
            <p:spPr bwMode="auto">
              <a:xfrm>
                <a:off x="8088848" y="2869853"/>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Rectangle 54"/>
              <p:cNvSpPr/>
              <p:nvPr/>
            </p:nvSpPr>
            <p:spPr bwMode="auto">
              <a:xfrm>
                <a:off x="8263038" y="3207942"/>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Rectangle 55"/>
              <p:cNvSpPr/>
              <p:nvPr/>
            </p:nvSpPr>
            <p:spPr bwMode="auto">
              <a:xfrm>
                <a:off x="7912395" y="3207942"/>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Left Brace 9"/>
              <p:cNvSpPr/>
              <p:nvPr/>
            </p:nvSpPr>
            <p:spPr>
              <a:xfrm rot="5400000">
                <a:off x="8069263" y="2936571"/>
                <a:ext cx="184907" cy="347471"/>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975">
                  <a:defRPr/>
                </a:pPr>
                <a:endParaRPr lang="en-US" sz="1765">
                  <a:solidFill>
                    <a:srgbClr val="505050"/>
                  </a:solidFill>
                  <a:latin typeface="Segoe UI"/>
                </a:endParaRPr>
              </a:p>
            </p:txBody>
          </p:sp>
          <p:sp>
            <p:nvSpPr>
              <p:cNvPr id="61" name="Left Brace 60"/>
              <p:cNvSpPr/>
              <p:nvPr/>
            </p:nvSpPr>
            <p:spPr>
              <a:xfrm rot="10800000">
                <a:off x="8469317" y="2866532"/>
                <a:ext cx="144363" cy="493385"/>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975">
                  <a:defRPr/>
                </a:pPr>
                <a:endParaRPr lang="en-US" sz="1765">
                  <a:solidFill>
                    <a:srgbClr val="505050"/>
                  </a:solidFill>
                  <a:latin typeface="Segoe UI"/>
                </a:endParaRPr>
              </a:p>
            </p:txBody>
          </p:sp>
          <p:sp>
            <p:nvSpPr>
              <p:cNvPr id="62" name="Left Brace 61"/>
              <p:cNvSpPr/>
              <p:nvPr/>
            </p:nvSpPr>
            <p:spPr>
              <a:xfrm rot="10800000" flipH="1">
                <a:off x="7712710" y="2866532"/>
                <a:ext cx="144363" cy="493385"/>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975">
                  <a:defRPr/>
                </a:pPr>
                <a:endParaRPr lang="en-US" sz="1765">
                  <a:solidFill>
                    <a:srgbClr val="505050"/>
                  </a:solidFill>
                  <a:latin typeface="Segoe UI"/>
                </a:endParaRPr>
              </a:p>
            </p:txBody>
          </p:sp>
        </p:grpSp>
      </p:grpSp>
      <p:grpSp>
        <p:nvGrpSpPr>
          <p:cNvPr id="39" name="IoT">
            <a:extLst>
              <a:ext uri="{FF2B5EF4-FFF2-40B4-BE49-F238E27FC236}">
                <a16:creationId xmlns:a16="http://schemas.microsoft.com/office/drawing/2014/main" id="{7D77C0AF-F903-4B2A-9EA2-90E264AA40EA}"/>
              </a:ext>
            </a:extLst>
          </p:cNvPr>
          <p:cNvGrpSpPr/>
          <p:nvPr/>
        </p:nvGrpSpPr>
        <p:grpSpPr>
          <a:xfrm>
            <a:off x="3369322" y="5010388"/>
            <a:ext cx="8412388" cy="1132412"/>
            <a:chOff x="3436883" y="5127960"/>
            <a:chExt cx="8450318" cy="1137519"/>
          </a:xfrm>
        </p:grpSpPr>
        <p:sp>
          <p:nvSpPr>
            <p:cNvPr id="78" name="Rectangle 77"/>
            <p:cNvSpPr/>
            <p:nvPr/>
          </p:nvSpPr>
          <p:spPr bwMode="auto">
            <a:xfrm>
              <a:off x="9119373"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87" rIns="0"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r>
                <a:rPr lang="en-US" sz="1372" kern="0" dirty="0">
                  <a:gradFill>
                    <a:gsLst>
                      <a:gs pos="0">
                        <a:srgbClr val="FFFFFF"/>
                      </a:gs>
                      <a:gs pos="100000">
                        <a:srgbClr val="FFFFFF"/>
                      </a:gs>
                    </a:gsLst>
                    <a:lin ang="5400000" scaled="0"/>
                  </a:gradFill>
                  <a:latin typeface="Segoe UI"/>
                  <a:cs typeface="Segoe UI" pitchFamily="34" charset="0"/>
                </a:rPr>
                <a:t>Analytics</a:t>
              </a:r>
            </a:p>
          </p:txBody>
        </p:sp>
        <p:sp>
          <p:nvSpPr>
            <p:cNvPr id="73" name="Rectangle 72"/>
            <p:cNvSpPr/>
            <p:nvPr/>
          </p:nvSpPr>
          <p:spPr bwMode="auto">
            <a:xfrm>
              <a:off x="3436883"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87" rIns="0"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r>
                <a:rPr lang="en-US" sz="1372" kern="0" dirty="0">
                  <a:gradFill>
                    <a:gsLst>
                      <a:gs pos="0">
                        <a:srgbClr val="FFFFFF"/>
                      </a:gs>
                      <a:gs pos="100000">
                        <a:srgbClr val="FFFFFF"/>
                      </a:gs>
                    </a:gsLst>
                    <a:lin ang="5400000" scaled="0"/>
                  </a:gradFill>
                  <a:latin typeface="Segoe UI"/>
                  <a:cs typeface="Segoe UI" pitchFamily="34" charset="0"/>
                </a:rPr>
                <a:t>Database</a:t>
              </a:r>
            </a:p>
          </p:txBody>
        </p:sp>
        <p:sp>
          <p:nvSpPr>
            <p:cNvPr id="76" name="Rectangle 75"/>
            <p:cNvSpPr/>
            <p:nvPr/>
          </p:nvSpPr>
          <p:spPr bwMode="auto">
            <a:xfrm>
              <a:off x="4857505"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87" rIns="0"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r>
                <a:rPr lang="en-US" sz="1372" kern="0" dirty="0">
                  <a:gradFill>
                    <a:gsLst>
                      <a:gs pos="0">
                        <a:srgbClr val="FFFFFF"/>
                      </a:gs>
                      <a:gs pos="100000">
                        <a:srgbClr val="FFFFFF"/>
                      </a:gs>
                    </a:gsLst>
                    <a:lin ang="5400000" scaled="0"/>
                  </a:gradFill>
                  <a:latin typeface="Segoe UI"/>
                  <a:cs typeface="Segoe UI" pitchFamily="34" charset="0"/>
                </a:rPr>
                <a:t>Storage</a:t>
              </a:r>
            </a:p>
          </p:txBody>
        </p:sp>
        <p:sp>
          <p:nvSpPr>
            <p:cNvPr id="7" name="Rectangle 6"/>
            <p:cNvSpPr/>
            <p:nvPr/>
          </p:nvSpPr>
          <p:spPr bwMode="auto">
            <a:xfrm>
              <a:off x="7698750"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87" rIns="0"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r>
                <a:rPr lang="en-US" sz="1372" kern="0" dirty="0">
                  <a:gradFill>
                    <a:gsLst>
                      <a:gs pos="0">
                        <a:srgbClr val="FFFFFF"/>
                      </a:gs>
                      <a:gs pos="100000">
                        <a:srgbClr val="FFFFFF"/>
                      </a:gs>
                    </a:gsLst>
                    <a:lin ang="5400000" scaled="0"/>
                  </a:gradFill>
                  <a:latin typeface="Segoe UI"/>
                  <a:cs typeface="Segoe UI" pitchFamily="34" charset="0"/>
                </a:rPr>
                <a:t>IoT</a:t>
              </a:r>
            </a:p>
          </p:txBody>
        </p:sp>
        <p:sp>
          <p:nvSpPr>
            <p:cNvPr id="96" name="Rectangle 95"/>
            <p:cNvSpPr/>
            <p:nvPr/>
          </p:nvSpPr>
          <p:spPr bwMode="auto">
            <a:xfrm>
              <a:off x="6278128"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87" rIns="0"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r>
                <a:rPr lang="en-US" sz="1372" kern="0" dirty="0">
                  <a:gradFill>
                    <a:gsLst>
                      <a:gs pos="0">
                        <a:srgbClr val="FFFFFF"/>
                      </a:gs>
                      <a:gs pos="100000">
                        <a:srgbClr val="FFFFFF"/>
                      </a:gs>
                    </a:gsLst>
                    <a:lin ang="5400000" scaled="0"/>
                  </a:gradFill>
                  <a:latin typeface="Segoe UI"/>
                  <a:cs typeface="Segoe UI" pitchFamily="34" charset="0"/>
                </a:rPr>
                <a:t>Security &amp; </a:t>
              </a:r>
              <a:br>
                <a:rPr lang="en-US" sz="1372" kern="0" dirty="0">
                  <a:gradFill>
                    <a:gsLst>
                      <a:gs pos="0">
                        <a:srgbClr val="FFFFFF"/>
                      </a:gs>
                      <a:gs pos="100000">
                        <a:srgbClr val="FFFFFF"/>
                      </a:gs>
                    </a:gsLst>
                    <a:lin ang="5400000" scaled="0"/>
                  </a:gradFill>
                  <a:latin typeface="Segoe UI"/>
                  <a:cs typeface="Segoe UI" pitchFamily="34" charset="0"/>
                </a:rPr>
              </a:br>
              <a:r>
                <a:rPr lang="en-US" sz="1372" kern="0" dirty="0">
                  <a:gradFill>
                    <a:gsLst>
                      <a:gs pos="0">
                        <a:srgbClr val="FFFFFF"/>
                      </a:gs>
                      <a:gs pos="100000">
                        <a:srgbClr val="FFFFFF"/>
                      </a:gs>
                    </a:gsLst>
                    <a:lin ang="5400000" scaled="0"/>
                  </a:gradFill>
                  <a:latin typeface="Segoe UI"/>
                  <a:cs typeface="Segoe UI" pitchFamily="34" charset="0"/>
                </a:rPr>
                <a:t>Access Control</a:t>
              </a:r>
            </a:p>
          </p:txBody>
        </p:sp>
        <p:sp>
          <p:nvSpPr>
            <p:cNvPr id="71" name="Rectangle 70">
              <a:extLst>
                <a:ext uri="{FF2B5EF4-FFF2-40B4-BE49-F238E27FC236}">
                  <a16:creationId xmlns:a16="http://schemas.microsoft.com/office/drawing/2014/main" id="{7FD5E2BC-A87B-4F7C-9EF9-0B3E30EDCC8F}"/>
                </a:ext>
              </a:extLst>
            </p:cNvPr>
            <p:cNvSpPr/>
            <p:nvPr/>
          </p:nvSpPr>
          <p:spPr bwMode="auto">
            <a:xfrm>
              <a:off x="10539995"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87" rIns="0"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r>
                <a:rPr lang="en-US" sz="1372" kern="0" dirty="0">
                  <a:gradFill>
                    <a:gsLst>
                      <a:gs pos="0">
                        <a:srgbClr val="FFFFFF"/>
                      </a:gs>
                      <a:gs pos="100000">
                        <a:srgbClr val="FFFFFF"/>
                      </a:gs>
                    </a:gsLst>
                    <a:lin ang="5400000" scaled="0"/>
                  </a:gradFill>
                  <a:latin typeface="Segoe UI"/>
                  <a:cs typeface="Segoe UI" pitchFamily="34" charset="0"/>
                </a:rPr>
                <a:t>Intelligence</a:t>
              </a:r>
            </a:p>
          </p:txBody>
        </p:sp>
        <p:pic>
          <p:nvPicPr>
            <p:cNvPr id="26" name="Picture 2" descr="Image result for azure cosmos db icon">
              <a:hlinkClick r:id="rId3"/>
              <a:extLst>
                <a:ext uri="{FF2B5EF4-FFF2-40B4-BE49-F238E27FC236}">
                  <a16:creationId xmlns:a16="http://schemas.microsoft.com/office/drawing/2014/main" id="{B4E57D9A-AA17-47D4-935A-F80D2339844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3676188" y="5693275"/>
              <a:ext cx="813697" cy="42719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hlinkClick r:id="rId6"/>
              <a:extLst>
                <a:ext uri="{FF2B5EF4-FFF2-40B4-BE49-F238E27FC236}">
                  <a16:creationId xmlns:a16="http://schemas.microsoft.com/office/drawing/2014/main" id="{22D9BFE9-5A8F-4B96-A733-55D9CDA4881B}"/>
                </a:ext>
              </a:extLst>
            </p:cNvPr>
            <p:cNvPicPr>
              <a:picLocks noChangeAspect="1"/>
            </p:cNvPicPr>
            <p:nvPr/>
          </p:nvPicPr>
          <p:blipFill>
            <a:blip r:embed="rId7">
              <a:biLevel thresh="25000"/>
            </a:blip>
            <a:stretch>
              <a:fillRect/>
            </a:stretch>
          </p:blipFill>
          <p:spPr>
            <a:xfrm>
              <a:off x="5286142" y="5693275"/>
              <a:ext cx="489932" cy="424740"/>
            </a:xfrm>
            <a:prstGeom prst="rect">
              <a:avLst/>
            </a:prstGeom>
          </p:spPr>
        </p:pic>
        <p:pic>
          <p:nvPicPr>
            <p:cNvPr id="32" name="Picture 6" descr="Related image">
              <a:hlinkClick r:id="rId8"/>
              <a:extLst>
                <a:ext uri="{FF2B5EF4-FFF2-40B4-BE49-F238E27FC236}">
                  <a16:creationId xmlns:a16="http://schemas.microsoft.com/office/drawing/2014/main" id="{C3312916-C0B8-4839-85BB-62C440F3BAB3}"/>
                </a:ext>
              </a:extLst>
            </p:cNvPr>
            <p:cNvPicPr>
              <a:picLocks noChangeAspect="1" noChangeArrowheads="1"/>
            </p:cNvPicPr>
            <p:nvPr/>
          </p:nvPicPr>
          <p:blipFill rotWithShape="1">
            <a:blip r:embed="rId9">
              <a:biLevel thresh="25000"/>
              <a:extLst>
                <a:ext uri="{28A0092B-C50C-407E-A947-70E740481C1C}">
                  <a14:useLocalDpi xmlns:a14="http://schemas.microsoft.com/office/drawing/2010/main" val="0"/>
                </a:ext>
              </a:extLst>
            </a:blip>
            <a:srcRect t="15849" b="15314"/>
            <a:stretch/>
          </p:blipFill>
          <p:spPr bwMode="auto">
            <a:xfrm>
              <a:off x="10930653" y="5717087"/>
              <a:ext cx="565889" cy="3895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azure stream analytics icon">
              <a:hlinkClick r:id="rId10"/>
              <a:extLst>
                <a:ext uri="{FF2B5EF4-FFF2-40B4-BE49-F238E27FC236}">
                  <a16:creationId xmlns:a16="http://schemas.microsoft.com/office/drawing/2014/main" id="{FF9A9356-9504-45FE-853D-229892799C74}"/>
                </a:ext>
              </a:extLst>
            </p:cNvPr>
            <p:cNvPicPr>
              <a:picLocks noChangeAspect="1" noChangeArrowheads="1"/>
            </p:cNvPicPr>
            <p:nvPr/>
          </p:nvPicPr>
          <p:blipFill rotWithShape="1">
            <a:blip r:embed="rId11">
              <a:biLevel thresh="25000"/>
              <a:extLst>
                <a:ext uri="{28A0092B-C50C-407E-A947-70E740481C1C}">
                  <a14:useLocalDpi xmlns:a14="http://schemas.microsoft.com/office/drawing/2010/main" val="0"/>
                </a:ext>
              </a:extLst>
            </a:blip>
            <a:srcRect t="7228" b="7991"/>
            <a:stretch/>
          </p:blipFill>
          <p:spPr bwMode="auto">
            <a:xfrm>
              <a:off x="9519094" y="5669423"/>
              <a:ext cx="547763" cy="46440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zure IoT icon">
              <a:hlinkClick r:id="rId12"/>
              <a:extLst>
                <a:ext uri="{FF2B5EF4-FFF2-40B4-BE49-F238E27FC236}">
                  <a16:creationId xmlns:a16="http://schemas.microsoft.com/office/drawing/2014/main" id="{DF1903EA-0F53-405C-BD61-E1383F067179}"/>
                </a:ext>
              </a:extLst>
            </p:cNvPr>
            <p:cNvPicPr>
              <a:picLocks noChangeAspect="1" noChangeArrowheads="1"/>
            </p:cNvPicPr>
            <p:nvPr/>
          </p:nvPicPr>
          <p:blipFill rotWithShape="1">
            <a:blip r:embed="rId13">
              <a:biLevel thresh="25000"/>
              <a:extLst>
                <a:ext uri="{28A0092B-C50C-407E-A947-70E740481C1C}">
                  <a14:useLocalDpi xmlns:a14="http://schemas.microsoft.com/office/drawing/2010/main" val="0"/>
                </a:ext>
              </a:extLst>
            </a:blip>
            <a:srcRect l="23028" r="23306"/>
            <a:stretch/>
          </p:blipFill>
          <p:spPr bwMode="auto">
            <a:xfrm>
              <a:off x="8165636" y="5699174"/>
              <a:ext cx="413434" cy="40444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azure active directory icon">
              <a:hlinkClick r:id="rId14"/>
              <a:extLst>
                <a:ext uri="{FF2B5EF4-FFF2-40B4-BE49-F238E27FC236}">
                  <a16:creationId xmlns:a16="http://schemas.microsoft.com/office/drawing/2014/main" id="{AD844650-CF5F-47A0-93CA-0DACD0DD31F6}"/>
                </a:ext>
              </a:extLst>
            </p:cNvPr>
            <p:cNvPicPr>
              <a:picLocks noChangeAspect="1" noChangeArrowheads="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6725046" y="5727002"/>
              <a:ext cx="453369" cy="4533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Event grid">
            <a:extLst>
              <a:ext uri="{FF2B5EF4-FFF2-40B4-BE49-F238E27FC236}">
                <a16:creationId xmlns:a16="http://schemas.microsoft.com/office/drawing/2014/main" id="{6B94E3BD-A778-42C4-A4D5-AF1BDE4B55BC}"/>
              </a:ext>
            </a:extLst>
          </p:cNvPr>
          <p:cNvGrpSpPr/>
          <p:nvPr/>
        </p:nvGrpSpPr>
        <p:grpSpPr>
          <a:xfrm>
            <a:off x="8750572" y="2342559"/>
            <a:ext cx="2980748" cy="1971774"/>
            <a:chOff x="9093048" y="2389036"/>
            <a:chExt cx="3040518" cy="2011312"/>
          </a:xfrm>
        </p:grpSpPr>
        <p:sp>
          <p:nvSpPr>
            <p:cNvPr id="69" name="Rectangle 68">
              <a:extLst>
                <a:ext uri="{FF2B5EF4-FFF2-40B4-BE49-F238E27FC236}">
                  <a16:creationId xmlns:a16="http://schemas.microsoft.com/office/drawing/2014/main" id="{6D963BC8-95AF-42D7-82C2-432B885989B5}"/>
                </a:ext>
              </a:extLst>
            </p:cNvPr>
            <p:cNvSpPr/>
            <p:nvPr/>
          </p:nvSpPr>
          <p:spPr bwMode="auto">
            <a:xfrm>
              <a:off x="9093048" y="2389036"/>
              <a:ext cx="3040518" cy="6056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0" tIns="146284" rIns="182854" bIns="146284" numCol="1" spcCol="0" rtlCol="0" fromWordArt="0" anchor="ctr" anchorCtr="0" forceAA="0" compatLnSpc="1">
              <a:prstTxWarp prst="textNoShape">
                <a:avLst/>
              </a:prstTxWarp>
              <a:noAutofit/>
            </a:bodyPr>
            <a:lstStyle/>
            <a:p>
              <a:pPr defTabSz="932304" fontAlgn="base">
                <a:lnSpc>
                  <a:spcPct val="90000"/>
                </a:lnSpc>
                <a:spcBef>
                  <a:spcPct val="0"/>
                </a:spcBef>
                <a:spcAft>
                  <a:spcPct val="0"/>
                </a:spcAft>
              </a:pPr>
              <a:r>
                <a:rPr lang="en-US" sz="1961" b="1" dirty="0">
                  <a:gradFill>
                    <a:gsLst>
                      <a:gs pos="0">
                        <a:srgbClr val="FFFFFF"/>
                      </a:gs>
                      <a:gs pos="100000">
                        <a:srgbClr val="FFFFFF"/>
                      </a:gs>
                    </a:gsLst>
                    <a:lin ang="5400000" scaled="0"/>
                  </a:gradFill>
                  <a:latin typeface="Segoe UI Semilight"/>
                  <a:ea typeface="Segoe UI" pitchFamily="34" charset="0"/>
                  <a:cs typeface="Segoe UI" pitchFamily="34" charset="0"/>
                </a:rPr>
                <a:t>Event Grid</a:t>
              </a:r>
            </a:p>
          </p:txBody>
        </p:sp>
        <p:sp>
          <p:nvSpPr>
            <p:cNvPr id="70" name="Rectangle 69">
              <a:extLst>
                <a:ext uri="{FF2B5EF4-FFF2-40B4-BE49-F238E27FC236}">
                  <a16:creationId xmlns:a16="http://schemas.microsoft.com/office/drawing/2014/main" id="{992162FA-8CDB-415F-8028-26419B9D6555}"/>
                </a:ext>
              </a:extLst>
            </p:cNvPr>
            <p:cNvSpPr/>
            <p:nvPr/>
          </p:nvSpPr>
          <p:spPr bwMode="auto">
            <a:xfrm>
              <a:off x="9093048" y="2994701"/>
              <a:ext cx="3040518" cy="140564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228559" indent="-228559" defTabSz="914225">
                <a:lnSpc>
                  <a:spcPct val="90000"/>
                </a:lnSpc>
                <a:spcAft>
                  <a:spcPts val="588"/>
                </a:spcAft>
                <a:buFont typeface="Arial" panose="020B0604020202020204" pitchFamily="34" charset="0"/>
                <a:buChar char="•"/>
              </a:pPr>
              <a:endParaRPr lang="en-US" sz="1568" dirty="0">
                <a:gradFill>
                  <a:gsLst>
                    <a:gs pos="1250">
                      <a:srgbClr val="353535"/>
                    </a:gs>
                    <a:gs pos="100000">
                      <a:srgbClr val="353535"/>
                    </a:gs>
                  </a:gsLst>
                  <a:lin ang="5400000" scaled="0"/>
                </a:gradFill>
                <a:latin typeface="Segoe UI Semilight"/>
                <a:ea typeface="Calibri" panose="020F0502020204030204" pitchFamily="34" charset="0"/>
              </a:endParaRPr>
            </a:p>
          </p:txBody>
        </p:sp>
        <p:pic>
          <p:nvPicPr>
            <p:cNvPr id="1038" name="Picture 14" descr="Image result for azure event grid">
              <a:extLst>
                <a:ext uri="{FF2B5EF4-FFF2-40B4-BE49-F238E27FC236}">
                  <a16:creationId xmlns:a16="http://schemas.microsoft.com/office/drawing/2014/main" id="{4B1EF275-09D5-49D3-AE61-397BF233E678}"/>
                </a:ext>
              </a:extLst>
            </p:cNvPr>
            <p:cNvPicPr>
              <a:picLocks noChangeAspect="1" noChangeArrowheads="1"/>
            </p:cNvPicPr>
            <p:nvPr/>
          </p:nvPicPr>
          <p:blipFill>
            <a:blip r:embed="rId16">
              <a:biLevel thresh="25000"/>
              <a:extLst>
                <a:ext uri="{28A0092B-C50C-407E-A947-70E740481C1C}">
                  <a14:useLocalDpi xmlns:a14="http://schemas.microsoft.com/office/drawing/2010/main" val="0"/>
                </a:ext>
              </a:extLst>
            </a:blip>
            <a:srcRect/>
            <a:stretch>
              <a:fillRect/>
            </a:stretch>
          </p:blipFill>
          <p:spPr bwMode="auto">
            <a:xfrm>
              <a:off x="9188516" y="2520115"/>
              <a:ext cx="656699" cy="3447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Development">
            <a:extLst>
              <a:ext uri="{FF2B5EF4-FFF2-40B4-BE49-F238E27FC236}">
                <a16:creationId xmlns:a16="http://schemas.microsoft.com/office/drawing/2014/main" id="{01C07370-93F9-4248-84DE-5EDFA8FEBCB5}"/>
              </a:ext>
            </a:extLst>
          </p:cNvPr>
          <p:cNvGrpSpPr/>
          <p:nvPr/>
        </p:nvGrpSpPr>
        <p:grpSpPr>
          <a:xfrm>
            <a:off x="456603" y="1551710"/>
            <a:ext cx="2587538" cy="4694892"/>
            <a:chOff x="465758" y="1582329"/>
            <a:chExt cx="2639424" cy="4789034"/>
          </a:xfrm>
        </p:grpSpPr>
        <p:sp>
          <p:nvSpPr>
            <p:cNvPr id="123" name="Rectangle 122"/>
            <p:cNvSpPr/>
            <p:nvPr/>
          </p:nvSpPr>
          <p:spPr bwMode="auto">
            <a:xfrm>
              <a:off x="465758" y="1582329"/>
              <a:ext cx="2639424" cy="4789034"/>
            </a:xfrm>
            <a:prstGeom prst="rect">
              <a:avLst/>
            </a:prstGeom>
            <a:solidFill>
              <a:schemeClr val="bg1"/>
            </a:solidFill>
            <a:ln w="28575">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268889" rIns="179234"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r>
                <a:rPr lang="en-US" sz="1961" b="1" dirty="0">
                  <a:gradFill>
                    <a:gsLst>
                      <a:gs pos="0">
                        <a:srgbClr val="353535"/>
                      </a:gs>
                      <a:gs pos="100000">
                        <a:srgbClr val="353535"/>
                      </a:gs>
                    </a:gsLst>
                    <a:lin ang="5400000" scaled="0"/>
                  </a:gradFill>
                  <a:latin typeface="Segoe UI"/>
                  <a:ea typeface="Segoe UI" pitchFamily="34" charset="0"/>
                  <a:cs typeface="Segoe UI" pitchFamily="34" charset="0"/>
                </a:rPr>
                <a:t>Development</a:t>
              </a:r>
            </a:p>
          </p:txBody>
        </p:sp>
        <p:sp>
          <p:nvSpPr>
            <p:cNvPr id="106" name="Rectangle 105"/>
            <p:cNvSpPr/>
            <p:nvPr/>
          </p:nvSpPr>
          <p:spPr bwMode="auto">
            <a:xfrm>
              <a:off x="600126" y="3946199"/>
              <a:ext cx="2367959" cy="7589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668" tIns="143387" rIns="179234" bIns="143387" numCol="1" spcCol="0" rtlCol="0" fromWordArt="0" anchor="ctr" anchorCtr="0" forceAA="0" compatLnSpc="1">
              <a:prstTxWarp prst="textNoShape">
                <a:avLst/>
              </a:prstTxWarp>
              <a:noAutofit/>
            </a:bodyPr>
            <a:lstStyle/>
            <a:p>
              <a:pPr defTabSz="913762"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Local development</a:t>
              </a:r>
            </a:p>
          </p:txBody>
        </p:sp>
        <p:sp>
          <p:nvSpPr>
            <p:cNvPr id="104" name="Rectangle 103"/>
            <p:cNvSpPr/>
            <p:nvPr/>
          </p:nvSpPr>
          <p:spPr bwMode="auto">
            <a:xfrm>
              <a:off x="600126" y="4726362"/>
              <a:ext cx="2367959" cy="7589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668" tIns="143387" rIns="179234" bIns="143387" numCol="1" spcCol="0" rtlCol="0" fromWordArt="0" anchor="ctr" anchorCtr="0" forceAA="0" compatLnSpc="1">
              <a:prstTxWarp prst="textNoShape">
                <a:avLst/>
              </a:prstTxWarp>
              <a:noAutofit/>
            </a:bodyPr>
            <a:lstStyle/>
            <a:p>
              <a:pPr defTabSz="913762" fontAlgn="base">
                <a:lnSpc>
                  <a:spcPct val="90000"/>
                </a:lnSpc>
                <a:spcBef>
                  <a:spcPct val="0"/>
                </a:spcBef>
                <a:spcAft>
                  <a:spcPct val="0"/>
                </a:spcAft>
                <a:defRPr/>
              </a:pPr>
              <a:r>
                <a:rPr lang="en-US" sz="1567" kern="0" dirty="0">
                  <a:gradFill>
                    <a:gsLst>
                      <a:gs pos="0">
                        <a:srgbClr val="FFFFFF"/>
                      </a:gs>
                      <a:gs pos="100000">
                        <a:srgbClr val="FFFFFF"/>
                      </a:gs>
                    </a:gsLst>
                    <a:lin ang="5400000" scaled="0"/>
                  </a:gradFill>
                  <a:latin typeface="Segoe UI"/>
                  <a:cs typeface="Segoe UI" pitchFamily="34" charset="0"/>
                </a:rPr>
                <a:t>Monitoring</a:t>
              </a:r>
            </a:p>
          </p:txBody>
        </p:sp>
        <p:sp>
          <p:nvSpPr>
            <p:cNvPr id="105" name="Rectangle 104"/>
            <p:cNvSpPr/>
            <p:nvPr/>
          </p:nvSpPr>
          <p:spPr bwMode="auto">
            <a:xfrm>
              <a:off x="600126" y="2389033"/>
              <a:ext cx="2370688" cy="75515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668" tIns="143387" rIns="179234" bIns="143387" numCol="1" spcCol="0" rtlCol="0" fromWordArt="0" anchor="ctr" anchorCtr="0" forceAA="0" compatLnSpc="1">
              <a:prstTxWarp prst="textNoShape">
                <a:avLst/>
              </a:prstTxWarp>
              <a:noAutofit/>
            </a:bodyPr>
            <a:lstStyle/>
            <a:p>
              <a:pPr defTabSz="913762"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IDE support</a:t>
              </a:r>
            </a:p>
          </p:txBody>
        </p:sp>
        <p:sp>
          <p:nvSpPr>
            <p:cNvPr id="107" name="Rectangle 106"/>
            <p:cNvSpPr/>
            <p:nvPr/>
          </p:nvSpPr>
          <p:spPr bwMode="auto">
            <a:xfrm>
              <a:off x="600126" y="3168448"/>
              <a:ext cx="2367959" cy="7589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668" tIns="143387" rIns="179234" bIns="143387" numCol="1" spcCol="0" rtlCol="0" fromWordArt="0" anchor="ctr" anchorCtr="0" forceAA="0" compatLnSpc="1">
              <a:prstTxWarp prst="textNoShape">
                <a:avLst/>
              </a:prstTxWarp>
              <a:noAutofit/>
            </a:bodyPr>
            <a:lstStyle/>
            <a:p>
              <a:pPr defTabSz="913762" fontAlgn="base">
                <a:lnSpc>
                  <a:spcPct val="90000"/>
                </a:lnSpc>
                <a:spcBef>
                  <a:spcPct val="0"/>
                </a:spcBef>
                <a:spcAft>
                  <a:spcPct val="0"/>
                </a:spcAft>
                <a:defRPr/>
              </a:pPr>
              <a:r>
                <a:rPr lang="en-US" sz="1567" kern="0" dirty="0">
                  <a:gradFill>
                    <a:gsLst>
                      <a:gs pos="0">
                        <a:srgbClr val="FFFFFF"/>
                      </a:gs>
                      <a:gs pos="100000">
                        <a:srgbClr val="FFFFFF"/>
                      </a:gs>
                    </a:gsLst>
                    <a:lin ang="5400000" scaled="0"/>
                  </a:gradFill>
                  <a:latin typeface="Segoe UI"/>
                  <a:cs typeface="Segoe UI" pitchFamily="34" charset="0"/>
                </a:rPr>
                <a:t>Integrated DevOps</a:t>
              </a:r>
            </a:p>
          </p:txBody>
        </p:sp>
        <p:sp>
          <p:nvSpPr>
            <p:cNvPr id="72" name="Rectangle 71">
              <a:extLst>
                <a:ext uri="{FF2B5EF4-FFF2-40B4-BE49-F238E27FC236}">
                  <a16:creationId xmlns:a16="http://schemas.microsoft.com/office/drawing/2014/main" id="{2E6D62AC-4DD7-48DB-85B1-19777ED47C42}"/>
                </a:ext>
              </a:extLst>
            </p:cNvPr>
            <p:cNvSpPr/>
            <p:nvPr/>
          </p:nvSpPr>
          <p:spPr bwMode="auto">
            <a:xfrm>
              <a:off x="600126" y="5506525"/>
              <a:ext cx="2367959" cy="7589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668" tIns="143387" rIns="179234" bIns="143387" numCol="1" spcCol="0" rtlCol="0" fromWordArt="0" anchor="ctr" anchorCtr="0" forceAA="0" compatLnSpc="1">
              <a:prstTxWarp prst="textNoShape">
                <a:avLst/>
              </a:prstTxWarp>
              <a:noAutofit/>
            </a:bodyPr>
            <a:lstStyle/>
            <a:p>
              <a:pPr defTabSz="913762" fontAlgn="base">
                <a:lnSpc>
                  <a:spcPct val="90000"/>
                </a:lnSpc>
                <a:spcBef>
                  <a:spcPct val="0"/>
                </a:spcBef>
                <a:spcAft>
                  <a:spcPct val="0"/>
                </a:spcAft>
                <a:defRPr/>
              </a:pPr>
              <a:r>
                <a:rPr lang="en-US" sz="1567" kern="0" dirty="0">
                  <a:gradFill>
                    <a:gsLst>
                      <a:gs pos="0">
                        <a:srgbClr val="FFFFFF"/>
                      </a:gs>
                      <a:gs pos="100000">
                        <a:srgbClr val="FFFFFF"/>
                      </a:gs>
                    </a:gsLst>
                    <a:lin ang="5400000" scaled="0"/>
                  </a:gradFill>
                  <a:latin typeface="Segoe UI"/>
                  <a:cs typeface="Segoe UI" pitchFamily="34" charset="0"/>
                </a:rPr>
                <a:t>Visual Debug History</a:t>
              </a:r>
            </a:p>
          </p:txBody>
        </p:sp>
        <p:sp>
          <p:nvSpPr>
            <p:cNvPr id="67" name="Freeform 33"/>
            <p:cNvSpPr>
              <a:spLocks noEditPoints="1"/>
            </p:cNvSpPr>
            <p:nvPr/>
          </p:nvSpPr>
          <p:spPr bwMode="auto">
            <a:xfrm>
              <a:off x="827890" y="4159770"/>
              <a:ext cx="367950" cy="331812"/>
            </a:xfrm>
            <a:custGeom>
              <a:avLst/>
              <a:gdLst>
                <a:gd name="T0" fmla="*/ 110 w 236"/>
                <a:gd name="T1" fmla="*/ 0 h 204"/>
                <a:gd name="T2" fmla="*/ 110 w 236"/>
                <a:gd name="T3" fmla="*/ 51 h 204"/>
                <a:gd name="T4" fmla="*/ 0 w 236"/>
                <a:gd name="T5" fmla="*/ 51 h 204"/>
                <a:gd name="T6" fmla="*/ 0 w 236"/>
                <a:gd name="T7" fmla="*/ 60 h 204"/>
                <a:gd name="T8" fmla="*/ 0 w 236"/>
                <a:gd name="T9" fmla="*/ 170 h 204"/>
                <a:gd name="T10" fmla="*/ 84 w 236"/>
                <a:gd name="T11" fmla="*/ 170 h 204"/>
                <a:gd name="T12" fmla="*/ 84 w 236"/>
                <a:gd name="T13" fmla="*/ 187 h 204"/>
                <a:gd name="T14" fmla="*/ 51 w 236"/>
                <a:gd name="T15" fmla="*/ 187 h 204"/>
                <a:gd name="T16" fmla="*/ 51 w 236"/>
                <a:gd name="T17" fmla="*/ 204 h 204"/>
                <a:gd name="T18" fmla="*/ 236 w 236"/>
                <a:gd name="T19" fmla="*/ 204 h 204"/>
                <a:gd name="T20" fmla="*/ 236 w 236"/>
                <a:gd name="T21" fmla="*/ 0 h 204"/>
                <a:gd name="T22" fmla="*/ 110 w 236"/>
                <a:gd name="T23" fmla="*/ 0 h 204"/>
                <a:gd name="T24" fmla="*/ 126 w 236"/>
                <a:gd name="T25" fmla="*/ 17 h 204"/>
                <a:gd name="T26" fmla="*/ 219 w 236"/>
                <a:gd name="T27" fmla="*/ 17 h 204"/>
                <a:gd name="T28" fmla="*/ 219 w 236"/>
                <a:gd name="T29" fmla="*/ 68 h 204"/>
                <a:gd name="T30" fmla="*/ 177 w 236"/>
                <a:gd name="T31" fmla="*/ 68 h 204"/>
                <a:gd name="T32" fmla="*/ 177 w 236"/>
                <a:gd name="T33" fmla="*/ 51 h 204"/>
                <a:gd name="T34" fmla="*/ 126 w 236"/>
                <a:gd name="T35" fmla="*/ 51 h 204"/>
                <a:gd name="T36" fmla="*/ 126 w 236"/>
                <a:gd name="T37" fmla="*/ 17 h 204"/>
                <a:gd name="T38" fmla="*/ 177 w 236"/>
                <a:gd name="T39" fmla="*/ 85 h 204"/>
                <a:gd name="T40" fmla="*/ 219 w 236"/>
                <a:gd name="T41" fmla="*/ 85 h 204"/>
                <a:gd name="T42" fmla="*/ 219 w 236"/>
                <a:gd name="T43" fmla="*/ 119 h 204"/>
                <a:gd name="T44" fmla="*/ 177 w 236"/>
                <a:gd name="T45" fmla="*/ 119 h 204"/>
                <a:gd name="T46" fmla="*/ 177 w 236"/>
                <a:gd name="T47" fmla="*/ 85 h 204"/>
                <a:gd name="T48" fmla="*/ 17 w 236"/>
                <a:gd name="T49" fmla="*/ 68 h 204"/>
                <a:gd name="T50" fmla="*/ 160 w 236"/>
                <a:gd name="T51" fmla="*/ 68 h 204"/>
                <a:gd name="T52" fmla="*/ 160 w 236"/>
                <a:gd name="T53" fmla="*/ 153 h 204"/>
                <a:gd name="T54" fmla="*/ 17 w 236"/>
                <a:gd name="T55" fmla="*/ 153 h 204"/>
                <a:gd name="T56" fmla="*/ 17 w 236"/>
                <a:gd name="T57" fmla="*/ 68 h 204"/>
                <a:gd name="T58" fmla="*/ 101 w 236"/>
                <a:gd name="T59" fmla="*/ 187 h 204"/>
                <a:gd name="T60" fmla="*/ 101 w 236"/>
                <a:gd name="T61" fmla="*/ 170 h 204"/>
                <a:gd name="T62" fmla="*/ 177 w 236"/>
                <a:gd name="T63" fmla="*/ 170 h 204"/>
                <a:gd name="T64" fmla="*/ 177 w 236"/>
                <a:gd name="T65" fmla="*/ 136 h 204"/>
                <a:gd name="T66" fmla="*/ 219 w 236"/>
                <a:gd name="T67" fmla="*/ 136 h 204"/>
                <a:gd name="T68" fmla="*/ 219 w 236"/>
                <a:gd name="T69" fmla="*/ 187 h 204"/>
                <a:gd name="T70" fmla="*/ 101 w 236"/>
                <a:gd name="T71" fmla="*/ 187 h 204"/>
                <a:gd name="T72" fmla="*/ 202 w 236"/>
                <a:gd name="T73" fmla="*/ 51 h 204"/>
                <a:gd name="T74" fmla="*/ 185 w 236"/>
                <a:gd name="T75" fmla="*/ 51 h 204"/>
                <a:gd name="T76" fmla="*/ 185 w 236"/>
                <a:gd name="T77" fmla="*/ 34 h 204"/>
                <a:gd name="T78" fmla="*/ 202 w 236"/>
                <a:gd name="T79" fmla="*/ 34 h 204"/>
                <a:gd name="T80" fmla="*/ 202 w 236"/>
                <a:gd name="T81" fmla="*/ 5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04">
                  <a:moveTo>
                    <a:pt x="110" y="0"/>
                  </a:moveTo>
                  <a:lnTo>
                    <a:pt x="110" y="51"/>
                  </a:lnTo>
                  <a:lnTo>
                    <a:pt x="0" y="51"/>
                  </a:lnTo>
                  <a:lnTo>
                    <a:pt x="0" y="60"/>
                  </a:lnTo>
                  <a:lnTo>
                    <a:pt x="0" y="170"/>
                  </a:lnTo>
                  <a:lnTo>
                    <a:pt x="84" y="170"/>
                  </a:lnTo>
                  <a:lnTo>
                    <a:pt x="84" y="187"/>
                  </a:lnTo>
                  <a:lnTo>
                    <a:pt x="51" y="187"/>
                  </a:lnTo>
                  <a:lnTo>
                    <a:pt x="51" y="204"/>
                  </a:lnTo>
                  <a:lnTo>
                    <a:pt x="236" y="204"/>
                  </a:lnTo>
                  <a:lnTo>
                    <a:pt x="236" y="0"/>
                  </a:lnTo>
                  <a:lnTo>
                    <a:pt x="110" y="0"/>
                  </a:lnTo>
                  <a:close/>
                  <a:moveTo>
                    <a:pt x="126" y="17"/>
                  </a:moveTo>
                  <a:lnTo>
                    <a:pt x="219" y="17"/>
                  </a:lnTo>
                  <a:lnTo>
                    <a:pt x="219" y="68"/>
                  </a:lnTo>
                  <a:lnTo>
                    <a:pt x="177" y="68"/>
                  </a:lnTo>
                  <a:lnTo>
                    <a:pt x="177" y="51"/>
                  </a:lnTo>
                  <a:lnTo>
                    <a:pt x="126" y="51"/>
                  </a:lnTo>
                  <a:lnTo>
                    <a:pt x="126" y="17"/>
                  </a:lnTo>
                  <a:close/>
                  <a:moveTo>
                    <a:pt x="177" y="85"/>
                  </a:moveTo>
                  <a:lnTo>
                    <a:pt x="219" y="85"/>
                  </a:lnTo>
                  <a:lnTo>
                    <a:pt x="219" y="119"/>
                  </a:lnTo>
                  <a:lnTo>
                    <a:pt x="177" y="119"/>
                  </a:lnTo>
                  <a:lnTo>
                    <a:pt x="177" y="85"/>
                  </a:lnTo>
                  <a:close/>
                  <a:moveTo>
                    <a:pt x="17" y="68"/>
                  </a:moveTo>
                  <a:lnTo>
                    <a:pt x="160" y="68"/>
                  </a:lnTo>
                  <a:lnTo>
                    <a:pt x="160" y="153"/>
                  </a:lnTo>
                  <a:lnTo>
                    <a:pt x="17" y="153"/>
                  </a:lnTo>
                  <a:lnTo>
                    <a:pt x="17" y="68"/>
                  </a:lnTo>
                  <a:close/>
                  <a:moveTo>
                    <a:pt x="101" y="187"/>
                  </a:moveTo>
                  <a:lnTo>
                    <a:pt x="101" y="170"/>
                  </a:lnTo>
                  <a:lnTo>
                    <a:pt x="177" y="170"/>
                  </a:lnTo>
                  <a:lnTo>
                    <a:pt x="177" y="136"/>
                  </a:lnTo>
                  <a:lnTo>
                    <a:pt x="219" y="136"/>
                  </a:lnTo>
                  <a:lnTo>
                    <a:pt x="219" y="187"/>
                  </a:lnTo>
                  <a:lnTo>
                    <a:pt x="101" y="187"/>
                  </a:lnTo>
                  <a:close/>
                  <a:moveTo>
                    <a:pt x="202" y="51"/>
                  </a:moveTo>
                  <a:lnTo>
                    <a:pt x="185" y="51"/>
                  </a:lnTo>
                  <a:lnTo>
                    <a:pt x="185" y="34"/>
                  </a:lnTo>
                  <a:lnTo>
                    <a:pt x="202" y="34"/>
                  </a:lnTo>
                  <a:lnTo>
                    <a:pt x="202" y="51"/>
                  </a:lnTo>
                  <a:close/>
                </a:path>
              </a:pathLst>
            </a:custGeom>
            <a:solidFill>
              <a:schemeClr val="bg1"/>
            </a:solidFill>
            <a:ln>
              <a:noFill/>
            </a:ln>
          </p:spPr>
          <p:txBody>
            <a:bodyPr vert="horz" wrap="square" lIns="89617" tIns="44808" rIns="89617" bIns="44808" numCol="1" anchor="t" anchorCtr="0" compatLnSpc="1">
              <a:prstTxWarp prst="textNoShape">
                <a:avLst/>
              </a:prstTxWarp>
            </a:bodyPr>
            <a:lstStyle/>
            <a:p>
              <a:pPr defTabSz="913975">
                <a:defRPr/>
              </a:pPr>
              <a:endParaRPr lang="en-US" sz="1765" dirty="0">
                <a:solidFill>
                  <a:srgbClr val="505050"/>
                </a:solidFill>
                <a:latin typeface="Segoe UI"/>
              </a:endParaRPr>
            </a:p>
          </p:txBody>
        </p:sp>
        <p:sp>
          <p:nvSpPr>
            <p:cNvPr id="117" name="Freeform 41"/>
            <p:cNvSpPr>
              <a:spLocks noEditPoints="1"/>
            </p:cNvSpPr>
            <p:nvPr/>
          </p:nvSpPr>
          <p:spPr bwMode="auto">
            <a:xfrm>
              <a:off x="805385" y="4880352"/>
              <a:ext cx="412961" cy="441433"/>
            </a:xfrm>
            <a:custGeom>
              <a:avLst/>
              <a:gdLst>
                <a:gd name="T0" fmla="*/ 56 w 104"/>
                <a:gd name="T1" fmla="*/ 104 h 104"/>
                <a:gd name="T2" fmla="*/ 56 w 104"/>
                <a:gd name="T3" fmla="*/ 88 h 104"/>
                <a:gd name="T4" fmla="*/ 88 w 104"/>
                <a:gd name="T5" fmla="*/ 56 h 104"/>
                <a:gd name="T6" fmla="*/ 104 w 104"/>
                <a:gd name="T7" fmla="*/ 56 h 104"/>
                <a:gd name="T8" fmla="*/ 104 w 104"/>
                <a:gd name="T9" fmla="*/ 48 h 104"/>
                <a:gd name="T10" fmla="*/ 88 w 104"/>
                <a:gd name="T11" fmla="*/ 48 h 104"/>
                <a:gd name="T12" fmla="*/ 56 w 104"/>
                <a:gd name="T13" fmla="*/ 16 h 104"/>
                <a:gd name="T14" fmla="*/ 56 w 104"/>
                <a:gd name="T15" fmla="*/ 0 h 104"/>
                <a:gd name="T16" fmla="*/ 48 w 104"/>
                <a:gd name="T17" fmla="*/ 0 h 104"/>
                <a:gd name="T18" fmla="*/ 48 w 104"/>
                <a:gd name="T19" fmla="*/ 16 h 104"/>
                <a:gd name="T20" fmla="*/ 16 w 104"/>
                <a:gd name="T21" fmla="*/ 48 h 104"/>
                <a:gd name="T22" fmla="*/ 0 w 104"/>
                <a:gd name="T23" fmla="*/ 48 h 104"/>
                <a:gd name="T24" fmla="*/ 0 w 104"/>
                <a:gd name="T25" fmla="*/ 56 h 104"/>
                <a:gd name="T26" fmla="*/ 16 w 104"/>
                <a:gd name="T27" fmla="*/ 56 h 104"/>
                <a:gd name="T28" fmla="*/ 48 w 104"/>
                <a:gd name="T29" fmla="*/ 88 h 104"/>
                <a:gd name="T30" fmla="*/ 48 w 104"/>
                <a:gd name="T31" fmla="*/ 104 h 104"/>
                <a:gd name="T32" fmla="*/ 56 w 104"/>
                <a:gd name="T33" fmla="*/ 104 h 104"/>
                <a:gd name="T34" fmla="*/ 24 w 104"/>
                <a:gd name="T35" fmla="*/ 52 h 104"/>
                <a:gd name="T36" fmla="*/ 52 w 104"/>
                <a:gd name="T37" fmla="*/ 24 h 104"/>
                <a:gd name="T38" fmla="*/ 80 w 104"/>
                <a:gd name="T39" fmla="*/ 52 h 104"/>
                <a:gd name="T40" fmla="*/ 52 w 104"/>
                <a:gd name="T41" fmla="*/ 80 h 104"/>
                <a:gd name="T42" fmla="*/ 24 w 104"/>
                <a:gd name="T43" fmla="*/ 52 h 104"/>
                <a:gd name="T44" fmla="*/ 68 w 104"/>
                <a:gd name="T45" fmla="*/ 52 h 104"/>
                <a:gd name="T46" fmla="*/ 52 w 104"/>
                <a:gd name="T47" fmla="*/ 36 h 104"/>
                <a:gd name="T48" fmla="*/ 36 w 104"/>
                <a:gd name="T49" fmla="*/ 52 h 104"/>
                <a:gd name="T50" fmla="*/ 52 w 104"/>
                <a:gd name="T51" fmla="*/ 68 h 104"/>
                <a:gd name="T52" fmla="*/ 68 w 104"/>
                <a:gd name="T53" fmla="*/ 52 h 104"/>
                <a:gd name="T54" fmla="*/ 44 w 104"/>
                <a:gd name="T55" fmla="*/ 52 h 104"/>
                <a:gd name="T56" fmla="*/ 52 w 104"/>
                <a:gd name="T57" fmla="*/ 44 h 104"/>
                <a:gd name="T58" fmla="*/ 60 w 104"/>
                <a:gd name="T59" fmla="*/ 52 h 104"/>
                <a:gd name="T60" fmla="*/ 52 w 104"/>
                <a:gd name="T61" fmla="*/ 60 h 104"/>
                <a:gd name="T62" fmla="*/ 44 w 104"/>
                <a:gd name="T63"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4" h="104">
                  <a:moveTo>
                    <a:pt x="56" y="104"/>
                  </a:moveTo>
                  <a:cubicBezTo>
                    <a:pt x="56" y="88"/>
                    <a:pt x="56" y="88"/>
                    <a:pt x="56" y="88"/>
                  </a:cubicBezTo>
                  <a:cubicBezTo>
                    <a:pt x="73" y="86"/>
                    <a:pt x="86" y="73"/>
                    <a:pt x="88" y="56"/>
                  </a:cubicBezTo>
                  <a:cubicBezTo>
                    <a:pt x="104" y="56"/>
                    <a:pt x="104" y="56"/>
                    <a:pt x="104" y="56"/>
                  </a:cubicBezTo>
                  <a:cubicBezTo>
                    <a:pt x="104" y="48"/>
                    <a:pt x="104" y="48"/>
                    <a:pt x="104" y="48"/>
                  </a:cubicBezTo>
                  <a:cubicBezTo>
                    <a:pt x="88" y="48"/>
                    <a:pt x="88" y="48"/>
                    <a:pt x="88" y="48"/>
                  </a:cubicBezTo>
                  <a:cubicBezTo>
                    <a:pt x="86" y="31"/>
                    <a:pt x="73" y="18"/>
                    <a:pt x="56" y="16"/>
                  </a:cubicBezTo>
                  <a:cubicBezTo>
                    <a:pt x="56" y="0"/>
                    <a:pt x="56" y="0"/>
                    <a:pt x="56" y="0"/>
                  </a:cubicBezTo>
                  <a:cubicBezTo>
                    <a:pt x="48" y="0"/>
                    <a:pt x="48" y="0"/>
                    <a:pt x="48" y="0"/>
                  </a:cubicBezTo>
                  <a:cubicBezTo>
                    <a:pt x="48" y="16"/>
                    <a:pt x="48" y="16"/>
                    <a:pt x="48" y="16"/>
                  </a:cubicBezTo>
                  <a:cubicBezTo>
                    <a:pt x="31" y="18"/>
                    <a:pt x="18" y="31"/>
                    <a:pt x="16" y="48"/>
                  </a:cubicBezTo>
                  <a:cubicBezTo>
                    <a:pt x="0" y="48"/>
                    <a:pt x="0" y="48"/>
                    <a:pt x="0" y="48"/>
                  </a:cubicBezTo>
                  <a:cubicBezTo>
                    <a:pt x="0" y="56"/>
                    <a:pt x="0" y="56"/>
                    <a:pt x="0" y="56"/>
                  </a:cubicBezTo>
                  <a:cubicBezTo>
                    <a:pt x="16" y="56"/>
                    <a:pt x="16" y="56"/>
                    <a:pt x="16" y="56"/>
                  </a:cubicBezTo>
                  <a:cubicBezTo>
                    <a:pt x="18" y="73"/>
                    <a:pt x="31" y="86"/>
                    <a:pt x="48" y="88"/>
                  </a:cubicBezTo>
                  <a:cubicBezTo>
                    <a:pt x="48" y="104"/>
                    <a:pt x="48" y="104"/>
                    <a:pt x="48" y="104"/>
                  </a:cubicBezTo>
                  <a:lnTo>
                    <a:pt x="56" y="104"/>
                  </a:lnTo>
                  <a:close/>
                  <a:moveTo>
                    <a:pt x="24" y="52"/>
                  </a:moveTo>
                  <a:cubicBezTo>
                    <a:pt x="24" y="37"/>
                    <a:pt x="37" y="24"/>
                    <a:pt x="52" y="24"/>
                  </a:cubicBezTo>
                  <a:cubicBezTo>
                    <a:pt x="67" y="24"/>
                    <a:pt x="80" y="37"/>
                    <a:pt x="80" y="52"/>
                  </a:cubicBezTo>
                  <a:cubicBezTo>
                    <a:pt x="80" y="67"/>
                    <a:pt x="67" y="80"/>
                    <a:pt x="52" y="80"/>
                  </a:cubicBezTo>
                  <a:cubicBezTo>
                    <a:pt x="37" y="80"/>
                    <a:pt x="24" y="67"/>
                    <a:pt x="24" y="52"/>
                  </a:cubicBezTo>
                  <a:close/>
                  <a:moveTo>
                    <a:pt x="68" y="52"/>
                  </a:moveTo>
                  <a:cubicBezTo>
                    <a:pt x="68" y="43"/>
                    <a:pt x="61" y="36"/>
                    <a:pt x="52" y="36"/>
                  </a:cubicBezTo>
                  <a:cubicBezTo>
                    <a:pt x="43" y="36"/>
                    <a:pt x="36" y="43"/>
                    <a:pt x="36" y="52"/>
                  </a:cubicBezTo>
                  <a:cubicBezTo>
                    <a:pt x="36" y="61"/>
                    <a:pt x="43" y="68"/>
                    <a:pt x="52" y="68"/>
                  </a:cubicBezTo>
                  <a:cubicBezTo>
                    <a:pt x="61" y="68"/>
                    <a:pt x="68" y="61"/>
                    <a:pt x="68" y="52"/>
                  </a:cubicBezTo>
                  <a:close/>
                  <a:moveTo>
                    <a:pt x="44" y="52"/>
                  </a:moveTo>
                  <a:cubicBezTo>
                    <a:pt x="44" y="48"/>
                    <a:pt x="48" y="44"/>
                    <a:pt x="52" y="44"/>
                  </a:cubicBezTo>
                  <a:cubicBezTo>
                    <a:pt x="56" y="44"/>
                    <a:pt x="60" y="48"/>
                    <a:pt x="60" y="52"/>
                  </a:cubicBezTo>
                  <a:cubicBezTo>
                    <a:pt x="60" y="56"/>
                    <a:pt x="56" y="60"/>
                    <a:pt x="52" y="60"/>
                  </a:cubicBezTo>
                  <a:cubicBezTo>
                    <a:pt x="48" y="60"/>
                    <a:pt x="44" y="56"/>
                    <a:pt x="44" y="52"/>
                  </a:cubicBezTo>
                  <a:close/>
                </a:path>
              </a:pathLst>
            </a:custGeom>
            <a:solidFill>
              <a:schemeClr val="bg1"/>
            </a:solidFill>
            <a:ln>
              <a:noFill/>
            </a:ln>
          </p:spPr>
          <p:txBody>
            <a:bodyPr vert="horz" wrap="square" lIns="89617" tIns="44808" rIns="89617" bIns="44808" numCol="1" anchor="t" anchorCtr="0" compatLnSpc="1">
              <a:prstTxWarp prst="textNoShape">
                <a:avLst/>
              </a:prstTxWarp>
            </a:bodyPr>
            <a:lstStyle/>
            <a:p>
              <a:pPr defTabSz="913975">
                <a:defRPr/>
              </a:pPr>
              <a:endParaRPr lang="en-US" sz="1765">
                <a:solidFill>
                  <a:srgbClr val="505050"/>
                </a:solidFill>
                <a:latin typeface="Segoe UI"/>
              </a:endParaRPr>
            </a:p>
          </p:txBody>
        </p:sp>
        <p:pic>
          <p:nvPicPr>
            <p:cNvPr id="119" name="Picture 118"/>
            <p:cNvPicPr>
              <a:picLocks noChangeAspect="1"/>
            </p:cNvPicPr>
            <p:nvPr/>
          </p:nvPicPr>
          <p:blipFill rotWithShape="1">
            <a:blip r:embed="rId17"/>
            <a:srcRect t="24612" b="31602"/>
            <a:stretch/>
          </p:blipFill>
          <p:spPr>
            <a:xfrm>
              <a:off x="548944" y="2579670"/>
              <a:ext cx="925843" cy="373884"/>
            </a:xfrm>
            <a:prstGeom prst="rect">
              <a:avLst/>
            </a:prstGeom>
          </p:spPr>
        </p:pic>
        <p:sp>
          <p:nvSpPr>
            <p:cNvPr id="57" name="arrow_5">
              <a:extLst>
                <a:ext uri="{FF2B5EF4-FFF2-40B4-BE49-F238E27FC236}">
                  <a16:creationId xmlns:a16="http://schemas.microsoft.com/office/drawing/2014/main" id="{8C45ED02-1047-45CD-93DC-750BEE10041C}"/>
                </a:ext>
              </a:extLst>
            </p:cNvPr>
            <p:cNvSpPr>
              <a:spLocks noChangeAspect="1" noEditPoints="1"/>
            </p:cNvSpPr>
            <p:nvPr/>
          </p:nvSpPr>
          <p:spPr bwMode="auto">
            <a:xfrm>
              <a:off x="829720" y="3362315"/>
              <a:ext cx="364291" cy="365760"/>
            </a:xfrm>
            <a:custGeom>
              <a:avLst/>
              <a:gdLst>
                <a:gd name="T0" fmla="*/ 102 w 248"/>
                <a:gd name="T1" fmla="*/ 0 h 249"/>
                <a:gd name="T2" fmla="*/ 176 w 248"/>
                <a:gd name="T3" fmla="*/ 73 h 249"/>
                <a:gd name="T4" fmla="*/ 102 w 248"/>
                <a:gd name="T5" fmla="*/ 147 h 249"/>
                <a:gd name="T6" fmla="*/ 176 w 248"/>
                <a:gd name="T7" fmla="*/ 73 h 249"/>
                <a:gd name="T8" fmla="*/ 0 w 248"/>
                <a:gd name="T9" fmla="*/ 73 h 249"/>
                <a:gd name="T10" fmla="*/ 146 w 248"/>
                <a:gd name="T11" fmla="*/ 103 h 249"/>
                <a:gd name="T12" fmla="*/ 72 w 248"/>
                <a:gd name="T13" fmla="*/ 176 h 249"/>
                <a:gd name="T14" fmla="*/ 146 w 248"/>
                <a:gd name="T15" fmla="*/ 249 h 249"/>
                <a:gd name="T16" fmla="*/ 72 w 248"/>
                <a:gd name="T17" fmla="*/ 176 h 249"/>
                <a:gd name="T18" fmla="*/ 248 w 248"/>
                <a:gd name="T19" fmla="*/ 17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9">
                  <a:moveTo>
                    <a:pt x="102" y="0"/>
                  </a:moveTo>
                  <a:lnTo>
                    <a:pt x="176" y="73"/>
                  </a:lnTo>
                  <a:lnTo>
                    <a:pt x="102" y="147"/>
                  </a:lnTo>
                  <a:moveTo>
                    <a:pt x="176" y="73"/>
                  </a:moveTo>
                  <a:lnTo>
                    <a:pt x="0" y="73"/>
                  </a:lnTo>
                  <a:moveTo>
                    <a:pt x="146" y="103"/>
                  </a:moveTo>
                  <a:lnTo>
                    <a:pt x="72" y="176"/>
                  </a:lnTo>
                  <a:lnTo>
                    <a:pt x="146" y="249"/>
                  </a:lnTo>
                  <a:moveTo>
                    <a:pt x="72" y="176"/>
                  </a:moveTo>
                  <a:lnTo>
                    <a:pt x="248" y="176"/>
                  </a:lnTo>
                </a:path>
              </a:pathLst>
            </a:custGeom>
            <a:noFill/>
            <a:ln w="28575" cap="sq">
              <a:solidFill>
                <a:schemeClr val="bg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lin ang="5400000" scaled="1"/>
                </a:gradFill>
              </a:endParaRPr>
            </a:p>
          </p:txBody>
        </p:sp>
        <p:sp>
          <p:nvSpPr>
            <p:cNvPr id="75" name="Eye">
              <a:extLst>
                <a:ext uri="{FF2B5EF4-FFF2-40B4-BE49-F238E27FC236}">
                  <a16:creationId xmlns:a16="http://schemas.microsoft.com/office/drawing/2014/main" id="{A345FAC2-D06D-47B9-A9D6-D14DFA1C23B7}"/>
                </a:ext>
              </a:extLst>
            </p:cNvPr>
            <p:cNvSpPr>
              <a:spLocks noChangeAspect="1" noEditPoints="1"/>
            </p:cNvSpPr>
            <p:nvPr/>
          </p:nvSpPr>
          <p:spPr bwMode="auto">
            <a:xfrm>
              <a:off x="806125" y="5787804"/>
              <a:ext cx="411480" cy="227186"/>
            </a:xfrm>
            <a:custGeom>
              <a:avLst/>
              <a:gdLst>
                <a:gd name="T0" fmla="*/ 3 w 346"/>
                <a:gd name="T1" fmla="*/ 91 h 190"/>
                <a:gd name="T2" fmla="*/ 173 w 346"/>
                <a:gd name="T3" fmla="*/ 0 h 190"/>
                <a:gd name="T4" fmla="*/ 346 w 346"/>
                <a:gd name="T5" fmla="*/ 95 h 190"/>
                <a:gd name="T6" fmla="*/ 173 w 346"/>
                <a:gd name="T7" fmla="*/ 190 h 190"/>
                <a:gd name="T8" fmla="*/ 6 w 346"/>
                <a:gd name="T9" fmla="*/ 102 h 190"/>
                <a:gd name="T10" fmla="*/ 0 w 346"/>
                <a:gd name="T11" fmla="*/ 95 h 190"/>
                <a:gd name="T12" fmla="*/ 3 w 346"/>
                <a:gd name="T13" fmla="*/ 91 h 190"/>
                <a:gd name="T14" fmla="*/ 173 w 346"/>
                <a:gd name="T15" fmla="*/ 0 h 190"/>
                <a:gd name="T16" fmla="*/ 73 w 346"/>
                <a:gd name="T17" fmla="*/ 95 h 190"/>
                <a:gd name="T18" fmla="*/ 173 w 346"/>
                <a:gd name="T19" fmla="*/ 190 h 190"/>
                <a:gd name="T20" fmla="*/ 273 w 346"/>
                <a:gd name="T21" fmla="*/ 95 h 190"/>
                <a:gd name="T22" fmla="*/ 173 w 346"/>
                <a:gd name="T23" fmla="*/ 0 h 190"/>
                <a:gd name="T24" fmla="*/ 173 w 346"/>
                <a:gd name="T25" fmla="*/ 56 h 190"/>
                <a:gd name="T26" fmla="*/ 134 w 346"/>
                <a:gd name="T27" fmla="*/ 95 h 190"/>
                <a:gd name="T28" fmla="*/ 173 w 346"/>
                <a:gd name="T29" fmla="*/ 135 h 190"/>
                <a:gd name="T30" fmla="*/ 213 w 346"/>
                <a:gd name="T31" fmla="*/ 95 h 190"/>
                <a:gd name="T32" fmla="*/ 173 w 346"/>
                <a:gd name="T33" fmla="*/ 5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190">
                  <a:moveTo>
                    <a:pt x="3" y="91"/>
                  </a:moveTo>
                  <a:cubicBezTo>
                    <a:pt x="17" y="73"/>
                    <a:pt x="77" y="0"/>
                    <a:pt x="173" y="0"/>
                  </a:cubicBezTo>
                  <a:cubicBezTo>
                    <a:pt x="283" y="0"/>
                    <a:pt x="346" y="95"/>
                    <a:pt x="346" y="95"/>
                  </a:cubicBezTo>
                  <a:cubicBezTo>
                    <a:pt x="346" y="95"/>
                    <a:pt x="283" y="190"/>
                    <a:pt x="173" y="190"/>
                  </a:cubicBezTo>
                  <a:cubicBezTo>
                    <a:pt x="82" y="190"/>
                    <a:pt x="23" y="125"/>
                    <a:pt x="6" y="102"/>
                  </a:cubicBezTo>
                  <a:cubicBezTo>
                    <a:pt x="2" y="98"/>
                    <a:pt x="0" y="95"/>
                    <a:pt x="0" y="95"/>
                  </a:cubicBezTo>
                  <a:cubicBezTo>
                    <a:pt x="0" y="95"/>
                    <a:pt x="1" y="94"/>
                    <a:pt x="3" y="91"/>
                  </a:cubicBezTo>
                  <a:close/>
                  <a:moveTo>
                    <a:pt x="173" y="0"/>
                  </a:moveTo>
                  <a:cubicBezTo>
                    <a:pt x="118" y="0"/>
                    <a:pt x="73" y="42"/>
                    <a:pt x="73" y="95"/>
                  </a:cubicBezTo>
                  <a:cubicBezTo>
                    <a:pt x="73" y="148"/>
                    <a:pt x="118" y="190"/>
                    <a:pt x="173" y="190"/>
                  </a:cubicBezTo>
                  <a:cubicBezTo>
                    <a:pt x="228" y="190"/>
                    <a:pt x="273" y="148"/>
                    <a:pt x="273" y="95"/>
                  </a:cubicBezTo>
                  <a:cubicBezTo>
                    <a:pt x="273" y="42"/>
                    <a:pt x="228" y="0"/>
                    <a:pt x="173" y="0"/>
                  </a:cubicBezTo>
                  <a:close/>
                  <a:moveTo>
                    <a:pt x="173" y="56"/>
                  </a:moveTo>
                  <a:cubicBezTo>
                    <a:pt x="151" y="56"/>
                    <a:pt x="134" y="73"/>
                    <a:pt x="134" y="95"/>
                  </a:cubicBezTo>
                  <a:cubicBezTo>
                    <a:pt x="134" y="117"/>
                    <a:pt x="151" y="135"/>
                    <a:pt x="173" y="135"/>
                  </a:cubicBezTo>
                  <a:cubicBezTo>
                    <a:pt x="195" y="135"/>
                    <a:pt x="213" y="117"/>
                    <a:pt x="213" y="95"/>
                  </a:cubicBezTo>
                  <a:cubicBezTo>
                    <a:pt x="213" y="73"/>
                    <a:pt x="195" y="56"/>
                    <a:pt x="173" y="56"/>
                  </a:cubicBezTo>
                  <a:close/>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882">
                <a:gradFill>
                  <a:gsLst>
                    <a:gs pos="0">
                      <a:srgbClr val="505050"/>
                    </a:gs>
                    <a:gs pos="100000">
                      <a:srgbClr val="505050"/>
                    </a:gs>
                  </a:gsLst>
                  <a:lin ang="5400000" scaled="1"/>
                </a:gradFill>
              </a:endParaRPr>
            </a:p>
          </p:txBody>
        </p:sp>
      </p:grpSp>
      <p:grpSp>
        <p:nvGrpSpPr>
          <p:cNvPr id="54" name="Group 53">
            <a:extLst>
              <a:ext uri="{FF2B5EF4-FFF2-40B4-BE49-F238E27FC236}">
                <a16:creationId xmlns:a16="http://schemas.microsoft.com/office/drawing/2014/main" id="{906EDC10-7350-430F-B617-09FAB4033904}"/>
              </a:ext>
            </a:extLst>
          </p:cNvPr>
          <p:cNvGrpSpPr/>
          <p:nvPr/>
        </p:nvGrpSpPr>
        <p:grpSpPr>
          <a:xfrm>
            <a:off x="3458827" y="2977022"/>
            <a:ext cx="2695887" cy="384566"/>
            <a:chOff x="4530285" y="2523547"/>
            <a:chExt cx="2750334" cy="392332"/>
          </a:xfrm>
        </p:grpSpPr>
        <p:sp>
          <p:nvSpPr>
            <p:cNvPr id="68" name="Content Placeholder 2">
              <a:extLst>
                <a:ext uri="{FF2B5EF4-FFF2-40B4-BE49-F238E27FC236}">
                  <a16:creationId xmlns:a16="http://schemas.microsoft.com/office/drawing/2014/main" id="{51B82445-EED6-4976-99DB-DCA83C57374B}"/>
                </a:ext>
              </a:extLst>
            </p:cNvPr>
            <p:cNvSpPr txBox="1">
              <a:spLocks/>
            </p:cNvSpPr>
            <p:nvPr/>
          </p:nvSpPr>
          <p:spPr>
            <a:xfrm>
              <a:off x="4675958" y="2523547"/>
              <a:ext cx="2604661" cy="392332"/>
            </a:xfrm>
            <a:prstGeom prst="rect">
              <a:avLst/>
            </a:prstGeom>
          </p:spPr>
          <p:txBody>
            <a:bodyPr vert="horz" wrap="square" lIns="143387" tIns="89617" rIns="143387" bIns="8961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spcBef>
                  <a:spcPts val="588"/>
                </a:spcBef>
                <a:buNone/>
                <a:defRPr/>
              </a:pPr>
              <a:r>
                <a:rPr lang="en-US" sz="1470" dirty="0">
                  <a:gradFill>
                    <a:gsLst>
                      <a:gs pos="87500">
                        <a:schemeClr val="tx1"/>
                      </a:gs>
                      <a:gs pos="76000">
                        <a:schemeClr val="tx1"/>
                      </a:gs>
                    </a:gsLst>
                    <a:lin ang="16200000" scaled="1"/>
                  </a:gradFill>
                  <a:latin typeface="Segoe UI Semilight" panose="020B0402040204020203" pitchFamily="34" charset="0"/>
                  <a:cs typeface="Segoe UI Semilight" panose="020B0402040204020203" pitchFamily="34" charset="0"/>
                </a:rPr>
                <a:t>Developer productivity</a:t>
              </a:r>
            </a:p>
          </p:txBody>
        </p:sp>
        <p:grpSp>
          <p:nvGrpSpPr>
            <p:cNvPr id="74" name="Group 73">
              <a:extLst>
                <a:ext uri="{FF2B5EF4-FFF2-40B4-BE49-F238E27FC236}">
                  <a16:creationId xmlns:a16="http://schemas.microsoft.com/office/drawing/2014/main" id="{FA8E056F-11D2-4CDF-B2FC-4901BD2B3DB3}"/>
                </a:ext>
              </a:extLst>
            </p:cNvPr>
            <p:cNvGrpSpPr/>
            <p:nvPr/>
          </p:nvGrpSpPr>
          <p:grpSpPr>
            <a:xfrm>
              <a:off x="4530285" y="2635231"/>
              <a:ext cx="182906" cy="182905"/>
              <a:chOff x="653229" y="2635231"/>
              <a:chExt cx="182906" cy="182905"/>
            </a:xfrm>
          </p:grpSpPr>
          <p:sp>
            <p:nvSpPr>
              <p:cNvPr id="77" name="Oval 76">
                <a:extLst>
                  <a:ext uri="{FF2B5EF4-FFF2-40B4-BE49-F238E27FC236}">
                    <a16:creationId xmlns:a16="http://schemas.microsoft.com/office/drawing/2014/main" id="{CB7D5ABC-0CF0-454E-ADC7-E30304CF93DA}"/>
                  </a:ext>
                </a:extLst>
              </p:cNvPr>
              <p:cNvSpPr/>
              <p:nvPr/>
            </p:nvSpPr>
            <p:spPr bwMode="auto">
              <a:xfrm>
                <a:off x="653229" y="2635231"/>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9" name="check">
                <a:extLst>
                  <a:ext uri="{FF2B5EF4-FFF2-40B4-BE49-F238E27FC236}">
                    <a16:creationId xmlns:a16="http://schemas.microsoft.com/office/drawing/2014/main" id="{C3DC1F29-B4AC-43AC-8956-2A7CD74DE62E}"/>
                  </a:ext>
                </a:extLst>
              </p:cNvPr>
              <p:cNvSpPr>
                <a:spLocks noChangeAspect="1"/>
              </p:cNvSpPr>
              <p:nvPr/>
            </p:nvSpPr>
            <p:spPr bwMode="auto">
              <a:xfrm>
                <a:off x="702099" y="2694394"/>
                <a:ext cx="91453" cy="64576"/>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882" dirty="0">
                  <a:gradFill>
                    <a:gsLst>
                      <a:gs pos="0">
                        <a:srgbClr val="505050"/>
                      </a:gs>
                      <a:gs pos="100000">
                        <a:srgbClr val="505050"/>
                      </a:gs>
                    </a:gsLst>
                    <a:lin ang="5400000" scaled="1"/>
                  </a:gradFill>
                  <a:latin typeface="Segoe UI Semilight"/>
                </a:endParaRPr>
              </a:p>
            </p:txBody>
          </p:sp>
        </p:grpSp>
      </p:grpSp>
      <p:grpSp>
        <p:nvGrpSpPr>
          <p:cNvPr id="81" name="Group 80">
            <a:extLst>
              <a:ext uri="{FF2B5EF4-FFF2-40B4-BE49-F238E27FC236}">
                <a16:creationId xmlns:a16="http://schemas.microsoft.com/office/drawing/2014/main" id="{804CB766-F5BB-4A94-86EC-375926434B43}"/>
              </a:ext>
            </a:extLst>
          </p:cNvPr>
          <p:cNvGrpSpPr/>
          <p:nvPr/>
        </p:nvGrpSpPr>
        <p:grpSpPr>
          <a:xfrm>
            <a:off x="3458827" y="3427906"/>
            <a:ext cx="2711859" cy="384566"/>
            <a:chOff x="4530285" y="2533358"/>
            <a:chExt cx="2766628" cy="392332"/>
          </a:xfrm>
        </p:grpSpPr>
        <p:sp>
          <p:nvSpPr>
            <p:cNvPr id="82" name="Content Placeholder 2">
              <a:extLst>
                <a:ext uri="{FF2B5EF4-FFF2-40B4-BE49-F238E27FC236}">
                  <a16:creationId xmlns:a16="http://schemas.microsoft.com/office/drawing/2014/main" id="{F03241A0-2E33-4A66-95AB-150C251FAC3B}"/>
                </a:ext>
              </a:extLst>
            </p:cNvPr>
            <p:cNvSpPr txBox="1">
              <a:spLocks/>
            </p:cNvSpPr>
            <p:nvPr/>
          </p:nvSpPr>
          <p:spPr>
            <a:xfrm>
              <a:off x="4644448" y="2533358"/>
              <a:ext cx="2652465" cy="392332"/>
            </a:xfrm>
            <a:prstGeom prst="rect">
              <a:avLst/>
            </a:prstGeom>
          </p:spPr>
          <p:txBody>
            <a:bodyPr vert="horz" wrap="square" lIns="143387" tIns="89617" rIns="143387" bIns="8961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spcBef>
                  <a:spcPts val="588"/>
                </a:spcBef>
                <a:buNone/>
                <a:defRPr/>
              </a:pPr>
              <a:r>
                <a:rPr lang="en-US" sz="1470" dirty="0">
                  <a:gradFill>
                    <a:gsLst>
                      <a:gs pos="87500">
                        <a:schemeClr val="tx1"/>
                      </a:gs>
                      <a:gs pos="76000">
                        <a:schemeClr val="tx1"/>
                      </a:gs>
                    </a:gsLst>
                    <a:lin ang="16200000" scaled="1"/>
                  </a:gradFill>
                  <a:latin typeface="Segoe UI Semilight" panose="020B0402040204020203" pitchFamily="34" charset="0"/>
                  <a:cs typeface="Segoe UI Semilight" panose="020B0402040204020203" pitchFamily="34" charset="0"/>
                </a:rPr>
                <a:t>Triggers and Bindings</a:t>
              </a:r>
            </a:p>
          </p:txBody>
        </p:sp>
        <p:grpSp>
          <p:nvGrpSpPr>
            <p:cNvPr id="83" name="Group 82">
              <a:extLst>
                <a:ext uri="{FF2B5EF4-FFF2-40B4-BE49-F238E27FC236}">
                  <a16:creationId xmlns:a16="http://schemas.microsoft.com/office/drawing/2014/main" id="{5EEC15CE-7FAA-47D8-973A-D72B242E12DE}"/>
                </a:ext>
              </a:extLst>
            </p:cNvPr>
            <p:cNvGrpSpPr/>
            <p:nvPr/>
          </p:nvGrpSpPr>
          <p:grpSpPr>
            <a:xfrm>
              <a:off x="4530285" y="2635231"/>
              <a:ext cx="182906" cy="182905"/>
              <a:chOff x="653229" y="2635231"/>
              <a:chExt cx="182906" cy="182905"/>
            </a:xfrm>
          </p:grpSpPr>
          <p:sp>
            <p:nvSpPr>
              <p:cNvPr id="84" name="Oval 83">
                <a:extLst>
                  <a:ext uri="{FF2B5EF4-FFF2-40B4-BE49-F238E27FC236}">
                    <a16:creationId xmlns:a16="http://schemas.microsoft.com/office/drawing/2014/main" id="{9987E46B-68B6-4FA5-A052-3029C87CB261}"/>
                  </a:ext>
                </a:extLst>
              </p:cNvPr>
              <p:cNvSpPr/>
              <p:nvPr/>
            </p:nvSpPr>
            <p:spPr bwMode="auto">
              <a:xfrm>
                <a:off x="653229" y="2635231"/>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5" name="check">
                <a:extLst>
                  <a:ext uri="{FF2B5EF4-FFF2-40B4-BE49-F238E27FC236}">
                    <a16:creationId xmlns:a16="http://schemas.microsoft.com/office/drawing/2014/main" id="{DCF7849C-9E30-4469-9177-A3AEA9846B8C}"/>
                  </a:ext>
                </a:extLst>
              </p:cNvPr>
              <p:cNvSpPr>
                <a:spLocks noChangeAspect="1"/>
              </p:cNvSpPr>
              <p:nvPr/>
            </p:nvSpPr>
            <p:spPr bwMode="auto">
              <a:xfrm>
                <a:off x="702162" y="2694395"/>
                <a:ext cx="91453" cy="64575"/>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882" dirty="0">
                  <a:gradFill>
                    <a:gsLst>
                      <a:gs pos="0">
                        <a:srgbClr val="505050"/>
                      </a:gs>
                      <a:gs pos="100000">
                        <a:srgbClr val="505050"/>
                      </a:gs>
                    </a:gsLst>
                    <a:lin ang="5400000" scaled="1"/>
                  </a:gradFill>
                  <a:latin typeface="Segoe UI Semilight"/>
                </a:endParaRPr>
              </a:p>
            </p:txBody>
          </p:sp>
        </p:grpSp>
      </p:grpSp>
      <p:grpSp>
        <p:nvGrpSpPr>
          <p:cNvPr id="86" name="Group 85">
            <a:extLst>
              <a:ext uri="{FF2B5EF4-FFF2-40B4-BE49-F238E27FC236}">
                <a16:creationId xmlns:a16="http://schemas.microsoft.com/office/drawing/2014/main" id="{D7BC8D1C-15C0-4B16-AEA4-BF3F93C0BAE0}"/>
              </a:ext>
            </a:extLst>
          </p:cNvPr>
          <p:cNvGrpSpPr/>
          <p:nvPr/>
        </p:nvGrpSpPr>
        <p:grpSpPr>
          <a:xfrm>
            <a:off x="3458827" y="3878792"/>
            <a:ext cx="2739226" cy="384566"/>
            <a:chOff x="4530285" y="2515931"/>
            <a:chExt cx="2794547" cy="392332"/>
          </a:xfrm>
        </p:grpSpPr>
        <p:sp>
          <p:nvSpPr>
            <p:cNvPr id="87" name="Content Placeholder 2">
              <a:extLst>
                <a:ext uri="{FF2B5EF4-FFF2-40B4-BE49-F238E27FC236}">
                  <a16:creationId xmlns:a16="http://schemas.microsoft.com/office/drawing/2014/main" id="{16A0D63F-F2B0-4CB1-BFD0-02B9CE2FE3C3}"/>
                </a:ext>
              </a:extLst>
            </p:cNvPr>
            <p:cNvSpPr txBox="1">
              <a:spLocks/>
            </p:cNvSpPr>
            <p:nvPr/>
          </p:nvSpPr>
          <p:spPr>
            <a:xfrm>
              <a:off x="4651852" y="2515931"/>
              <a:ext cx="2672980" cy="392332"/>
            </a:xfrm>
            <a:prstGeom prst="rect">
              <a:avLst/>
            </a:prstGeom>
          </p:spPr>
          <p:txBody>
            <a:bodyPr vert="horz" wrap="square" lIns="143387" tIns="89617" rIns="0" bIns="8961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spcBef>
                  <a:spcPts val="588"/>
                </a:spcBef>
                <a:buNone/>
                <a:defRPr/>
              </a:pPr>
              <a:r>
                <a:rPr lang="en-US" sz="1470" dirty="0">
                  <a:gradFill>
                    <a:gsLst>
                      <a:gs pos="87500">
                        <a:schemeClr val="tx1"/>
                      </a:gs>
                      <a:gs pos="76000">
                        <a:schemeClr val="tx1"/>
                      </a:gs>
                    </a:gsLst>
                    <a:lin ang="16200000" scaled="1"/>
                  </a:gradFill>
                  <a:latin typeface="Segoe UI Semilight" panose="020B0402040204020203" pitchFamily="34" charset="0"/>
                  <a:cs typeface="Segoe UI Semilight" panose="020B0402040204020203" pitchFamily="34" charset="0"/>
                </a:rPr>
                <a:t>Flexible deployment options</a:t>
              </a:r>
            </a:p>
          </p:txBody>
        </p:sp>
        <p:grpSp>
          <p:nvGrpSpPr>
            <p:cNvPr id="88" name="Group 87">
              <a:extLst>
                <a:ext uri="{FF2B5EF4-FFF2-40B4-BE49-F238E27FC236}">
                  <a16:creationId xmlns:a16="http://schemas.microsoft.com/office/drawing/2014/main" id="{D428765C-D13E-4915-A9D6-ACB7B393B255}"/>
                </a:ext>
              </a:extLst>
            </p:cNvPr>
            <p:cNvGrpSpPr/>
            <p:nvPr/>
          </p:nvGrpSpPr>
          <p:grpSpPr>
            <a:xfrm>
              <a:off x="4530285" y="2635230"/>
              <a:ext cx="182906" cy="182905"/>
              <a:chOff x="653229" y="2635230"/>
              <a:chExt cx="182906" cy="182905"/>
            </a:xfrm>
          </p:grpSpPr>
          <p:sp>
            <p:nvSpPr>
              <p:cNvPr id="89" name="Oval 88">
                <a:extLst>
                  <a:ext uri="{FF2B5EF4-FFF2-40B4-BE49-F238E27FC236}">
                    <a16:creationId xmlns:a16="http://schemas.microsoft.com/office/drawing/2014/main" id="{85E27976-8359-464E-AD18-45651620C818}"/>
                  </a:ext>
                </a:extLst>
              </p:cNvPr>
              <p:cNvSpPr/>
              <p:nvPr/>
            </p:nvSpPr>
            <p:spPr bwMode="auto">
              <a:xfrm>
                <a:off x="653229" y="2635230"/>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0" name="check">
                <a:extLst>
                  <a:ext uri="{FF2B5EF4-FFF2-40B4-BE49-F238E27FC236}">
                    <a16:creationId xmlns:a16="http://schemas.microsoft.com/office/drawing/2014/main" id="{C34325CC-C972-4452-967C-13517FF1987C}"/>
                  </a:ext>
                </a:extLst>
              </p:cNvPr>
              <p:cNvSpPr>
                <a:spLocks noChangeAspect="1"/>
              </p:cNvSpPr>
              <p:nvPr/>
            </p:nvSpPr>
            <p:spPr bwMode="auto">
              <a:xfrm>
                <a:off x="702099" y="2698088"/>
                <a:ext cx="91453" cy="64575"/>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882" dirty="0">
                  <a:gradFill>
                    <a:gsLst>
                      <a:gs pos="0">
                        <a:srgbClr val="505050"/>
                      </a:gs>
                      <a:gs pos="100000">
                        <a:srgbClr val="505050"/>
                      </a:gs>
                    </a:gsLst>
                    <a:lin ang="5400000" scaled="1"/>
                  </a:gradFill>
                  <a:latin typeface="Segoe UI Semilight"/>
                </a:endParaRPr>
              </a:p>
            </p:txBody>
          </p:sp>
        </p:grpSp>
      </p:grpSp>
      <p:grpSp>
        <p:nvGrpSpPr>
          <p:cNvPr id="91" name="Group 90">
            <a:extLst>
              <a:ext uri="{FF2B5EF4-FFF2-40B4-BE49-F238E27FC236}">
                <a16:creationId xmlns:a16="http://schemas.microsoft.com/office/drawing/2014/main" id="{7D0C5B52-6C87-4045-BCA4-C3B29B9EF118}"/>
              </a:ext>
            </a:extLst>
          </p:cNvPr>
          <p:cNvGrpSpPr/>
          <p:nvPr/>
        </p:nvGrpSpPr>
        <p:grpSpPr>
          <a:xfrm>
            <a:off x="6270039" y="2977021"/>
            <a:ext cx="2695887" cy="384566"/>
            <a:chOff x="4530285" y="2523546"/>
            <a:chExt cx="2750334" cy="392332"/>
          </a:xfrm>
        </p:grpSpPr>
        <p:sp>
          <p:nvSpPr>
            <p:cNvPr id="92" name="Content Placeholder 2">
              <a:extLst>
                <a:ext uri="{FF2B5EF4-FFF2-40B4-BE49-F238E27FC236}">
                  <a16:creationId xmlns:a16="http://schemas.microsoft.com/office/drawing/2014/main" id="{4F4E17CE-AFC5-4770-B401-2003DD789F27}"/>
                </a:ext>
              </a:extLst>
            </p:cNvPr>
            <p:cNvSpPr txBox="1">
              <a:spLocks/>
            </p:cNvSpPr>
            <p:nvPr/>
          </p:nvSpPr>
          <p:spPr>
            <a:xfrm>
              <a:off x="4675958" y="2523546"/>
              <a:ext cx="2604661" cy="392332"/>
            </a:xfrm>
            <a:prstGeom prst="rect">
              <a:avLst/>
            </a:prstGeom>
          </p:spPr>
          <p:txBody>
            <a:bodyPr vert="horz" wrap="square" lIns="143387" tIns="89617" rIns="143387" bIns="8961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spcBef>
                  <a:spcPts val="588"/>
                </a:spcBef>
                <a:buNone/>
                <a:defRPr/>
              </a:pPr>
              <a:r>
                <a:rPr lang="en-US" sz="1470" dirty="0">
                  <a:gradFill>
                    <a:gsLst>
                      <a:gs pos="87500">
                        <a:schemeClr val="tx1"/>
                      </a:gs>
                      <a:gs pos="76000">
                        <a:schemeClr val="tx1"/>
                      </a:gs>
                    </a:gsLst>
                    <a:lin ang="16200000" scaled="1"/>
                  </a:gradFill>
                  <a:latin typeface="Segoe UI Semilight" panose="020B0402040204020203" pitchFamily="34" charset="0"/>
                  <a:cs typeface="Segoe UI Semilight" panose="020B0402040204020203" pitchFamily="34" charset="0"/>
                </a:rPr>
                <a:t>Visual designer</a:t>
              </a:r>
            </a:p>
          </p:txBody>
        </p:sp>
        <p:grpSp>
          <p:nvGrpSpPr>
            <p:cNvPr id="93" name="Group 92">
              <a:extLst>
                <a:ext uri="{FF2B5EF4-FFF2-40B4-BE49-F238E27FC236}">
                  <a16:creationId xmlns:a16="http://schemas.microsoft.com/office/drawing/2014/main" id="{96AA5B60-F840-42DE-B411-887839729294}"/>
                </a:ext>
              </a:extLst>
            </p:cNvPr>
            <p:cNvGrpSpPr/>
            <p:nvPr/>
          </p:nvGrpSpPr>
          <p:grpSpPr>
            <a:xfrm>
              <a:off x="4530285" y="2635231"/>
              <a:ext cx="182906" cy="182905"/>
              <a:chOff x="653229" y="2635231"/>
              <a:chExt cx="182906" cy="182905"/>
            </a:xfrm>
          </p:grpSpPr>
          <p:sp>
            <p:nvSpPr>
              <p:cNvPr id="94" name="Oval 93">
                <a:extLst>
                  <a:ext uri="{FF2B5EF4-FFF2-40B4-BE49-F238E27FC236}">
                    <a16:creationId xmlns:a16="http://schemas.microsoft.com/office/drawing/2014/main" id="{F667C160-8FD6-4200-9B67-2153B6EEC7C6}"/>
                  </a:ext>
                </a:extLst>
              </p:cNvPr>
              <p:cNvSpPr/>
              <p:nvPr/>
            </p:nvSpPr>
            <p:spPr bwMode="auto">
              <a:xfrm>
                <a:off x="653229" y="2635231"/>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5" name="check">
                <a:extLst>
                  <a:ext uri="{FF2B5EF4-FFF2-40B4-BE49-F238E27FC236}">
                    <a16:creationId xmlns:a16="http://schemas.microsoft.com/office/drawing/2014/main" id="{F635458F-0905-4199-A02F-EEF991E4DDD5}"/>
                  </a:ext>
                </a:extLst>
              </p:cNvPr>
              <p:cNvSpPr>
                <a:spLocks noChangeAspect="1"/>
              </p:cNvSpPr>
              <p:nvPr/>
            </p:nvSpPr>
            <p:spPr bwMode="auto">
              <a:xfrm>
                <a:off x="702099" y="2694394"/>
                <a:ext cx="91453" cy="64576"/>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882" dirty="0">
                  <a:gradFill>
                    <a:gsLst>
                      <a:gs pos="0">
                        <a:srgbClr val="505050"/>
                      </a:gs>
                      <a:gs pos="100000">
                        <a:srgbClr val="505050"/>
                      </a:gs>
                    </a:gsLst>
                    <a:lin ang="5400000" scaled="1"/>
                  </a:gradFill>
                  <a:latin typeface="Segoe UI Semilight"/>
                </a:endParaRPr>
              </a:p>
            </p:txBody>
          </p:sp>
        </p:grpSp>
      </p:grpSp>
      <p:grpSp>
        <p:nvGrpSpPr>
          <p:cNvPr id="97" name="Group 96">
            <a:extLst>
              <a:ext uri="{FF2B5EF4-FFF2-40B4-BE49-F238E27FC236}">
                <a16:creationId xmlns:a16="http://schemas.microsoft.com/office/drawing/2014/main" id="{401AB525-BC3D-4677-8552-4CC852DB94C2}"/>
              </a:ext>
            </a:extLst>
          </p:cNvPr>
          <p:cNvGrpSpPr/>
          <p:nvPr/>
        </p:nvGrpSpPr>
        <p:grpSpPr>
          <a:xfrm>
            <a:off x="6270038" y="3427906"/>
            <a:ext cx="2711859" cy="384566"/>
            <a:chOff x="4530285" y="2533358"/>
            <a:chExt cx="2766628" cy="392332"/>
          </a:xfrm>
        </p:grpSpPr>
        <p:sp>
          <p:nvSpPr>
            <p:cNvPr id="98" name="Content Placeholder 2">
              <a:extLst>
                <a:ext uri="{FF2B5EF4-FFF2-40B4-BE49-F238E27FC236}">
                  <a16:creationId xmlns:a16="http://schemas.microsoft.com/office/drawing/2014/main" id="{A9BD0650-F786-4DD1-B58A-D79BCEE1F520}"/>
                </a:ext>
              </a:extLst>
            </p:cNvPr>
            <p:cNvSpPr txBox="1">
              <a:spLocks/>
            </p:cNvSpPr>
            <p:nvPr/>
          </p:nvSpPr>
          <p:spPr>
            <a:xfrm>
              <a:off x="4644448" y="2533358"/>
              <a:ext cx="2652465" cy="392332"/>
            </a:xfrm>
            <a:prstGeom prst="rect">
              <a:avLst/>
            </a:prstGeom>
          </p:spPr>
          <p:txBody>
            <a:bodyPr vert="horz" wrap="square" lIns="143387" tIns="89617" rIns="143387" bIns="8961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spcBef>
                  <a:spcPts val="588"/>
                </a:spcBef>
                <a:buNone/>
                <a:defRPr/>
              </a:pPr>
              <a:r>
                <a:rPr lang="en-US" sz="1470" dirty="0">
                  <a:gradFill>
                    <a:gsLst>
                      <a:gs pos="87500">
                        <a:schemeClr val="tx1"/>
                      </a:gs>
                      <a:gs pos="76000">
                        <a:schemeClr val="tx1"/>
                      </a:gs>
                    </a:gsLst>
                    <a:lin ang="16200000" scaled="1"/>
                  </a:gradFill>
                  <a:latin typeface="Segoe UI Semilight" panose="020B0402040204020203" pitchFamily="34" charset="0"/>
                  <a:cs typeface="Segoe UI Semilight" panose="020B0402040204020203" pitchFamily="34" charset="0"/>
                </a:rPr>
                <a:t>100+ connectors</a:t>
              </a:r>
            </a:p>
          </p:txBody>
        </p:sp>
        <p:grpSp>
          <p:nvGrpSpPr>
            <p:cNvPr id="99" name="Group 98">
              <a:extLst>
                <a:ext uri="{FF2B5EF4-FFF2-40B4-BE49-F238E27FC236}">
                  <a16:creationId xmlns:a16="http://schemas.microsoft.com/office/drawing/2014/main" id="{314D3274-43E2-4D22-BD18-3719B65ACD2A}"/>
                </a:ext>
              </a:extLst>
            </p:cNvPr>
            <p:cNvGrpSpPr/>
            <p:nvPr/>
          </p:nvGrpSpPr>
          <p:grpSpPr>
            <a:xfrm>
              <a:off x="4530285" y="2635231"/>
              <a:ext cx="182906" cy="182905"/>
              <a:chOff x="653229" y="2635231"/>
              <a:chExt cx="182906" cy="182905"/>
            </a:xfrm>
          </p:grpSpPr>
          <p:sp>
            <p:nvSpPr>
              <p:cNvPr id="100" name="Oval 99">
                <a:extLst>
                  <a:ext uri="{FF2B5EF4-FFF2-40B4-BE49-F238E27FC236}">
                    <a16:creationId xmlns:a16="http://schemas.microsoft.com/office/drawing/2014/main" id="{CD2DAD9F-8FFB-4101-BAFF-3F45764E5268}"/>
                  </a:ext>
                </a:extLst>
              </p:cNvPr>
              <p:cNvSpPr/>
              <p:nvPr/>
            </p:nvSpPr>
            <p:spPr bwMode="auto">
              <a:xfrm>
                <a:off x="653229" y="2635231"/>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1" name="check">
                <a:extLst>
                  <a:ext uri="{FF2B5EF4-FFF2-40B4-BE49-F238E27FC236}">
                    <a16:creationId xmlns:a16="http://schemas.microsoft.com/office/drawing/2014/main" id="{1C2C6E13-41FB-44A7-AA19-E6945BCBAB7D}"/>
                  </a:ext>
                </a:extLst>
              </p:cNvPr>
              <p:cNvSpPr>
                <a:spLocks noChangeAspect="1"/>
              </p:cNvSpPr>
              <p:nvPr/>
            </p:nvSpPr>
            <p:spPr bwMode="auto">
              <a:xfrm>
                <a:off x="702162" y="2694395"/>
                <a:ext cx="91453" cy="64575"/>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882" dirty="0">
                  <a:gradFill>
                    <a:gsLst>
                      <a:gs pos="0">
                        <a:srgbClr val="505050"/>
                      </a:gs>
                      <a:gs pos="100000">
                        <a:srgbClr val="505050"/>
                      </a:gs>
                    </a:gsLst>
                    <a:lin ang="5400000" scaled="1"/>
                  </a:gradFill>
                  <a:latin typeface="Segoe UI Semilight"/>
                </a:endParaRPr>
              </a:p>
            </p:txBody>
          </p:sp>
        </p:grpSp>
      </p:grpSp>
      <p:grpSp>
        <p:nvGrpSpPr>
          <p:cNvPr id="102" name="Analytics">
            <a:extLst>
              <a:ext uri="{FF2B5EF4-FFF2-40B4-BE49-F238E27FC236}">
                <a16:creationId xmlns:a16="http://schemas.microsoft.com/office/drawing/2014/main" id="{E2FEEEDC-CD48-44C4-8AFB-20897DE7BCCB}"/>
              </a:ext>
            </a:extLst>
          </p:cNvPr>
          <p:cNvGrpSpPr/>
          <p:nvPr/>
        </p:nvGrpSpPr>
        <p:grpSpPr>
          <a:xfrm>
            <a:off x="6270039" y="3878792"/>
            <a:ext cx="2739226" cy="384566"/>
            <a:chOff x="4530285" y="2515931"/>
            <a:chExt cx="2794547" cy="392332"/>
          </a:xfrm>
        </p:grpSpPr>
        <p:sp>
          <p:nvSpPr>
            <p:cNvPr id="103" name="Content Placeholder 2">
              <a:extLst>
                <a:ext uri="{FF2B5EF4-FFF2-40B4-BE49-F238E27FC236}">
                  <a16:creationId xmlns:a16="http://schemas.microsoft.com/office/drawing/2014/main" id="{664CFB97-8A92-48CF-BDB3-9581A41962F3}"/>
                </a:ext>
              </a:extLst>
            </p:cNvPr>
            <p:cNvSpPr txBox="1">
              <a:spLocks/>
            </p:cNvSpPr>
            <p:nvPr/>
          </p:nvSpPr>
          <p:spPr>
            <a:xfrm>
              <a:off x="4651852" y="2515931"/>
              <a:ext cx="2672980" cy="392332"/>
            </a:xfrm>
            <a:prstGeom prst="rect">
              <a:avLst/>
            </a:prstGeom>
          </p:spPr>
          <p:txBody>
            <a:bodyPr vert="horz" wrap="square" lIns="143387" tIns="89617" rIns="0" bIns="8961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spcBef>
                  <a:spcPts val="588"/>
                </a:spcBef>
                <a:buNone/>
                <a:defRPr/>
              </a:pPr>
              <a:r>
                <a:rPr lang="en-US" sz="1470" dirty="0">
                  <a:gradFill>
                    <a:gsLst>
                      <a:gs pos="87500">
                        <a:schemeClr val="tx1"/>
                      </a:gs>
                      <a:gs pos="76000">
                        <a:schemeClr val="tx1"/>
                      </a:gs>
                    </a:gsLst>
                    <a:lin ang="16200000" scaled="1"/>
                  </a:gradFill>
                  <a:latin typeface="Segoe UI Semilight" panose="020B0402040204020203" pitchFamily="34" charset="0"/>
                  <a:cs typeface="Segoe UI Semilight" panose="020B0402040204020203" pitchFamily="34" charset="0"/>
                </a:rPr>
                <a:t>Functions orchestration</a:t>
              </a:r>
            </a:p>
          </p:txBody>
        </p:sp>
        <p:grpSp>
          <p:nvGrpSpPr>
            <p:cNvPr id="108" name="Group 107">
              <a:extLst>
                <a:ext uri="{FF2B5EF4-FFF2-40B4-BE49-F238E27FC236}">
                  <a16:creationId xmlns:a16="http://schemas.microsoft.com/office/drawing/2014/main" id="{E63EEC6D-B7CA-490D-99EB-D0DAE65BB1ED}"/>
                </a:ext>
              </a:extLst>
            </p:cNvPr>
            <p:cNvGrpSpPr/>
            <p:nvPr/>
          </p:nvGrpSpPr>
          <p:grpSpPr>
            <a:xfrm>
              <a:off x="4530285" y="2635230"/>
              <a:ext cx="182906" cy="182905"/>
              <a:chOff x="653229" y="2635230"/>
              <a:chExt cx="182906" cy="182905"/>
            </a:xfrm>
          </p:grpSpPr>
          <p:sp>
            <p:nvSpPr>
              <p:cNvPr id="109" name="Oval 108">
                <a:extLst>
                  <a:ext uri="{FF2B5EF4-FFF2-40B4-BE49-F238E27FC236}">
                    <a16:creationId xmlns:a16="http://schemas.microsoft.com/office/drawing/2014/main" id="{4F6C8588-E94C-48DC-93A7-D281D8AE0DD9}"/>
                  </a:ext>
                </a:extLst>
              </p:cNvPr>
              <p:cNvSpPr/>
              <p:nvPr/>
            </p:nvSpPr>
            <p:spPr bwMode="auto">
              <a:xfrm>
                <a:off x="653229" y="2635230"/>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0" name="check">
                <a:extLst>
                  <a:ext uri="{FF2B5EF4-FFF2-40B4-BE49-F238E27FC236}">
                    <a16:creationId xmlns:a16="http://schemas.microsoft.com/office/drawing/2014/main" id="{0096D018-75CC-4A55-A574-ACC9507EDA93}"/>
                  </a:ext>
                </a:extLst>
              </p:cNvPr>
              <p:cNvSpPr>
                <a:spLocks noChangeAspect="1"/>
              </p:cNvSpPr>
              <p:nvPr/>
            </p:nvSpPr>
            <p:spPr bwMode="auto">
              <a:xfrm>
                <a:off x="702099" y="2698088"/>
                <a:ext cx="91453" cy="64575"/>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882" dirty="0">
                  <a:gradFill>
                    <a:gsLst>
                      <a:gs pos="0">
                        <a:srgbClr val="505050"/>
                      </a:gs>
                      <a:gs pos="100000">
                        <a:srgbClr val="505050"/>
                      </a:gs>
                    </a:gsLst>
                    <a:lin ang="5400000" scaled="1"/>
                  </a:gradFill>
                  <a:latin typeface="Segoe UI Semilight"/>
                </a:endParaRPr>
              </a:p>
            </p:txBody>
          </p:sp>
        </p:grpSp>
      </p:grpSp>
      <p:grpSp>
        <p:nvGrpSpPr>
          <p:cNvPr id="124" name="Group 123">
            <a:extLst>
              <a:ext uri="{FF2B5EF4-FFF2-40B4-BE49-F238E27FC236}">
                <a16:creationId xmlns:a16="http://schemas.microsoft.com/office/drawing/2014/main" id="{11DFE604-1BE4-46F7-8AD2-42C936530E6E}"/>
              </a:ext>
            </a:extLst>
          </p:cNvPr>
          <p:cNvGrpSpPr/>
          <p:nvPr/>
        </p:nvGrpSpPr>
        <p:grpSpPr>
          <a:xfrm>
            <a:off x="8838574" y="2977018"/>
            <a:ext cx="2934782" cy="384650"/>
            <a:chOff x="4530285" y="2523544"/>
            <a:chExt cx="2994053" cy="392418"/>
          </a:xfrm>
        </p:grpSpPr>
        <p:sp>
          <p:nvSpPr>
            <p:cNvPr id="125" name="Content Placeholder 2">
              <a:extLst>
                <a:ext uri="{FF2B5EF4-FFF2-40B4-BE49-F238E27FC236}">
                  <a16:creationId xmlns:a16="http://schemas.microsoft.com/office/drawing/2014/main" id="{C2C3B34F-7862-4B46-A791-AC8FDF2AEBCF}"/>
                </a:ext>
              </a:extLst>
            </p:cNvPr>
            <p:cNvSpPr txBox="1">
              <a:spLocks/>
            </p:cNvSpPr>
            <p:nvPr/>
          </p:nvSpPr>
          <p:spPr>
            <a:xfrm>
              <a:off x="4675958" y="2523544"/>
              <a:ext cx="2848380" cy="392418"/>
            </a:xfrm>
            <a:prstGeom prst="rect">
              <a:avLst/>
            </a:prstGeom>
          </p:spPr>
          <p:txBody>
            <a:bodyPr vert="horz" wrap="square" lIns="143387" tIns="89617" rIns="143387" bIns="8961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spcBef>
                  <a:spcPts val="588"/>
                </a:spcBef>
                <a:buNone/>
                <a:defRPr/>
              </a:pPr>
              <a:r>
                <a:rPr lang="en-US" sz="1470" dirty="0">
                  <a:gradFill>
                    <a:gsLst>
                      <a:gs pos="87500">
                        <a:schemeClr val="tx1"/>
                      </a:gs>
                      <a:gs pos="76000">
                        <a:schemeClr val="tx1"/>
                      </a:gs>
                    </a:gsLst>
                    <a:lin ang="16200000" scaled="1"/>
                  </a:gradFill>
                  <a:latin typeface="Segoe UI Semilight" panose="020B0402040204020203" pitchFamily="34" charset="0"/>
                  <a:cs typeface="Segoe UI Semilight" panose="020B0402040204020203" pitchFamily="34" charset="0"/>
                </a:rPr>
                <a:t>Manage all events in one place</a:t>
              </a:r>
            </a:p>
          </p:txBody>
        </p:sp>
        <p:grpSp>
          <p:nvGrpSpPr>
            <p:cNvPr id="126" name="Group 125">
              <a:extLst>
                <a:ext uri="{FF2B5EF4-FFF2-40B4-BE49-F238E27FC236}">
                  <a16:creationId xmlns:a16="http://schemas.microsoft.com/office/drawing/2014/main" id="{C63D6BA5-5BDE-4196-9439-4031D7977E13}"/>
                </a:ext>
              </a:extLst>
            </p:cNvPr>
            <p:cNvGrpSpPr/>
            <p:nvPr/>
          </p:nvGrpSpPr>
          <p:grpSpPr>
            <a:xfrm>
              <a:off x="4530285" y="2635231"/>
              <a:ext cx="182906" cy="182905"/>
              <a:chOff x="653229" y="2635231"/>
              <a:chExt cx="182906" cy="182905"/>
            </a:xfrm>
          </p:grpSpPr>
          <p:sp>
            <p:nvSpPr>
              <p:cNvPr id="127" name="Oval 126">
                <a:extLst>
                  <a:ext uri="{FF2B5EF4-FFF2-40B4-BE49-F238E27FC236}">
                    <a16:creationId xmlns:a16="http://schemas.microsoft.com/office/drawing/2014/main" id="{DFA533C9-B658-42FA-BCCA-166B7F89CE4F}"/>
                  </a:ext>
                </a:extLst>
              </p:cNvPr>
              <p:cNvSpPr/>
              <p:nvPr/>
            </p:nvSpPr>
            <p:spPr bwMode="auto">
              <a:xfrm>
                <a:off x="653229" y="2635231"/>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8" name="check">
                <a:extLst>
                  <a:ext uri="{FF2B5EF4-FFF2-40B4-BE49-F238E27FC236}">
                    <a16:creationId xmlns:a16="http://schemas.microsoft.com/office/drawing/2014/main" id="{C838BE42-624D-4ABE-BC36-19D36D6845E9}"/>
                  </a:ext>
                </a:extLst>
              </p:cNvPr>
              <p:cNvSpPr>
                <a:spLocks noChangeAspect="1"/>
              </p:cNvSpPr>
              <p:nvPr/>
            </p:nvSpPr>
            <p:spPr bwMode="auto">
              <a:xfrm>
                <a:off x="702099" y="2694394"/>
                <a:ext cx="91453" cy="64576"/>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882" dirty="0">
                  <a:gradFill>
                    <a:gsLst>
                      <a:gs pos="0">
                        <a:srgbClr val="505050"/>
                      </a:gs>
                      <a:gs pos="100000">
                        <a:srgbClr val="505050"/>
                      </a:gs>
                    </a:gsLst>
                    <a:lin ang="5400000" scaled="1"/>
                  </a:gradFill>
                  <a:latin typeface="Segoe UI Semilight"/>
                </a:endParaRPr>
              </a:p>
            </p:txBody>
          </p:sp>
        </p:grpSp>
      </p:grpSp>
      <p:grpSp>
        <p:nvGrpSpPr>
          <p:cNvPr id="129" name="Group 128">
            <a:extLst>
              <a:ext uri="{FF2B5EF4-FFF2-40B4-BE49-F238E27FC236}">
                <a16:creationId xmlns:a16="http://schemas.microsoft.com/office/drawing/2014/main" id="{7C7DBC19-808D-4813-A952-AC0E53841FDE}"/>
              </a:ext>
            </a:extLst>
          </p:cNvPr>
          <p:cNvGrpSpPr/>
          <p:nvPr/>
        </p:nvGrpSpPr>
        <p:grpSpPr>
          <a:xfrm>
            <a:off x="8838574" y="3421117"/>
            <a:ext cx="2711859" cy="384566"/>
            <a:chOff x="4530285" y="2533358"/>
            <a:chExt cx="2766628" cy="392332"/>
          </a:xfrm>
        </p:grpSpPr>
        <p:sp>
          <p:nvSpPr>
            <p:cNvPr id="130" name="Content Placeholder 2">
              <a:extLst>
                <a:ext uri="{FF2B5EF4-FFF2-40B4-BE49-F238E27FC236}">
                  <a16:creationId xmlns:a16="http://schemas.microsoft.com/office/drawing/2014/main" id="{F9D60FF9-3053-42AA-B951-4201EFB674C7}"/>
                </a:ext>
              </a:extLst>
            </p:cNvPr>
            <p:cNvSpPr txBox="1">
              <a:spLocks/>
            </p:cNvSpPr>
            <p:nvPr/>
          </p:nvSpPr>
          <p:spPr>
            <a:xfrm>
              <a:off x="4644448" y="2533358"/>
              <a:ext cx="2652465" cy="392332"/>
            </a:xfrm>
            <a:prstGeom prst="rect">
              <a:avLst/>
            </a:prstGeom>
          </p:spPr>
          <p:txBody>
            <a:bodyPr vert="horz" wrap="square" lIns="143387" tIns="89617" rIns="143387" bIns="8961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spcBef>
                  <a:spcPts val="588"/>
                </a:spcBef>
                <a:buNone/>
                <a:defRPr/>
              </a:pPr>
              <a:r>
                <a:rPr lang="en-US" sz="1470" dirty="0">
                  <a:gradFill>
                    <a:gsLst>
                      <a:gs pos="87500">
                        <a:schemeClr val="tx1"/>
                      </a:gs>
                      <a:gs pos="76000">
                        <a:schemeClr val="tx1"/>
                      </a:gs>
                    </a:gsLst>
                    <a:lin ang="16200000" scaled="1"/>
                  </a:gradFill>
                  <a:latin typeface="Segoe UI Semilight" panose="020B0402040204020203" pitchFamily="34" charset="0"/>
                  <a:cs typeface="Segoe UI Semilight" panose="020B0402040204020203" pitchFamily="34" charset="0"/>
                </a:rPr>
                <a:t>Near real-time delivery</a:t>
              </a:r>
            </a:p>
          </p:txBody>
        </p:sp>
        <p:grpSp>
          <p:nvGrpSpPr>
            <p:cNvPr id="131" name="Group 130">
              <a:extLst>
                <a:ext uri="{FF2B5EF4-FFF2-40B4-BE49-F238E27FC236}">
                  <a16:creationId xmlns:a16="http://schemas.microsoft.com/office/drawing/2014/main" id="{7970595C-B590-4381-844A-74AC870A93DA}"/>
                </a:ext>
              </a:extLst>
            </p:cNvPr>
            <p:cNvGrpSpPr/>
            <p:nvPr/>
          </p:nvGrpSpPr>
          <p:grpSpPr>
            <a:xfrm>
              <a:off x="4530285" y="2635231"/>
              <a:ext cx="182906" cy="182905"/>
              <a:chOff x="653229" y="2635231"/>
              <a:chExt cx="182906" cy="182905"/>
            </a:xfrm>
          </p:grpSpPr>
          <p:sp>
            <p:nvSpPr>
              <p:cNvPr id="132" name="Oval 131">
                <a:extLst>
                  <a:ext uri="{FF2B5EF4-FFF2-40B4-BE49-F238E27FC236}">
                    <a16:creationId xmlns:a16="http://schemas.microsoft.com/office/drawing/2014/main" id="{2E8AA37C-580A-47CD-A110-EB15A2E2A734}"/>
                  </a:ext>
                </a:extLst>
              </p:cNvPr>
              <p:cNvSpPr/>
              <p:nvPr/>
            </p:nvSpPr>
            <p:spPr bwMode="auto">
              <a:xfrm>
                <a:off x="653229" y="2635231"/>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3" name="check">
                <a:extLst>
                  <a:ext uri="{FF2B5EF4-FFF2-40B4-BE49-F238E27FC236}">
                    <a16:creationId xmlns:a16="http://schemas.microsoft.com/office/drawing/2014/main" id="{8B4D76F8-D3E3-4ED6-A33F-7BD3CF449044}"/>
                  </a:ext>
                </a:extLst>
              </p:cNvPr>
              <p:cNvSpPr>
                <a:spLocks noChangeAspect="1"/>
              </p:cNvSpPr>
              <p:nvPr/>
            </p:nvSpPr>
            <p:spPr bwMode="auto">
              <a:xfrm>
                <a:off x="702162" y="2694395"/>
                <a:ext cx="91453" cy="64575"/>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882" dirty="0">
                  <a:gradFill>
                    <a:gsLst>
                      <a:gs pos="0">
                        <a:srgbClr val="505050"/>
                      </a:gs>
                      <a:gs pos="100000">
                        <a:srgbClr val="505050"/>
                      </a:gs>
                    </a:gsLst>
                    <a:lin ang="5400000" scaled="1"/>
                  </a:gradFill>
                  <a:latin typeface="Segoe UI Semilight"/>
                </a:endParaRPr>
              </a:p>
            </p:txBody>
          </p:sp>
        </p:grpSp>
      </p:grpSp>
      <p:grpSp>
        <p:nvGrpSpPr>
          <p:cNvPr id="134" name="Group 133">
            <a:extLst>
              <a:ext uri="{FF2B5EF4-FFF2-40B4-BE49-F238E27FC236}">
                <a16:creationId xmlns:a16="http://schemas.microsoft.com/office/drawing/2014/main" id="{E66C2C0C-E442-4495-B089-D7209CC18ED9}"/>
              </a:ext>
            </a:extLst>
          </p:cNvPr>
          <p:cNvGrpSpPr/>
          <p:nvPr/>
        </p:nvGrpSpPr>
        <p:grpSpPr>
          <a:xfrm>
            <a:off x="8838574" y="3878791"/>
            <a:ext cx="2739226" cy="384566"/>
            <a:chOff x="4530285" y="2515930"/>
            <a:chExt cx="2794547" cy="392332"/>
          </a:xfrm>
        </p:grpSpPr>
        <p:sp>
          <p:nvSpPr>
            <p:cNvPr id="135" name="Content Placeholder 2">
              <a:extLst>
                <a:ext uri="{FF2B5EF4-FFF2-40B4-BE49-F238E27FC236}">
                  <a16:creationId xmlns:a16="http://schemas.microsoft.com/office/drawing/2014/main" id="{298690A7-D9C7-44DE-8223-9D283BDBA6B6}"/>
                </a:ext>
              </a:extLst>
            </p:cNvPr>
            <p:cNvSpPr txBox="1">
              <a:spLocks/>
            </p:cNvSpPr>
            <p:nvPr/>
          </p:nvSpPr>
          <p:spPr>
            <a:xfrm>
              <a:off x="4651852" y="2515930"/>
              <a:ext cx="2672980" cy="392332"/>
            </a:xfrm>
            <a:prstGeom prst="rect">
              <a:avLst/>
            </a:prstGeom>
          </p:spPr>
          <p:txBody>
            <a:bodyPr vert="horz" wrap="square" lIns="143387" tIns="89617" rIns="0" bIns="8961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spcBef>
                  <a:spcPts val="588"/>
                </a:spcBef>
                <a:buNone/>
                <a:defRPr/>
              </a:pPr>
              <a:r>
                <a:rPr lang="en-US" sz="1470" dirty="0">
                  <a:gradFill>
                    <a:gsLst>
                      <a:gs pos="87500">
                        <a:schemeClr val="tx1"/>
                      </a:gs>
                      <a:gs pos="76000">
                        <a:schemeClr val="tx1"/>
                      </a:gs>
                    </a:gsLst>
                    <a:lin ang="16200000" scaled="1"/>
                  </a:gradFill>
                  <a:latin typeface="Segoe UI Semilight" panose="020B0402040204020203" pitchFamily="34" charset="0"/>
                  <a:cs typeface="Segoe UI Semilight" panose="020B0402040204020203" pitchFamily="34" charset="0"/>
                </a:rPr>
                <a:t>Broad coverage</a:t>
              </a:r>
            </a:p>
          </p:txBody>
        </p:sp>
        <p:grpSp>
          <p:nvGrpSpPr>
            <p:cNvPr id="136" name="Group 135">
              <a:extLst>
                <a:ext uri="{FF2B5EF4-FFF2-40B4-BE49-F238E27FC236}">
                  <a16:creationId xmlns:a16="http://schemas.microsoft.com/office/drawing/2014/main" id="{7FAABEDF-E98D-4D31-BF27-E7D6591A7620}"/>
                </a:ext>
              </a:extLst>
            </p:cNvPr>
            <p:cNvGrpSpPr/>
            <p:nvPr/>
          </p:nvGrpSpPr>
          <p:grpSpPr>
            <a:xfrm>
              <a:off x="4530285" y="2635230"/>
              <a:ext cx="182906" cy="182905"/>
              <a:chOff x="653229" y="2635230"/>
              <a:chExt cx="182906" cy="182905"/>
            </a:xfrm>
          </p:grpSpPr>
          <p:sp>
            <p:nvSpPr>
              <p:cNvPr id="137" name="Oval 136">
                <a:extLst>
                  <a:ext uri="{FF2B5EF4-FFF2-40B4-BE49-F238E27FC236}">
                    <a16:creationId xmlns:a16="http://schemas.microsoft.com/office/drawing/2014/main" id="{DAF20CFF-D3AE-4539-9595-4DFC78D7F147}"/>
                  </a:ext>
                </a:extLst>
              </p:cNvPr>
              <p:cNvSpPr/>
              <p:nvPr/>
            </p:nvSpPr>
            <p:spPr bwMode="auto">
              <a:xfrm>
                <a:off x="653229" y="2635230"/>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8" name="check">
                <a:extLst>
                  <a:ext uri="{FF2B5EF4-FFF2-40B4-BE49-F238E27FC236}">
                    <a16:creationId xmlns:a16="http://schemas.microsoft.com/office/drawing/2014/main" id="{2C4D9178-AAC7-4359-B09A-2AE0362166CE}"/>
                  </a:ext>
                </a:extLst>
              </p:cNvPr>
              <p:cNvSpPr>
                <a:spLocks noChangeAspect="1"/>
              </p:cNvSpPr>
              <p:nvPr/>
            </p:nvSpPr>
            <p:spPr bwMode="auto">
              <a:xfrm>
                <a:off x="702099" y="2698088"/>
                <a:ext cx="91453" cy="64575"/>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882" dirty="0">
                  <a:gradFill>
                    <a:gsLst>
                      <a:gs pos="0">
                        <a:srgbClr val="505050"/>
                      </a:gs>
                      <a:gs pos="100000">
                        <a:srgbClr val="505050"/>
                      </a:gs>
                    </a:gsLst>
                    <a:lin ang="5400000" scaled="1"/>
                  </a:gradFill>
                  <a:latin typeface="Segoe UI Semilight"/>
                </a:endParaRPr>
              </a:p>
            </p:txBody>
          </p:sp>
        </p:grpSp>
      </p:grpSp>
    </p:spTree>
    <p:extLst>
      <p:ext uri="{BB962C8B-B14F-4D97-AF65-F5344CB8AC3E}">
        <p14:creationId xmlns:p14="http://schemas.microsoft.com/office/powerpoint/2010/main" val="44777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par>
                                <p:cTn id="14" presetID="10" presetClass="entr" presetSubtype="0" fill="hold" nodeType="with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fade">
                                      <p:cBhvr>
                                        <p:cTn id="16" dur="500"/>
                                        <p:tgtEl>
                                          <p:spTgt spid="86"/>
                                        </p:tgtEl>
                                      </p:cBhvr>
                                    </p:animEffect>
                                  </p:childTnLst>
                                </p:cTn>
                              </p:par>
                              <p:par>
                                <p:cTn id="17" presetID="10" presetClass="entr" presetSubtype="0" fill="hold" nodeType="withEffect">
                                  <p:stCondLst>
                                    <p:cond delay="15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nodeType="withEffect">
                                  <p:stCondLst>
                                    <p:cond delay="15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500"/>
                                        <p:tgtEl>
                                          <p:spTgt spid="91"/>
                                        </p:tgtEl>
                                      </p:cBhvr>
                                    </p:animEffect>
                                  </p:childTnLst>
                                </p:cTn>
                              </p:par>
                              <p:par>
                                <p:cTn id="23" presetID="10" presetClass="entr" presetSubtype="0" fill="hold" nodeType="withEffect">
                                  <p:stCondLst>
                                    <p:cond delay="150"/>
                                  </p:stCondLst>
                                  <p:childTnLst>
                                    <p:set>
                                      <p:cBhvr>
                                        <p:cTn id="24" dur="1" fill="hold">
                                          <p:stCondLst>
                                            <p:cond delay="0"/>
                                          </p:stCondLst>
                                        </p:cTn>
                                        <p:tgtEl>
                                          <p:spTgt spid="97"/>
                                        </p:tgtEl>
                                        <p:attrNameLst>
                                          <p:attrName>style.visibility</p:attrName>
                                        </p:attrNameLst>
                                      </p:cBhvr>
                                      <p:to>
                                        <p:strVal val="visible"/>
                                      </p:to>
                                    </p:set>
                                    <p:animEffect transition="in" filter="fade">
                                      <p:cBhvr>
                                        <p:cTn id="25" dur="500"/>
                                        <p:tgtEl>
                                          <p:spTgt spid="97"/>
                                        </p:tgtEl>
                                      </p:cBhvr>
                                    </p:animEffect>
                                  </p:childTnLst>
                                </p:cTn>
                              </p:par>
                              <p:par>
                                <p:cTn id="26" presetID="10" presetClass="entr" presetSubtype="0" fill="hold" nodeType="withEffect">
                                  <p:stCondLst>
                                    <p:cond delay="150"/>
                                  </p:stCondLst>
                                  <p:childTnLst>
                                    <p:set>
                                      <p:cBhvr>
                                        <p:cTn id="27" dur="1" fill="hold">
                                          <p:stCondLst>
                                            <p:cond delay="0"/>
                                          </p:stCondLst>
                                        </p:cTn>
                                        <p:tgtEl>
                                          <p:spTgt spid="102"/>
                                        </p:tgtEl>
                                        <p:attrNameLst>
                                          <p:attrName>style.visibility</p:attrName>
                                        </p:attrNameLst>
                                      </p:cBhvr>
                                      <p:to>
                                        <p:strVal val="visible"/>
                                      </p:to>
                                    </p:set>
                                    <p:animEffect transition="in" filter="fade">
                                      <p:cBhvr>
                                        <p:cTn id="28" dur="500"/>
                                        <p:tgtEl>
                                          <p:spTgt spid="102"/>
                                        </p:tgtEl>
                                      </p:cBhvr>
                                    </p:animEffect>
                                  </p:childTnLst>
                                </p:cTn>
                              </p:par>
                              <p:par>
                                <p:cTn id="29" presetID="10" presetClass="entr" presetSubtype="0" fill="hold" nodeType="withEffect">
                                  <p:stCondLst>
                                    <p:cond delay="30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nodeType="withEffect">
                                  <p:stCondLst>
                                    <p:cond delay="300"/>
                                  </p:stCondLst>
                                  <p:childTnLst>
                                    <p:set>
                                      <p:cBhvr>
                                        <p:cTn id="33" dur="1" fill="hold">
                                          <p:stCondLst>
                                            <p:cond delay="0"/>
                                          </p:stCondLst>
                                        </p:cTn>
                                        <p:tgtEl>
                                          <p:spTgt spid="124"/>
                                        </p:tgtEl>
                                        <p:attrNameLst>
                                          <p:attrName>style.visibility</p:attrName>
                                        </p:attrNameLst>
                                      </p:cBhvr>
                                      <p:to>
                                        <p:strVal val="visible"/>
                                      </p:to>
                                    </p:set>
                                    <p:animEffect transition="in" filter="fade">
                                      <p:cBhvr>
                                        <p:cTn id="34" dur="500"/>
                                        <p:tgtEl>
                                          <p:spTgt spid="124"/>
                                        </p:tgtEl>
                                      </p:cBhvr>
                                    </p:animEffect>
                                  </p:childTnLst>
                                </p:cTn>
                              </p:par>
                              <p:par>
                                <p:cTn id="35" presetID="10" presetClass="entr" presetSubtype="0" fill="hold" nodeType="withEffect">
                                  <p:stCondLst>
                                    <p:cond delay="300"/>
                                  </p:stCondLst>
                                  <p:childTnLst>
                                    <p:set>
                                      <p:cBhvr>
                                        <p:cTn id="36" dur="1" fill="hold">
                                          <p:stCondLst>
                                            <p:cond delay="0"/>
                                          </p:stCondLst>
                                        </p:cTn>
                                        <p:tgtEl>
                                          <p:spTgt spid="129"/>
                                        </p:tgtEl>
                                        <p:attrNameLst>
                                          <p:attrName>style.visibility</p:attrName>
                                        </p:attrNameLst>
                                      </p:cBhvr>
                                      <p:to>
                                        <p:strVal val="visible"/>
                                      </p:to>
                                    </p:set>
                                    <p:animEffect transition="in" filter="fade">
                                      <p:cBhvr>
                                        <p:cTn id="37" dur="500"/>
                                        <p:tgtEl>
                                          <p:spTgt spid="129"/>
                                        </p:tgtEl>
                                      </p:cBhvr>
                                    </p:animEffect>
                                  </p:childTnLst>
                                </p:cTn>
                              </p:par>
                              <p:par>
                                <p:cTn id="38" presetID="10" presetClass="entr" presetSubtype="0" fill="hold" nodeType="withEffect">
                                  <p:stCondLst>
                                    <p:cond delay="300"/>
                                  </p:stCondLst>
                                  <p:childTnLst>
                                    <p:set>
                                      <p:cBhvr>
                                        <p:cTn id="39" dur="1" fill="hold">
                                          <p:stCondLst>
                                            <p:cond delay="0"/>
                                          </p:stCondLst>
                                        </p:cTn>
                                        <p:tgtEl>
                                          <p:spTgt spid="134"/>
                                        </p:tgtEl>
                                        <p:attrNameLst>
                                          <p:attrName>style.visibility</p:attrName>
                                        </p:attrNameLst>
                                      </p:cBhvr>
                                      <p:to>
                                        <p:strVal val="visible"/>
                                      </p:to>
                                    </p:set>
                                    <p:animEffect transition="in" filter="fade">
                                      <p:cBhvr>
                                        <p:cTn id="40" dur="500"/>
                                        <p:tgtEl>
                                          <p:spTgt spid="1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nodeType="withEffect">
                                  <p:stCondLst>
                                    <p:cond delay="50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500"/>
                                        <p:tgtEl>
                                          <p:spTgt spid="39"/>
                                        </p:tgtEl>
                                      </p:cBhvr>
                                    </p:animEffect>
                                  </p:childTnLst>
                                </p:cTn>
                              </p:par>
                              <p:par>
                                <p:cTn id="49" presetID="42" presetClass="path" presetSubtype="0" decel="100000" fill="hold" nodeType="withEffect">
                                  <p:stCondLst>
                                    <p:cond delay="0"/>
                                  </p:stCondLst>
                                  <p:childTnLst>
                                    <p:animMotion origin="layout" path="M 3.72479E-6 0.04607 L 3.72479E-6 7.399E-7 " pathEditMode="relative" rAng="0" ptsTypes="AA">
                                      <p:cBhvr>
                                        <p:cTn id="50" dur="1000" fill="hold"/>
                                        <p:tgtEl>
                                          <p:spTgt spid="39"/>
                                        </p:tgtEl>
                                        <p:attrNameLst>
                                          <p:attrName>ppt_x</p:attrName>
                                          <p:attrName>ppt_y</p:attrName>
                                        </p:attrNameLst>
                                      </p:cBhvr>
                                      <p:rCtr x="0" y="-2315"/>
                                    </p:animMotion>
                                  </p:childTnLst>
                                </p:cTn>
                              </p:par>
                            </p:childTnLst>
                          </p:cTn>
                        </p:par>
                      </p:childTnLst>
                    </p:cTn>
                  </p:par>
                  <p:par>
                    <p:cTn id="51" fill="hold">
                      <p:stCondLst>
                        <p:cond delay="indefinite"/>
                      </p:stCondLst>
                      <p:childTnLst>
                        <p:par>
                          <p:cTn id="52" fill="hold">
                            <p:stCondLst>
                              <p:cond delay="0"/>
                            </p:stCondLst>
                            <p:childTnLst>
                              <p:par>
                                <p:cTn id="53" presetID="2" presetClass="entr" presetSubtype="8" decel="10000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750" fill="hold"/>
                                        <p:tgtEl>
                                          <p:spTgt spid="9"/>
                                        </p:tgtEl>
                                        <p:attrNameLst>
                                          <p:attrName>ppt_x</p:attrName>
                                        </p:attrNameLst>
                                      </p:cBhvr>
                                      <p:tavLst>
                                        <p:tav tm="0">
                                          <p:val>
                                            <p:strVal val="0-#ppt_w/2"/>
                                          </p:val>
                                        </p:tav>
                                        <p:tav tm="100000">
                                          <p:val>
                                            <p:strVal val="#ppt_x"/>
                                          </p:val>
                                        </p:tav>
                                      </p:tavLst>
                                    </p:anim>
                                    <p:anim calcmode="lin" valueType="num">
                                      <p:cBhvr additive="base">
                                        <p:cTn id="56"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Scenarios</a:t>
            </a:r>
            <a:endParaRPr lang="en-US" dirty="0"/>
          </a:p>
        </p:txBody>
      </p:sp>
      <p:sp>
        <p:nvSpPr>
          <p:cNvPr id="9" name="Title 1">
            <a:extLst>
              <a:ext uri="{FF2B5EF4-FFF2-40B4-BE49-F238E27FC236}">
                <a16:creationId xmlns:a16="http://schemas.microsoft.com/office/drawing/2014/main" id="{0E581D8E-616C-438F-831F-677132DE7604}"/>
              </a:ext>
            </a:extLst>
          </p:cNvPr>
          <p:cNvSpPr txBox="1">
            <a:spLocks/>
          </p:cNvSpPr>
          <p:nvPr/>
        </p:nvSpPr>
        <p:spPr>
          <a:xfrm>
            <a:off x="2135975" y="1189814"/>
            <a:ext cx="8664669" cy="690004"/>
          </a:xfrm>
          <a:prstGeom prst="rect">
            <a:avLst/>
          </a:prstGeom>
        </p:spPr>
        <p:txBody>
          <a:bodyPr vert="horz" wrap="square" lIns="146263" tIns="91414" rIns="146263" bIns="91414" rtlCol="0" anchor="t">
            <a:noAutofit/>
          </a:bodyPr>
          <a:lstStyle>
            <a:lvl1pPr algn="l" defTabSz="896010" rtl="0" eaLnBrk="1" latinLnBrk="0" hangingPunct="1">
              <a:lnSpc>
                <a:spcPct val="90000"/>
              </a:lnSpc>
              <a:spcBef>
                <a:spcPct val="0"/>
              </a:spcBef>
              <a:buNone/>
              <a:defRPr lang="en-US" sz="4610" b="0" kern="1200" cap="none" spc="-98"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13587" fontAlgn="base">
              <a:spcAft>
                <a:spcPct val="0"/>
              </a:spcAft>
              <a:defRPr/>
            </a:pPr>
            <a:r>
              <a:rPr lang="en-US" sz="2745" kern="0" spc="0" dirty="0">
                <a:gradFill>
                  <a:gsLst>
                    <a:gs pos="0">
                      <a:srgbClr val="353535"/>
                    </a:gs>
                    <a:gs pos="100000">
                      <a:srgbClr val="353535"/>
                    </a:gs>
                  </a:gsLst>
                  <a:lin ang="5400000" scaled="0"/>
                </a:gradFill>
                <a:latin typeface="Segoe UI Light" panose="020B0502040204020203" pitchFamily="34" charset="0"/>
                <a:cs typeface="Segoe UI Light" panose="020B0502040204020203" pitchFamily="34" charset="0"/>
              </a:rPr>
              <a:t>Anything that needs to respond to events</a:t>
            </a:r>
          </a:p>
        </p:txBody>
      </p:sp>
      <p:grpSp>
        <p:nvGrpSpPr>
          <p:cNvPr id="450" name="Group 449">
            <a:extLst>
              <a:ext uri="{FF2B5EF4-FFF2-40B4-BE49-F238E27FC236}">
                <a16:creationId xmlns:a16="http://schemas.microsoft.com/office/drawing/2014/main" id="{C4EB9A5B-390D-4A63-AE69-31ED9E573F49}"/>
              </a:ext>
            </a:extLst>
          </p:cNvPr>
          <p:cNvGrpSpPr/>
          <p:nvPr/>
        </p:nvGrpSpPr>
        <p:grpSpPr>
          <a:xfrm>
            <a:off x="6118043" y="4155809"/>
            <a:ext cx="5619965" cy="2231286"/>
            <a:chOff x="6240725" y="4238749"/>
            <a:chExt cx="5733470" cy="2276351"/>
          </a:xfrm>
        </p:grpSpPr>
        <p:sp>
          <p:nvSpPr>
            <p:cNvPr id="19" name="Rectangle 18">
              <a:extLst>
                <a:ext uri="{FF2B5EF4-FFF2-40B4-BE49-F238E27FC236}">
                  <a16:creationId xmlns:a16="http://schemas.microsoft.com/office/drawing/2014/main" id="{1EEDCAAB-A4F9-4709-B3D9-8302CF3A50FC}"/>
                </a:ext>
              </a:extLst>
            </p:cNvPr>
            <p:cNvSpPr/>
            <p:nvPr/>
          </p:nvSpPr>
          <p:spPr bwMode="auto">
            <a:xfrm>
              <a:off x="6240725" y="4238749"/>
              <a:ext cx="5733470" cy="2276351"/>
            </a:xfrm>
            <a:prstGeom prst="rect">
              <a:avLst/>
            </a:prstGeom>
            <a:solidFill>
              <a:schemeClr val="bg1"/>
            </a:solid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896042"/>
              <a:r>
                <a:rPr lang="en-US" sz="1961" kern="0" dirty="0">
                  <a:gradFill>
                    <a:gsLst>
                      <a:gs pos="0">
                        <a:srgbClr val="0078D7"/>
                      </a:gs>
                      <a:gs pos="100000">
                        <a:srgbClr val="0078D7"/>
                      </a:gs>
                    </a:gsLst>
                    <a:lin ang="5400000" scaled="0"/>
                  </a:gradFill>
                  <a:cs typeface="Segoe UI Semibold" panose="020B0702040204020203" pitchFamily="34" charset="0"/>
                </a:rPr>
                <a:t>Real-time bot messaging</a:t>
              </a:r>
            </a:p>
          </p:txBody>
        </p:sp>
        <p:sp>
          <p:nvSpPr>
            <p:cNvPr id="21" name="AutoShape 3">
              <a:extLst>
                <a:ext uri="{FF2B5EF4-FFF2-40B4-BE49-F238E27FC236}">
                  <a16:creationId xmlns:a16="http://schemas.microsoft.com/office/drawing/2014/main" id="{BDCCE7B6-A056-46E7-9880-1A8377A9AFD3}"/>
                </a:ext>
              </a:extLst>
            </p:cNvPr>
            <p:cNvSpPr>
              <a:spLocks noChangeAspect="1" noChangeArrowheads="1" noTextEdit="1"/>
            </p:cNvSpPr>
            <p:nvPr/>
          </p:nvSpPr>
          <p:spPr bwMode="auto">
            <a:xfrm>
              <a:off x="6601306" y="4797630"/>
              <a:ext cx="2898911" cy="1519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25" name="Freeform 28">
              <a:extLst>
                <a:ext uri="{FF2B5EF4-FFF2-40B4-BE49-F238E27FC236}">
                  <a16:creationId xmlns:a16="http://schemas.microsoft.com/office/drawing/2014/main" id="{C72CDD69-226C-4859-898B-6D26E1041594}"/>
                </a:ext>
              </a:extLst>
            </p:cNvPr>
            <p:cNvSpPr>
              <a:spLocks/>
            </p:cNvSpPr>
            <p:nvPr/>
          </p:nvSpPr>
          <p:spPr bwMode="auto">
            <a:xfrm>
              <a:off x="10962569" y="4803978"/>
              <a:ext cx="466929" cy="468340"/>
            </a:xfrm>
            <a:custGeom>
              <a:avLst/>
              <a:gdLst>
                <a:gd name="T0" fmla="*/ 243 w 280"/>
                <a:gd name="T1" fmla="*/ 0 h 280"/>
                <a:gd name="T2" fmla="*/ 35 w 280"/>
                <a:gd name="T3" fmla="*/ 0 h 280"/>
                <a:gd name="T4" fmla="*/ 0 w 280"/>
                <a:gd name="T5" fmla="*/ 33 h 280"/>
                <a:gd name="T6" fmla="*/ 0 w 280"/>
                <a:gd name="T7" fmla="*/ 180 h 280"/>
                <a:gd name="T8" fmla="*/ 35 w 280"/>
                <a:gd name="T9" fmla="*/ 219 h 280"/>
                <a:gd name="T10" fmla="*/ 111 w 280"/>
                <a:gd name="T11" fmla="*/ 219 h 280"/>
                <a:gd name="T12" fmla="*/ 172 w 280"/>
                <a:gd name="T13" fmla="*/ 280 h 280"/>
                <a:gd name="T14" fmla="*/ 173 w 280"/>
                <a:gd name="T15" fmla="*/ 219 h 280"/>
                <a:gd name="T16" fmla="*/ 242 w 280"/>
                <a:gd name="T17" fmla="*/ 219 h 280"/>
                <a:gd name="T18" fmla="*/ 280 w 280"/>
                <a:gd name="T19" fmla="*/ 182 h 280"/>
                <a:gd name="T20" fmla="*/ 280 w 280"/>
                <a:gd name="T21" fmla="*/ 35 h 280"/>
                <a:gd name="T22" fmla="*/ 243 w 280"/>
                <a:gd name="T23"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0" h="280">
                  <a:moveTo>
                    <a:pt x="243" y="0"/>
                  </a:moveTo>
                  <a:cubicBezTo>
                    <a:pt x="35" y="0"/>
                    <a:pt x="35" y="0"/>
                    <a:pt x="35" y="0"/>
                  </a:cubicBezTo>
                  <a:cubicBezTo>
                    <a:pt x="15" y="0"/>
                    <a:pt x="0" y="12"/>
                    <a:pt x="0" y="33"/>
                  </a:cubicBezTo>
                  <a:cubicBezTo>
                    <a:pt x="0" y="180"/>
                    <a:pt x="0" y="180"/>
                    <a:pt x="0" y="180"/>
                  </a:cubicBezTo>
                  <a:cubicBezTo>
                    <a:pt x="0" y="200"/>
                    <a:pt x="15" y="219"/>
                    <a:pt x="35" y="219"/>
                  </a:cubicBezTo>
                  <a:cubicBezTo>
                    <a:pt x="111" y="219"/>
                    <a:pt x="111" y="219"/>
                    <a:pt x="111" y="219"/>
                  </a:cubicBezTo>
                  <a:cubicBezTo>
                    <a:pt x="172" y="280"/>
                    <a:pt x="172" y="280"/>
                    <a:pt x="172" y="280"/>
                  </a:cubicBezTo>
                  <a:cubicBezTo>
                    <a:pt x="173" y="219"/>
                    <a:pt x="173" y="219"/>
                    <a:pt x="173" y="219"/>
                  </a:cubicBezTo>
                  <a:cubicBezTo>
                    <a:pt x="242" y="219"/>
                    <a:pt x="242" y="219"/>
                    <a:pt x="242" y="219"/>
                  </a:cubicBezTo>
                  <a:cubicBezTo>
                    <a:pt x="263" y="220"/>
                    <a:pt x="280" y="203"/>
                    <a:pt x="280" y="182"/>
                  </a:cubicBezTo>
                  <a:cubicBezTo>
                    <a:pt x="280" y="35"/>
                    <a:pt x="280" y="35"/>
                    <a:pt x="280" y="35"/>
                  </a:cubicBezTo>
                  <a:cubicBezTo>
                    <a:pt x="280" y="15"/>
                    <a:pt x="263" y="0"/>
                    <a:pt x="243"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dirty="0">
                <a:solidFill>
                  <a:sysClr val="windowText" lastClr="000000"/>
                </a:solidFill>
                <a:latin typeface="Calibri" panose="020F0502020204030204"/>
              </a:endParaRPr>
            </a:p>
          </p:txBody>
        </p:sp>
        <p:sp>
          <p:nvSpPr>
            <p:cNvPr id="29" name="Rectangle 28">
              <a:extLst>
                <a:ext uri="{FF2B5EF4-FFF2-40B4-BE49-F238E27FC236}">
                  <a16:creationId xmlns:a16="http://schemas.microsoft.com/office/drawing/2014/main" id="{EB2CD1C4-64C0-4EAA-905C-08E17E73A644}"/>
                </a:ext>
              </a:extLst>
            </p:cNvPr>
            <p:cNvSpPr>
              <a:spLocks noChangeArrowheads="1"/>
            </p:cNvSpPr>
            <p:nvPr/>
          </p:nvSpPr>
          <p:spPr bwMode="auto">
            <a:xfrm>
              <a:off x="11102257" y="4785992"/>
              <a:ext cx="186433" cy="277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96214">
                <a:defRPr/>
              </a:pPr>
              <a:r>
                <a:rPr lang="en-US" altLang="en-US" sz="1765" b="1" kern="0" dirty="0">
                  <a:solidFill>
                    <a:srgbClr val="FFFFFF"/>
                  </a:solidFill>
                  <a:latin typeface="Segoe UI" panose="020B0502040204020203" pitchFamily="34" charset="0"/>
                </a:rPr>
                <a:t>...</a:t>
              </a:r>
              <a:endParaRPr lang="en-US" altLang="en-US" sz="882" kern="0" dirty="0">
                <a:solidFill>
                  <a:prstClr val="black"/>
                </a:solidFill>
              </a:endParaRPr>
            </a:p>
          </p:txBody>
        </p:sp>
        <p:grpSp>
          <p:nvGrpSpPr>
            <p:cNvPr id="110" name="Group 109">
              <a:extLst>
                <a:ext uri="{FF2B5EF4-FFF2-40B4-BE49-F238E27FC236}">
                  <a16:creationId xmlns:a16="http://schemas.microsoft.com/office/drawing/2014/main" id="{FD89C1FC-F3AE-4B12-91C9-B7A43A0CAD45}"/>
                </a:ext>
              </a:extLst>
            </p:cNvPr>
            <p:cNvGrpSpPr/>
            <p:nvPr/>
          </p:nvGrpSpPr>
          <p:grpSpPr>
            <a:xfrm>
              <a:off x="8334186" y="5559256"/>
              <a:ext cx="575891" cy="307890"/>
              <a:chOff x="8255695" y="5678890"/>
              <a:chExt cx="325863" cy="174217"/>
            </a:xfrm>
          </p:grpSpPr>
          <p:sp>
            <p:nvSpPr>
              <p:cNvPr id="47" name="Freeform 30">
                <a:extLst>
                  <a:ext uri="{FF2B5EF4-FFF2-40B4-BE49-F238E27FC236}">
                    <a16:creationId xmlns:a16="http://schemas.microsoft.com/office/drawing/2014/main" id="{260C54A3-BCF8-480C-A0E9-E1E81580DE9C}"/>
                  </a:ext>
                </a:extLst>
              </p:cNvPr>
              <p:cNvSpPr>
                <a:spLocks/>
              </p:cNvSpPr>
              <p:nvPr/>
            </p:nvSpPr>
            <p:spPr bwMode="auto">
              <a:xfrm>
                <a:off x="8255695" y="5714157"/>
                <a:ext cx="80408" cy="122022"/>
              </a:xfrm>
              <a:custGeom>
                <a:avLst/>
                <a:gdLst>
                  <a:gd name="T0" fmla="*/ 114 w 114"/>
                  <a:gd name="T1" fmla="*/ 173 h 173"/>
                  <a:gd name="T2" fmla="*/ 0 w 114"/>
                  <a:gd name="T3" fmla="*/ 102 h 173"/>
                  <a:gd name="T4" fmla="*/ 0 w 114"/>
                  <a:gd name="T5" fmla="*/ 74 h 173"/>
                  <a:gd name="T6" fmla="*/ 114 w 114"/>
                  <a:gd name="T7" fmla="*/ 0 h 173"/>
                  <a:gd name="T8" fmla="*/ 114 w 114"/>
                  <a:gd name="T9" fmla="*/ 40 h 173"/>
                  <a:gd name="T10" fmla="*/ 34 w 114"/>
                  <a:gd name="T11" fmla="*/ 88 h 173"/>
                  <a:gd name="T12" fmla="*/ 34 w 114"/>
                  <a:gd name="T13" fmla="*/ 88 h 173"/>
                  <a:gd name="T14" fmla="*/ 114 w 114"/>
                  <a:gd name="T15" fmla="*/ 133 h 173"/>
                  <a:gd name="T16" fmla="*/ 114 w 114"/>
                  <a:gd name="T17"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73">
                    <a:moveTo>
                      <a:pt x="114" y="173"/>
                    </a:moveTo>
                    <a:lnTo>
                      <a:pt x="0" y="102"/>
                    </a:lnTo>
                    <a:lnTo>
                      <a:pt x="0" y="74"/>
                    </a:lnTo>
                    <a:lnTo>
                      <a:pt x="114" y="0"/>
                    </a:lnTo>
                    <a:lnTo>
                      <a:pt x="114" y="40"/>
                    </a:lnTo>
                    <a:lnTo>
                      <a:pt x="34" y="88"/>
                    </a:lnTo>
                    <a:lnTo>
                      <a:pt x="34" y="88"/>
                    </a:lnTo>
                    <a:lnTo>
                      <a:pt x="114" y="133"/>
                    </a:lnTo>
                    <a:lnTo>
                      <a:pt x="114" y="173"/>
                    </a:lnTo>
                    <a:close/>
                  </a:path>
                </a:pathLst>
              </a:custGeom>
              <a:solidFill>
                <a:schemeClr val="accent6"/>
              </a:solidFill>
              <a:ln>
                <a:noFill/>
              </a:ln>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48" name="Freeform 31">
                <a:extLst>
                  <a:ext uri="{FF2B5EF4-FFF2-40B4-BE49-F238E27FC236}">
                    <a16:creationId xmlns:a16="http://schemas.microsoft.com/office/drawing/2014/main" id="{EEF3E47A-0BB1-47E2-8736-17FB62C9BC07}"/>
                  </a:ext>
                </a:extLst>
              </p:cNvPr>
              <p:cNvSpPr>
                <a:spLocks noEditPoints="1"/>
              </p:cNvSpPr>
              <p:nvPr/>
            </p:nvSpPr>
            <p:spPr bwMode="auto">
              <a:xfrm>
                <a:off x="8372780" y="5678890"/>
                <a:ext cx="93809" cy="174217"/>
              </a:xfrm>
              <a:custGeom>
                <a:avLst/>
                <a:gdLst>
                  <a:gd name="T0" fmla="*/ 14 w 56"/>
                  <a:gd name="T1" fmla="*/ 73 h 104"/>
                  <a:gd name="T2" fmla="*/ 13 w 56"/>
                  <a:gd name="T3" fmla="*/ 69 h 104"/>
                  <a:gd name="T4" fmla="*/ 13 w 56"/>
                  <a:gd name="T5" fmla="*/ 65 h 104"/>
                  <a:gd name="T6" fmla="*/ 14 w 56"/>
                  <a:gd name="T7" fmla="*/ 59 h 104"/>
                  <a:gd name="T8" fmla="*/ 16 w 56"/>
                  <a:gd name="T9" fmla="*/ 54 h 104"/>
                  <a:gd name="T10" fmla="*/ 19 w 56"/>
                  <a:gd name="T11" fmla="*/ 49 h 104"/>
                  <a:gd name="T12" fmla="*/ 23 w 56"/>
                  <a:gd name="T13" fmla="*/ 45 h 104"/>
                  <a:gd name="T14" fmla="*/ 28 w 56"/>
                  <a:gd name="T15" fmla="*/ 41 h 104"/>
                  <a:gd name="T16" fmla="*/ 31 w 56"/>
                  <a:gd name="T17" fmla="*/ 37 h 104"/>
                  <a:gd name="T18" fmla="*/ 33 w 56"/>
                  <a:gd name="T19" fmla="*/ 33 h 104"/>
                  <a:gd name="T20" fmla="*/ 34 w 56"/>
                  <a:gd name="T21" fmla="*/ 28 h 104"/>
                  <a:gd name="T22" fmla="*/ 33 w 56"/>
                  <a:gd name="T23" fmla="*/ 24 h 104"/>
                  <a:gd name="T24" fmla="*/ 31 w 56"/>
                  <a:gd name="T25" fmla="*/ 21 h 104"/>
                  <a:gd name="T26" fmla="*/ 28 w 56"/>
                  <a:gd name="T27" fmla="*/ 19 h 104"/>
                  <a:gd name="T28" fmla="*/ 23 w 56"/>
                  <a:gd name="T29" fmla="*/ 18 h 104"/>
                  <a:gd name="T30" fmla="*/ 12 w 56"/>
                  <a:gd name="T31" fmla="*/ 21 h 104"/>
                  <a:gd name="T32" fmla="*/ 0 w 56"/>
                  <a:gd name="T33" fmla="*/ 28 h 104"/>
                  <a:gd name="T34" fmla="*/ 0 w 56"/>
                  <a:gd name="T35" fmla="*/ 6 h 104"/>
                  <a:gd name="T36" fmla="*/ 12 w 56"/>
                  <a:gd name="T37" fmla="*/ 2 h 104"/>
                  <a:gd name="T38" fmla="*/ 25 w 56"/>
                  <a:gd name="T39" fmla="*/ 0 h 104"/>
                  <a:gd name="T40" fmla="*/ 38 w 56"/>
                  <a:gd name="T41" fmla="*/ 1 h 104"/>
                  <a:gd name="T42" fmla="*/ 47 w 56"/>
                  <a:gd name="T43" fmla="*/ 6 h 104"/>
                  <a:gd name="T44" fmla="*/ 54 w 56"/>
                  <a:gd name="T45" fmla="*/ 14 h 104"/>
                  <a:gd name="T46" fmla="*/ 56 w 56"/>
                  <a:gd name="T47" fmla="*/ 25 h 104"/>
                  <a:gd name="T48" fmla="*/ 55 w 56"/>
                  <a:gd name="T49" fmla="*/ 33 h 104"/>
                  <a:gd name="T50" fmla="*/ 52 w 56"/>
                  <a:gd name="T51" fmla="*/ 40 h 104"/>
                  <a:gd name="T52" fmla="*/ 48 w 56"/>
                  <a:gd name="T53" fmla="*/ 46 h 104"/>
                  <a:gd name="T54" fmla="*/ 41 w 56"/>
                  <a:gd name="T55" fmla="*/ 52 h 104"/>
                  <a:gd name="T56" fmla="*/ 37 w 56"/>
                  <a:gd name="T57" fmla="*/ 55 h 104"/>
                  <a:gd name="T58" fmla="*/ 34 w 56"/>
                  <a:gd name="T59" fmla="*/ 59 h 104"/>
                  <a:gd name="T60" fmla="*/ 32 w 56"/>
                  <a:gd name="T61" fmla="*/ 62 h 104"/>
                  <a:gd name="T62" fmla="*/ 31 w 56"/>
                  <a:gd name="T63" fmla="*/ 67 h 104"/>
                  <a:gd name="T64" fmla="*/ 32 w 56"/>
                  <a:gd name="T65" fmla="*/ 70 h 104"/>
                  <a:gd name="T66" fmla="*/ 33 w 56"/>
                  <a:gd name="T67" fmla="*/ 73 h 104"/>
                  <a:gd name="T68" fmla="*/ 14 w 56"/>
                  <a:gd name="T69" fmla="*/ 73 h 104"/>
                  <a:gd name="T70" fmla="*/ 25 w 56"/>
                  <a:gd name="T71" fmla="*/ 104 h 104"/>
                  <a:gd name="T72" fmla="*/ 15 w 56"/>
                  <a:gd name="T73" fmla="*/ 101 h 104"/>
                  <a:gd name="T74" fmla="*/ 12 w 56"/>
                  <a:gd name="T75" fmla="*/ 92 h 104"/>
                  <a:gd name="T76" fmla="*/ 15 w 56"/>
                  <a:gd name="T77" fmla="*/ 84 h 104"/>
                  <a:gd name="T78" fmla="*/ 25 w 56"/>
                  <a:gd name="T79" fmla="*/ 81 h 104"/>
                  <a:gd name="T80" fmla="*/ 34 w 56"/>
                  <a:gd name="T81" fmla="*/ 84 h 104"/>
                  <a:gd name="T82" fmla="*/ 38 w 56"/>
                  <a:gd name="T83" fmla="*/ 92 h 104"/>
                  <a:gd name="T84" fmla="*/ 34 w 56"/>
                  <a:gd name="T85" fmla="*/ 101 h 104"/>
                  <a:gd name="T86" fmla="*/ 25 w 56"/>
                  <a:gd name="T87"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 h="104">
                    <a:moveTo>
                      <a:pt x="14" y="73"/>
                    </a:moveTo>
                    <a:cubicBezTo>
                      <a:pt x="14" y="72"/>
                      <a:pt x="14" y="71"/>
                      <a:pt x="13" y="69"/>
                    </a:cubicBezTo>
                    <a:cubicBezTo>
                      <a:pt x="13" y="68"/>
                      <a:pt x="13" y="66"/>
                      <a:pt x="13" y="65"/>
                    </a:cubicBezTo>
                    <a:cubicBezTo>
                      <a:pt x="13" y="63"/>
                      <a:pt x="13" y="61"/>
                      <a:pt x="14" y="59"/>
                    </a:cubicBezTo>
                    <a:cubicBezTo>
                      <a:pt x="14" y="57"/>
                      <a:pt x="15" y="55"/>
                      <a:pt x="16" y="54"/>
                    </a:cubicBezTo>
                    <a:cubicBezTo>
                      <a:pt x="16" y="52"/>
                      <a:pt x="17" y="51"/>
                      <a:pt x="19" y="49"/>
                    </a:cubicBezTo>
                    <a:cubicBezTo>
                      <a:pt x="20" y="48"/>
                      <a:pt x="21" y="47"/>
                      <a:pt x="23" y="45"/>
                    </a:cubicBezTo>
                    <a:cubicBezTo>
                      <a:pt x="25" y="44"/>
                      <a:pt x="26" y="42"/>
                      <a:pt x="28" y="41"/>
                    </a:cubicBezTo>
                    <a:cubicBezTo>
                      <a:pt x="29" y="40"/>
                      <a:pt x="30" y="38"/>
                      <a:pt x="31" y="37"/>
                    </a:cubicBezTo>
                    <a:cubicBezTo>
                      <a:pt x="32" y="36"/>
                      <a:pt x="33" y="34"/>
                      <a:pt x="33" y="33"/>
                    </a:cubicBezTo>
                    <a:cubicBezTo>
                      <a:pt x="34" y="32"/>
                      <a:pt x="34" y="30"/>
                      <a:pt x="34" y="28"/>
                    </a:cubicBezTo>
                    <a:cubicBezTo>
                      <a:pt x="34" y="27"/>
                      <a:pt x="34" y="26"/>
                      <a:pt x="33" y="24"/>
                    </a:cubicBezTo>
                    <a:cubicBezTo>
                      <a:pt x="33" y="23"/>
                      <a:pt x="32" y="22"/>
                      <a:pt x="31" y="21"/>
                    </a:cubicBezTo>
                    <a:cubicBezTo>
                      <a:pt x="30" y="20"/>
                      <a:pt x="29" y="20"/>
                      <a:pt x="28" y="19"/>
                    </a:cubicBezTo>
                    <a:cubicBezTo>
                      <a:pt x="26" y="19"/>
                      <a:pt x="25" y="18"/>
                      <a:pt x="23" y="18"/>
                    </a:cubicBezTo>
                    <a:cubicBezTo>
                      <a:pt x="19" y="18"/>
                      <a:pt x="15" y="19"/>
                      <a:pt x="12" y="21"/>
                    </a:cubicBezTo>
                    <a:cubicBezTo>
                      <a:pt x="8" y="22"/>
                      <a:pt x="4" y="24"/>
                      <a:pt x="0" y="28"/>
                    </a:cubicBezTo>
                    <a:cubicBezTo>
                      <a:pt x="0" y="6"/>
                      <a:pt x="0" y="6"/>
                      <a:pt x="0" y="6"/>
                    </a:cubicBezTo>
                    <a:cubicBezTo>
                      <a:pt x="4" y="4"/>
                      <a:pt x="8" y="3"/>
                      <a:pt x="12" y="2"/>
                    </a:cubicBezTo>
                    <a:cubicBezTo>
                      <a:pt x="16" y="0"/>
                      <a:pt x="21" y="0"/>
                      <a:pt x="25" y="0"/>
                    </a:cubicBezTo>
                    <a:cubicBezTo>
                      <a:pt x="30" y="0"/>
                      <a:pt x="34" y="0"/>
                      <a:pt x="38" y="1"/>
                    </a:cubicBezTo>
                    <a:cubicBezTo>
                      <a:pt x="41" y="2"/>
                      <a:pt x="45" y="4"/>
                      <a:pt x="47" y="6"/>
                    </a:cubicBezTo>
                    <a:cubicBezTo>
                      <a:pt x="50" y="8"/>
                      <a:pt x="52" y="11"/>
                      <a:pt x="54" y="14"/>
                    </a:cubicBezTo>
                    <a:cubicBezTo>
                      <a:pt x="55" y="17"/>
                      <a:pt x="56" y="21"/>
                      <a:pt x="56" y="25"/>
                    </a:cubicBezTo>
                    <a:cubicBezTo>
                      <a:pt x="56" y="28"/>
                      <a:pt x="56" y="31"/>
                      <a:pt x="55" y="33"/>
                    </a:cubicBezTo>
                    <a:cubicBezTo>
                      <a:pt x="55" y="35"/>
                      <a:pt x="54" y="38"/>
                      <a:pt x="52" y="40"/>
                    </a:cubicBezTo>
                    <a:cubicBezTo>
                      <a:pt x="51" y="42"/>
                      <a:pt x="50" y="44"/>
                      <a:pt x="48" y="46"/>
                    </a:cubicBezTo>
                    <a:cubicBezTo>
                      <a:pt x="46" y="48"/>
                      <a:pt x="44" y="50"/>
                      <a:pt x="41" y="52"/>
                    </a:cubicBezTo>
                    <a:cubicBezTo>
                      <a:pt x="40" y="53"/>
                      <a:pt x="38" y="54"/>
                      <a:pt x="37" y="55"/>
                    </a:cubicBezTo>
                    <a:cubicBezTo>
                      <a:pt x="36" y="57"/>
                      <a:pt x="35" y="58"/>
                      <a:pt x="34" y="59"/>
                    </a:cubicBezTo>
                    <a:cubicBezTo>
                      <a:pt x="33" y="60"/>
                      <a:pt x="32" y="61"/>
                      <a:pt x="32" y="62"/>
                    </a:cubicBezTo>
                    <a:cubicBezTo>
                      <a:pt x="32" y="64"/>
                      <a:pt x="31" y="65"/>
                      <a:pt x="31" y="67"/>
                    </a:cubicBezTo>
                    <a:cubicBezTo>
                      <a:pt x="31" y="68"/>
                      <a:pt x="31" y="69"/>
                      <a:pt x="32" y="70"/>
                    </a:cubicBezTo>
                    <a:cubicBezTo>
                      <a:pt x="32" y="71"/>
                      <a:pt x="32" y="72"/>
                      <a:pt x="33" y="73"/>
                    </a:cubicBezTo>
                    <a:lnTo>
                      <a:pt x="14" y="73"/>
                    </a:lnTo>
                    <a:close/>
                    <a:moveTo>
                      <a:pt x="25" y="104"/>
                    </a:moveTo>
                    <a:cubicBezTo>
                      <a:pt x="21" y="104"/>
                      <a:pt x="18" y="103"/>
                      <a:pt x="15" y="101"/>
                    </a:cubicBezTo>
                    <a:cubicBezTo>
                      <a:pt x="13" y="98"/>
                      <a:pt x="12" y="96"/>
                      <a:pt x="12" y="92"/>
                    </a:cubicBezTo>
                    <a:cubicBezTo>
                      <a:pt x="12" y="89"/>
                      <a:pt x="13" y="86"/>
                      <a:pt x="15" y="84"/>
                    </a:cubicBezTo>
                    <a:cubicBezTo>
                      <a:pt x="18" y="82"/>
                      <a:pt x="21" y="81"/>
                      <a:pt x="25" y="81"/>
                    </a:cubicBezTo>
                    <a:cubicBezTo>
                      <a:pt x="28" y="81"/>
                      <a:pt x="32" y="82"/>
                      <a:pt x="34" y="84"/>
                    </a:cubicBezTo>
                    <a:cubicBezTo>
                      <a:pt x="36" y="86"/>
                      <a:pt x="38" y="89"/>
                      <a:pt x="38" y="92"/>
                    </a:cubicBezTo>
                    <a:cubicBezTo>
                      <a:pt x="38" y="96"/>
                      <a:pt x="36" y="99"/>
                      <a:pt x="34" y="101"/>
                    </a:cubicBezTo>
                    <a:cubicBezTo>
                      <a:pt x="32" y="103"/>
                      <a:pt x="29" y="104"/>
                      <a:pt x="25" y="104"/>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gradFill>
                    <a:gsLst>
                      <a:gs pos="0">
                        <a:srgbClr val="E6E6E6"/>
                      </a:gs>
                      <a:gs pos="100000">
                        <a:srgbClr val="E6E6E6"/>
                      </a:gs>
                    </a:gsLst>
                    <a:lin ang="5400000" scaled="0"/>
                  </a:gradFill>
                  <a:latin typeface="Calibri" panose="020F0502020204030204"/>
                </a:endParaRPr>
              </a:p>
            </p:txBody>
          </p:sp>
          <p:sp>
            <p:nvSpPr>
              <p:cNvPr id="49" name="Freeform 32">
                <a:extLst>
                  <a:ext uri="{FF2B5EF4-FFF2-40B4-BE49-F238E27FC236}">
                    <a16:creationId xmlns:a16="http://schemas.microsoft.com/office/drawing/2014/main" id="{093E84E0-1A2E-4784-9FCB-81A2250B79A8}"/>
                  </a:ext>
                </a:extLst>
              </p:cNvPr>
              <p:cNvSpPr>
                <a:spLocks/>
              </p:cNvSpPr>
              <p:nvPr/>
            </p:nvSpPr>
            <p:spPr bwMode="auto">
              <a:xfrm>
                <a:off x="8501150" y="5712746"/>
                <a:ext cx="80408" cy="122022"/>
              </a:xfrm>
              <a:custGeom>
                <a:avLst/>
                <a:gdLst>
                  <a:gd name="T0" fmla="*/ 114 w 114"/>
                  <a:gd name="T1" fmla="*/ 102 h 173"/>
                  <a:gd name="T2" fmla="*/ 0 w 114"/>
                  <a:gd name="T3" fmla="*/ 173 h 173"/>
                  <a:gd name="T4" fmla="*/ 0 w 114"/>
                  <a:gd name="T5" fmla="*/ 132 h 173"/>
                  <a:gd name="T6" fmla="*/ 83 w 114"/>
                  <a:gd name="T7" fmla="*/ 87 h 173"/>
                  <a:gd name="T8" fmla="*/ 83 w 114"/>
                  <a:gd name="T9" fmla="*/ 87 h 173"/>
                  <a:gd name="T10" fmla="*/ 0 w 114"/>
                  <a:gd name="T11" fmla="*/ 40 h 173"/>
                  <a:gd name="T12" fmla="*/ 0 w 114"/>
                  <a:gd name="T13" fmla="*/ 0 h 173"/>
                  <a:gd name="T14" fmla="*/ 114 w 114"/>
                  <a:gd name="T15" fmla="*/ 76 h 173"/>
                  <a:gd name="T16" fmla="*/ 114 w 114"/>
                  <a:gd name="T17" fmla="*/ 10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73">
                    <a:moveTo>
                      <a:pt x="114" y="102"/>
                    </a:moveTo>
                    <a:lnTo>
                      <a:pt x="0" y="173"/>
                    </a:lnTo>
                    <a:lnTo>
                      <a:pt x="0" y="132"/>
                    </a:lnTo>
                    <a:lnTo>
                      <a:pt x="83" y="87"/>
                    </a:lnTo>
                    <a:lnTo>
                      <a:pt x="83" y="87"/>
                    </a:lnTo>
                    <a:lnTo>
                      <a:pt x="0" y="40"/>
                    </a:lnTo>
                    <a:lnTo>
                      <a:pt x="0" y="0"/>
                    </a:lnTo>
                    <a:lnTo>
                      <a:pt x="114" y="76"/>
                    </a:lnTo>
                    <a:lnTo>
                      <a:pt x="114" y="102"/>
                    </a:lnTo>
                    <a:close/>
                  </a:path>
                </a:pathLst>
              </a:custGeom>
              <a:solidFill>
                <a:schemeClr val="accent6"/>
              </a:solidFill>
              <a:ln>
                <a:noFill/>
              </a:ln>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grpSp>
        <p:sp>
          <p:nvSpPr>
            <p:cNvPr id="71" name="Rectangle 47">
              <a:extLst>
                <a:ext uri="{FF2B5EF4-FFF2-40B4-BE49-F238E27FC236}">
                  <a16:creationId xmlns:a16="http://schemas.microsoft.com/office/drawing/2014/main" id="{95F7A4F8-0409-415E-9CA0-7C98DF8ECEB1}"/>
                </a:ext>
              </a:extLst>
            </p:cNvPr>
            <p:cNvSpPr>
              <a:spLocks noChangeArrowheads="1"/>
            </p:cNvSpPr>
            <p:nvPr/>
          </p:nvSpPr>
          <p:spPr bwMode="auto">
            <a:xfrm>
              <a:off x="10823169" y="6024906"/>
              <a:ext cx="745732" cy="276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214">
                <a:lnSpc>
                  <a:spcPct val="90000"/>
                </a:lnSpc>
                <a:defRPr/>
              </a:pP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Chatbot sends</a:t>
              </a:r>
            </a:p>
            <a:p>
              <a:pPr algn="ctr" defTabSz="896214">
                <a:lnSpc>
                  <a:spcPct val="90000"/>
                </a:lnSpc>
                <a:defRPr/>
              </a:pP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response</a:t>
              </a:r>
            </a:p>
          </p:txBody>
        </p:sp>
        <p:grpSp>
          <p:nvGrpSpPr>
            <p:cNvPr id="10" name="Group 9">
              <a:extLst>
                <a:ext uri="{FF2B5EF4-FFF2-40B4-BE49-F238E27FC236}">
                  <a16:creationId xmlns:a16="http://schemas.microsoft.com/office/drawing/2014/main" id="{2D374D8C-365D-4C31-A8C2-7BA17EE22971}"/>
                </a:ext>
              </a:extLst>
            </p:cNvPr>
            <p:cNvGrpSpPr/>
            <p:nvPr/>
          </p:nvGrpSpPr>
          <p:grpSpPr>
            <a:xfrm>
              <a:off x="10949168" y="5466284"/>
              <a:ext cx="493731" cy="452823"/>
              <a:chOff x="10483366" y="5527244"/>
              <a:chExt cx="493731" cy="452823"/>
            </a:xfrm>
          </p:grpSpPr>
          <p:sp>
            <p:nvSpPr>
              <p:cNvPr id="74" name="Rectangle 52">
                <a:extLst>
                  <a:ext uri="{FF2B5EF4-FFF2-40B4-BE49-F238E27FC236}">
                    <a16:creationId xmlns:a16="http://schemas.microsoft.com/office/drawing/2014/main" id="{D6244A70-7E04-44EA-BEE4-70C22581C62A}"/>
                  </a:ext>
                </a:extLst>
              </p:cNvPr>
              <p:cNvSpPr>
                <a:spLocks noChangeArrowheads="1"/>
              </p:cNvSpPr>
              <p:nvPr/>
            </p:nvSpPr>
            <p:spPr bwMode="auto">
              <a:xfrm>
                <a:off x="10506642"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75" name="Rectangle 53">
                <a:extLst>
                  <a:ext uri="{FF2B5EF4-FFF2-40B4-BE49-F238E27FC236}">
                    <a16:creationId xmlns:a16="http://schemas.microsoft.com/office/drawing/2014/main" id="{D68EC026-CF1F-43B0-B16B-F7D8D5B28F38}"/>
                  </a:ext>
                </a:extLst>
              </p:cNvPr>
              <p:cNvSpPr>
                <a:spLocks noChangeArrowheads="1"/>
              </p:cNvSpPr>
              <p:nvPr/>
            </p:nvSpPr>
            <p:spPr bwMode="auto">
              <a:xfrm>
                <a:off x="10935483"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76" name="Rectangle 54">
                <a:extLst>
                  <a:ext uri="{FF2B5EF4-FFF2-40B4-BE49-F238E27FC236}">
                    <a16:creationId xmlns:a16="http://schemas.microsoft.com/office/drawing/2014/main" id="{99B79586-485D-4469-A3D2-390EB774614A}"/>
                  </a:ext>
                </a:extLst>
              </p:cNvPr>
              <p:cNvSpPr>
                <a:spLocks noChangeArrowheads="1"/>
              </p:cNvSpPr>
              <p:nvPr/>
            </p:nvSpPr>
            <p:spPr bwMode="auto">
              <a:xfrm>
                <a:off x="10551783" y="5622464"/>
                <a:ext cx="356897" cy="35760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77" name="Oval 55">
                <a:extLst>
                  <a:ext uri="{FF2B5EF4-FFF2-40B4-BE49-F238E27FC236}">
                    <a16:creationId xmlns:a16="http://schemas.microsoft.com/office/drawing/2014/main" id="{0F50678D-032C-4BCD-8349-793993D5763E}"/>
                  </a:ext>
                </a:extLst>
              </p:cNvPr>
              <p:cNvSpPr>
                <a:spLocks noChangeArrowheads="1"/>
              </p:cNvSpPr>
              <p:nvPr/>
            </p:nvSpPr>
            <p:spPr bwMode="auto">
              <a:xfrm>
                <a:off x="10583523"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78" name="Oval 56">
                <a:extLst>
                  <a:ext uri="{FF2B5EF4-FFF2-40B4-BE49-F238E27FC236}">
                    <a16:creationId xmlns:a16="http://schemas.microsoft.com/office/drawing/2014/main" id="{726BBBB4-1E28-4FA6-AECF-F6ECA72687CE}"/>
                  </a:ext>
                </a:extLst>
              </p:cNvPr>
              <p:cNvSpPr>
                <a:spLocks noChangeArrowheads="1"/>
              </p:cNvSpPr>
              <p:nvPr/>
            </p:nvSpPr>
            <p:spPr bwMode="auto">
              <a:xfrm>
                <a:off x="10613146"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79" name="Oval 57">
                <a:extLst>
                  <a:ext uri="{FF2B5EF4-FFF2-40B4-BE49-F238E27FC236}">
                    <a16:creationId xmlns:a16="http://schemas.microsoft.com/office/drawing/2014/main" id="{67AEAC4E-5650-4C44-AABF-9912B7DA507D}"/>
                  </a:ext>
                </a:extLst>
              </p:cNvPr>
              <p:cNvSpPr>
                <a:spLocks noChangeArrowheads="1"/>
              </p:cNvSpPr>
              <p:nvPr/>
            </p:nvSpPr>
            <p:spPr bwMode="auto">
              <a:xfrm>
                <a:off x="10747159"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80" name="Oval 58">
                <a:extLst>
                  <a:ext uri="{FF2B5EF4-FFF2-40B4-BE49-F238E27FC236}">
                    <a16:creationId xmlns:a16="http://schemas.microsoft.com/office/drawing/2014/main" id="{BFFD7CF8-FD4D-4E82-B9CB-C3FD016DA04F}"/>
                  </a:ext>
                </a:extLst>
              </p:cNvPr>
              <p:cNvSpPr>
                <a:spLocks noChangeArrowheads="1"/>
              </p:cNvSpPr>
              <p:nvPr/>
            </p:nvSpPr>
            <p:spPr bwMode="auto">
              <a:xfrm>
                <a:off x="10775373"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81" name="Freeform 59">
                <a:extLst>
                  <a:ext uri="{FF2B5EF4-FFF2-40B4-BE49-F238E27FC236}">
                    <a16:creationId xmlns:a16="http://schemas.microsoft.com/office/drawing/2014/main" id="{646D1B18-016F-4977-ACCF-C4D14024816D}"/>
                  </a:ext>
                </a:extLst>
              </p:cNvPr>
              <p:cNvSpPr>
                <a:spLocks/>
              </p:cNvSpPr>
              <p:nvPr/>
            </p:nvSpPr>
            <p:spPr bwMode="auto">
              <a:xfrm>
                <a:off x="10583523" y="5838295"/>
                <a:ext cx="293418" cy="96631"/>
              </a:xfrm>
              <a:custGeom>
                <a:avLst/>
                <a:gdLst>
                  <a:gd name="T0" fmla="*/ 146 w 176"/>
                  <a:gd name="T1" fmla="*/ 58 h 58"/>
                  <a:gd name="T2" fmla="*/ 30 w 176"/>
                  <a:gd name="T3" fmla="*/ 58 h 58"/>
                  <a:gd name="T4" fmla="*/ 0 w 176"/>
                  <a:gd name="T5" fmla="*/ 29 h 58"/>
                  <a:gd name="T6" fmla="*/ 30 w 176"/>
                  <a:gd name="T7" fmla="*/ 0 h 58"/>
                  <a:gd name="T8" fmla="*/ 146 w 176"/>
                  <a:gd name="T9" fmla="*/ 0 h 58"/>
                  <a:gd name="T10" fmla="*/ 176 w 176"/>
                  <a:gd name="T11" fmla="*/ 29 h 58"/>
                  <a:gd name="T12" fmla="*/ 146 w 176"/>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176" h="58">
                    <a:moveTo>
                      <a:pt x="146" y="58"/>
                    </a:moveTo>
                    <a:cubicBezTo>
                      <a:pt x="30" y="58"/>
                      <a:pt x="30" y="58"/>
                      <a:pt x="30" y="58"/>
                    </a:cubicBezTo>
                    <a:cubicBezTo>
                      <a:pt x="14" y="58"/>
                      <a:pt x="0" y="45"/>
                      <a:pt x="0" y="29"/>
                    </a:cubicBezTo>
                    <a:cubicBezTo>
                      <a:pt x="0" y="13"/>
                      <a:pt x="14" y="0"/>
                      <a:pt x="30" y="0"/>
                    </a:cubicBezTo>
                    <a:cubicBezTo>
                      <a:pt x="146" y="0"/>
                      <a:pt x="146" y="0"/>
                      <a:pt x="146" y="0"/>
                    </a:cubicBezTo>
                    <a:cubicBezTo>
                      <a:pt x="162" y="0"/>
                      <a:pt x="176" y="13"/>
                      <a:pt x="176" y="29"/>
                    </a:cubicBezTo>
                    <a:cubicBezTo>
                      <a:pt x="176" y="45"/>
                      <a:pt x="162" y="58"/>
                      <a:pt x="146" y="5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82" name="Freeform 60">
                <a:extLst>
                  <a:ext uri="{FF2B5EF4-FFF2-40B4-BE49-F238E27FC236}">
                    <a16:creationId xmlns:a16="http://schemas.microsoft.com/office/drawing/2014/main" id="{2071AE7F-AFB4-427A-86BE-721B0E68C7F3}"/>
                  </a:ext>
                </a:extLst>
              </p:cNvPr>
              <p:cNvSpPr>
                <a:spLocks/>
              </p:cNvSpPr>
              <p:nvPr/>
            </p:nvSpPr>
            <p:spPr bwMode="auto">
              <a:xfrm>
                <a:off x="10486187" y="5707809"/>
                <a:ext cx="65596" cy="162226"/>
              </a:xfrm>
              <a:custGeom>
                <a:avLst/>
                <a:gdLst>
                  <a:gd name="T0" fmla="*/ 93 w 93"/>
                  <a:gd name="T1" fmla="*/ 230 h 230"/>
                  <a:gd name="T2" fmla="*/ 0 w 93"/>
                  <a:gd name="T3" fmla="*/ 185 h 230"/>
                  <a:gd name="T4" fmla="*/ 0 w 93"/>
                  <a:gd name="T5" fmla="*/ 45 h 230"/>
                  <a:gd name="T6" fmla="*/ 93 w 93"/>
                  <a:gd name="T7" fmla="*/ 0 h 230"/>
                  <a:gd name="T8" fmla="*/ 93 w 93"/>
                  <a:gd name="T9" fmla="*/ 230 h 230"/>
                </a:gdLst>
                <a:ahLst/>
                <a:cxnLst>
                  <a:cxn ang="0">
                    <a:pos x="T0" y="T1"/>
                  </a:cxn>
                  <a:cxn ang="0">
                    <a:pos x="T2" y="T3"/>
                  </a:cxn>
                  <a:cxn ang="0">
                    <a:pos x="T4" y="T5"/>
                  </a:cxn>
                  <a:cxn ang="0">
                    <a:pos x="T6" y="T7"/>
                  </a:cxn>
                  <a:cxn ang="0">
                    <a:pos x="T8" y="T9"/>
                  </a:cxn>
                </a:cxnLst>
                <a:rect l="0" t="0" r="r" b="b"/>
                <a:pathLst>
                  <a:path w="93" h="230">
                    <a:moveTo>
                      <a:pt x="93" y="230"/>
                    </a:moveTo>
                    <a:lnTo>
                      <a:pt x="0" y="185"/>
                    </a:lnTo>
                    <a:lnTo>
                      <a:pt x="0" y="45"/>
                    </a:lnTo>
                    <a:lnTo>
                      <a:pt x="93" y="0"/>
                    </a:lnTo>
                    <a:lnTo>
                      <a:pt x="93"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83" name="Oval 61">
                <a:extLst>
                  <a:ext uri="{FF2B5EF4-FFF2-40B4-BE49-F238E27FC236}">
                    <a16:creationId xmlns:a16="http://schemas.microsoft.com/office/drawing/2014/main" id="{33D13642-320E-47DC-9902-46032FF4C0D5}"/>
                  </a:ext>
                </a:extLst>
              </p:cNvPr>
              <p:cNvSpPr>
                <a:spLocks noChangeArrowheads="1"/>
              </p:cNvSpPr>
              <p:nvPr/>
            </p:nvSpPr>
            <p:spPr bwMode="auto">
              <a:xfrm>
                <a:off x="10483366"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84" name="Freeform 62">
                <a:extLst>
                  <a:ext uri="{FF2B5EF4-FFF2-40B4-BE49-F238E27FC236}">
                    <a16:creationId xmlns:a16="http://schemas.microsoft.com/office/drawing/2014/main" id="{74765247-45C5-4CD1-AF5C-49B9FF7BAAE3}"/>
                  </a:ext>
                </a:extLst>
              </p:cNvPr>
              <p:cNvSpPr>
                <a:spLocks/>
              </p:cNvSpPr>
              <p:nvPr/>
            </p:nvSpPr>
            <p:spPr bwMode="auto">
              <a:xfrm>
                <a:off x="10908680" y="5707809"/>
                <a:ext cx="64890" cy="162226"/>
              </a:xfrm>
              <a:custGeom>
                <a:avLst/>
                <a:gdLst>
                  <a:gd name="T0" fmla="*/ 0 w 92"/>
                  <a:gd name="T1" fmla="*/ 230 h 230"/>
                  <a:gd name="T2" fmla="*/ 92 w 92"/>
                  <a:gd name="T3" fmla="*/ 185 h 230"/>
                  <a:gd name="T4" fmla="*/ 92 w 92"/>
                  <a:gd name="T5" fmla="*/ 45 h 230"/>
                  <a:gd name="T6" fmla="*/ 0 w 92"/>
                  <a:gd name="T7" fmla="*/ 0 h 230"/>
                  <a:gd name="T8" fmla="*/ 0 w 92"/>
                  <a:gd name="T9" fmla="*/ 230 h 230"/>
                </a:gdLst>
                <a:ahLst/>
                <a:cxnLst>
                  <a:cxn ang="0">
                    <a:pos x="T0" y="T1"/>
                  </a:cxn>
                  <a:cxn ang="0">
                    <a:pos x="T2" y="T3"/>
                  </a:cxn>
                  <a:cxn ang="0">
                    <a:pos x="T4" y="T5"/>
                  </a:cxn>
                  <a:cxn ang="0">
                    <a:pos x="T6" y="T7"/>
                  </a:cxn>
                  <a:cxn ang="0">
                    <a:pos x="T8" y="T9"/>
                  </a:cxn>
                </a:cxnLst>
                <a:rect l="0" t="0" r="r" b="b"/>
                <a:pathLst>
                  <a:path w="92" h="230">
                    <a:moveTo>
                      <a:pt x="0" y="230"/>
                    </a:moveTo>
                    <a:lnTo>
                      <a:pt x="92" y="185"/>
                    </a:lnTo>
                    <a:lnTo>
                      <a:pt x="92" y="45"/>
                    </a:lnTo>
                    <a:lnTo>
                      <a:pt x="0" y="0"/>
                    </a:lnTo>
                    <a:lnTo>
                      <a:pt x="0"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85" name="Oval 63">
                <a:extLst>
                  <a:ext uri="{FF2B5EF4-FFF2-40B4-BE49-F238E27FC236}">
                    <a16:creationId xmlns:a16="http://schemas.microsoft.com/office/drawing/2014/main" id="{593937B8-262D-482A-849A-24B14FB6108F}"/>
                  </a:ext>
                </a:extLst>
              </p:cNvPr>
              <p:cNvSpPr>
                <a:spLocks noChangeArrowheads="1"/>
              </p:cNvSpPr>
              <p:nvPr/>
            </p:nvSpPr>
            <p:spPr bwMode="auto">
              <a:xfrm>
                <a:off x="10912207"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grpSp>
        <p:cxnSp>
          <p:nvCxnSpPr>
            <p:cNvPr id="16" name="Straight Arrow Connector 15">
              <a:extLst>
                <a:ext uri="{FF2B5EF4-FFF2-40B4-BE49-F238E27FC236}">
                  <a16:creationId xmlns:a16="http://schemas.microsoft.com/office/drawing/2014/main" id="{F05A444C-CD5B-40A3-89BD-AB95BACA44EB}"/>
                </a:ext>
              </a:extLst>
            </p:cNvPr>
            <p:cNvCxnSpPr>
              <a:cxnSpLocks/>
            </p:cNvCxnSpPr>
            <p:nvPr/>
          </p:nvCxnSpPr>
          <p:spPr>
            <a:xfrm flipV="1">
              <a:off x="11196033" y="5288280"/>
              <a:ext cx="0" cy="273571"/>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94" name="Rectangle 47">
              <a:extLst>
                <a:ext uri="{FF2B5EF4-FFF2-40B4-BE49-F238E27FC236}">
                  <a16:creationId xmlns:a16="http://schemas.microsoft.com/office/drawing/2014/main" id="{4BA80EEB-9D7B-445B-994F-9C300A1BE10B}"/>
                </a:ext>
              </a:extLst>
            </p:cNvPr>
            <p:cNvSpPr>
              <a:spLocks noChangeArrowheads="1"/>
            </p:cNvSpPr>
            <p:nvPr/>
          </p:nvSpPr>
          <p:spPr bwMode="auto">
            <a:xfrm>
              <a:off x="6560597" y="6024906"/>
              <a:ext cx="744098" cy="276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214">
                <a:lnSpc>
                  <a:spcPct val="90000"/>
                </a:lnSpc>
                <a:defRPr/>
              </a:pP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Message sent </a:t>
              </a:r>
              <a:b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b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to Chatbot</a:t>
              </a:r>
            </a:p>
          </p:txBody>
        </p:sp>
        <p:cxnSp>
          <p:nvCxnSpPr>
            <p:cNvPr id="108" name="Straight Arrow Connector 107">
              <a:extLst>
                <a:ext uri="{FF2B5EF4-FFF2-40B4-BE49-F238E27FC236}">
                  <a16:creationId xmlns:a16="http://schemas.microsoft.com/office/drawing/2014/main" id="{C1FA27A6-9A46-4F5A-A71F-799E39C80597}"/>
                </a:ext>
              </a:extLst>
            </p:cNvPr>
            <p:cNvCxnSpPr>
              <a:cxnSpLocks/>
            </p:cNvCxnSpPr>
            <p:nvPr/>
          </p:nvCxnSpPr>
          <p:spPr>
            <a:xfrm>
              <a:off x="6932643" y="5200650"/>
              <a:ext cx="0" cy="299085"/>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92" name="Freeform 28">
              <a:extLst>
                <a:ext uri="{FF2B5EF4-FFF2-40B4-BE49-F238E27FC236}">
                  <a16:creationId xmlns:a16="http://schemas.microsoft.com/office/drawing/2014/main" id="{1DAD06F6-E831-478D-82A1-8E31B005E62E}"/>
                </a:ext>
              </a:extLst>
            </p:cNvPr>
            <p:cNvSpPr>
              <a:spLocks/>
            </p:cNvSpPr>
            <p:nvPr/>
          </p:nvSpPr>
          <p:spPr bwMode="auto">
            <a:xfrm>
              <a:off x="6699179" y="4803978"/>
              <a:ext cx="466929" cy="468340"/>
            </a:xfrm>
            <a:custGeom>
              <a:avLst/>
              <a:gdLst>
                <a:gd name="T0" fmla="*/ 243 w 280"/>
                <a:gd name="T1" fmla="*/ 0 h 280"/>
                <a:gd name="T2" fmla="*/ 35 w 280"/>
                <a:gd name="T3" fmla="*/ 0 h 280"/>
                <a:gd name="T4" fmla="*/ 0 w 280"/>
                <a:gd name="T5" fmla="*/ 33 h 280"/>
                <a:gd name="T6" fmla="*/ 0 w 280"/>
                <a:gd name="T7" fmla="*/ 180 h 280"/>
                <a:gd name="T8" fmla="*/ 35 w 280"/>
                <a:gd name="T9" fmla="*/ 219 h 280"/>
                <a:gd name="T10" fmla="*/ 111 w 280"/>
                <a:gd name="T11" fmla="*/ 219 h 280"/>
                <a:gd name="T12" fmla="*/ 172 w 280"/>
                <a:gd name="T13" fmla="*/ 280 h 280"/>
                <a:gd name="T14" fmla="*/ 173 w 280"/>
                <a:gd name="T15" fmla="*/ 219 h 280"/>
                <a:gd name="T16" fmla="*/ 242 w 280"/>
                <a:gd name="T17" fmla="*/ 219 h 280"/>
                <a:gd name="T18" fmla="*/ 280 w 280"/>
                <a:gd name="T19" fmla="*/ 182 h 280"/>
                <a:gd name="T20" fmla="*/ 280 w 280"/>
                <a:gd name="T21" fmla="*/ 35 h 280"/>
                <a:gd name="T22" fmla="*/ 243 w 280"/>
                <a:gd name="T23"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0" h="280">
                  <a:moveTo>
                    <a:pt x="243" y="0"/>
                  </a:moveTo>
                  <a:cubicBezTo>
                    <a:pt x="35" y="0"/>
                    <a:pt x="35" y="0"/>
                    <a:pt x="35" y="0"/>
                  </a:cubicBezTo>
                  <a:cubicBezTo>
                    <a:pt x="15" y="0"/>
                    <a:pt x="0" y="12"/>
                    <a:pt x="0" y="33"/>
                  </a:cubicBezTo>
                  <a:cubicBezTo>
                    <a:pt x="0" y="180"/>
                    <a:pt x="0" y="180"/>
                    <a:pt x="0" y="180"/>
                  </a:cubicBezTo>
                  <a:cubicBezTo>
                    <a:pt x="0" y="200"/>
                    <a:pt x="15" y="219"/>
                    <a:pt x="35" y="219"/>
                  </a:cubicBezTo>
                  <a:cubicBezTo>
                    <a:pt x="111" y="219"/>
                    <a:pt x="111" y="219"/>
                    <a:pt x="111" y="219"/>
                  </a:cubicBezTo>
                  <a:cubicBezTo>
                    <a:pt x="172" y="280"/>
                    <a:pt x="172" y="280"/>
                    <a:pt x="172" y="280"/>
                  </a:cubicBezTo>
                  <a:cubicBezTo>
                    <a:pt x="173" y="219"/>
                    <a:pt x="173" y="219"/>
                    <a:pt x="173" y="219"/>
                  </a:cubicBezTo>
                  <a:cubicBezTo>
                    <a:pt x="242" y="219"/>
                    <a:pt x="242" y="219"/>
                    <a:pt x="242" y="219"/>
                  </a:cubicBezTo>
                  <a:cubicBezTo>
                    <a:pt x="263" y="220"/>
                    <a:pt x="280" y="203"/>
                    <a:pt x="280" y="182"/>
                  </a:cubicBezTo>
                  <a:cubicBezTo>
                    <a:pt x="280" y="35"/>
                    <a:pt x="280" y="35"/>
                    <a:pt x="280" y="35"/>
                  </a:cubicBezTo>
                  <a:cubicBezTo>
                    <a:pt x="280" y="15"/>
                    <a:pt x="263" y="0"/>
                    <a:pt x="243" y="0"/>
                  </a:cubicBezTo>
                </a:path>
              </a:pathLst>
            </a:custGeom>
            <a:solidFill>
              <a:schemeClr val="accent6"/>
            </a:solidFill>
            <a:ln>
              <a:noFill/>
            </a:ln>
          </p:spPr>
          <p:txBody>
            <a:bodyPr vert="horz" wrap="square" lIns="89630" tIns="44814" rIns="89630" bIns="44814" numCol="1" anchor="t" anchorCtr="0" compatLnSpc="1">
              <a:prstTxWarp prst="textNoShape">
                <a:avLst/>
              </a:prstTxWarp>
            </a:bodyPr>
            <a:lstStyle/>
            <a:p>
              <a:pPr defTabSz="896214">
                <a:defRPr/>
              </a:pPr>
              <a:endParaRPr lang="en-US" sz="882" kern="0" dirty="0">
                <a:solidFill>
                  <a:sysClr val="windowText" lastClr="000000"/>
                </a:solidFill>
                <a:latin typeface="Calibri" panose="020F0502020204030204"/>
              </a:endParaRPr>
            </a:p>
          </p:txBody>
        </p:sp>
        <p:sp>
          <p:nvSpPr>
            <p:cNvPr id="93" name="Rectangle 92">
              <a:extLst>
                <a:ext uri="{FF2B5EF4-FFF2-40B4-BE49-F238E27FC236}">
                  <a16:creationId xmlns:a16="http://schemas.microsoft.com/office/drawing/2014/main" id="{DBC3B1B7-EFB5-4478-AB43-D6148BA8FFF2}"/>
                </a:ext>
              </a:extLst>
            </p:cNvPr>
            <p:cNvSpPr>
              <a:spLocks noChangeArrowheads="1"/>
            </p:cNvSpPr>
            <p:nvPr/>
          </p:nvSpPr>
          <p:spPr bwMode="auto">
            <a:xfrm>
              <a:off x="6882148" y="4841872"/>
              <a:ext cx="101393" cy="277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96214">
                <a:defRPr/>
              </a:pPr>
              <a:r>
                <a:rPr lang="en-US" altLang="en-US" sz="1765" b="1" kern="0" dirty="0">
                  <a:solidFill>
                    <a:srgbClr val="FFFFFF"/>
                  </a:solidFill>
                  <a:latin typeface="Segoe UI" panose="020B0502040204020203" pitchFamily="34" charset="0"/>
                </a:rPr>
                <a:t>?</a:t>
              </a:r>
              <a:endParaRPr lang="en-US" altLang="en-US" sz="882" kern="0" dirty="0">
                <a:solidFill>
                  <a:prstClr val="black"/>
                </a:solidFill>
              </a:endParaRPr>
            </a:p>
          </p:txBody>
        </p:sp>
        <p:cxnSp>
          <p:nvCxnSpPr>
            <p:cNvPr id="111" name="Straight Arrow Connector 110">
              <a:extLst>
                <a:ext uri="{FF2B5EF4-FFF2-40B4-BE49-F238E27FC236}">
                  <a16:creationId xmlns:a16="http://schemas.microsoft.com/office/drawing/2014/main" id="{9A28D600-5EA9-4EE3-A4E2-B85BBE6E6801}"/>
                </a:ext>
              </a:extLst>
            </p:cNvPr>
            <p:cNvCxnSpPr>
              <a:cxnSpLocks/>
            </p:cNvCxnSpPr>
            <p:nvPr/>
          </p:nvCxnSpPr>
          <p:spPr>
            <a:xfrm>
              <a:off x="7174261" y="5726114"/>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FFB8A53B-4044-4A06-93A8-EC7235E4C28B}"/>
                </a:ext>
              </a:extLst>
            </p:cNvPr>
            <p:cNvGrpSpPr/>
            <p:nvPr/>
          </p:nvGrpSpPr>
          <p:grpSpPr>
            <a:xfrm>
              <a:off x="6685778" y="5466284"/>
              <a:ext cx="493731" cy="452823"/>
              <a:chOff x="10483366" y="5527244"/>
              <a:chExt cx="493731" cy="452823"/>
            </a:xfrm>
          </p:grpSpPr>
          <p:sp>
            <p:nvSpPr>
              <p:cNvPr id="96" name="Rectangle 52">
                <a:extLst>
                  <a:ext uri="{FF2B5EF4-FFF2-40B4-BE49-F238E27FC236}">
                    <a16:creationId xmlns:a16="http://schemas.microsoft.com/office/drawing/2014/main" id="{80C0CEBB-762F-4714-B388-E3BCE027A705}"/>
                  </a:ext>
                </a:extLst>
              </p:cNvPr>
              <p:cNvSpPr>
                <a:spLocks noChangeArrowheads="1"/>
              </p:cNvSpPr>
              <p:nvPr/>
            </p:nvSpPr>
            <p:spPr bwMode="auto">
              <a:xfrm>
                <a:off x="10506642"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97" name="Rectangle 53">
                <a:extLst>
                  <a:ext uri="{FF2B5EF4-FFF2-40B4-BE49-F238E27FC236}">
                    <a16:creationId xmlns:a16="http://schemas.microsoft.com/office/drawing/2014/main" id="{140A4631-B0B9-42FA-827E-C959F351210D}"/>
                  </a:ext>
                </a:extLst>
              </p:cNvPr>
              <p:cNvSpPr>
                <a:spLocks noChangeArrowheads="1"/>
              </p:cNvSpPr>
              <p:nvPr/>
            </p:nvSpPr>
            <p:spPr bwMode="auto">
              <a:xfrm>
                <a:off x="10935483"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98" name="Rectangle 54">
                <a:extLst>
                  <a:ext uri="{FF2B5EF4-FFF2-40B4-BE49-F238E27FC236}">
                    <a16:creationId xmlns:a16="http://schemas.microsoft.com/office/drawing/2014/main" id="{72530242-2C69-49C2-A422-320C0D0A0D79}"/>
                  </a:ext>
                </a:extLst>
              </p:cNvPr>
              <p:cNvSpPr>
                <a:spLocks noChangeArrowheads="1"/>
              </p:cNvSpPr>
              <p:nvPr/>
            </p:nvSpPr>
            <p:spPr bwMode="auto">
              <a:xfrm>
                <a:off x="10551783" y="5622464"/>
                <a:ext cx="356897" cy="35760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99" name="Oval 55">
                <a:extLst>
                  <a:ext uri="{FF2B5EF4-FFF2-40B4-BE49-F238E27FC236}">
                    <a16:creationId xmlns:a16="http://schemas.microsoft.com/office/drawing/2014/main" id="{AE12760B-F3C8-4796-A1AC-BF9BD33BF7EA}"/>
                  </a:ext>
                </a:extLst>
              </p:cNvPr>
              <p:cNvSpPr>
                <a:spLocks noChangeArrowheads="1"/>
              </p:cNvSpPr>
              <p:nvPr/>
            </p:nvSpPr>
            <p:spPr bwMode="auto">
              <a:xfrm>
                <a:off x="10583523"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100" name="Oval 56">
                <a:extLst>
                  <a:ext uri="{FF2B5EF4-FFF2-40B4-BE49-F238E27FC236}">
                    <a16:creationId xmlns:a16="http://schemas.microsoft.com/office/drawing/2014/main" id="{9A66709C-44A6-4342-B655-BF3140BB0F26}"/>
                  </a:ext>
                </a:extLst>
              </p:cNvPr>
              <p:cNvSpPr>
                <a:spLocks noChangeArrowheads="1"/>
              </p:cNvSpPr>
              <p:nvPr/>
            </p:nvSpPr>
            <p:spPr bwMode="auto">
              <a:xfrm>
                <a:off x="10613146"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101" name="Oval 57">
                <a:extLst>
                  <a:ext uri="{FF2B5EF4-FFF2-40B4-BE49-F238E27FC236}">
                    <a16:creationId xmlns:a16="http://schemas.microsoft.com/office/drawing/2014/main" id="{A1E3B290-1D10-4AF8-BFED-CA9166A787DB}"/>
                  </a:ext>
                </a:extLst>
              </p:cNvPr>
              <p:cNvSpPr>
                <a:spLocks noChangeArrowheads="1"/>
              </p:cNvSpPr>
              <p:nvPr/>
            </p:nvSpPr>
            <p:spPr bwMode="auto">
              <a:xfrm>
                <a:off x="10747159"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102" name="Oval 58">
                <a:extLst>
                  <a:ext uri="{FF2B5EF4-FFF2-40B4-BE49-F238E27FC236}">
                    <a16:creationId xmlns:a16="http://schemas.microsoft.com/office/drawing/2014/main" id="{7F61C2D2-6136-44A6-9E1C-AA1593B3AA07}"/>
                  </a:ext>
                </a:extLst>
              </p:cNvPr>
              <p:cNvSpPr>
                <a:spLocks noChangeArrowheads="1"/>
              </p:cNvSpPr>
              <p:nvPr/>
            </p:nvSpPr>
            <p:spPr bwMode="auto">
              <a:xfrm>
                <a:off x="10775373"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103" name="Freeform 59">
                <a:extLst>
                  <a:ext uri="{FF2B5EF4-FFF2-40B4-BE49-F238E27FC236}">
                    <a16:creationId xmlns:a16="http://schemas.microsoft.com/office/drawing/2014/main" id="{8323A036-C4F6-4C78-91F9-175D09089063}"/>
                  </a:ext>
                </a:extLst>
              </p:cNvPr>
              <p:cNvSpPr>
                <a:spLocks/>
              </p:cNvSpPr>
              <p:nvPr/>
            </p:nvSpPr>
            <p:spPr bwMode="auto">
              <a:xfrm>
                <a:off x="10583523" y="5838295"/>
                <a:ext cx="293418" cy="96631"/>
              </a:xfrm>
              <a:custGeom>
                <a:avLst/>
                <a:gdLst>
                  <a:gd name="T0" fmla="*/ 146 w 176"/>
                  <a:gd name="T1" fmla="*/ 58 h 58"/>
                  <a:gd name="T2" fmla="*/ 30 w 176"/>
                  <a:gd name="T3" fmla="*/ 58 h 58"/>
                  <a:gd name="T4" fmla="*/ 0 w 176"/>
                  <a:gd name="T5" fmla="*/ 29 h 58"/>
                  <a:gd name="T6" fmla="*/ 30 w 176"/>
                  <a:gd name="T7" fmla="*/ 0 h 58"/>
                  <a:gd name="T8" fmla="*/ 146 w 176"/>
                  <a:gd name="T9" fmla="*/ 0 h 58"/>
                  <a:gd name="T10" fmla="*/ 176 w 176"/>
                  <a:gd name="T11" fmla="*/ 29 h 58"/>
                  <a:gd name="T12" fmla="*/ 146 w 176"/>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176" h="58">
                    <a:moveTo>
                      <a:pt x="146" y="58"/>
                    </a:moveTo>
                    <a:cubicBezTo>
                      <a:pt x="30" y="58"/>
                      <a:pt x="30" y="58"/>
                      <a:pt x="30" y="58"/>
                    </a:cubicBezTo>
                    <a:cubicBezTo>
                      <a:pt x="14" y="58"/>
                      <a:pt x="0" y="45"/>
                      <a:pt x="0" y="29"/>
                    </a:cubicBezTo>
                    <a:cubicBezTo>
                      <a:pt x="0" y="13"/>
                      <a:pt x="14" y="0"/>
                      <a:pt x="30" y="0"/>
                    </a:cubicBezTo>
                    <a:cubicBezTo>
                      <a:pt x="146" y="0"/>
                      <a:pt x="146" y="0"/>
                      <a:pt x="146" y="0"/>
                    </a:cubicBezTo>
                    <a:cubicBezTo>
                      <a:pt x="162" y="0"/>
                      <a:pt x="176" y="13"/>
                      <a:pt x="176" y="29"/>
                    </a:cubicBezTo>
                    <a:cubicBezTo>
                      <a:pt x="176" y="45"/>
                      <a:pt x="162" y="58"/>
                      <a:pt x="146" y="5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104" name="Freeform 60">
                <a:extLst>
                  <a:ext uri="{FF2B5EF4-FFF2-40B4-BE49-F238E27FC236}">
                    <a16:creationId xmlns:a16="http://schemas.microsoft.com/office/drawing/2014/main" id="{5FC2E09B-9238-45F5-A172-ADE45D9E9205}"/>
                  </a:ext>
                </a:extLst>
              </p:cNvPr>
              <p:cNvSpPr>
                <a:spLocks/>
              </p:cNvSpPr>
              <p:nvPr/>
            </p:nvSpPr>
            <p:spPr bwMode="auto">
              <a:xfrm>
                <a:off x="10486187" y="5707809"/>
                <a:ext cx="65596" cy="162226"/>
              </a:xfrm>
              <a:custGeom>
                <a:avLst/>
                <a:gdLst>
                  <a:gd name="T0" fmla="*/ 93 w 93"/>
                  <a:gd name="T1" fmla="*/ 230 h 230"/>
                  <a:gd name="T2" fmla="*/ 0 w 93"/>
                  <a:gd name="T3" fmla="*/ 185 h 230"/>
                  <a:gd name="T4" fmla="*/ 0 w 93"/>
                  <a:gd name="T5" fmla="*/ 45 h 230"/>
                  <a:gd name="T6" fmla="*/ 93 w 93"/>
                  <a:gd name="T7" fmla="*/ 0 h 230"/>
                  <a:gd name="T8" fmla="*/ 93 w 93"/>
                  <a:gd name="T9" fmla="*/ 230 h 230"/>
                </a:gdLst>
                <a:ahLst/>
                <a:cxnLst>
                  <a:cxn ang="0">
                    <a:pos x="T0" y="T1"/>
                  </a:cxn>
                  <a:cxn ang="0">
                    <a:pos x="T2" y="T3"/>
                  </a:cxn>
                  <a:cxn ang="0">
                    <a:pos x="T4" y="T5"/>
                  </a:cxn>
                  <a:cxn ang="0">
                    <a:pos x="T6" y="T7"/>
                  </a:cxn>
                  <a:cxn ang="0">
                    <a:pos x="T8" y="T9"/>
                  </a:cxn>
                </a:cxnLst>
                <a:rect l="0" t="0" r="r" b="b"/>
                <a:pathLst>
                  <a:path w="93" h="230">
                    <a:moveTo>
                      <a:pt x="93" y="230"/>
                    </a:moveTo>
                    <a:lnTo>
                      <a:pt x="0" y="185"/>
                    </a:lnTo>
                    <a:lnTo>
                      <a:pt x="0" y="45"/>
                    </a:lnTo>
                    <a:lnTo>
                      <a:pt x="93" y="0"/>
                    </a:lnTo>
                    <a:lnTo>
                      <a:pt x="93"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105" name="Oval 61">
                <a:extLst>
                  <a:ext uri="{FF2B5EF4-FFF2-40B4-BE49-F238E27FC236}">
                    <a16:creationId xmlns:a16="http://schemas.microsoft.com/office/drawing/2014/main" id="{9562210A-CB41-4778-BAC6-2EAE4EBFBC37}"/>
                  </a:ext>
                </a:extLst>
              </p:cNvPr>
              <p:cNvSpPr>
                <a:spLocks noChangeArrowheads="1"/>
              </p:cNvSpPr>
              <p:nvPr/>
            </p:nvSpPr>
            <p:spPr bwMode="auto">
              <a:xfrm>
                <a:off x="10483366"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106" name="Freeform 62">
                <a:extLst>
                  <a:ext uri="{FF2B5EF4-FFF2-40B4-BE49-F238E27FC236}">
                    <a16:creationId xmlns:a16="http://schemas.microsoft.com/office/drawing/2014/main" id="{30DEFAD5-7282-4169-9DB0-A819C946A6FB}"/>
                  </a:ext>
                </a:extLst>
              </p:cNvPr>
              <p:cNvSpPr>
                <a:spLocks/>
              </p:cNvSpPr>
              <p:nvPr/>
            </p:nvSpPr>
            <p:spPr bwMode="auto">
              <a:xfrm>
                <a:off x="10908680" y="5707809"/>
                <a:ext cx="64890" cy="162226"/>
              </a:xfrm>
              <a:custGeom>
                <a:avLst/>
                <a:gdLst>
                  <a:gd name="T0" fmla="*/ 0 w 92"/>
                  <a:gd name="T1" fmla="*/ 230 h 230"/>
                  <a:gd name="T2" fmla="*/ 92 w 92"/>
                  <a:gd name="T3" fmla="*/ 185 h 230"/>
                  <a:gd name="T4" fmla="*/ 92 w 92"/>
                  <a:gd name="T5" fmla="*/ 45 h 230"/>
                  <a:gd name="T6" fmla="*/ 0 w 92"/>
                  <a:gd name="T7" fmla="*/ 0 h 230"/>
                  <a:gd name="T8" fmla="*/ 0 w 92"/>
                  <a:gd name="T9" fmla="*/ 230 h 230"/>
                </a:gdLst>
                <a:ahLst/>
                <a:cxnLst>
                  <a:cxn ang="0">
                    <a:pos x="T0" y="T1"/>
                  </a:cxn>
                  <a:cxn ang="0">
                    <a:pos x="T2" y="T3"/>
                  </a:cxn>
                  <a:cxn ang="0">
                    <a:pos x="T4" y="T5"/>
                  </a:cxn>
                  <a:cxn ang="0">
                    <a:pos x="T6" y="T7"/>
                  </a:cxn>
                  <a:cxn ang="0">
                    <a:pos x="T8" y="T9"/>
                  </a:cxn>
                </a:cxnLst>
                <a:rect l="0" t="0" r="r" b="b"/>
                <a:pathLst>
                  <a:path w="92" h="230">
                    <a:moveTo>
                      <a:pt x="0" y="230"/>
                    </a:moveTo>
                    <a:lnTo>
                      <a:pt x="92" y="185"/>
                    </a:lnTo>
                    <a:lnTo>
                      <a:pt x="92" y="45"/>
                    </a:lnTo>
                    <a:lnTo>
                      <a:pt x="0" y="0"/>
                    </a:lnTo>
                    <a:lnTo>
                      <a:pt x="0"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107" name="Oval 63">
                <a:extLst>
                  <a:ext uri="{FF2B5EF4-FFF2-40B4-BE49-F238E27FC236}">
                    <a16:creationId xmlns:a16="http://schemas.microsoft.com/office/drawing/2014/main" id="{A367464B-459C-4DAD-B7B7-40BBEE056B4D}"/>
                  </a:ext>
                </a:extLst>
              </p:cNvPr>
              <p:cNvSpPr>
                <a:spLocks noChangeArrowheads="1"/>
              </p:cNvSpPr>
              <p:nvPr/>
            </p:nvSpPr>
            <p:spPr bwMode="auto">
              <a:xfrm>
                <a:off x="10912207"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grpSp>
        <p:sp>
          <p:nvSpPr>
            <p:cNvPr id="88" name="Rectangle: Rounded Corners 87">
              <a:extLst>
                <a:ext uri="{FF2B5EF4-FFF2-40B4-BE49-F238E27FC236}">
                  <a16:creationId xmlns:a16="http://schemas.microsoft.com/office/drawing/2014/main" id="{AE54FA50-290E-4EC7-A62A-A6411C71E159}"/>
                </a:ext>
              </a:extLst>
            </p:cNvPr>
            <p:cNvSpPr/>
            <p:nvPr/>
          </p:nvSpPr>
          <p:spPr bwMode="auto">
            <a:xfrm>
              <a:off x="7914489" y="5222881"/>
              <a:ext cx="2452099"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14" name="Group 113">
              <a:extLst>
                <a:ext uri="{FF2B5EF4-FFF2-40B4-BE49-F238E27FC236}">
                  <a16:creationId xmlns:a16="http://schemas.microsoft.com/office/drawing/2014/main" id="{C0131F48-EE61-4B32-B582-A5856AB6297B}"/>
                </a:ext>
              </a:extLst>
            </p:cNvPr>
            <p:cNvGrpSpPr/>
            <p:nvPr/>
          </p:nvGrpSpPr>
          <p:grpSpPr>
            <a:xfrm>
              <a:off x="7917950" y="5107427"/>
              <a:ext cx="452260" cy="417074"/>
              <a:chOff x="7989965" y="5173839"/>
              <a:chExt cx="308230" cy="284249"/>
            </a:xfrm>
          </p:grpSpPr>
          <p:sp>
            <p:nvSpPr>
              <p:cNvPr id="109" name="Rectangle 108">
                <a:extLst>
                  <a:ext uri="{FF2B5EF4-FFF2-40B4-BE49-F238E27FC236}">
                    <a16:creationId xmlns:a16="http://schemas.microsoft.com/office/drawing/2014/main" id="{AF1DB662-0CC8-454A-BBCC-8CB30E8296B9}"/>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91" name="Group 90">
                <a:extLst>
                  <a:ext uri="{FF2B5EF4-FFF2-40B4-BE49-F238E27FC236}">
                    <a16:creationId xmlns:a16="http://schemas.microsoft.com/office/drawing/2014/main" id="{02CE73BC-26A2-404C-8D3A-FB4FD168387C}"/>
                  </a:ext>
                </a:extLst>
              </p:cNvPr>
              <p:cNvGrpSpPr/>
              <p:nvPr/>
            </p:nvGrpSpPr>
            <p:grpSpPr>
              <a:xfrm>
                <a:off x="7989965" y="5173839"/>
                <a:ext cx="308230" cy="284249"/>
                <a:chOff x="7875624" y="5410159"/>
                <a:chExt cx="308230" cy="284249"/>
              </a:xfrm>
            </p:grpSpPr>
            <p:sp>
              <p:nvSpPr>
                <p:cNvPr id="37" name="Freeform 17">
                  <a:extLst>
                    <a:ext uri="{FF2B5EF4-FFF2-40B4-BE49-F238E27FC236}">
                      <a16:creationId xmlns:a16="http://schemas.microsoft.com/office/drawing/2014/main" id="{380E7EFC-238B-4BFC-BFA1-3CE2F2515FCF}"/>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grpSp>
              <p:nvGrpSpPr>
                <p:cNvPr id="90" name="Group 89">
                  <a:extLst>
                    <a:ext uri="{FF2B5EF4-FFF2-40B4-BE49-F238E27FC236}">
                      <a16:creationId xmlns:a16="http://schemas.microsoft.com/office/drawing/2014/main" id="{19350A35-76BE-4A7F-B6C2-4D2897B04DFF}"/>
                    </a:ext>
                  </a:extLst>
                </p:cNvPr>
                <p:cNvGrpSpPr/>
                <p:nvPr/>
              </p:nvGrpSpPr>
              <p:grpSpPr>
                <a:xfrm>
                  <a:off x="7875624" y="5410159"/>
                  <a:ext cx="308230" cy="284249"/>
                  <a:chOff x="7875624" y="5410159"/>
                  <a:chExt cx="308230" cy="284249"/>
                </a:xfrm>
              </p:grpSpPr>
              <p:sp>
                <p:nvSpPr>
                  <p:cNvPr id="35" name="Freeform 15">
                    <a:extLst>
                      <a:ext uri="{FF2B5EF4-FFF2-40B4-BE49-F238E27FC236}">
                        <a16:creationId xmlns:a16="http://schemas.microsoft.com/office/drawing/2014/main" id="{50C61E6E-74C6-46DC-B890-2BEBE1BF02ED}"/>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36" name="Freeform 16">
                    <a:extLst>
                      <a:ext uri="{FF2B5EF4-FFF2-40B4-BE49-F238E27FC236}">
                        <a16:creationId xmlns:a16="http://schemas.microsoft.com/office/drawing/2014/main" id="{4FE5190D-3F8F-4441-A893-0E23DB249BF8}"/>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39" name="Freeform 19">
                    <a:extLst>
                      <a:ext uri="{FF2B5EF4-FFF2-40B4-BE49-F238E27FC236}">
                        <a16:creationId xmlns:a16="http://schemas.microsoft.com/office/drawing/2014/main" id="{6A373F91-1126-41FC-B4BB-C9932F2F48F9}"/>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grpSp>
          </p:grpSp>
        </p:grpSp>
        <p:cxnSp>
          <p:nvCxnSpPr>
            <p:cNvPr id="117" name="Straight Arrow Connector 116">
              <a:extLst>
                <a:ext uri="{FF2B5EF4-FFF2-40B4-BE49-F238E27FC236}">
                  <a16:creationId xmlns:a16="http://schemas.microsoft.com/office/drawing/2014/main" id="{148967FB-0D5C-4677-8177-A8ACFF927EEC}"/>
                </a:ext>
              </a:extLst>
            </p:cNvPr>
            <p:cNvCxnSpPr>
              <a:cxnSpLocks/>
            </p:cNvCxnSpPr>
            <p:nvPr/>
          </p:nvCxnSpPr>
          <p:spPr>
            <a:xfrm>
              <a:off x="10370851" y="5726114"/>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118" name="Rectangle 47">
              <a:extLst>
                <a:ext uri="{FF2B5EF4-FFF2-40B4-BE49-F238E27FC236}">
                  <a16:creationId xmlns:a16="http://schemas.microsoft.com/office/drawing/2014/main" id="{DD4518B0-AE6A-469D-88D8-F864365939DE}"/>
                </a:ext>
              </a:extLst>
            </p:cNvPr>
            <p:cNvSpPr>
              <a:spLocks noChangeArrowheads="1"/>
            </p:cNvSpPr>
            <p:nvPr/>
          </p:nvSpPr>
          <p:spPr bwMode="auto">
            <a:xfrm>
              <a:off x="8188749" y="6260060"/>
              <a:ext cx="1903580" cy="138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214">
                <a:lnSpc>
                  <a:spcPct val="90000"/>
                </a:lnSpc>
                <a:defRPr/>
              </a:pP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Cortana Analytics answers questions</a:t>
              </a:r>
            </a:p>
          </p:txBody>
        </p:sp>
        <p:grpSp>
          <p:nvGrpSpPr>
            <p:cNvPr id="120" name="cortana">
              <a:extLst>
                <a:ext uri="{FF2B5EF4-FFF2-40B4-BE49-F238E27FC236}">
                  <a16:creationId xmlns:a16="http://schemas.microsoft.com/office/drawing/2014/main" id="{59B4AE92-3451-4ECC-B030-F171B3FD4B77}"/>
                </a:ext>
              </a:extLst>
            </p:cNvPr>
            <p:cNvGrpSpPr>
              <a:grpSpLocks noChangeAspect="1"/>
            </p:cNvGrpSpPr>
            <p:nvPr/>
          </p:nvGrpSpPr>
          <p:grpSpPr bwMode="auto">
            <a:xfrm>
              <a:off x="9523521" y="5516351"/>
              <a:ext cx="393700" cy="393700"/>
              <a:chOff x="2059" y="1500"/>
              <a:chExt cx="248" cy="248"/>
            </a:xfrm>
            <a:solidFill>
              <a:srgbClr val="525252"/>
            </a:solidFill>
          </p:grpSpPr>
          <p:sp>
            <p:nvSpPr>
              <p:cNvPr id="121" name="Freeform 21">
                <a:extLst>
                  <a:ext uri="{FF2B5EF4-FFF2-40B4-BE49-F238E27FC236}">
                    <a16:creationId xmlns:a16="http://schemas.microsoft.com/office/drawing/2014/main" id="{541890B4-2705-498C-B2E8-C1696F3DF260}"/>
                  </a:ext>
                </a:extLst>
              </p:cNvPr>
              <p:cNvSpPr>
                <a:spLocks noEditPoints="1"/>
              </p:cNvSpPr>
              <p:nvPr/>
            </p:nvSpPr>
            <p:spPr bwMode="auto">
              <a:xfrm>
                <a:off x="2059" y="1500"/>
                <a:ext cx="248" cy="248"/>
              </a:xfrm>
              <a:custGeom>
                <a:avLst/>
                <a:gdLst>
                  <a:gd name="T0" fmla="*/ 171 w 342"/>
                  <a:gd name="T1" fmla="*/ 319 h 342"/>
                  <a:gd name="T2" fmla="*/ 131 w 342"/>
                  <a:gd name="T3" fmla="*/ 313 h 342"/>
                  <a:gd name="T4" fmla="*/ 96 w 342"/>
                  <a:gd name="T5" fmla="*/ 299 h 342"/>
                  <a:gd name="T6" fmla="*/ 67 w 342"/>
                  <a:gd name="T7" fmla="*/ 275 h 342"/>
                  <a:gd name="T8" fmla="*/ 43 w 342"/>
                  <a:gd name="T9" fmla="*/ 245 h 342"/>
                  <a:gd name="T10" fmla="*/ 29 w 342"/>
                  <a:gd name="T11" fmla="*/ 211 h 342"/>
                  <a:gd name="T12" fmla="*/ 23 w 342"/>
                  <a:gd name="T13" fmla="*/ 171 h 342"/>
                  <a:gd name="T14" fmla="*/ 29 w 342"/>
                  <a:gd name="T15" fmla="*/ 132 h 342"/>
                  <a:gd name="T16" fmla="*/ 43 w 342"/>
                  <a:gd name="T17" fmla="*/ 97 h 342"/>
                  <a:gd name="T18" fmla="*/ 67 w 342"/>
                  <a:gd name="T19" fmla="*/ 67 h 342"/>
                  <a:gd name="T20" fmla="*/ 96 w 342"/>
                  <a:gd name="T21" fmla="*/ 44 h 342"/>
                  <a:gd name="T22" fmla="*/ 131 w 342"/>
                  <a:gd name="T23" fmla="*/ 29 h 342"/>
                  <a:gd name="T24" fmla="*/ 171 w 342"/>
                  <a:gd name="T25" fmla="*/ 24 h 342"/>
                  <a:gd name="T26" fmla="*/ 210 w 342"/>
                  <a:gd name="T27" fmla="*/ 29 h 342"/>
                  <a:gd name="T28" fmla="*/ 244 w 342"/>
                  <a:gd name="T29" fmla="*/ 44 h 342"/>
                  <a:gd name="T30" fmla="*/ 275 w 342"/>
                  <a:gd name="T31" fmla="*/ 67 h 342"/>
                  <a:gd name="T32" fmla="*/ 298 w 342"/>
                  <a:gd name="T33" fmla="*/ 97 h 342"/>
                  <a:gd name="T34" fmla="*/ 313 w 342"/>
                  <a:gd name="T35" fmla="*/ 132 h 342"/>
                  <a:gd name="T36" fmla="*/ 318 w 342"/>
                  <a:gd name="T37" fmla="*/ 171 h 342"/>
                  <a:gd name="T38" fmla="*/ 313 w 342"/>
                  <a:gd name="T39" fmla="*/ 211 h 342"/>
                  <a:gd name="T40" fmla="*/ 298 w 342"/>
                  <a:gd name="T41" fmla="*/ 245 h 342"/>
                  <a:gd name="T42" fmla="*/ 275 w 342"/>
                  <a:gd name="T43" fmla="*/ 275 h 342"/>
                  <a:gd name="T44" fmla="*/ 244 w 342"/>
                  <a:gd name="T45" fmla="*/ 299 h 342"/>
                  <a:gd name="T46" fmla="*/ 210 w 342"/>
                  <a:gd name="T47" fmla="*/ 313 h 342"/>
                  <a:gd name="T48" fmla="*/ 171 w 342"/>
                  <a:gd name="T49" fmla="*/ 319 h 342"/>
                  <a:gd name="T50" fmla="*/ 171 w 342"/>
                  <a:gd name="T51" fmla="*/ 0 h 342"/>
                  <a:gd name="T52" fmla="*/ 125 w 342"/>
                  <a:gd name="T53" fmla="*/ 6 h 342"/>
                  <a:gd name="T54" fmla="*/ 85 w 342"/>
                  <a:gd name="T55" fmla="*/ 24 h 342"/>
                  <a:gd name="T56" fmla="*/ 50 w 342"/>
                  <a:gd name="T57" fmla="*/ 51 h 342"/>
                  <a:gd name="T58" fmla="*/ 23 w 342"/>
                  <a:gd name="T59" fmla="*/ 85 h 342"/>
                  <a:gd name="T60" fmla="*/ 5 w 342"/>
                  <a:gd name="T61" fmla="*/ 126 h 342"/>
                  <a:gd name="T62" fmla="*/ 0 w 342"/>
                  <a:gd name="T63" fmla="*/ 171 h 342"/>
                  <a:gd name="T64" fmla="*/ 5 w 342"/>
                  <a:gd name="T65" fmla="*/ 216 h 342"/>
                  <a:gd name="T66" fmla="*/ 23 w 342"/>
                  <a:gd name="T67" fmla="*/ 257 h 342"/>
                  <a:gd name="T68" fmla="*/ 50 w 342"/>
                  <a:gd name="T69" fmla="*/ 292 h 342"/>
                  <a:gd name="T70" fmla="*/ 85 w 342"/>
                  <a:gd name="T71" fmla="*/ 319 h 342"/>
                  <a:gd name="T72" fmla="*/ 125 w 342"/>
                  <a:gd name="T73" fmla="*/ 336 h 342"/>
                  <a:gd name="T74" fmla="*/ 171 w 342"/>
                  <a:gd name="T75" fmla="*/ 342 h 342"/>
                  <a:gd name="T76" fmla="*/ 215 w 342"/>
                  <a:gd name="T77" fmla="*/ 336 h 342"/>
                  <a:gd name="T78" fmla="*/ 257 w 342"/>
                  <a:gd name="T79" fmla="*/ 319 h 342"/>
                  <a:gd name="T80" fmla="*/ 291 w 342"/>
                  <a:gd name="T81" fmla="*/ 292 h 342"/>
                  <a:gd name="T82" fmla="*/ 318 w 342"/>
                  <a:gd name="T83" fmla="*/ 257 h 342"/>
                  <a:gd name="T84" fmla="*/ 335 w 342"/>
                  <a:gd name="T85" fmla="*/ 216 h 342"/>
                  <a:gd name="T86" fmla="*/ 342 w 342"/>
                  <a:gd name="T87" fmla="*/ 171 h 342"/>
                  <a:gd name="T88" fmla="*/ 335 w 342"/>
                  <a:gd name="T89" fmla="*/ 126 h 342"/>
                  <a:gd name="T90" fmla="*/ 318 w 342"/>
                  <a:gd name="T91" fmla="*/ 85 h 342"/>
                  <a:gd name="T92" fmla="*/ 291 w 342"/>
                  <a:gd name="T93" fmla="*/ 51 h 342"/>
                  <a:gd name="T94" fmla="*/ 257 w 342"/>
                  <a:gd name="T95" fmla="*/ 24 h 342"/>
                  <a:gd name="T96" fmla="*/ 215 w 342"/>
                  <a:gd name="T97" fmla="*/ 6 h 342"/>
                  <a:gd name="T98" fmla="*/ 171 w 342"/>
                  <a:gd name="T99"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2" h="342">
                    <a:moveTo>
                      <a:pt x="171" y="319"/>
                    </a:moveTo>
                    <a:cubicBezTo>
                      <a:pt x="157" y="319"/>
                      <a:pt x="144" y="317"/>
                      <a:pt x="131" y="313"/>
                    </a:cubicBezTo>
                    <a:cubicBezTo>
                      <a:pt x="119" y="310"/>
                      <a:pt x="107" y="304"/>
                      <a:pt x="96" y="299"/>
                    </a:cubicBezTo>
                    <a:cubicBezTo>
                      <a:pt x="86" y="292"/>
                      <a:pt x="76" y="284"/>
                      <a:pt x="67" y="275"/>
                    </a:cubicBezTo>
                    <a:cubicBezTo>
                      <a:pt x="58" y="266"/>
                      <a:pt x="50" y="256"/>
                      <a:pt x="43" y="245"/>
                    </a:cubicBezTo>
                    <a:cubicBezTo>
                      <a:pt x="36" y="235"/>
                      <a:pt x="32" y="223"/>
                      <a:pt x="29" y="211"/>
                    </a:cubicBezTo>
                    <a:cubicBezTo>
                      <a:pt x="25" y="198"/>
                      <a:pt x="23" y="185"/>
                      <a:pt x="23" y="171"/>
                    </a:cubicBezTo>
                    <a:cubicBezTo>
                      <a:pt x="23" y="158"/>
                      <a:pt x="25" y="145"/>
                      <a:pt x="29" y="132"/>
                    </a:cubicBezTo>
                    <a:cubicBezTo>
                      <a:pt x="32" y="120"/>
                      <a:pt x="36" y="108"/>
                      <a:pt x="43" y="97"/>
                    </a:cubicBezTo>
                    <a:cubicBezTo>
                      <a:pt x="50" y="86"/>
                      <a:pt x="58" y="76"/>
                      <a:pt x="67" y="67"/>
                    </a:cubicBezTo>
                    <a:cubicBezTo>
                      <a:pt x="76" y="58"/>
                      <a:pt x="86" y="51"/>
                      <a:pt x="96" y="44"/>
                    </a:cubicBezTo>
                    <a:cubicBezTo>
                      <a:pt x="107" y="37"/>
                      <a:pt x="119" y="33"/>
                      <a:pt x="131" y="29"/>
                    </a:cubicBezTo>
                    <a:cubicBezTo>
                      <a:pt x="144" y="26"/>
                      <a:pt x="157" y="24"/>
                      <a:pt x="171" y="24"/>
                    </a:cubicBezTo>
                    <a:cubicBezTo>
                      <a:pt x="184" y="24"/>
                      <a:pt x="197" y="26"/>
                      <a:pt x="210" y="29"/>
                    </a:cubicBezTo>
                    <a:cubicBezTo>
                      <a:pt x="222" y="33"/>
                      <a:pt x="234" y="37"/>
                      <a:pt x="244" y="44"/>
                    </a:cubicBezTo>
                    <a:cubicBezTo>
                      <a:pt x="256" y="51"/>
                      <a:pt x="266" y="58"/>
                      <a:pt x="275" y="67"/>
                    </a:cubicBezTo>
                    <a:cubicBezTo>
                      <a:pt x="283" y="76"/>
                      <a:pt x="291" y="86"/>
                      <a:pt x="298" y="97"/>
                    </a:cubicBezTo>
                    <a:cubicBezTo>
                      <a:pt x="304" y="108"/>
                      <a:pt x="309" y="120"/>
                      <a:pt x="313" y="132"/>
                    </a:cubicBezTo>
                    <a:cubicBezTo>
                      <a:pt x="316" y="145"/>
                      <a:pt x="318" y="158"/>
                      <a:pt x="318" y="171"/>
                    </a:cubicBezTo>
                    <a:cubicBezTo>
                      <a:pt x="318" y="185"/>
                      <a:pt x="316" y="198"/>
                      <a:pt x="313" y="211"/>
                    </a:cubicBezTo>
                    <a:cubicBezTo>
                      <a:pt x="309" y="223"/>
                      <a:pt x="304" y="235"/>
                      <a:pt x="298" y="245"/>
                    </a:cubicBezTo>
                    <a:cubicBezTo>
                      <a:pt x="291" y="256"/>
                      <a:pt x="283" y="266"/>
                      <a:pt x="275" y="275"/>
                    </a:cubicBezTo>
                    <a:cubicBezTo>
                      <a:pt x="266" y="284"/>
                      <a:pt x="256" y="292"/>
                      <a:pt x="244" y="299"/>
                    </a:cubicBezTo>
                    <a:cubicBezTo>
                      <a:pt x="234" y="304"/>
                      <a:pt x="222" y="310"/>
                      <a:pt x="210" y="313"/>
                    </a:cubicBezTo>
                    <a:cubicBezTo>
                      <a:pt x="197" y="317"/>
                      <a:pt x="184" y="319"/>
                      <a:pt x="171" y="319"/>
                    </a:cubicBezTo>
                    <a:moveTo>
                      <a:pt x="171" y="0"/>
                    </a:moveTo>
                    <a:cubicBezTo>
                      <a:pt x="155" y="0"/>
                      <a:pt x="139" y="3"/>
                      <a:pt x="125" y="6"/>
                    </a:cubicBezTo>
                    <a:cubicBezTo>
                      <a:pt x="110" y="10"/>
                      <a:pt x="97" y="16"/>
                      <a:pt x="85" y="24"/>
                    </a:cubicBezTo>
                    <a:cubicBezTo>
                      <a:pt x="71" y="32"/>
                      <a:pt x="60" y="41"/>
                      <a:pt x="50" y="51"/>
                    </a:cubicBezTo>
                    <a:cubicBezTo>
                      <a:pt x="40" y="61"/>
                      <a:pt x="31" y="72"/>
                      <a:pt x="23" y="85"/>
                    </a:cubicBezTo>
                    <a:cubicBezTo>
                      <a:pt x="15" y="98"/>
                      <a:pt x="10" y="111"/>
                      <a:pt x="5" y="126"/>
                    </a:cubicBezTo>
                    <a:cubicBezTo>
                      <a:pt x="2" y="140"/>
                      <a:pt x="0" y="156"/>
                      <a:pt x="0" y="171"/>
                    </a:cubicBezTo>
                    <a:cubicBezTo>
                      <a:pt x="0" y="187"/>
                      <a:pt x="2" y="202"/>
                      <a:pt x="5" y="216"/>
                    </a:cubicBezTo>
                    <a:cubicBezTo>
                      <a:pt x="10" y="231"/>
                      <a:pt x="15" y="245"/>
                      <a:pt x="23" y="257"/>
                    </a:cubicBezTo>
                    <a:cubicBezTo>
                      <a:pt x="31" y="270"/>
                      <a:pt x="40" y="282"/>
                      <a:pt x="50" y="292"/>
                    </a:cubicBezTo>
                    <a:cubicBezTo>
                      <a:pt x="60" y="302"/>
                      <a:pt x="71" y="311"/>
                      <a:pt x="85" y="319"/>
                    </a:cubicBezTo>
                    <a:cubicBezTo>
                      <a:pt x="97" y="326"/>
                      <a:pt x="110" y="332"/>
                      <a:pt x="125" y="336"/>
                    </a:cubicBezTo>
                    <a:cubicBezTo>
                      <a:pt x="139" y="340"/>
                      <a:pt x="155" y="342"/>
                      <a:pt x="171" y="342"/>
                    </a:cubicBezTo>
                    <a:cubicBezTo>
                      <a:pt x="186" y="342"/>
                      <a:pt x="201" y="340"/>
                      <a:pt x="215" y="336"/>
                    </a:cubicBezTo>
                    <a:cubicBezTo>
                      <a:pt x="230" y="332"/>
                      <a:pt x="244" y="326"/>
                      <a:pt x="257" y="319"/>
                    </a:cubicBezTo>
                    <a:cubicBezTo>
                      <a:pt x="269" y="311"/>
                      <a:pt x="281" y="302"/>
                      <a:pt x="291" y="292"/>
                    </a:cubicBezTo>
                    <a:cubicBezTo>
                      <a:pt x="301" y="282"/>
                      <a:pt x="310" y="270"/>
                      <a:pt x="318" y="257"/>
                    </a:cubicBezTo>
                    <a:cubicBezTo>
                      <a:pt x="325" y="245"/>
                      <a:pt x="332" y="231"/>
                      <a:pt x="335" y="216"/>
                    </a:cubicBezTo>
                    <a:cubicBezTo>
                      <a:pt x="339" y="202"/>
                      <a:pt x="342" y="187"/>
                      <a:pt x="342" y="171"/>
                    </a:cubicBezTo>
                    <a:cubicBezTo>
                      <a:pt x="342" y="156"/>
                      <a:pt x="339" y="140"/>
                      <a:pt x="335" y="126"/>
                    </a:cubicBezTo>
                    <a:cubicBezTo>
                      <a:pt x="332" y="111"/>
                      <a:pt x="325" y="98"/>
                      <a:pt x="318" y="85"/>
                    </a:cubicBezTo>
                    <a:cubicBezTo>
                      <a:pt x="310" y="72"/>
                      <a:pt x="301" y="61"/>
                      <a:pt x="291" y="51"/>
                    </a:cubicBezTo>
                    <a:cubicBezTo>
                      <a:pt x="281" y="41"/>
                      <a:pt x="269" y="32"/>
                      <a:pt x="257" y="24"/>
                    </a:cubicBezTo>
                    <a:cubicBezTo>
                      <a:pt x="244" y="16"/>
                      <a:pt x="230" y="10"/>
                      <a:pt x="215" y="6"/>
                    </a:cubicBezTo>
                    <a:cubicBezTo>
                      <a:pt x="201" y="3"/>
                      <a:pt x="186" y="0"/>
                      <a:pt x="171" y="0"/>
                    </a:cubicBezTo>
                  </a:path>
                </a:pathLst>
              </a:custGeom>
              <a:solidFill>
                <a:schemeClr val="accent3">
                  <a:alpha val="41961"/>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endParaRPr lang="en-US" sz="882" dirty="0">
                  <a:solidFill>
                    <a:srgbClr val="353535"/>
                  </a:solidFill>
                  <a:latin typeface="Segoe UI Semilight"/>
                </a:endParaRPr>
              </a:p>
            </p:txBody>
          </p:sp>
          <p:sp>
            <p:nvSpPr>
              <p:cNvPr id="122" name="Freeform 22">
                <a:extLst>
                  <a:ext uri="{FF2B5EF4-FFF2-40B4-BE49-F238E27FC236}">
                    <a16:creationId xmlns:a16="http://schemas.microsoft.com/office/drawing/2014/main" id="{EDE6C01A-D47D-4F53-BF40-C0D9493121C3}"/>
                  </a:ext>
                </a:extLst>
              </p:cNvPr>
              <p:cNvSpPr>
                <a:spLocks noEditPoints="1"/>
              </p:cNvSpPr>
              <p:nvPr/>
            </p:nvSpPr>
            <p:spPr bwMode="auto">
              <a:xfrm>
                <a:off x="2072" y="1515"/>
                <a:ext cx="220" cy="219"/>
              </a:xfrm>
              <a:custGeom>
                <a:avLst/>
                <a:gdLst>
                  <a:gd name="T0" fmla="*/ 152 w 303"/>
                  <a:gd name="T1" fmla="*/ 0 h 303"/>
                  <a:gd name="T2" fmla="*/ 191 w 303"/>
                  <a:gd name="T3" fmla="*/ 6 h 303"/>
                  <a:gd name="T4" fmla="*/ 227 w 303"/>
                  <a:gd name="T5" fmla="*/ 20 h 303"/>
                  <a:gd name="T6" fmla="*/ 258 w 303"/>
                  <a:gd name="T7" fmla="*/ 44 h 303"/>
                  <a:gd name="T8" fmla="*/ 282 w 303"/>
                  <a:gd name="T9" fmla="*/ 75 h 303"/>
                  <a:gd name="T10" fmla="*/ 297 w 303"/>
                  <a:gd name="T11" fmla="*/ 111 h 303"/>
                  <a:gd name="T12" fmla="*/ 303 w 303"/>
                  <a:gd name="T13" fmla="*/ 151 h 303"/>
                  <a:gd name="T14" fmla="*/ 297 w 303"/>
                  <a:gd name="T15" fmla="*/ 191 h 303"/>
                  <a:gd name="T16" fmla="*/ 282 w 303"/>
                  <a:gd name="T17" fmla="*/ 227 h 303"/>
                  <a:gd name="T18" fmla="*/ 258 w 303"/>
                  <a:gd name="T19" fmla="*/ 258 h 303"/>
                  <a:gd name="T20" fmla="*/ 227 w 303"/>
                  <a:gd name="T21" fmla="*/ 281 h 303"/>
                  <a:gd name="T22" fmla="*/ 191 w 303"/>
                  <a:gd name="T23" fmla="*/ 297 h 303"/>
                  <a:gd name="T24" fmla="*/ 152 w 303"/>
                  <a:gd name="T25" fmla="*/ 303 h 303"/>
                  <a:gd name="T26" fmla="*/ 111 w 303"/>
                  <a:gd name="T27" fmla="*/ 297 h 303"/>
                  <a:gd name="T28" fmla="*/ 75 w 303"/>
                  <a:gd name="T29" fmla="*/ 281 h 303"/>
                  <a:gd name="T30" fmla="*/ 44 w 303"/>
                  <a:gd name="T31" fmla="*/ 258 h 303"/>
                  <a:gd name="T32" fmla="*/ 21 w 303"/>
                  <a:gd name="T33" fmla="*/ 227 h 303"/>
                  <a:gd name="T34" fmla="*/ 6 w 303"/>
                  <a:gd name="T35" fmla="*/ 191 h 303"/>
                  <a:gd name="T36" fmla="*/ 0 w 303"/>
                  <a:gd name="T37" fmla="*/ 151 h 303"/>
                  <a:gd name="T38" fmla="*/ 6 w 303"/>
                  <a:gd name="T39" fmla="*/ 111 h 303"/>
                  <a:gd name="T40" fmla="*/ 21 w 303"/>
                  <a:gd name="T41" fmla="*/ 75 h 303"/>
                  <a:gd name="T42" fmla="*/ 44 w 303"/>
                  <a:gd name="T43" fmla="*/ 44 h 303"/>
                  <a:gd name="T44" fmla="*/ 75 w 303"/>
                  <a:gd name="T45" fmla="*/ 20 h 303"/>
                  <a:gd name="T46" fmla="*/ 111 w 303"/>
                  <a:gd name="T47" fmla="*/ 6 h 303"/>
                  <a:gd name="T48" fmla="*/ 152 w 303"/>
                  <a:gd name="T49" fmla="*/ 0 h 303"/>
                  <a:gd name="T50" fmla="*/ 152 w 303"/>
                  <a:gd name="T51" fmla="*/ 272 h 303"/>
                  <a:gd name="T52" fmla="*/ 183 w 303"/>
                  <a:gd name="T53" fmla="*/ 269 h 303"/>
                  <a:gd name="T54" fmla="*/ 213 w 303"/>
                  <a:gd name="T55" fmla="*/ 256 h 303"/>
                  <a:gd name="T56" fmla="*/ 237 w 303"/>
                  <a:gd name="T57" fmla="*/ 237 h 303"/>
                  <a:gd name="T58" fmla="*/ 257 w 303"/>
                  <a:gd name="T59" fmla="*/ 212 h 303"/>
                  <a:gd name="T60" fmla="*/ 269 w 303"/>
                  <a:gd name="T61" fmla="*/ 184 h 303"/>
                  <a:gd name="T62" fmla="*/ 272 w 303"/>
                  <a:gd name="T63" fmla="*/ 151 h 303"/>
                  <a:gd name="T64" fmla="*/ 269 w 303"/>
                  <a:gd name="T65" fmla="*/ 119 h 303"/>
                  <a:gd name="T66" fmla="*/ 257 w 303"/>
                  <a:gd name="T67" fmla="*/ 90 h 303"/>
                  <a:gd name="T68" fmla="*/ 237 w 303"/>
                  <a:gd name="T69" fmla="*/ 66 h 303"/>
                  <a:gd name="T70" fmla="*/ 213 w 303"/>
                  <a:gd name="T71" fmla="*/ 46 h 303"/>
                  <a:gd name="T72" fmla="*/ 183 w 303"/>
                  <a:gd name="T73" fmla="*/ 34 h 303"/>
                  <a:gd name="T74" fmla="*/ 152 w 303"/>
                  <a:gd name="T75" fmla="*/ 29 h 303"/>
                  <a:gd name="T76" fmla="*/ 119 w 303"/>
                  <a:gd name="T77" fmla="*/ 34 h 303"/>
                  <a:gd name="T78" fmla="*/ 91 w 303"/>
                  <a:gd name="T79" fmla="*/ 46 h 303"/>
                  <a:gd name="T80" fmla="*/ 66 w 303"/>
                  <a:gd name="T81" fmla="*/ 66 h 303"/>
                  <a:gd name="T82" fmla="*/ 47 w 303"/>
                  <a:gd name="T83" fmla="*/ 90 h 303"/>
                  <a:gd name="T84" fmla="*/ 34 w 303"/>
                  <a:gd name="T85" fmla="*/ 119 h 303"/>
                  <a:gd name="T86" fmla="*/ 30 w 303"/>
                  <a:gd name="T87" fmla="*/ 151 h 303"/>
                  <a:gd name="T88" fmla="*/ 34 w 303"/>
                  <a:gd name="T89" fmla="*/ 183 h 303"/>
                  <a:gd name="T90" fmla="*/ 47 w 303"/>
                  <a:gd name="T91" fmla="*/ 212 h 303"/>
                  <a:gd name="T92" fmla="*/ 66 w 303"/>
                  <a:gd name="T93" fmla="*/ 237 h 303"/>
                  <a:gd name="T94" fmla="*/ 91 w 303"/>
                  <a:gd name="T95" fmla="*/ 256 h 303"/>
                  <a:gd name="T96" fmla="*/ 119 w 303"/>
                  <a:gd name="T97" fmla="*/ 269 h 303"/>
                  <a:gd name="T98" fmla="*/ 152 w 303"/>
                  <a:gd name="T99" fmla="*/ 272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3" h="303">
                    <a:moveTo>
                      <a:pt x="152" y="0"/>
                    </a:moveTo>
                    <a:cubicBezTo>
                      <a:pt x="165" y="0"/>
                      <a:pt x="179" y="2"/>
                      <a:pt x="191" y="6"/>
                    </a:cubicBezTo>
                    <a:cubicBezTo>
                      <a:pt x="205" y="9"/>
                      <a:pt x="216" y="15"/>
                      <a:pt x="227" y="20"/>
                    </a:cubicBezTo>
                    <a:cubicBezTo>
                      <a:pt x="239" y="27"/>
                      <a:pt x="249" y="35"/>
                      <a:pt x="258" y="44"/>
                    </a:cubicBezTo>
                    <a:cubicBezTo>
                      <a:pt x="268" y="53"/>
                      <a:pt x="275" y="63"/>
                      <a:pt x="282" y="75"/>
                    </a:cubicBezTo>
                    <a:cubicBezTo>
                      <a:pt x="288" y="86"/>
                      <a:pt x="294" y="98"/>
                      <a:pt x="297" y="111"/>
                    </a:cubicBezTo>
                    <a:cubicBezTo>
                      <a:pt x="301" y="124"/>
                      <a:pt x="303" y="138"/>
                      <a:pt x="303" y="151"/>
                    </a:cubicBezTo>
                    <a:cubicBezTo>
                      <a:pt x="303" y="165"/>
                      <a:pt x="301" y="179"/>
                      <a:pt x="297" y="191"/>
                    </a:cubicBezTo>
                    <a:cubicBezTo>
                      <a:pt x="294" y="205"/>
                      <a:pt x="288" y="216"/>
                      <a:pt x="282" y="227"/>
                    </a:cubicBezTo>
                    <a:cubicBezTo>
                      <a:pt x="275" y="238"/>
                      <a:pt x="268" y="249"/>
                      <a:pt x="258" y="258"/>
                    </a:cubicBezTo>
                    <a:cubicBezTo>
                      <a:pt x="249" y="268"/>
                      <a:pt x="239" y="275"/>
                      <a:pt x="227" y="281"/>
                    </a:cubicBezTo>
                    <a:cubicBezTo>
                      <a:pt x="216" y="288"/>
                      <a:pt x="205" y="294"/>
                      <a:pt x="191" y="297"/>
                    </a:cubicBezTo>
                    <a:cubicBezTo>
                      <a:pt x="179" y="301"/>
                      <a:pt x="165" y="303"/>
                      <a:pt x="152" y="303"/>
                    </a:cubicBezTo>
                    <a:cubicBezTo>
                      <a:pt x="138" y="303"/>
                      <a:pt x="124" y="301"/>
                      <a:pt x="111" y="297"/>
                    </a:cubicBezTo>
                    <a:cubicBezTo>
                      <a:pt x="98" y="294"/>
                      <a:pt x="86" y="288"/>
                      <a:pt x="75" y="281"/>
                    </a:cubicBezTo>
                    <a:cubicBezTo>
                      <a:pt x="63" y="275"/>
                      <a:pt x="53" y="268"/>
                      <a:pt x="44" y="258"/>
                    </a:cubicBezTo>
                    <a:cubicBezTo>
                      <a:pt x="35" y="249"/>
                      <a:pt x="27" y="238"/>
                      <a:pt x="21" y="227"/>
                    </a:cubicBezTo>
                    <a:cubicBezTo>
                      <a:pt x="15" y="216"/>
                      <a:pt x="9" y="205"/>
                      <a:pt x="6" y="191"/>
                    </a:cubicBezTo>
                    <a:cubicBezTo>
                      <a:pt x="2" y="179"/>
                      <a:pt x="0" y="165"/>
                      <a:pt x="0" y="151"/>
                    </a:cubicBezTo>
                    <a:cubicBezTo>
                      <a:pt x="0" y="138"/>
                      <a:pt x="2" y="124"/>
                      <a:pt x="6" y="111"/>
                    </a:cubicBezTo>
                    <a:cubicBezTo>
                      <a:pt x="9" y="98"/>
                      <a:pt x="15" y="86"/>
                      <a:pt x="21" y="75"/>
                    </a:cubicBezTo>
                    <a:cubicBezTo>
                      <a:pt x="27" y="63"/>
                      <a:pt x="35" y="53"/>
                      <a:pt x="44" y="44"/>
                    </a:cubicBezTo>
                    <a:cubicBezTo>
                      <a:pt x="53" y="35"/>
                      <a:pt x="63" y="27"/>
                      <a:pt x="75" y="20"/>
                    </a:cubicBezTo>
                    <a:cubicBezTo>
                      <a:pt x="86" y="15"/>
                      <a:pt x="98" y="9"/>
                      <a:pt x="111" y="6"/>
                    </a:cubicBezTo>
                    <a:cubicBezTo>
                      <a:pt x="124" y="2"/>
                      <a:pt x="138" y="0"/>
                      <a:pt x="152" y="0"/>
                    </a:cubicBezTo>
                    <a:moveTo>
                      <a:pt x="152" y="272"/>
                    </a:moveTo>
                    <a:cubicBezTo>
                      <a:pt x="163" y="272"/>
                      <a:pt x="173" y="271"/>
                      <a:pt x="183" y="269"/>
                    </a:cubicBezTo>
                    <a:cubicBezTo>
                      <a:pt x="195" y="266"/>
                      <a:pt x="204" y="261"/>
                      <a:pt x="213" y="256"/>
                    </a:cubicBezTo>
                    <a:cubicBezTo>
                      <a:pt x="222" y="251"/>
                      <a:pt x="230" y="245"/>
                      <a:pt x="237" y="237"/>
                    </a:cubicBezTo>
                    <a:cubicBezTo>
                      <a:pt x="245" y="229"/>
                      <a:pt x="251" y="221"/>
                      <a:pt x="257" y="212"/>
                    </a:cubicBezTo>
                    <a:cubicBezTo>
                      <a:pt x="261" y="203"/>
                      <a:pt x="266" y="194"/>
                      <a:pt x="269" y="184"/>
                    </a:cubicBezTo>
                    <a:cubicBezTo>
                      <a:pt x="271" y="173"/>
                      <a:pt x="272" y="163"/>
                      <a:pt x="272" y="151"/>
                    </a:cubicBezTo>
                    <a:cubicBezTo>
                      <a:pt x="272" y="140"/>
                      <a:pt x="271" y="129"/>
                      <a:pt x="269" y="119"/>
                    </a:cubicBezTo>
                    <a:cubicBezTo>
                      <a:pt x="266" y="108"/>
                      <a:pt x="261" y="98"/>
                      <a:pt x="257" y="90"/>
                    </a:cubicBezTo>
                    <a:cubicBezTo>
                      <a:pt x="251" y="81"/>
                      <a:pt x="245" y="72"/>
                      <a:pt x="237" y="66"/>
                    </a:cubicBezTo>
                    <a:cubicBezTo>
                      <a:pt x="230" y="58"/>
                      <a:pt x="222" y="52"/>
                      <a:pt x="213" y="46"/>
                    </a:cubicBezTo>
                    <a:cubicBezTo>
                      <a:pt x="204" y="41"/>
                      <a:pt x="195" y="37"/>
                      <a:pt x="183" y="34"/>
                    </a:cubicBezTo>
                    <a:cubicBezTo>
                      <a:pt x="173" y="32"/>
                      <a:pt x="163" y="29"/>
                      <a:pt x="152" y="29"/>
                    </a:cubicBezTo>
                    <a:cubicBezTo>
                      <a:pt x="140" y="29"/>
                      <a:pt x="129" y="32"/>
                      <a:pt x="119" y="34"/>
                    </a:cubicBezTo>
                    <a:cubicBezTo>
                      <a:pt x="109" y="37"/>
                      <a:pt x="98" y="41"/>
                      <a:pt x="91" y="46"/>
                    </a:cubicBezTo>
                    <a:cubicBezTo>
                      <a:pt x="82" y="52"/>
                      <a:pt x="72" y="58"/>
                      <a:pt x="66" y="66"/>
                    </a:cubicBezTo>
                    <a:cubicBezTo>
                      <a:pt x="58" y="72"/>
                      <a:pt x="52" y="81"/>
                      <a:pt x="47" y="90"/>
                    </a:cubicBezTo>
                    <a:cubicBezTo>
                      <a:pt x="41" y="98"/>
                      <a:pt x="37" y="108"/>
                      <a:pt x="34" y="119"/>
                    </a:cubicBezTo>
                    <a:cubicBezTo>
                      <a:pt x="32" y="129"/>
                      <a:pt x="30" y="140"/>
                      <a:pt x="30" y="151"/>
                    </a:cubicBezTo>
                    <a:cubicBezTo>
                      <a:pt x="30" y="163"/>
                      <a:pt x="32" y="173"/>
                      <a:pt x="34" y="183"/>
                    </a:cubicBezTo>
                    <a:cubicBezTo>
                      <a:pt x="37" y="194"/>
                      <a:pt x="41" y="203"/>
                      <a:pt x="47" y="212"/>
                    </a:cubicBezTo>
                    <a:cubicBezTo>
                      <a:pt x="52" y="221"/>
                      <a:pt x="58" y="229"/>
                      <a:pt x="66" y="237"/>
                    </a:cubicBezTo>
                    <a:cubicBezTo>
                      <a:pt x="72" y="245"/>
                      <a:pt x="82" y="251"/>
                      <a:pt x="91" y="256"/>
                    </a:cubicBezTo>
                    <a:cubicBezTo>
                      <a:pt x="98" y="261"/>
                      <a:pt x="109" y="266"/>
                      <a:pt x="119" y="269"/>
                    </a:cubicBezTo>
                    <a:cubicBezTo>
                      <a:pt x="129" y="271"/>
                      <a:pt x="140" y="272"/>
                      <a:pt x="152" y="272"/>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endParaRPr lang="en-US" sz="882" dirty="0">
                  <a:solidFill>
                    <a:srgbClr val="353535"/>
                  </a:solidFill>
                  <a:latin typeface="Segoe UI Semilight"/>
                </a:endParaRPr>
              </a:p>
            </p:txBody>
          </p:sp>
        </p:grpSp>
        <p:cxnSp>
          <p:nvCxnSpPr>
            <p:cNvPr id="123" name="Straight Arrow Connector 122">
              <a:extLst>
                <a:ext uri="{FF2B5EF4-FFF2-40B4-BE49-F238E27FC236}">
                  <a16:creationId xmlns:a16="http://schemas.microsoft.com/office/drawing/2014/main" id="{D405E256-DAF1-4CA0-8BB0-E744DF6B1C84}"/>
                </a:ext>
              </a:extLst>
            </p:cNvPr>
            <p:cNvCxnSpPr>
              <a:cxnSpLocks/>
            </p:cNvCxnSpPr>
            <p:nvPr/>
          </p:nvCxnSpPr>
          <p:spPr>
            <a:xfrm>
              <a:off x="9043108" y="5711137"/>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grpSp>
        <p:nvGrpSpPr>
          <p:cNvPr id="447" name="Group 446">
            <a:extLst>
              <a:ext uri="{FF2B5EF4-FFF2-40B4-BE49-F238E27FC236}">
                <a16:creationId xmlns:a16="http://schemas.microsoft.com/office/drawing/2014/main" id="{96EBBE73-4A7C-4723-8E34-F028421AB1D9}"/>
              </a:ext>
            </a:extLst>
          </p:cNvPr>
          <p:cNvGrpSpPr/>
          <p:nvPr/>
        </p:nvGrpSpPr>
        <p:grpSpPr>
          <a:xfrm>
            <a:off x="446084" y="1879819"/>
            <a:ext cx="5619965" cy="2231286"/>
            <a:chOff x="454210" y="1916792"/>
            <a:chExt cx="5733470" cy="2276351"/>
          </a:xfrm>
        </p:grpSpPr>
        <p:sp>
          <p:nvSpPr>
            <p:cNvPr id="14" name="Rectangle 13">
              <a:extLst>
                <a:ext uri="{FF2B5EF4-FFF2-40B4-BE49-F238E27FC236}">
                  <a16:creationId xmlns:a16="http://schemas.microsoft.com/office/drawing/2014/main" id="{21AD7F8D-2E35-4411-8F39-03DE79D4B314}"/>
                </a:ext>
              </a:extLst>
            </p:cNvPr>
            <p:cNvSpPr/>
            <p:nvPr/>
          </p:nvSpPr>
          <p:spPr bwMode="auto">
            <a:xfrm>
              <a:off x="454210" y="1916792"/>
              <a:ext cx="5733470" cy="2276351"/>
            </a:xfrm>
            <a:prstGeom prst="rect">
              <a:avLst/>
            </a:prstGeom>
            <a:solidFill>
              <a:schemeClr val="bg1"/>
            </a:solid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896042">
                <a:defRPr/>
              </a:pPr>
              <a:r>
                <a:rPr lang="en-US" sz="1961" kern="0" dirty="0">
                  <a:gradFill>
                    <a:gsLst>
                      <a:gs pos="0">
                        <a:srgbClr val="0078D7"/>
                      </a:gs>
                      <a:gs pos="100000">
                        <a:srgbClr val="0078D7"/>
                      </a:gs>
                    </a:gsLst>
                    <a:lin ang="5400000" scaled="0"/>
                  </a:gradFill>
                  <a:cs typeface="Segoe UI Semibold" panose="020B0702040204020203" pitchFamily="34" charset="0"/>
                </a:rPr>
                <a:t>Real-time stream processing</a:t>
              </a:r>
            </a:p>
          </p:txBody>
        </p:sp>
        <p:grpSp>
          <p:nvGrpSpPr>
            <p:cNvPr id="124" name="Group 123">
              <a:extLst>
                <a:ext uri="{FF2B5EF4-FFF2-40B4-BE49-F238E27FC236}">
                  <a16:creationId xmlns:a16="http://schemas.microsoft.com/office/drawing/2014/main" id="{16D3219E-3D00-44F5-8C4D-62ACFD9CD544}"/>
                </a:ext>
              </a:extLst>
            </p:cNvPr>
            <p:cNvGrpSpPr/>
            <p:nvPr/>
          </p:nvGrpSpPr>
          <p:grpSpPr>
            <a:xfrm>
              <a:off x="762236" y="2788568"/>
              <a:ext cx="718411" cy="625156"/>
              <a:chOff x="1755775" y="2570163"/>
              <a:chExt cx="1320800" cy="1149351"/>
            </a:xfrm>
          </p:grpSpPr>
          <p:sp>
            <p:nvSpPr>
              <p:cNvPr id="125" name="Freeform 37">
                <a:extLst>
                  <a:ext uri="{FF2B5EF4-FFF2-40B4-BE49-F238E27FC236}">
                    <a16:creationId xmlns:a16="http://schemas.microsoft.com/office/drawing/2014/main" id="{3C74262B-C9F9-4A66-A775-ABB5AC88643E}"/>
                  </a:ext>
                </a:extLst>
              </p:cNvPr>
              <p:cNvSpPr>
                <a:spLocks/>
              </p:cNvSpPr>
              <p:nvPr/>
            </p:nvSpPr>
            <p:spPr bwMode="auto">
              <a:xfrm>
                <a:off x="2724150" y="2847976"/>
                <a:ext cx="352425" cy="76200"/>
              </a:xfrm>
              <a:custGeom>
                <a:avLst/>
                <a:gdLst>
                  <a:gd name="T0" fmla="*/ 93 w 94"/>
                  <a:gd name="T1" fmla="*/ 15 h 20"/>
                  <a:gd name="T2" fmla="*/ 93 w 94"/>
                  <a:gd name="T3" fmla="*/ 0 h 20"/>
                  <a:gd name="T4" fmla="*/ 1 w 94"/>
                  <a:gd name="T5" fmla="*/ 0 h 20"/>
                  <a:gd name="T6" fmla="*/ 1 w 94"/>
                  <a:gd name="T7" fmla="*/ 15 h 20"/>
                  <a:gd name="T8" fmla="*/ 1 w 94"/>
                  <a:gd name="T9" fmla="*/ 15 h 20"/>
                  <a:gd name="T10" fmla="*/ 6 w 94"/>
                  <a:gd name="T11" fmla="*/ 20 h 20"/>
                  <a:gd name="T12" fmla="*/ 89 w 94"/>
                  <a:gd name="T13" fmla="*/ 20 h 20"/>
                  <a:gd name="T14" fmla="*/ 93 w 94"/>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20">
                    <a:moveTo>
                      <a:pt x="93" y="15"/>
                    </a:moveTo>
                    <a:cubicBezTo>
                      <a:pt x="93" y="0"/>
                      <a:pt x="93" y="0"/>
                      <a:pt x="93" y="0"/>
                    </a:cubicBezTo>
                    <a:cubicBezTo>
                      <a:pt x="1" y="0"/>
                      <a:pt x="1" y="0"/>
                      <a:pt x="1" y="0"/>
                    </a:cubicBezTo>
                    <a:cubicBezTo>
                      <a:pt x="1" y="15"/>
                      <a:pt x="1" y="15"/>
                      <a:pt x="1" y="15"/>
                    </a:cubicBezTo>
                    <a:cubicBezTo>
                      <a:pt x="1" y="15"/>
                      <a:pt x="1" y="15"/>
                      <a:pt x="1" y="15"/>
                    </a:cubicBezTo>
                    <a:cubicBezTo>
                      <a:pt x="0" y="17"/>
                      <a:pt x="2" y="20"/>
                      <a:pt x="6" y="20"/>
                    </a:cubicBezTo>
                    <a:cubicBezTo>
                      <a:pt x="89" y="20"/>
                      <a:pt x="89" y="20"/>
                      <a:pt x="89" y="20"/>
                    </a:cubicBezTo>
                    <a:cubicBezTo>
                      <a:pt x="92" y="20"/>
                      <a:pt x="94" y="17"/>
                      <a:pt x="93" y="15"/>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26" name="Freeform 38">
                <a:extLst>
                  <a:ext uri="{FF2B5EF4-FFF2-40B4-BE49-F238E27FC236}">
                    <a16:creationId xmlns:a16="http://schemas.microsoft.com/office/drawing/2014/main" id="{D7B57F66-B300-46BF-9A49-52E0EEA60E38}"/>
                  </a:ext>
                </a:extLst>
              </p:cNvPr>
              <p:cNvSpPr>
                <a:spLocks/>
              </p:cNvSpPr>
              <p:nvPr/>
            </p:nvSpPr>
            <p:spPr bwMode="auto">
              <a:xfrm>
                <a:off x="2724150" y="2641601"/>
                <a:ext cx="352425" cy="222250"/>
              </a:xfrm>
              <a:custGeom>
                <a:avLst/>
                <a:gdLst>
                  <a:gd name="T0" fmla="*/ 93 w 94"/>
                  <a:gd name="T1" fmla="*/ 54 h 59"/>
                  <a:gd name="T2" fmla="*/ 88 w 94"/>
                  <a:gd name="T3" fmla="*/ 59 h 59"/>
                  <a:gd name="T4" fmla="*/ 6 w 94"/>
                  <a:gd name="T5" fmla="*/ 59 h 59"/>
                  <a:gd name="T6" fmla="*/ 1 w 94"/>
                  <a:gd name="T7" fmla="*/ 54 h 59"/>
                  <a:gd name="T8" fmla="*/ 13 w 94"/>
                  <a:gd name="T9" fmla="*/ 3 h 59"/>
                  <a:gd name="T10" fmla="*/ 18 w 94"/>
                  <a:gd name="T11" fmla="*/ 0 h 59"/>
                  <a:gd name="T12" fmla="*/ 76 w 94"/>
                  <a:gd name="T13" fmla="*/ 0 h 59"/>
                  <a:gd name="T14" fmla="*/ 81 w 94"/>
                  <a:gd name="T15" fmla="*/ 3 h 59"/>
                  <a:gd name="T16" fmla="*/ 93 w 94"/>
                  <a:gd name="T17" fmla="*/ 5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59">
                    <a:moveTo>
                      <a:pt x="93" y="54"/>
                    </a:moveTo>
                    <a:cubicBezTo>
                      <a:pt x="94" y="56"/>
                      <a:pt x="92" y="59"/>
                      <a:pt x="88" y="59"/>
                    </a:cubicBezTo>
                    <a:cubicBezTo>
                      <a:pt x="6" y="59"/>
                      <a:pt x="6" y="59"/>
                      <a:pt x="6" y="59"/>
                    </a:cubicBezTo>
                    <a:cubicBezTo>
                      <a:pt x="2" y="59"/>
                      <a:pt x="0" y="56"/>
                      <a:pt x="1" y="54"/>
                    </a:cubicBezTo>
                    <a:cubicBezTo>
                      <a:pt x="13" y="3"/>
                      <a:pt x="13" y="3"/>
                      <a:pt x="13" y="3"/>
                    </a:cubicBezTo>
                    <a:cubicBezTo>
                      <a:pt x="14" y="1"/>
                      <a:pt x="16" y="0"/>
                      <a:pt x="18" y="0"/>
                    </a:cubicBezTo>
                    <a:cubicBezTo>
                      <a:pt x="76" y="0"/>
                      <a:pt x="76" y="0"/>
                      <a:pt x="76" y="0"/>
                    </a:cubicBezTo>
                    <a:cubicBezTo>
                      <a:pt x="78" y="0"/>
                      <a:pt x="80" y="1"/>
                      <a:pt x="81" y="3"/>
                    </a:cubicBezTo>
                    <a:cubicBezTo>
                      <a:pt x="93" y="54"/>
                      <a:pt x="93" y="54"/>
                      <a:pt x="93" y="54"/>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27" name="Freeform 39">
                <a:extLst>
                  <a:ext uri="{FF2B5EF4-FFF2-40B4-BE49-F238E27FC236}">
                    <a16:creationId xmlns:a16="http://schemas.microsoft.com/office/drawing/2014/main" id="{A6B9D93A-D22F-4845-B5EB-681C57FA2D3F}"/>
                  </a:ext>
                </a:extLst>
              </p:cNvPr>
              <p:cNvSpPr>
                <a:spLocks/>
              </p:cNvSpPr>
              <p:nvPr/>
            </p:nvSpPr>
            <p:spPr bwMode="auto">
              <a:xfrm>
                <a:off x="2773363" y="2641601"/>
                <a:ext cx="300038" cy="206375"/>
              </a:xfrm>
              <a:custGeom>
                <a:avLst/>
                <a:gdLst>
                  <a:gd name="T0" fmla="*/ 63 w 80"/>
                  <a:gd name="T1" fmla="*/ 0 h 55"/>
                  <a:gd name="T2" fmla="*/ 5 w 80"/>
                  <a:gd name="T3" fmla="*/ 0 h 55"/>
                  <a:gd name="T4" fmla="*/ 0 w 80"/>
                  <a:gd name="T5" fmla="*/ 3 h 55"/>
                  <a:gd name="T6" fmla="*/ 0 w 80"/>
                  <a:gd name="T7" fmla="*/ 3 h 55"/>
                  <a:gd name="T8" fmla="*/ 5 w 80"/>
                  <a:gd name="T9" fmla="*/ 0 h 55"/>
                  <a:gd name="T10" fmla="*/ 63 w 80"/>
                  <a:gd name="T11" fmla="*/ 0 h 55"/>
                  <a:gd name="T12" fmla="*/ 68 w 80"/>
                  <a:gd name="T13" fmla="*/ 3 h 55"/>
                  <a:gd name="T14" fmla="*/ 80 w 80"/>
                  <a:gd name="T15" fmla="*/ 54 h 55"/>
                  <a:gd name="T16" fmla="*/ 80 w 80"/>
                  <a:gd name="T17" fmla="*/ 55 h 55"/>
                  <a:gd name="T18" fmla="*/ 80 w 80"/>
                  <a:gd name="T19" fmla="*/ 55 h 55"/>
                  <a:gd name="T20" fmla="*/ 80 w 80"/>
                  <a:gd name="T21" fmla="*/ 54 h 55"/>
                  <a:gd name="T22" fmla="*/ 68 w 80"/>
                  <a:gd name="T23" fmla="*/ 3 h 55"/>
                  <a:gd name="T24" fmla="*/ 63 w 80"/>
                  <a:gd name="T2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5">
                    <a:moveTo>
                      <a:pt x="63" y="0"/>
                    </a:moveTo>
                    <a:cubicBezTo>
                      <a:pt x="5" y="0"/>
                      <a:pt x="5" y="0"/>
                      <a:pt x="5" y="0"/>
                    </a:cubicBezTo>
                    <a:cubicBezTo>
                      <a:pt x="3" y="0"/>
                      <a:pt x="1" y="1"/>
                      <a:pt x="0" y="3"/>
                    </a:cubicBezTo>
                    <a:cubicBezTo>
                      <a:pt x="0" y="3"/>
                      <a:pt x="0" y="3"/>
                      <a:pt x="0" y="3"/>
                    </a:cubicBezTo>
                    <a:cubicBezTo>
                      <a:pt x="1" y="1"/>
                      <a:pt x="3" y="0"/>
                      <a:pt x="5" y="0"/>
                    </a:cubicBezTo>
                    <a:cubicBezTo>
                      <a:pt x="63" y="0"/>
                      <a:pt x="63" y="0"/>
                      <a:pt x="63" y="0"/>
                    </a:cubicBezTo>
                    <a:cubicBezTo>
                      <a:pt x="65" y="0"/>
                      <a:pt x="67" y="1"/>
                      <a:pt x="68" y="3"/>
                    </a:cubicBezTo>
                    <a:cubicBezTo>
                      <a:pt x="80" y="54"/>
                      <a:pt x="80" y="54"/>
                      <a:pt x="80" y="54"/>
                    </a:cubicBezTo>
                    <a:cubicBezTo>
                      <a:pt x="80" y="54"/>
                      <a:pt x="80" y="54"/>
                      <a:pt x="80" y="55"/>
                    </a:cubicBezTo>
                    <a:cubicBezTo>
                      <a:pt x="80" y="55"/>
                      <a:pt x="80" y="55"/>
                      <a:pt x="80" y="55"/>
                    </a:cubicBezTo>
                    <a:cubicBezTo>
                      <a:pt x="80" y="54"/>
                      <a:pt x="80" y="54"/>
                      <a:pt x="80" y="54"/>
                    </a:cubicBezTo>
                    <a:cubicBezTo>
                      <a:pt x="68" y="3"/>
                      <a:pt x="68" y="3"/>
                      <a:pt x="68" y="3"/>
                    </a:cubicBezTo>
                    <a:cubicBezTo>
                      <a:pt x="67" y="1"/>
                      <a:pt x="65" y="0"/>
                      <a:pt x="6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28" name="Freeform 40">
                <a:extLst>
                  <a:ext uri="{FF2B5EF4-FFF2-40B4-BE49-F238E27FC236}">
                    <a16:creationId xmlns:a16="http://schemas.microsoft.com/office/drawing/2014/main" id="{885B9B11-89D0-4E62-A5BB-ABCDCDA2E6F5}"/>
                  </a:ext>
                </a:extLst>
              </p:cNvPr>
              <p:cNvSpPr>
                <a:spLocks/>
              </p:cNvSpPr>
              <p:nvPr/>
            </p:nvSpPr>
            <p:spPr bwMode="auto">
              <a:xfrm>
                <a:off x="3054350" y="2847976"/>
                <a:ext cx="22225" cy="15875"/>
              </a:xfrm>
              <a:custGeom>
                <a:avLst/>
                <a:gdLst>
                  <a:gd name="T0" fmla="*/ 5 w 6"/>
                  <a:gd name="T1" fmla="*/ 0 h 4"/>
                  <a:gd name="T2" fmla="*/ 5 w 6"/>
                  <a:gd name="T3" fmla="*/ 0 h 4"/>
                  <a:gd name="T4" fmla="*/ 0 w 6"/>
                  <a:gd name="T5" fmla="*/ 4 h 4"/>
                  <a:gd name="T6" fmla="*/ 1 w 6"/>
                  <a:gd name="T7" fmla="*/ 4 h 4"/>
                  <a:gd name="T8" fmla="*/ 5 w 6"/>
                  <a:gd name="T9" fmla="*/ 0 h 4"/>
                </a:gdLst>
                <a:ahLst/>
                <a:cxnLst>
                  <a:cxn ang="0">
                    <a:pos x="T0" y="T1"/>
                  </a:cxn>
                  <a:cxn ang="0">
                    <a:pos x="T2" y="T3"/>
                  </a:cxn>
                  <a:cxn ang="0">
                    <a:pos x="T4" y="T5"/>
                  </a:cxn>
                  <a:cxn ang="0">
                    <a:pos x="T6" y="T7"/>
                  </a:cxn>
                  <a:cxn ang="0">
                    <a:pos x="T8" y="T9"/>
                  </a:cxn>
                </a:cxnLst>
                <a:rect l="0" t="0" r="r" b="b"/>
                <a:pathLst>
                  <a:path w="6" h="4">
                    <a:moveTo>
                      <a:pt x="5" y="0"/>
                    </a:moveTo>
                    <a:cubicBezTo>
                      <a:pt x="5" y="0"/>
                      <a:pt x="5" y="0"/>
                      <a:pt x="5" y="0"/>
                    </a:cubicBezTo>
                    <a:cubicBezTo>
                      <a:pt x="6" y="2"/>
                      <a:pt x="3" y="4"/>
                      <a:pt x="0" y="4"/>
                    </a:cubicBezTo>
                    <a:cubicBezTo>
                      <a:pt x="1" y="4"/>
                      <a:pt x="1" y="4"/>
                      <a:pt x="1" y="4"/>
                    </a:cubicBezTo>
                    <a:cubicBezTo>
                      <a:pt x="4" y="4"/>
                      <a:pt x="6" y="2"/>
                      <a:pt x="5" y="0"/>
                    </a:cubicBezTo>
                  </a:path>
                </a:pathLst>
              </a:custGeom>
              <a:solidFill>
                <a:srgbClr val="C6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29" name="Freeform 41">
                <a:extLst>
                  <a:ext uri="{FF2B5EF4-FFF2-40B4-BE49-F238E27FC236}">
                    <a16:creationId xmlns:a16="http://schemas.microsoft.com/office/drawing/2014/main" id="{64E09922-CB0D-49F9-B775-135F6E7F3371}"/>
                  </a:ext>
                </a:extLst>
              </p:cNvPr>
              <p:cNvSpPr>
                <a:spLocks noEditPoints="1"/>
              </p:cNvSpPr>
              <p:nvPr/>
            </p:nvSpPr>
            <p:spPr bwMode="auto">
              <a:xfrm>
                <a:off x="2724150" y="2641601"/>
                <a:ext cx="352425" cy="222250"/>
              </a:xfrm>
              <a:custGeom>
                <a:avLst/>
                <a:gdLst>
                  <a:gd name="T0" fmla="*/ 13 w 94"/>
                  <a:gd name="T1" fmla="*/ 53 h 59"/>
                  <a:gd name="T2" fmla="*/ 9 w 94"/>
                  <a:gd name="T3" fmla="*/ 49 h 59"/>
                  <a:gd name="T4" fmla="*/ 19 w 94"/>
                  <a:gd name="T5" fmla="*/ 8 h 59"/>
                  <a:gd name="T6" fmla="*/ 23 w 94"/>
                  <a:gd name="T7" fmla="*/ 6 h 59"/>
                  <a:gd name="T8" fmla="*/ 71 w 94"/>
                  <a:gd name="T9" fmla="*/ 6 h 59"/>
                  <a:gd name="T10" fmla="*/ 75 w 94"/>
                  <a:gd name="T11" fmla="*/ 8 h 59"/>
                  <a:gd name="T12" fmla="*/ 85 w 94"/>
                  <a:gd name="T13" fmla="*/ 49 h 59"/>
                  <a:gd name="T14" fmla="*/ 81 w 94"/>
                  <a:gd name="T15" fmla="*/ 53 h 59"/>
                  <a:gd name="T16" fmla="*/ 13 w 94"/>
                  <a:gd name="T17" fmla="*/ 53 h 59"/>
                  <a:gd name="T18" fmla="*/ 76 w 94"/>
                  <a:gd name="T19" fmla="*/ 0 h 59"/>
                  <a:gd name="T20" fmla="*/ 18 w 94"/>
                  <a:gd name="T21" fmla="*/ 0 h 59"/>
                  <a:gd name="T22" fmla="*/ 13 w 94"/>
                  <a:gd name="T23" fmla="*/ 3 h 59"/>
                  <a:gd name="T24" fmla="*/ 13 w 94"/>
                  <a:gd name="T25" fmla="*/ 3 h 59"/>
                  <a:gd name="T26" fmla="*/ 1 w 94"/>
                  <a:gd name="T27" fmla="*/ 54 h 59"/>
                  <a:gd name="T28" fmla="*/ 6 w 94"/>
                  <a:gd name="T29" fmla="*/ 59 h 59"/>
                  <a:gd name="T30" fmla="*/ 88 w 94"/>
                  <a:gd name="T31" fmla="*/ 59 h 59"/>
                  <a:gd name="T32" fmla="*/ 93 w 94"/>
                  <a:gd name="T33" fmla="*/ 55 h 59"/>
                  <a:gd name="T34" fmla="*/ 93 w 94"/>
                  <a:gd name="T35" fmla="*/ 54 h 59"/>
                  <a:gd name="T36" fmla="*/ 81 w 94"/>
                  <a:gd name="T37" fmla="*/ 3 h 59"/>
                  <a:gd name="T38" fmla="*/ 76 w 94"/>
                  <a:gd name="T3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59">
                    <a:moveTo>
                      <a:pt x="13" y="53"/>
                    </a:moveTo>
                    <a:cubicBezTo>
                      <a:pt x="10" y="53"/>
                      <a:pt x="9" y="51"/>
                      <a:pt x="9" y="49"/>
                    </a:cubicBezTo>
                    <a:cubicBezTo>
                      <a:pt x="19" y="8"/>
                      <a:pt x="19" y="8"/>
                      <a:pt x="19" y="8"/>
                    </a:cubicBezTo>
                    <a:cubicBezTo>
                      <a:pt x="19" y="7"/>
                      <a:pt x="21" y="6"/>
                      <a:pt x="23" y="6"/>
                    </a:cubicBezTo>
                    <a:cubicBezTo>
                      <a:pt x="71" y="6"/>
                      <a:pt x="71" y="6"/>
                      <a:pt x="71" y="6"/>
                    </a:cubicBezTo>
                    <a:cubicBezTo>
                      <a:pt x="72" y="6"/>
                      <a:pt x="74" y="7"/>
                      <a:pt x="75" y="8"/>
                    </a:cubicBezTo>
                    <a:cubicBezTo>
                      <a:pt x="85" y="49"/>
                      <a:pt x="85" y="49"/>
                      <a:pt x="85" y="49"/>
                    </a:cubicBezTo>
                    <a:cubicBezTo>
                      <a:pt x="85" y="51"/>
                      <a:pt x="84" y="53"/>
                      <a:pt x="81" y="53"/>
                    </a:cubicBezTo>
                    <a:cubicBezTo>
                      <a:pt x="13" y="53"/>
                      <a:pt x="13" y="53"/>
                      <a:pt x="13" y="53"/>
                    </a:cubicBezTo>
                    <a:moveTo>
                      <a:pt x="76" y="0"/>
                    </a:moveTo>
                    <a:cubicBezTo>
                      <a:pt x="18" y="0"/>
                      <a:pt x="18" y="0"/>
                      <a:pt x="18" y="0"/>
                    </a:cubicBezTo>
                    <a:cubicBezTo>
                      <a:pt x="16" y="0"/>
                      <a:pt x="14" y="1"/>
                      <a:pt x="13" y="3"/>
                    </a:cubicBezTo>
                    <a:cubicBezTo>
                      <a:pt x="13" y="3"/>
                      <a:pt x="13" y="3"/>
                      <a:pt x="13" y="3"/>
                    </a:cubicBezTo>
                    <a:cubicBezTo>
                      <a:pt x="1" y="54"/>
                      <a:pt x="1" y="54"/>
                      <a:pt x="1" y="54"/>
                    </a:cubicBezTo>
                    <a:cubicBezTo>
                      <a:pt x="0" y="56"/>
                      <a:pt x="2" y="59"/>
                      <a:pt x="6" y="59"/>
                    </a:cubicBezTo>
                    <a:cubicBezTo>
                      <a:pt x="88" y="59"/>
                      <a:pt x="88" y="59"/>
                      <a:pt x="88" y="59"/>
                    </a:cubicBezTo>
                    <a:cubicBezTo>
                      <a:pt x="91" y="59"/>
                      <a:pt x="94" y="57"/>
                      <a:pt x="93" y="55"/>
                    </a:cubicBezTo>
                    <a:cubicBezTo>
                      <a:pt x="93" y="54"/>
                      <a:pt x="93" y="54"/>
                      <a:pt x="93" y="54"/>
                    </a:cubicBezTo>
                    <a:cubicBezTo>
                      <a:pt x="81" y="3"/>
                      <a:pt x="81" y="3"/>
                      <a:pt x="81" y="3"/>
                    </a:cubicBezTo>
                    <a:cubicBezTo>
                      <a:pt x="80" y="1"/>
                      <a:pt x="78" y="0"/>
                      <a:pt x="76" y="0"/>
                    </a:cubicBezTo>
                  </a:path>
                </a:pathLst>
              </a:custGeom>
              <a:solidFill>
                <a:srgbClr val="C6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30" name="Freeform 42">
                <a:extLst>
                  <a:ext uri="{FF2B5EF4-FFF2-40B4-BE49-F238E27FC236}">
                    <a16:creationId xmlns:a16="http://schemas.microsoft.com/office/drawing/2014/main" id="{713D17A5-DF82-4879-A439-573F78CA86AC}"/>
                  </a:ext>
                </a:extLst>
              </p:cNvPr>
              <p:cNvSpPr>
                <a:spLocks/>
              </p:cNvSpPr>
              <p:nvPr/>
            </p:nvSpPr>
            <p:spPr bwMode="auto">
              <a:xfrm>
                <a:off x="2798763" y="2886076"/>
                <a:ext cx="203200" cy="19050"/>
              </a:xfrm>
              <a:custGeom>
                <a:avLst/>
                <a:gdLst>
                  <a:gd name="T0" fmla="*/ 128 w 128"/>
                  <a:gd name="T1" fmla="*/ 0 h 12"/>
                  <a:gd name="T2" fmla="*/ 121 w 128"/>
                  <a:gd name="T3" fmla="*/ 0 h 12"/>
                  <a:gd name="T4" fmla="*/ 121 w 128"/>
                  <a:gd name="T5" fmla="*/ 7 h 12"/>
                  <a:gd name="T6" fmla="*/ 104 w 128"/>
                  <a:gd name="T7" fmla="*/ 7 h 12"/>
                  <a:gd name="T8" fmla="*/ 104 w 128"/>
                  <a:gd name="T9" fmla="*/ 0 h 12"/>
                  <a:gd name="T10" fmla="*/ 97 w 128"/>
                  <a:gd name="T11" fmla="*/ 0 h 12"/>
                  <a:gd name="T12" fmla="*/ 97 w 128"/>
                  <a:gd name="T13" fmla="*/ 7 h 12"/>
                  <a:gd name="T14" fmla="*/ 81 w 128"/>
                  <a:gd name="T15" fmla="*/ 7 h 12"/>
                  <a:gd name="T16" fmla="*/ 81 w 128"/>
                  <a:gd name="T17" fmla="*/ 0 h 12"/>
                  <a:gd name="T18" fmla="*/ 74 w 128"/>
                  <a:gd name="T19" fmla="*/ 0 h 12"/>
                  <a:gd name="T20" fmla="*/ 74 w 128"/>
                  <a:gd name="T21" fmla="*/ 7 h 12"/>
                  <a:gd name="T22" fmla="*/ 55 w 128"/>
                  <a:gd name="T23" fmla="*/ 7 h 12"/>
                  <a:gd name="T24" fmla="*/ 55 w 128"/>
                  <a:gd name="T25" fmla="*/ 0 h 12"/>
                  <a:gd name="T26" fmla="*/ 48 w 128"/>
                  <a:gd name="T27" fmla="*/ 0 h 12"/>
                  <a:gd name="T28" fmla="*/ 48 w 128"/>
                  <a:gd name="T29" fmla="*/ 7 h 12"/>
                  <a:gd name="T30" fmla="*/ 31 w 128"/>
                  <a:gd name="T31" fmla="*/ 7 h 12"/>
                  <a:gd name="T32" fmla="*/ 31 w 128"/>
                  <a:gd name="T33" fmla="*/ 0 h 12"/>
                  <a:gd name="T34" fmla="*/ 24 w 128"/>
                  <a:gd name="T35" fmla="*/ 0 h 12"/>
                  <a:gd name="T36" fmla="*/ 24 w 128"/>
                  <a:gd name="T37" fmla="*/ 7 h 12"/>
                  <a:gd name="T38" fmla="*/ 7 w 128"/>
                  <a:gd name="T39" fmla="*/ 7 h 12"/>
                  <a:gd name="T40" fmla="*/ 7 w 128"/>
                  <a:gd name="T41" fmla="*/ 0 h 12"/>
                  <a:gd name="T42" fmla="*/ 0 w 128"/>
                  <a:gd name="T43" fmla="*/ 0 h 12"/>
                  <a:gd name="T44" fmla="*/ 0 w 128"/>
                  <a:gd name="T45" fmla="*/ 7 h 12"/>
                  <a:gd name="T46" fmla="*/ 0 w 128"/>
                  <a:gd name="T47" fmla="*/ 12 h 12"/>
                  <a:gd name="T48" fmla="*/ 7 w 128"/>
                  <a:gd name="T49" fmla="*/ 12 h 12"/>
                  <a:gd name="T50" fmla="*/ 24 w 128"/>
                  <a:gd name="T51" fmla="*/ 12 h 12"/>
                  <a:gd name="T52" fmla="*/ 31 w 128"/>
                  <a:gd name="T53" fmla="*/ 12 h 12"/>
                  <a:gd name="T54" fmla="*/ 48 w 128"/>
                  <a:gd name="T55" fmla="*/ 12 h 12"/>
                  <a:gd name="T56" fmla="*/ 55 w 128"/>
                  <a:gd name="T57" fmla="*/ 12 h 12"/>
                  <a:gd name="T58" fmla="*/ 74 w 128"/>
                  <a:gd name="T59" fmla="*/ 12 h 12"/>
                  <a:gd name="T60" fmla="*/ 81 w 128"/>
                  <a:gd name="T61" fmla="*/ 12 h 12"/>
                  <a:gd name="T62" fmla="*/ 97 w 128"/>
                  <a:gd name="T63" fmla="*/ 12 h 12"/>
                  <a:gd name="T64" fmla="*/ 104 w 128"/>
                  <a:gd name="T65" fmla="*/ 12 h 12"/>
                  <a:gd name="T66" fmla="*/ 121 w 128"/>
                  <a:gd name="T67" fmla="*/ 12 h 12"/>
                  <a:gd name="T68" fmla="*/ 123 w 128"/>
                  <a:gd name="T69" fmla="*/ 12 h 12"/>
                  <a:gd name="T70" fmla="*/ 128 w 128"/>
                  <a:gd name="T71" fmla="*/ 12 h 12"/>
                  <a:gd name="T72" fmla="*/ 128 w 128"/>
                  <a:gd name="T7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
                    <a:moveTo>
                      <a:pt x="128" y="0"/>
                    </a:moveTo>
                    <a:lnTo>
                      <a:pt x="121" y="0"/>
                    </a:lnTo>
                    <a:lnTo>
                      <a:pt x="121" y="7"/>
                    </a:lnTo>
                    <a:lnTo>
                      <a:pt x="104" y="7"/>
                    </a:lnTo>
                    <a:lnTo>
                      <a:pt x="104" y="0"/>
                    </a:lnTo>
                    <a:lnTo>
                      <a:pt x="97" y="0"/>
                    </a:lnTo>
                    <a:lnTo>
                      <a:pt x="97" y="7"/>
                    </a:lnTo>
                    <a:lnTo>
                      <a:pt x="81" y="7"/>
                    </a:lnTo>
                    <a:lnTo>
                      <a:pt x="81" y="0"/>
                    </a:lnTo>
                    <a:lnTo>
                      <a:pt x="74" y="0"/>
                    </a:lnTo>
                    <a:lnTo>
                      <a:pt x="74" y="7"/>
                    </a:lnTo>
                    <a:lnTo>
                      <a:pt x="55" y="7"/>
                    </a:lnTo>
                    <a:lnTo>
                      <a:pt x="55" y="0"/>
                    </a:lnTo>
                    <a:lnTo>
                      <a:pt x="48" y="0"/>
                    </a:lnTo>
                    <a:lnTo>
                      <a:pt x="48" y="7"/>
                    </a:lnTo>
                    <a:lnTo>
                      <a:pt x="31" y="7"/>
                    </a:lnTo>
                    <a:lnTo>
                      <a:pt x="31" y="0"/>
                    </a:lnTo>
                    <a:lnTo>
                      <a:pt x="24" y="0"/>
                    </a:lnTo>
                    <a:lnTo>
                      <a:pt x="24" y="7"/>
                    </a:lnTo>
                    <a:lnTo>
                      <a:pt x="7" y="7"/>
                    </a:lnTo>
                    <a:lnTo>
                      <a:pt x="7" y="0"/>
                    </a:lnTo>
                    <a:lnTo>
                      <a:pt x="0" y="0"/>
                    </a:lnTo>
                    <a:lnTo>
                      <a:pt x="0" y="7"/>
                    </a:lnTo>
                    <a:lnTo>
                      <a:pt x="0" y="12"/>
                    </a:lnTo>
                    <a:lnTo>
                      <a:pt x="7" y="12"/>
                    </a:lnTo>
                    <a:lnTo>
                      <a:pt x="24" y="12"/>
                    </a:lnTo>
                    <a:lnTo>
                      <a:pt x="31" y="12"/>
                    </a:lnTo>
                    <a:lnTo>
                      <a:pt x="48" y="12"/>
                    </a:lnTo>
                    <a:lnTo>
                      <a:pt x="55" y="12"/>
                    </a:lnTo>
                    <a:lnTo>
                      <a:pt x="74" y="12"/>
                    </a:lnTo>
                    <a:lnTo>
                      <a:pt x="81" y="12"/>
                    </a:lnTo>
                    <a:lnTo>
                      <a:pt x="97" y="12"/>
                    </a:lnTo>
                    <a:lnTo>
                      <a:pt x="104" y="12"/>
                    </a:lnTo>
                    <a:lnTo>
                      <a:pt x="121" y="12"/>
                    </a:lnTo>
                    <a:lnTo>
                      <a:pt x="123" y="12"/>
                    </a:lnTo>
                    <a:lnTo>
                      <a:pt x="128" y="12"/>
                    </a:lnTo>
                    <a:lnTo>
                      <a:pt x="128" y="0"/>
                    </a:lnTo>
                    <a:close/>
                  </a:path>
                </a:pathLst>
              </a:custGeom>
              <a:solidFill>
                <a:srgbClr val="5F5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31" name="Freeform 43">
                <a:extLst>
                  <a:ext uri="{FF2B5EF4-FFF2-40B4-BE49-F238E27FC236}">
                    <a16:creationId xmlns:a16="http://schemas.microsoft.com/office/drawing/2014/main" id="{3E7DA921-3B05-400A-B376-A0941157B108}"/>
                  </a:ext>
                </a:extLst>
              </p:cNvPr>
              <p:cNvSpPr>
                <a:spLocks/>
              </p:cNvSpPr>
              <p:nvPr/>
            </p:nvSpPr>
            <p:spPr bwMode="auto">
              <a:xfrm>
                <a:off x="2798763" y="2886076"/>
                <a:ext cx="203200" cy="19050"/>
              </a:xfrm>
              <a:custGeom>
                <a:avLst/>
                <a:gdLst>
                  <a:gd name="T0" fmla="*/ 128 w 128"/>
                  <a:gd name="T1" fmla="*/ 0 h 12"/>
                  <a:gd name="T2" fmla="*/ 121 w 128"/>
                  <a:gd name="T3" fmla="*/ 0 h 12"/>
                  <a:gd name="T4" fmla="*/ 121 w 128"/>
                  <a:gd name="T5" fmla="*/ 7 h 12"/>
                  <a:gd name="T6" fmla="*/ 104 w 128"/>
                  <a:gd name="T7" fmla="*/ 7 h 12"/>
                  <a:gd name="T8" fmla="*/ 104 w 128"/>
                  <a:gd name="T9" fmla="*/ 0 h 12"/>
                  <a:gd name="T10" fmla="*/ 97 w 128"/>
                  <a:gd name="T11" fmla="*/ 0 h 12"/>
                  <a:gd name="T12" fmla="*/ 97 w 128"/>
                  <a:gd name="T13" fmla="*/ 7 h 12"/>
                  <a:gd name="T14" fmla="*/ 81 w 128"/>
                  <a:gd name="T15" fmla="*/ 7 h 12"/>
                  <a:gd name="T16" fmla="*/ 81 w 128"/>
                  <a:gd name="T17" fmla="*/ 0 h 12"/>
                  <a:gd name="T18" fmla="*/ 74 w 128"/>
                  <a:gd name="T19" fmla="*/ 0 h 12"/>
                  <a:gd name="T20" fmla="*/ 74 w 128"/>
                  <a:gd name="T21" fmla="*/ 7 h 12"/>
                  <a:gd name="T22" fmla="*/ 55 w 128"/>
                  <a:gd name="T23" fmla="*/ 7 h 12"/>
                  <a:gd name="T24" fmla="*/ 55 w 128"/>
                  <a:gd name="T25" fmla="*/ 0 h 12"/>
                  <a:gd name="T26" fmla="*/ 48 w 128"/>
                  <a:gd name="T27" fmla="*/ 0 h 12"/>
                  <a:gd name="T28" fmla="*/ 48 w 128"/>
                  <a:gd name="T29" fmla="*/ 7 h 12"/>
                  <a:gd name="T30" fmla="*/ 31 w 128"/>
                  <a:gd name="T31" fmla="*/ 7 h 12"/>
                  <a:gd name="T32" fmla="*/ 31 w 128"/>
                  <a:gd name="T33" fmla="*/ 0 h 12"/>
                  <a:gd name="T34" fmla="*/ 24 w 128"/>
                  <a:gd name="T35" fmla="*/ 0 h 12"/>
                  <a:gd name="T36" fmla="*/ 24 w 128"/>
                  <a:gd name="T37" fmla="*/ 7 h 12"/>
                  <a:gd name="T38" fmla="*/ 7 w 128"/>
                  <a:gd name="T39" fmla="*/ 7 h 12"/>
                  <a:gd name="T40" fmla="*/ 7 w 128"/>
                  <a:gd name="T41" fmla="*/ 0 h 12"/>
                  <a:gd name="T42" fmla="*/ 0 w 128"/>
                  <a:gd name="T43" fmla="*/ 0 h 12"/>
                  <a:gd name="T44" fmla="*/ 0 w 128"/>
                  <a:gd name="T45" fmla="*/ 7 h 12"/>
                  <a:gd name="T46" fmla="*/ 0 w 128"/>
                  <a:gd name="T47" fmla="*/ 12 h 12"/>
                  <a:gd name="T48" fmla="*/ 7 w 128"/>
                  <a:gd name="T49" fmla="*/ 12 h 12"/>
                  <a:gd name="T50" fmla="*/ 24 w 128"/>
                  <a:gd name="T51" fmla="*/ 12 h 12"/>
                  <a:gd name="T52" fmla="*/ 31 w 128"/>
                  <a:gd name="T53" fmla="*/ 12 h 12"/>
                  <a:gd name="T54" fmla="*/ 48 w 128"/>
                  <a:gd name="T55" fmla="*/ 12 h 12"/>
                  <a:gd name="T56" fmla="*/ 55 w 128"/>
                  <a:gd name="T57" fmla="*/ 12 h 12"/>
                  <a:gd name="T58" fmla="*/ 74 w 128"/>
                  <a:gd name="T59" fmla="*/ 12 h 12"/>
                  <a:gd name="T60" fmla="*/ 81 w 128"/>
                  <a:gd name="T61" fmla="*/ 12 h 12"/>
                  <a:gd name="T62" fmla="*/ 97 w 128"/>
                  <a:gd name="T63" fmla="*/ 12 h 12"/>
                  <a:gd name="T64" fmla="*/ 104 w 128"/>
                  <a:gd name="T65" fmla="*/ 12 h 12"/>
                  <a:gd name="T66" fmla="*/ 121 w 128"/>
                  <a:gd name="T67" fmla="*/ 12 h 12"/>
                  <a:gd name="T68" fmla="*/ 123 w 128"/>
                  <a:gd name="T69" fmla="*/ 12 h 12"/>
                  <a:gd name="T70" fmla="*/ 128 w 128"/>
                  <a:gd name="T71" fmla="*/ 12 h 12"/>
                  <a:gd name="T72" fmla="*/ 128 w 128"/>
                  <a:gd name="T7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
                    <a:moveTo>
                      <a:pt x="128" y="0"/>
                    </a:moveTo>
                    <a:lnTo>
                      <a:pt x="121" y="0"/>
                    </a:lnTo>
                    <a:lnTo>
                      <a:pt x="121" y="7"/>
                    </a:lnTo>
                    <a:lnTo>
                      <a:pt x="104" y="7"/>
                    </a:lnTo>
                    <a:lnTo>
                      <a:pt x="104" y="0"/>
                    </a:lnTo>
                    <a:lnTo>
                      <a:pt x="97" y="0"/>
                    </a:lnTo>
                    <a:lnTo>
                      <a:pt x="97" y="7"/>
                    </a:lnTo>
                    <a:lnTo>
                      <a:pt x="81" y="7"/>
                    </a:lnTo>
                    <a:lnTo>
                      <a:pt x="81" y="0"/>
                    </a:lnTo>
                    <a:lnTo>
                      <a:pt x="74" y="0"/>
                    </a:lnTo>
                    <a:lnTo>
                      <a:pt x="74" y="7"/>
                    </a:lnTo>
                    <a:lnTo>
                      <a:pt x="55" y="7"/>
                    </a:lnTo>
                    <a:lnTo>
                      <a:pt x="55" y="0"/>
                    </a:lnTo>
                    <a:lnTo>
                      <a:pt x="48" y="0"/>
                    </a:lnTo>
                    <a:lnTo>
                      <a:pt x="48" y="7"/>
                    </a:lnTo>
                    <a:lnTo>
                      <a:pt x="31" y="7"/>
                    </a:lnTo>
                    <a:lnTo>
                      <a:pt x="31" y="0"/>
                    </a:lnTo>
                    <a:lnTo>
                      <a:pt x="24" y="0"/>
                    </a:lnTo>
                    <a:lnTo>
                      <a:pt x="24" y="7"/>
                    </a:lnTo>
                    <a:lnTo>
                      <a:pt x="7" y="7"/>
                    </a:lnTo>
                    <a:lnTo>
                      <a:pt x="7" y="0"/>
                    </a:lnTo>
                    <a:lnTo>
                      <a:pt x="0" y="0"/>
                    </a:lnTo>
                    <a:lnTo>
                      <a:pt x="0" y="7"/>
                    </a:lnTo>
                    <a:lnTo>
                      <a:pt x="0" y="12"/>
                    </a:lnTo>
                    <a:lnTo>
                      <a:pt x="7" y="12"/>
                    </a:lnTo>
                    <a:lnTo>
                      <a:pt x="24" y="12"/>
                    </a:lnTo>
                    <a:lnTo>
                      <a:pt x="31" y="12"/>
                    </a:lnTo>
                    <a:lnTo>
                      <a:pt x="48" y="12"/>
                    </a:lnTo>
                    <a:lnTo>
                      <a:pt x="55" y="12"/>
                    </a:lnTo>
                    <a:lnTo>
                      <a:pt x="74" y="12"/>
                    </a:lnTo>
                    <a:lnTo>
                      <a:pt x="81" y="12"/>
                    </a:lnTo>
                    <a:lnTo>
                      <a:pt x="97" y="12"/>
                    </a:lnTo>
                    <a:lnTo>
                      <a:pt x="104" y="12"/>
                    </a:lnTo>
                    <a:lnTo>
                      <a:pt x="121" y="12"/>
                    </a:lnTo>
                    <a:lnTo>
                      <a:pt x="123" y="12"/>
                    </a:lnTo>
                    <a:lnTo>
                      <a:pt x="128" y="12"/>
                    </a:lnTo>
                    <a:lnTo>
                      <a:pt x="1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32" name="Freeform 44">
                <a:extLst>
                  <a:ext uri="{FF2B5EF4-FFF2-40B4-BE49-F238E27FC236}">
                    <a16:creationId xmlns:a16="http://schemas.microsoft.com/office/drawing/2014/main" id="{030DFE1D-F0AE-4685-9FD3-E1A644622CFA}"/>
                  </a:ext>
                </a:extLst>
              </p:cNvPr>
              <p:cNvSpPr>
                <a:spLocks/>
              </p:cNvSpPr>
              <p:nvPr/>
            </p:nvSpPr>
            <p:spPr bwMode="auto">
              <a:xfrm>
                <a:off x="2536825" y="3324226"/>
                <a:ext cx="533400" cy="198438"/>
              </a:xfrm>
              <a:custGeom>
                <a:avLst/>
                <a:gdLst>
                  <a:gd name="T0" fmla="*/ 0 w 336"/>
                  <a:gd name="T1" fmla="*/ 0 h 125"/>
                  <a:gd name="T2" fmla="*/ 0 w 336"/>
                  <a:gd name="T3" fmla="*/ 125 h 125"/>
                  <a:gd name="T4" fmla="*/ 90 w 336"/>
                  <a:gd name="T5" fmla="*/ 125 h 125"/>
                  <a:gd name="T6" fmla="*/ 90 w 336"/>
                  <a:gd name="T7" fmla="*/ 90 h 125"/>
                  <a:gd name="T8" fmla="*/ 165 w 336"/>
                  <a:gd name="T9" fmla="*/ 90 h 125"/>
                  <a:gd name="T10" fmla="*/ 165 w 336"/>
                  <a:gd name="T11" fmla="*/ 125 h 125"/>
                  <a:gd name="T12" fmla="*/ 336 w 336"/>
                  <a:gd name="T13" fmla="*/ 125 h 125"/>
                  <a:gd name="T14" fmla="*/ 336 w 336"/>
                  <a:gd name="T15" fmla="*/ 0 h 125"/>
                  <a:gd name="T16" fmla="*/ 0 w 336"/>
                  <a:gd name="T1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125">
                    <a:moveTo>
                      <a:pt x="0" y="0"/>
                    </a:moveTo>
                    <a:lnTo>
                      <a:pt x="0" y="125"/>
                    </a:lnTo>
                    <a:lnTo>
                      <a:pt x="90" y="125"/>
                    </a:lnTo>
                    <a:lnTo>
                      <a:pt x="90" y="90"/>
                    </a:lnTo>
                    <a:lnTo>
                      <a:pt x="165" y="90"/>
                    </a:lnTo>
                    <a:lnTo>
                      <a:pt x="165" y="125"/>
                    </a:lnTo>
                    <a:lnTo>
                      <a:pt x="336" y="125"/>
                    </a:lnTo>
                    <a:lnTo>
                      <a:pt x="336"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33" name="Rectangle 45">
                <a:extLst>
                  <a:ext uri="{FF2B5EF4-FFF2-40B4-BE49-F238E27FC236}">
                    <a16:creationId xmlns:a16="http://schemas.microsoft.com/office/drawing/2014/main" id="{56C17150-0EF3-46C7-B126-D028020FB1BC}"/>
                  </a:ext>
                </a:extLst>
              </p:cNvPr>
              <p:cNvSpPr>
                <a:spLocks noChangeArrowheads="1"/>
              </p:cNvSpPr>
              <p:nvPr/>
            </p:nvSpPr>
            <p:spPr bwMode="auto">
              <a:xfrm>
                <a:off x="2963863" y="3324226"/>
                <a:ext cx="106363" cy="19843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34" name="Rectangle 46">
                <a:extLst>
                  <a:ext uri="{FF2B5EF4-FFF2-40B4-BE49-F238E27FC236}">
                    <a16:creationId xmlns:a16="http://schemas.microsoft.com/office/drawing/2014/main" id="{725C9702-450F-4873-AA9B-4EC4B28ADBA3}"/>
                  </a:ext>
                </a:extLst>
              </p:cNvPr>
              <p:cNvSpPr>
                <a:spLocks noChangeArrowheads="1"/>
              </p:cNvSpPr>
              <p:nvPr/>
            </p:nvSpPr>
            <p:spPr bwMode="auto">
              <a:xfrm>
                <a:off x="2649538" y="3406776"/>
                <a:ext cx="30163"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35" name="Rectangle 47">
                <a:extLst>
                  <a:ext uri="{FF2B5EF4-FFF2-40B4-BE49-F238E27FC236}">
                    <a16:creationId xmlns:a16="http://schemas.microsoft.com/office/drawing/2014/main" id="{87E8CF9C-25F5-4158-B641-E9BDA4223271}"/>
                  </a:ext>
                </a:extLst>
              </p:cNvPr>
              <p:cNvSpPr>
                <a:spLocks noChangeArrowheads="1"/>
              </p:cNvSpPr>
              <p:nvPr/>
            </p:nvSpPr>
            <p:spPr bwMode="auto">
              <a:xfrm>
                <a:off x="2581275" y="3406776"/>
                <a:ext cx="30163"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36" name="Rectangle 48">
                <a:extLst>
                  <a:ext uri="{FF2B5EF4-FFF2-40B4-BE49-F238E27FC236}">
                    <a16:creationId xmlns:a16="http://schemas.microsoft.com/office/drawing/2014/main" id="{E9BD8596-45A1-4947-8A7C-DB9B5544D4CF}"/>
                  </a:ext>
                </a:extLst>
              </p:cNvPr>
              <p:cNvSpPr>
                <a:spLocks noChangeArrowheads="1"/>
              </p:cNvSpPr>
              <p:nvPr/>
            </p:nvSpPr>
            <p:spPr bwMode="auto">
              <a:xfrm>
                <a:off x="2724150" y="3406776"/>
                <a:ext cx="30163"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37" name="Rectangle 49">
                <a:extLst>
                  <a:ext uri="{FF2B5EF4-FFF2-40B4-BE49-F238E27FC236}">
                    <a16:creationId xmlns:a16="http://schemas.microsoft.com/office/drawing/2014/main" id="{5B28CCD6-D8B6-4915-ACBE-7BD60ADC365C}"/>
                  </a:ext>
                </a:extLst>
              </p:cNvPr>
              <p:cNvSpPr>
                <a:spLocks noChangeArrowheads="1"/>
              </p:cNvSpPr>
              <p:nvPr/>
            </p:nvSpPr>
            <p:spPr bwMode="auto">
              <a:xfrm>
                <a:off x="2798763" y="3406776"/>
                <a:ext cx="26988"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38" name="Rectangle 50">
                <a:extLst>
                  <a:ext uri="{FF2B5EF4-FFF2-40B4-BE49-F238E27FC236}">
                    <a16:creationId xmlns:a16="http://schemas.microsoft.com/office/drawing/2014/main" id="{91A82E9E-3D4B-4BE8-B9BF-D30318CF7D5B}"/>
                  </a:ext>
                </a:extLst>
              </p:cNvPr>
              <p:cNvSpPr>
                <a:spLocks noChangeArrowheads="1"/>
              </p:cNvSpPr>
              <p:nvPr/>
            </p:nvSpPr>
            <p:spPr bwMode="auto">
              <a:xfrm>
                <a:off x="2874963" y="3406776"/>
                <a:ext cx="25400"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39" name="Freeform 51">
                <a:extLst>
                  <a:ext uri="{FF2B5EF4-FFF2-40B4-BE49-F238E27FC236}">
                    <a16:creationId xmlns:a16="http://schemas.microsoft.com/office/drawing/2014/main" id="{7B837604-CFC8-4595-A072-6A0E0ADCA919}"/>
                  </a:ext>
                </a:extLst>
              </p:cNvPr>
              <p:cNvSpPr>
                <a:spLocks/>
              </p:cNvSpPr>
              <p:nvPr/>
            </p:nvSpPr>
            <p:spPr bwMode="auto">
              <a:xfrm>
                <a:off x="2768600" y="3113088"/>
                <a:ext cx="68263" cy="41275"/>
              </a:xfrm>
              <a:custGeom>
                <a:avLst/>
                <a:gdLst>
                  <a:gd name="T0" fmla="*/ 43 w 43"/>
                  <a:gd name="T1" fmla="*/ 26 h 26"/>
                  <a:gd name="T2" fmla="*/ 41 w 43"/>
                  <a:gd name="T3" fmla="*/ 0 h 26"/>
                  <a:gd name="T4" fmla="*/ 0 w 43"/>
                  <a:gd name="T5" fmla="*/ 0 h 26"/>
                  <a:gd name="T6" fmla="*/ 0 w 43"/>
                  <a:gd name="T7" fmla="*/ 26 h 26"/>
                  <a:gd name="T8" fmla="*/ 43 w 43"/>
                  <a:gd name="T9" fmla="*/ 26 h 26"/>
                </a:gdLst>
                <a:ahLst/>
                <a:cxnLst>
                  <a:cxn ang="0">
                    <a:pos x="T0" y="T1"/>
                  </a:cxn>
                  <a:cxn ang="0">
                    <a:pos x="T2" y="T3"/>
                  </a:cxn>
                  <a:cxn ang="0">
                    <a:pos x="T4" y="T5"/>
                  </a:cxn>
                  <a:cxn ang="0">
                    <a:pos x="T6" y="T7"/>
                  </a:cxn>
                  <a:cxn ang="0">
                    <a:pos x="T8" y="T9"/>
                  </a:cxn>
                </a:cxnLst>
                <a:rect l="0" t="0" r="r" b="b"/>
                <a:pathLst>
                  <a:path w="43" h="26">
                    <a:moveTo>
                      <a:pt x="43" y="26"/>
                    </a:moveTo>
                    <a:lnTo>
                      <a:pt x="41" y="0"/>
                    </a:lnTo>
                    <a:lnTo>
                      <a:pt x="0" y="0"/>
                    </a:lnTo>
                    <a:lnTo>
                      <a:pt x="0" y="26"/>
                    </a:lnTo>
                    <a:lnTo>
                      <a:pt x="43" y="2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40" name="Freeform 52">
                <a:extLst>
                  <a:ext uri="{FF2B5EF4-FFF2-40B4-BE49-F238E27FC236}">
                    <a16:creationId xmlns:a16="http://schemas.microsoft.com/office/drawing/2014/main" id="{1807478F-90EC-4E9A-9B6B-79695AC3E5DE}"/>
                  </a:ext>
                </a:extLst>
              </p:cNvPr>
              <p:cNvSpPr>
                <a:spLocks/>
              </p:cNvSpPr>
              <p:nvPr/>
            </p:nvSpPr>
            <p:spPr bwMode="auto">
              <a:xfrm>
                <a:off x="2622550" y="3113088"/>
                <a:ext cx="68263" cy="41275"/>
              </a:xfrm>
              <a:custGeom>
                <a:avLst/>
                <a:gdLst>
                  <a:gd name="T0" fmla="*/ 43 w 43"/>
                  <a:gd name="T1" fmla="*/ 26 h 26"/>
                  <a:gd name="T2" fmla="*/ 40 w 43"/>
                  <a:gd name="T3" fmla="*/ 0 h 26"/>
                  <a:gd name="T4" fmla="*/ 2 w 43"/>
                  <a:gd name="T5" fmla="*/ 0 h 26"/>
                  <a:gd name="T6" fmla="*/ 0 w 43"/>
                  <a:gd name="T7" fmla="*/ 26 h 26"/>
                  <a:gd name="T8" fmla="*/ 43 w 43"/>
                  <a:gd name="T9" fmla="*/ 26 h 26"/>
                </a:gdLst>
                <a:ahLst/>
                <a:cxnLst>
                  <a:cxn ang="0">
                    <a:pos x="T0" y="T1"/>
                  </a:cxn>
                  <a:cxn ang="0">
                    <a:pos x="T2" y="T3"/>
                  </a:cxn>
                  <a:cxn ang="0">
                    <a:pos x="T4" y="T5"/>
                  </a:cxn>
                  <a:cxn ang="0">
                    <a:pos x="T6" y="T7"/>
                  </a:cxn>
                  <a:cxn ang="0">
                    <a:pos x="T8" y="T9"/>
                  </a:cxn>
                </a:cxnLst>
                <a:rect l="0" t="0" r="r" b="b"/>
                <a:pathLst>
                  <a:path w="43" h="26">
                    <a:moveTo>
                      <a:pt x="43" y="26"/>
                    </a:moveTo>
                    <a:lnTo>
                      <a:pt x="40" y="0"/>
                    </a:lnTo>
                    <a:lnTo>
                      <a:pt x="2" y="0"/>
                    </a:lnTo>
                    <a:lnTo>
                      <a:pt x="0" y="26"/>
                    </a:lnTo>
                    <a:lnTo>
                      <a:pt x="43" y="2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41" name="Freeform 53">
                <a:extLst>
                  <a:ext uri="{FF2B5EF4-FFF2-40B4-BE49-F238E27FC236}">
                    <a16:creationId xmlns:a16="http://schemas.microsoft.com/office/drawing/2014/main" id="{C058B199-370A-4046-B53C-C315EF9C5CF7}"/>
                  </a:ext>
                </a:extLst>
              </p:cNvPr>
              <p:cNvSpPr>
                <a:spLocks/>
              </p:cNvSpPr>
              <p:nvPr/>
            </p:nvSpPr>
            <p:spPr bwMode="auto">
              <a:xfrm>
                <a:off x="2911475" y="3113088"/>
                <a:ext cx="68263" cy="41275"/>
              </a:xfrm>
              <a:custGeom>
                <a:avLst/>
                <a:gdLst>
                  <a:gd name="T0" fmla="*/ 43 w 43"/>
                  <a:gd name="T1" fmla="*/ 26 h 26"/>
                  <a:gd name="T2" fmla="*/ 43 w 43"/>
                  <a:gd name="T3" fmla="*/ 0 h 26"/>
                  <a:gd name="T4" fmla="*/ 3 w 43"/>
                  <a:gd name="T5" fmla="*/ 0 h 26"/>
                  <a:gd name="T6" fmla="*/ 0 w 43"/>
                  <a:gd name="T7" fmla="*/ 26 h 26"/>
                  <a:gd name="T8" fmla="*/ 43 w 43"/>
                  <a:gd name="T9" fmla="*/ 26 h 26"/>
                </a:gdLst>
                <a:ahLst/>
                <a:cxnLst>
                  <a:cxn ang="0">
                    <a:pos x="T0" y="T1"/>
                  </a:cxn>
                  <a:cxn ang="0">
                    <a:pos x="T2" y="T3"/>
                  </a:cxn>
                  <a:cxn ang="0">
                    <a:pos x="T4" y="T5"/>
                  </a:cxn>
                  <a:cxn ang="0">
                    <a:pos x="T6" y="T7"/>
                  </a:cxn>
                  <a:cxn ang="0">
                    <a:pos x="T8" y="T9"/>
                  </a:cxn>
                </a:cxnLst>
                <a:rect l="0" t="0" r="r" b="b"/>
                <a:pathLst>
                  <a:path w="43" h="26">
                    <a:moveTo>
                      <a:pt x="43" y="26"/>
                    </a:moveTo>
                    <a:lnTo>
                      <a:pt x="43" y="0"/>
                    </a:lnTo>
                    <a:lnTo>
                      <a:pt x="3" y="0"/>
                    </a:lnTo>
                    <a:lnTo>
                      <a:pt x="0" y="26"/>
                    </a:lnTo>
                    <a:lnTo>
                      <a:pt x="43" y="2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42" name="Freeform 54">
                <a:extLst>
                  <a:ext uri="{FF2B5EF4-FFF2-40B4-BE49-F238E27FC236}">
                    <a16:creationId xmlns:a16="http://schemas.microsoft.com/office/drawing/2014/main" id="{96117716-51B5-4C5D-A93A-1A9D9C783035}"/>
                  </a:ext>
                </a:extLst>
              </p:cNvPr>
              <p:cNvSpPr>
                <a:spLocks/>
              </p:cNvSpPr>
              <p:nvPr/>
            </p:nvSpPr>
            <p:spPr bwMode="auto">
              <a:xfrm>
                <a:off x="2614613" y="3157538"/>
                <a:ext cx="82550" cy="166688"/>
              </a:xfrm>
              <a:custGeom>
                <a:avLst/>
                <a:gdLst>
                  <a:gd name="T0" fmla="*/ 5 w 52"/>
                  <a:gd name="T1" fmla="*/ 0 h 105"/>
                  <a:gd name="T2" fmla="*/ 0 w 52"/>
                  <a:gd name="T3" fmla="*/ 105 h 105"/>
                  <a:gd name="T4" fmla="*/ 52 w 52"/>
                  <a:gd name="T5" fmla="*/ 105 h 105"/>
                  <a:gd name="T6" fmla="*/ 48 w 52"/>
                  <a:gd name="T7" fmla="*/ 0 h 105"/>
                  <a:gd name="T8" fmla="*/ 5 w 52"/>
                  <a:gd name="T9" fmla="*/ 0 h 105"/>
                </a:gdLst>
                <a:ahLst/>
                <a:cxnLst>
                  <a:cxn ang="0">
                    <a:pos x="T0" y="T1"/>
                  </a:cxn>
                  <a:cxn ang="0">
                    <a:pos x="T2" y="T3"/>
                  </a:cxn>
                  <a:cxn ang="0">
                    <a:pos x="T4" y="T5"/>
                  </a:cxn>
                  <a:cxn ang="0">
                    <a:pos x="T6" y="T7"/>
                  </a:cxn>
                  <a:cxn ang="0">
                    <a:pos x="T8" y="T9"/>
                  </a:cxn>
                </a:cxnLst>
                <a:rect l="0" t="0" r="r" b="b"/>
                <a:pathLst>
                  <a:path w="52" h="105">
                    <a:moveTo>
                      <a:pt x="5" y="0"/>
                    </a:moveTo>
                    <a:lnTo>
                      <a:pt x="0" y="105"/>
                    </a:lnTo>
                    <a:lnTo>
                      <a:pt x="52" y="105"/>
                    </a:lnTo>
                    <a:lnTo>
                      <a:pt x="48" y="0"/>
                    </a:lnTo>
                    <a:lnTo>
                      <a:pt x="5"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43" name="Freeform 55">
                <a:extLst>
                  <a:ext uri="{FF2B5EF4-FFF2-40B4-BE49-F238E27FC236}">
                    <a16:creationId xmlns:a16="http://schemas.microsoft.com/office/drawing/2014/main" id="{E830BB48-D73A-4601-90B4-C2A1C760BDD6}"/>
                  </a:ext>
                </a:extLst>
              </p:cNvPr>
              <p:cNvSpPr>
                <a:spLocks/>
              </p:cNvSpPr>
              <p:nvPr/>
            </p:nvSpPr>
            <p:spPr bwMode="auto">
              <a:xfrm>
                <a:off x="2903538" y="3157538"/>
                <a:ext cx="87313" cy="166688"/>
              </a:xfrm>
              <a:custGeom>
                <a:avLst/>
                <a:gdLst>
                  <a:gd name="T0" fmla="*/ 5 w 55"/>
                  <a:gd name="T1" fmla="*/ 0 h 105"/>
                  <a:gd name="T2" fmla="*/ 0 w 55"/>
                  <a:gd name="T3" fmla="*/ 105 h 105"/>
                  <a:gd name="T4" fmla="*/ 55 w 55"/>
                  <a:gd name="T5" fmla="*/ 105 h 105"/>
                  <a:gd name="T6" fmla="*/ 48 w 55"/>
                  <a:gd name="T7" fmla="*/ 0 h 105"/>
                  <a:gd name="T8" fmla="*/ 5 w 55"/>
                  <a:gd name="T9" fmla="*/ 0 h 105"/>
                </a:gdLst>
                <a:ahLst/>
                <a:cxnLst>
                  <a:cxn ang="0">
                    <a:pos x="T0" y="T1"/>
                  </a:cxn>
                  <a:cxn ang="0">
                    <a:pos x="T2" y="T3"/>
                  </a:cxn>
                  <a:cxn ang="0">
                    <a:pos x="T4" y="T5"/>
                  </a:cxn>
                  <a:cxn ang="0">
                    <a:pos x="T6" y="T7"/>
                  </a:cxn>
                  <a:cxn ang="0">
                    <a:pos x="T8" y="T9"/>
                  </a:cxn>
                </a:cxnLst>
                <a:rect l="0" t="0" r="r" b="b"/>
                <a:pathLst>
                  <a:path w="55" h="105">
                    <a:moveTo>
                      <a:pt x="5" y="0"/>
                    </a:moveTo>
                    <a:lnTo>
                      <a:pt x="0" y="105"/>
                    </a:lnTo>
                    <a:lnTo>
                      <a:pt x="55" y="105"/>
                    </a:lnTo>
                    <a:lnTo>
                      <a:pt x="48" y="0"/>
                    </a:lnTo>
                    <a:lnTo>
                      <a:pt x="5"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44" name="Freeform 56">
                <a:extLst>
                  <a:ext uri="{FF2B5EF4-FFF2-40B4-BE49-F238E27FC236}">
                    <a16:creationId xmlns:a16="http://schemas.microsoft.com/office/drawing/2014/main" id="{655A91EC-8506-4E69-A1A4-36FEFEA32FA9}"/>
                  </a:ext>
                </a:extLst>
              </p:cNvPr>
              <p:cNvSpPr>
                <a:spLocks/>
              </p:cNvSpPr>
              <p:nvPr/>
            </p:nvSpPr>
            <p:spPr bwMode="auto">
              <a:xfrm>
                <a:off x="2757488" y="3157538"/>
                <a:ext cx="87313" cy="166688"/>
              </a:xfrm>
              <a:custGeom>
                <a:avLst/>
                <a:gdLst>
                  <a:gd name="T0" fmla="*/ 7 w 55"/>
                  <a:gd name="T1" fmla="*/ 0 h 105"/>
                  <a:gd name="T2" fmla="*/ 0 w 55"/>
                  <a:gd name="T3" fmla="*/ 105 h 105"/>
                  <a:gd name="T4" fmla="*/ 55 w 55"/>
                  <a:gd name="T5" fmla="*/ 105 h 105"/>
                  <a:gd name="T6" fmla="*/ 50 w 55"/>
                  <a:gd name="T7" fmla="*/ 0 h 105"/>
                  <a:gd name="T8" fmla="*/ 7 w 55"/>
                  <a:gd name="T9" fmla="*/ 0 h 105"/>
                </a:gdLst>
                <a:ahLst/>
                <a:cxnLst>
                  <a:cxn ang="0">
                    <a:pos x="T0" y="T1"/>
                  </a:cxn>
                  <a:cxn ang="0">
                    <a:pos x="T2" y="T3"/>
                  </a:cxn>
                  <a:cxn ang="0">
                    <a:pos x="T4" y="T5"/>
                  </a:cxn>
                  <a:cxn ang="0">
                    <a:pos x="T6" y="T7"/>
                  </a:cxn>
                  <a:cxn ang="0">
                    <a:pos x="T8" y="T9"/>
                  </a:cxn>
                </a:cxnLst>
                <a:rect l="0" t="0" r="r" b="b"/>
                <a:pathLst>
                  <a:path w="55" h="105">
                    <a:moveTo>
                      <a:pt x="7" y="0"/>
                    </a:moveTo>
                    <a:lnTo>
                      <a:pt x="0" y="105"/>
                    </a:lnTo>
                    <a:lnTo>
                      <a:pt x="55" y="105"/>
                    </a:lnTo>
                    <a:lnTo>
                      <a:pt x="50" y="0"/>
                    </a:lnTo>
                    <a:lnTo>
                      <a:pt x="7"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45" name="Freeform 57">
                <a:extLst>
                  <a:ext uri="{FF2B5EF4-FFF2-40B4-BE49-F238E27FC236}">
                    <a16:creationId xmlns:a16="http://schemas.microsoft.com/office/drawing/2014/main" id="{62A214E8-A925-4AA6-B1EC-F5ABFED9AAFF}"/>
                  </a:ext>
                </a:extLst>
              </p:cNvPr>
              <p:cNvSpPr>
                <a:spLocks/>
              </p:cNvSpPr>
              <p:nvPr/>
            </p:nvSpPr>
            <p:spPr bwMode="auto">
              <a:xfrm>
                <a:off x="2281238" y="2614613"/>
                <a:ext cx="115888" cy="136525"/>
              </a:xfrm>
              <a:custGeom>
                <a:avLst/>
                <a:gdLst>
                  <a:gd name="T0" fmla="*/ 6 w 31"/>
                  <a:gd name="T1" fmla="*/ 36 h 36"/>
                  <a:gd name="T2" fmla="*/ 31 w 31"/>
                  <a:gd name="T3" fmla="*/ 36 h 36"/>
                  <a:gd name="T4" fmla="*/ 31 w 31"/>
                  <a:gd name="T5" fmla="*/ 0 h 36"/>
                  <a:gd name="T6" fmla="*/ 6 w 31"/>
                  <a:gd name="T7" fmla="*/ 0 h 36"/>
                  <a:gd name="T8" fmla="*/ 0 w 31"/>
                  <a:gd name="T9" fmla="*/ 6 h 36"/>
                  <a:gd name="T10" fmla="*/ 0 w 31"/>
                  <a:gd name="T11" fmla="*/ 30 h 36"/>
                  <a:gd name="T12" fmla="*/ 6 w 3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31" h="36">
                    <a:moveTo>
                      <a:pt x="6" y="36"/>
                    </a:moveTo>
                    <a:cubicBezTo>
                      <a:pt x="31" y="36"/>
                      <a:pt x="31" y="36"/>
                      <a:pt x="31" y="36"/>
                    </a:cubicBezTo>
                    <a:cubicBezTo>
                      <a:pt x="31" y="0"/>
                      <a:pt x="31" y="0"/>
                      <a:pt x="31" y="0"/>
                    </a:cubicBezTo>
                    <a:cubicBezTo>
                      <a:pt x="6" y="0"/>
                      <a:pt x="6" y="0"/>
                      <a:pt x="6" y="0"/>
                    </a:cubicBezTo>
                    <a:cubicBezTo>
                      <a:pt x="3" y="0"/>
                      <a:pt x="0" y="3"/>
                      <a:pt x="0" y="6"/>
                    </a:cubicBezTo>
                    <a:cubicBezTo>
                      <a:pt x="0" y="30"/>
                      <a:pt x="0" y="30"/>
                      <a:pt x="0" y="30"/>
                    </a:cubicBezTo>
                    <a:cubicBezTo>
                      <a:pt x="0" y="33"/>
                      <a:pt x="3" y="36"/>
                      <a:pt x="6" y="36"/>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46" name="Rectangle 58">
                <a:extLst>
                  <a:ext uri="{FF2B5EF4-FFF2-40B4-BE49-F238E27FC236}">
                    <a16:creationId xmlns:a16="http://schemas.microsoft.com/office/drawing/2014/main" id="{669C969B-5608-481A-B038-8F0748A64733}"/>
                  </a:ext>
                </a:extLst>
              </p:cNvPr>
              <p:cNvSpPr>
                <a:spLocks noChangeArrowheads="1"/>
              </p:cNvSpPr>
              <p:nvPr/>
            </p:nvSpPr>
            <p:spPr bwMode="auto">
              <a:xfrm>
                <a:off x="2322513" y="2751138"/>
                <a:ext cx="44450" cy="1428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47" name="Rectangle 59">
                <a:extLst>
                  <a:ext uri="{FF2B5EF4-FFF2-40B4-BE49-F238E27FC236}">
                    <a16:creationId xmlns:a16="http://schemas.microsoft.com/office/drawing/2014/main" id="{2E6B3DBF-B2AC-4A6E-B694-B56C64260F25}"/>
                  </a:ext>
                </a:extLst>
              </p:cNvPr>
              <p:cNvSpPr>
                <a:spLocks noChangeArrowheads="1"/>
              </p:cNvSpPr>
              <p:nvPr/>
            </p:nvSpPr>
            <p:spPr bwMode="auto">
              <a:xfrm>
                <a:off x="2322513" y="2751138"/>
                <a:ext cx="44450"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48" name="Freeform 60">
                <a:extLst>
                  <a:ext uri="{FF2B5EF4-FFF2-40B4-BE49-F238E27FC236}">
                    <a16:creationId xmlns:a16="http://schemas.microsoft.com/office/drawing/2014/main" id="{54278DBD-6201-42B4-B75F-00A855BA53CB}"/>
                  </a:ext>
                </a:extLst>
              </p:cNvPr>
              <p:cNvSpPr>
                <a:spLocks/>
              </p:cNvSpPr>
              <p:nvPr/>
            </p:nvSpPr>
            <p:spPr bwMode="auto">
              <a:xfrm>
                <a:off x="2355850" y="2935288"/>
                <a:ext cx="104775" cy="109538"/>
              </a:xfrm>
              <a:custGeom>
                <a:avLst/>
                <a:gdLst>
                  <a:gd name="T0" fmla="*/ 66 w 66"/>
                  <a:gd name="T1" fmla="*/ 47 h 69"/>
                  <a:gd name="T2" fmla="*/ 47 w 66"/>
                  <a:gd name="T3" fmla="*/ 69 h 69"/>
                  <a:gd name="T4" fmla="*/ 0 w 66"/>
                  <a:gd name="T5" fmla="*/ 19 h 69"/>
                  <a:gd name="T6" fmla="*/ 19 w 66"/>
                  <a:gd name="T7" fmla="*/ 0 h 69"/>
                  <a:gd name="T8" fmla="*/ 66 w 66"/>
                  <a:gd name="T9" fmla="*/ 47 h 69"/>
                </a:gdLst>
                <a:ahLst/>
                <a:cxnLst>
                  <a:cxn ang="0">
                    <a:pos x="T0" y="T1"/>
                  </a:cxn>
                  <a:cxn ang="0">
                    <a:pos x="T2" y="T3"/>
                  </a:cxn>
                  <a:cxn ang="0">
                    <a:pos x="T4" y="T5"/>
                  </a:cxn>
                  <a:cxn ang="0">
                    <a:pos x="T6" y="T7"/>
                  </a:cxn>
                  <a:cxn ang="0">
                    <a:pos x="T8" y="T9"/>
                  </a:cxn>
                </a:cxnLst>
                <a:rect l="0" t="0" r="r" b="b"/>
                <a:pathLst>
                  <a:path w="66" h="69">
                    <a:moveTo>
                      <a:pt x="66" y="47"/>
                    </a:moveTo>
                    <a:lnTo>
                      <a:pt x="47" y="69"/>
                    </a:lnTo>
                    <a:lnTo>
                      <a:pt x="0" y="19"/>
                    </a:lnTo>
                    <a:lnTo>
                      <a:pt x="19" y="0"/>
                    </a:lnTo>
                    <a:lnTo>
                      <a:pt x="66" y="4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49" name="Freeform 61">
                <a:extLst>
                  <a:ext uri="{FF2B5EF4-FFF2-40B4-BE49-F238E27FC236}">
                    <a16:creationId xmlns:a16="http://schemas.microsoft.com/office/drawing/2014/main" id="{AC5A8729-BD6B-4870-81BF-75A139B30B68}"/>
                  </a:ext>
                </a:extLst>
              </p:cNvPr>
              <p:cNvSpPr>
                <a:spLocks/>
              </p:cNvSpPr>
              <p:nvPr/>
            </p:nvSpPr>
            <p:spPr bwMode="auto">
              <a:xfrm>
                <a:off x="2355850" y="2935288"/>
                <a:ext cx="63500" cy="68263"/>
              </a:xfrm>
              <a:custGeom>
                <a:avLst/>
                <a:gdLst>
                  <a:gd name="T0" fmla="*/ 40 w 40"/>
                  <a:gd name="T1" fmla="*/ 21 h 43"/>
                  <a:gd name="T2" fmla="*/ 21 w 40"/>
                  <a:gd name="T3" fmla="*/ 43 h 43"/>
                  <a:gd name="T4" fmla="*/ 0 w 40"/>
                  <a:gd name="T5" fmla="*/ 19 h 43"/>
                  <a:gd name="T6" fmla="*/ 19 w 40"/>
                  <a:gd name="T7" fmla="*/ 0 h 43"/>
                  <a:gd name="T8" fmla="*/ 40 w 40"/>
                  <a:gd name="T9" fmla="*/ 21 h 43"/>
                </a:gdLst>
                <a:ahLst/>
                <a:cxnLst>
                  <a:cxn ang="0">
                    <a:pos x="T0" y="T1"/>
                  </a:cxn>
                  <a:cxn ang="0">
                    <a:pos x="T2" y="T3"/>
                  </a:cxn>
                  <a:cxn ang="0">
                    <a:pos x="T4" y="T5"/>
                  </a:cxn>
                  <a:cxn ang="0">
                    <a:pos x="T6" y="T7"/>
                  </a:cxn>
                  <a:cxn ang="0">
                    <a:pos x="T8" y="T9"/>
                  </a:cxn>
                </a:cxnLst>
                <a:rect l="0" t="0" r="r" b="b"/>
                <a:pathLst>
                  <a:path w="40" h="43">
                    <a:moveTo>
                      <a:pt x="40" y="21"/>
                    </a:moveTo>
                    <a:lnTo>
                      <a:pt x="21" y="43"/>
                    </a:lnTo>
                    <a:lnTo>
                      <a:pt x="0" y="19"/>
                    </a:lnTo>
                    <a:lnTo>
                      <a:pt x="19" y="0"/>
                    </a:lnTo>
                    <a:lnTo>
                      <a:pt x="4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50" name="Freeform 62">
                <a:extLst>
                  <a:ext uri="{FF2B5EF4-FFF2-40B4-BE49-F238E27FC236}">
                    <a16:creationId xmlns:a16="http://schemas.microsoft.com/office/drawing/2014/main" id="{3C2F84AC-862C-47F9-B8A2-69BC3D67D656}"/>
                  </a:ext>
                </a:extLst>
              </p:cNvPr>
              <p:cNvSpPr>
                <a:spLocks/>
              </p:cNvSpPr>
              <p:nvPr/>
            </p:nvSpPr>
            <p:spPr bwMode="auto">
              <a:xfrm>
                <a:off x="2295525" y="2833688"/>
                <a:ext cx="98425" cy="139700"/>
              </a:xfrm>
              <a:custGeom>
                <a:avLst/>
                <a:gdLst>
                  <a:gd name="T0" fmla="*/ 26 w 26"/>
                  <a:gd name="T1" fmla="*/ 30 h 37"/>
                  <a:gd name="T2" fmla="*/ 19 w 26"/>
                  <a:gd name="T3" fmla="*/ 37 h 37"/>
                  <a:gd name="T4" fmla="*/ 7 w 26"/>
                  <a:gd name="T5" fmla="*/ 37 h 37"/>
                  <a:gd name="T6" fmla="*/ 0 w 26"/>
                  <a:gd name="T7" fmla="*/ 30 h 37"/>
                  <a:gd name="T8" fmla="*/ 0 w 26"/>
                  <a:gd name="T9" fmla="*/ 8 h 37"/>
                  <a:gd name="T10" fmla="*/ 7 w 26"/>
                  <a:gd name="T11" fmla="*/ 0 h 37"/>
                  <a:gd name="T12" fmla="*/ 19 w 26"/>
                  <a:gd name="T13" fmla="*/ 0 h 37"/>
                  <a:gd name="T14" fmla="*/ 26 w 26"/>
                  <a:gd name="T15" fmla="*/ 8 h 37"/>
                  <a:gd name="T16" fmla="*/ 26 w 26"/>
                  <a:gd name="T1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7">
                    <a:moveTo>
                      <a:pt x="26" y="30"/>
                    </a:moveTo>
                    <a:cubicBezTo>
                      <a:pt x="26" y="34"/>
                      <a:pt x="23" y="37"/>
                      <a:pt x="19" y="37"/>
                    </a:cubicBezTo>
                    <a:cubicBezTo>
                      <a:pt x="7" y="37"/>
                      <a:pt x="7" y="37"/>
                      <a:pt x="7" y="37"/>
                    </a:cubicBezTo>
                    <a:cubicBezTo>
                      <a:pt x="3" y="37"/>
                      <a:pt x="0" y="34"/>
                      <a:pt x="0" y="30"/>
                    </a:cubicBezTo>
                    <a:cubicBezTo>
                      <a:pt x="0" y="8"/>
                      <a:pt x="0" y="8"/>
                      <a:pt x="0" y="8"/>
                    </a:cubicBezTo>
                    <a:cubicBezTo>
                      <a:pt x="0" y="4"/>
                      <a:pt x="3" y="0"/>
                      <a:pt x="7" y="0"/>
                    </a:cubicBezTo>
                    <a:cubicBezTo>
                      <a:pt x="19" y="0"/>
                      <a:pt x="19" y="0"/>
                      <a:pt x="19" y="0"/>
                    </a:cubicBezTo>
                    <a:cubicBezTo>
                      <a:pt x="23" y="0"/>
                      <a:pt x="26" y="4"/>
                      <a:pt x="26" y="8"/>
                    </a:cubicBezTo>
                    <a:lnTo>
                      <a:pt x="26" y="3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51" name="Freeform 63">
                <a:extLst>
                  <a:ext uri="{FF2B5EF4-FFF2-40B4-BE49-F238E27FC236}">
                    <a16:creationId xmlns:a16="http://schemas.microsoft.com/office/drawing/2014/main" id="{80F9D601-09A9-4745-B6FF-156C9D9F0927}"/>
                  </a:ext>
                </a:extLst>
              </p:cNvPr>
              <p:cNvSpPr>
                <a:spLocks/>
              </p:cNvSpPr>
              <p:nvPr/>
            </p:nvSpPr>
            <p:spPr bwMode="auto">
              <a:xfrm>
                <a:off x="2401888" y="2984501"/>
                <a:ext cx="138113" cy="142875"/>
              </a:xfrm>
              <a:custGeom>
                <a:avLst/>
                <a:gdLst>
                  <a:gd name="T0" fmla="*/ 20 w 37"/>
                  <a:gd name="T1" fmla="*/ 28 h 38"/>
                  <a:gd name="T2" fmla="*/ 13 w 37"/>
                  <a:gd name="T3" fmla="*/ 26 h 38"/>
                  <a:gd name="T4" fmla="*/ 13 w 37"/>
                  <a:gd name="T5" fmla="*/ 13 h 38"/>
                  <a:gd name="T6" fmla="*/ 26 w 37"/>
                  <a:gd name="T7" fmla="*/ 13 h 38"/>
                  <a:gd name="T8" fmla="*/ 29 w 37"/>
                  <a:gd name="T9" fmla="*/ 19 h 38"/>
                  <a:gd name="T10" fmla="*/ 37 w 37"/>
                  <a:gd name="T11" fmla="*/ 19 h 38"/>
                  <a:gd name="T12" fmla="*/ 32 w 37"/>
                  <a:gd name="T13" fmla="*/ 7 h 38"/>
                  <a:gd name="T14" fmla="*/ 7 w 37"/>
                  <a:gd name="T15" fmla="*/ 6 h 38"/>
                  <a:gd name="T16" fmla="*/ 7 w 37"/>
                  <a:gd name="T17" fmla="*/ 32 h 38"/>
                  <a:gd name="T18" fmla="*/ 20 w 37"/>
                  <a:gd name="T19" fmla="*/ 37 h 38"/>
                  <a:gd name="T20" fmla="*/ 20 w 37"/>
                  <a:gd name="T21"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8">
                    <a:moveTo>
                      <a:pt x="20" y="28"/>
                    </a:moveTo>
                    <a:cubicBezTo>
                      <a:pt x="18" y="28"/>
                      <a:pt x="15" y="28"/>
                      <a:pt x="13" y="26"/>
                    </a:cubicBezTo>
                    <a:cubicBezTo>
                      <a:pt x="10" y="22"/>
                      <a:pt x="10" y="17"/>
                      <a:pt x="13" y="13"/>
                    </a:cubicBezTo>
                    <a:cubicBezTo>
                      <a:pt x="17" y="9"/>
                      <a:pt x="22" y="9"/>
                      <a:pt x="26" y="13"/>
                    </a:cubicBezTo>
                    <a:cubicBezTo>
                      <a:pt x="28" y="15"/>
                      <a:pt x="28" y="17"/>
                      <a:pt x="29" y="19"/>
                    </a:cubicBezTo>
                    <a:cubicBezTo>
                      <a:pt x="37" y="19"/>
                      <a:pt x="37" y="19"/>
                      <a:pt x="37" y="19"/>
                    </a:cubicBezTo>
                    <a:cubicBezTo>
                      <a:pt x="37" y="15"/>
                      <a:pt x="36" y="10"/>
                      <a:pt x="32" y="7"/>
                    </a:cubicBezTo>
                    <a:cubicBezTo>
                      <a:pt x="25" y="0"/>
                      <a:pt x="14" y="0"/>
                      <a:pt x="7" y="6"/>
                    </a:cubicBezTo>
                    <a:cubicBezTo>
                      <a:pt x="0" y="14"/>
                      <a:pt x="0" y="25"/>
                      <a:pt x="7" y="32"/>
                    </a:cubicBezTo>
                    <a:cubicBezTo>
                      <a:pt x="11" y="36"/>
                      <a:pt x="15" y="38"/>
                      <a:pt x="20" y="37"/>
                    </a:cubicBezTo>
                    <a:lnTo>
                      <a:pt x="20" y="2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52" name="Freeform 64">
                <a:extLst>
                  <a:ext uri="{FF2B5EF4-FFF2-40B4-BE49-F238E27FC236}">
                    <a16:creationId xmlns:a16="http://schemas.microsoft.com/office/drawing/2014/main" id="{930AF965-E738-4FE9-A2A4-40E11E2CBB50}"/>
                  </a:ext>
                </a:extLst>
              </p:cNvPr>
              <p:cNvSpPr>
                <a:spLocks/>
              </p:cNvSpPr>
              <p:nvPr/>
            </p:nvSpPr>
            <p:spPr bwMode="auto">
              <a:xfrm>
                <a:off x="1912938" y="3275013"/>
                <a:ext cx="404813" cy="403225"/>
              </a:xfrm>
              <a:custGeom>
                <a:avLst/>
                <a:gdLst>
                  <a:gd name="T0" fmla="*/ 48 w 108"/>
                  <a:gd name="T1" fmla="*/ 0 h 107"/>
                  <a:gd name="T2" fmla="*/ 13 w 108"/>
                  <a:gd name="T3" fmla="*/ 19 h 107"/>
                  <a:gd name="T4" fmla="*/ 1 w 108"/>
                  <a:gd name="T5" fmla="*/ 58 h 107"/>
                  <a:gd name="T6" fmla="*/ 21 w 108"/>
                  <a:gd name="T7" fmla="*/ 94 h 107"/>
                  <a:gd name="T8" fmla="*/ 60 w 108"/>
                  <a:gd name="T9" fmla="*/ 106 h 107"/>
                  <a:gd name="T10" fmla="*/ 95 w 108"/>
                  <a:gd name="T11" fmla="*/ 86 h 107"/>
                  <a:gd name="T12" fmla="*/ 107 w 108"/>
                  <a:gd name="T13" fmla="*/ 47 h 107"/>
                  <a:gd name="T14" fmla="*/ 87 w 108"/>
                  <a:gd name="T15" fmla="*/ 11 h 107"/>
                  <a:gd name="T16" fmla="*/ 54 w 108"/>
                  <a:gd name="T17" fmla="*/ 0 h 107"/>
                  <a:gd name="T18" fmla="*/ 48 w 108"/>
                  <a:gd name="T1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7">
                    <a:moveTo>
                      <a:pt x="48" y="0"/>
                    </a:moveTo>
                    <a:cubicBezTo>
                      <a:pt x="34" y="2"/>
                      <a:pt x="21" y="9"/>
                      <a:pt x="13" y="19"/>
                    </a:cubicBezTo>
                    <a:cubicBezTo>
                      <a:pt x="4" y="30"/>
                      <a:pt x="0" y="44"/>
                      <a:pt x="1" y="58"/>
                    </a:cubicBezTo>
                    <a:cubicBezTo>
                      <a:pt x="3" y="73"/>
                      <a:pt x="10" y="86"/>
                      <a:pt x="21" y="94"/>
                    </a:cubicBezTo>
                    <a:cubicBezTo>
                      <a:pt x="31" y="103"/>
                      <a:pt x="45" y="107"/>
                      <a:pt x="60" y="106"/>
                    </a:cubicBezTo>
                    <a:cubicBezTo>
                      <a:pt x="74" y="104"/>
                      <a:pt x="87" y="97"/>
                      <a:pt x="95" y="86"/>
                    </a:cubicBezTo>
                    <a:cubicBezTo>
                      <a:pt x="104" y="76"/>
                      <a:pt x="108" y="62"/>
                      <a:pt x="107" y="47"/>
                    </a:cubicBezTo>
                    <a:cubicBezTo>
                      <a:pt x="105" y="33"/>
                      <a:pt x="98" y="20"/>
                      <a:pt x="87" y="11"/>
                    </a:cubicBezTo>
                    <a:cubicBezTo>
                      <a:pt x="78" y="4"/>
                      <a:pt x="66" y="0"/>
                      <a:pt x="54" y="0"/>
                    </a:cubicBezTo>
                    <a:cubicBezTo>
                      <a:pt x="52" y="0"/>
                      <a:pt x="50" y="0"/>
                      <a:pt x="4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53" name="Freeform 65">
                <a:extLst>
                  <a:ext uri="{FF2B5EF4-FFF2-40B4-BE49-F238E27FC236}">
                    <a16:creationId xmlns:a16="http://schemas.microsoft.com/office/drawing/2014/main" id="{0CAF94EB-E134-489A-BEAC-29D0E3146681}"/>
                  </a:ext>
                </a:extLst>
              </p:cNvPr>
              <p:cNvSpPr>
                <a:spLocks/>
              </p:cNvSpPr>
              <p:nvPr/>
            </p:nvSpPr>
            <p:spPr bwMode="auto">
              <a:xfrm>
                <a:off x="1954213" y="3379788"/>
                <a:ext cx="79375" cy="98425"/>
              </a:xfrm>
              <a:custGeom>
                <a:avLst/>
                <a:gdLst>
                  <a:gd name="T0" fmla="*/ 8 w 21"/>
                  <a:gd name="T1" fmla="*/ 0 h 26"/>
                  <a:gd name="T2" fmla="*/ 1 w 21"/>
                  <a:gd name="T3" fmla="*/ 26 h 26"/>
                  <a:gd name="T4" fmla="*/ 17 w 21"/>
                  <a:gd name="T5" fmla="*/ 25 h 26"/>
                  <a:gd name="T6" fmla="*/ 21 w 21"/>
                  <a:gd name="T7" fmla="*/ 11 h 26"/>
                  <a:gd name="T8" fmla="*/ 8 w 21"/>
                  <a:gd name="T9" fmla="*/ 0 h 26"/>
                </a:gdLst>
                <a:ahLst/>
                <a:cxnLst>
                  <a:cxn ang="0">
                    <a:pos x="T0" y="T1"/>
                  </a:cxn>
                  <a:cxn ang="0">
                    <a:pos x="T2" y="T3"/>
                  </a:cxn>
                  <a:cxn ang="0">
                    <a:pos x="T4" y="T5"/>
                  </a:cxn>
                  <a:cxn ang="0">
                    <a:pos x="T6" y="T7"/>
                  </a:cxn>
                  <a:cxn ang="0">
                    <a:pos x="T8" y="T9"/>
                  </a:cxn>
                </a:cxnLst>
                <a:rect l="0" t="0" r="r" b="b"/>
                <a:pathLst>
                  <a:path w="21" h="26">
                    <a:moveTo>
                      <a:pt x="8" y="0"/>
                    </a:moveTo>
                    <a:cubicBezTo>
                      <a:pt x="3" y="8"/>
                      <a:pt x="0" y="17"/>
                      <a:pt x="1" y="26"/>
                    </a:cubicBezTo>
                    <a:cubicBezTo>
                      <a:pt x="17" y="25"/>
                      <a:pt x="17" y="25"/>
                      <a:pt x="17" y="25"/>
                    </a:cubicBezTo>
                    <a:cubicBezTo>
                      <a:pt x="17" y="20"/>
                      <a:pt x="18" y="15"/>
                      <a:pt x="21" y="11"/>
                    </a:cubicBezTo>
                    <a:cubicBezTo>
                      <a:pt x="8" y="0"/>
                      <a:pt x="8" y="0"/>
                      <a:pt x="8" y="0"/>
                    </a:cubicBezTo>
                  </a:path>
                </a:pathLst>
              </a:custGeom>
              <a:solidFill>
                <a:schemeClr val="accent6">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54" name="Freeform 66">
                <a:extLst>
                  <a:ext uri="{FF2B5EF4-FFF2-40B4-BE49-F238E27FC236}">
                    <a16:creationId xmlns:a16="http://schemas.microsoft.com/office/drawing/2014/main" id="{64E92A2A-3646-4BFE-96C6-F05F234A9C30}"/>
                  </a:ext>
                </a:extLst>
              </p:cNvPr>
              <p:cNvSpPr>
                <a:spLocks/>
              </p:cNvSpPr>
              <p:nvPr/>
            </p:nvSpPr>
            <p:spPr bwMode="auto">
              <a:xfrm>
                <a:off x="2111375" y="3311526"/>
                <a:ext cx="98425" cy="76200"/>
              </a:xfrm>
              <a:custGeom>
                <a:avLst/>
                <a:gdLst>
                  <a:gd name="T0" fmla="*/ 1 w 26"/>
                  <a:gd name="T1" fmla="*/ 0 h 20"/>
                  <a:gd name="T2" fmla="*/ 0 w 26"/>
                  <a:gd name="T3" fmla="*/ 0 h 20"/>
                  <a:gd name="T4" fmla="*/ 1 w 26"/>
                  <a:gd name="T5" fmla="*/ 16 h 20"/>
                  <a:gd name="T6" fmla="*/ 1 w 26"/>
                  <a:gd name="T7" fmla="*/ 16 h 20"/>
                  <a:gd name="T8" fmla="*/ 15 w 26"/>
                  <a:gd name="T9" fmla="*/ 20 h 20"/>
                  <a:gd name="T10" fmla="*/ 26 w 26"/>
                  <a:gd name="T11" fmla="*/ 8 h 20"/>
                  <a:gd name="T12" fmla="*/ 1 w 26"/>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6" h="20">
                    <a:moveTo>
                      <a:pt x="1" y="0"/>
                    </a:moveTo>
                    <a:cubicBezTo>
                      <a:pt x="1" y="0"/>
                      <a:pt x="0" y="0"/>
                      <a:pt x="0" y="0"/>
                    </a:cubicBezTo>
                    <a:cubicBezTo>
                      <a:pt x="1" y="16"/>
                      <a:pt x="1" y="16"/>
                      <a:pt x="1" y="16"/>
                    </a:cubicBezTo>
                    <a:cubicBezTo>
                      <a:pt x="1" y="16"/>
                      <a:pt x="1" y="16"/>
                      <a:pt x="1" y="16"/>
                    </a:cubicBezTo>
                    <a:cubicBezTo>
                      <a:pt x="6" y="16"/>
                      <a:pt x="11" y="18"/>
                      <a:pt x="15" y="20"/>
                    </a:cubicBezTo>
                    <a:cubicBezTo>
                      <a:pt x="26" y="8"/>
                      <a:pt x="26" y="8"/>
                      <a:pt x="26" y="8"/>
                    </a:cubicBezTo>
                    <a:cubicBezTo>
                      <a:pt x="18" y="2"/>
                      <a:pt x="10" y="0"/>
                      <a:pt x="1" y="0"/>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55" name="Freeform 67">
                <a:extLst>
                  <a:ext uri="{FF2B5EF4-FFF2-40B4-BE49-F238E27FC236}">
                    <a16:creationId xmlns:a16="http://schemas.microsoft.com/office/drawing/2014/main" id="{93B96EA0-7736-47E2-8197-122E6EC026F6}"/>
                  </a:ext>
                </a:extLst>
              </p:cNvPr>
              <p:cNvSpPr>
                <a:spLocks/>
              </p:cNvSpPr>
              <p:nvPr/>
            </p:nvSpPr>
            <p:spPr bwMode="auto">
              <a:xfrm>
                <a:off x="1998663" y="3316288"/>
                <a:ext cx="98425" cy="85725"/>
              </a:xfrm>
              <a:custGeom>
                <a:avLst/>
                <a:gdLst>
                  <a:gd name="T0" fmla="*/ 24 w 26"/>
                  <a:gd name="T1" fmla="*/ 0 h 23"/>
                  <a:gd name="T2" fmla="*/ 0 w 26"/>
                  <a:gd name="T3" fmla="*/ 13 h 23"/>
                  <a:gd name="T4" fmla="*/ 13 w 26"/>
                  <a:gd name="T5" fmla="*/ 23 h 23"/>
                  <a:gd name="T6" fmla="*/ 26 w 26"/>
                  <a:gd name="T7" fmla="*/ 16 h 23"/>
                  <a:gd name="T8" fmla="*/ 24 w 26"/>
                  <a:gd name="T9" fmla="*/ 0 h 23"/>
                </a:gdLst>
                <a:ahLst/>
                <a:cxnLst>
                  <a:cxn ang="0">
                    <a:pos x="T0" y="T1"/>
                  </a:cxn>
                  <a:cxn ang="0">
                    <a:pos x="T2" y="T3"/>
                  </a:cxn>
                  <a:cxn ang="0">
                    <a:pos x="T4" y="T5"/>
                  </a:cxn>
                  <a:cxn ang="0">
                    <a:pos x="T6" y="T7"/>
                  </a:cxn>
                  <a:cxn ang="0">
                    <a:pos x="T8" y="T9"/>
                  </a:cxn>
                </a:cxnLst>
                <a:rect l="0" t="0" r="r" b="b"/>
                <a:pathLst>
                  <a:path w="26" h="23">
                    <a:moveTo>
                      <a:pt x="24" y="0"/>
                    </a:moveTo>
                    <a:cubicBezTo>
                      <a:pt x="15" y="1"/>
                      <a:pt x="6" y="6"/>
                      <a:pt x="0" y="13"/>
                    </a:cubicBezTo>
                    <a:cubicBezTo>
                      <a:pt x="13" y="23"/>
                      <a:pt x="13" y="23"/>
                      <a:pt x="13" y="23"/>
                    </a:cubicBezTo>
                    <a:cubicBezTo>
                      <a:pt x="16" y="20"/>
                      <a:pt x="21" y="17"/>
                      <a:pt x="26" y="16"/>
                    </a:cubicBezTo>
                    <a:cubicBezTo>
                      <a:pt x="24" y="0"/>
                      <a:pt x="24" y="0"/>
                      <a:pt x="24" y="0"/>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56" name="Freeform 68">
                <a:extLst>
                  <a:ext uri="{FF2B5EF4-FFF2-40B4-BE49-F238E27FC236}">
                    <a16:creationId xmlns:a16="http://schemas.microsoft.com/office/drawing/2014/main" id="{6F1E5BFA-8AA9-422F-94CC-960CFC032A2D}"/>
                  </a:ext>
                </a:extLst>
              </p:cNvPr>
              <p:cNvSpPr>
                <a:spLocks/>
              </p:cNvSpPr>
              <p:nvPr/>
            </p:nvSpPr>
            <p:spPr bwMode="auto">
              <a:xfrm>
                <a:off x="1957388" y="3492501"/>
                <a:ext cx="90488" cy="98425"/>
              </a:xfrm>
              <a:custGeom>
                <a:avLst/>
                <a:gdLst>
                  <a:gd name="T0" fmla="*/ 17 w 24"/>
                  <a:gd name="T1" fmla="*/ 0 h 26"/>
                  <a:gd name="T2" fmla="*/ 0 w 24"/>
                  <a:gd name="T3" fmla="*/ 2 h 26"/>
                  <a:gd name="T4" fmla="*/ 13 w 24"/>
                  <a:gd name="T5" fmla="*/ 26 h 26"/>
                  <a:gd name="T6" fmla="*/ 24 w 24"/>
                  <a:gd name="T7" fmla="*/ 13 h 26"/>
                  <a:gd name="T8" fmla="*/ 17 w 24"/>
                  <a:gd name="T9" fmla="*/ 0 h 26"/>
                </a:gdLst>
                <a:ahLst/>
                <a:cxnLst>
                  <a:cxn ang="0">
                    <a:pos x="T0" y="T1"/>
                  </a:cxn>
                  <a:cxn ang="0">
                    <a:pos x="T2" y="T3"/>
                  </a:cxn>
                  <a:cxn ang="0">
                    <a:pos x="T4" y="T5"/>
                  </a:cxn>
                  <a:cxn ang="0">
                    <a:pos x="T6" y="T7"/>
                  </a:cxn>
                  <a:cxn ang="0">
                    <a:pos x="T8" y="T9"/>
                  </a:cxn>
                </a:cxnLst>
                <a:rect l="0" t="0" r="r" b="b"/>
                <a:pathLst>
                  <a:path w="24" h="26">
                    <a:moveTo>
                      <a:pt x="17" y="0"/>
                    </a:moveTo>
                    <a:cubicBezTo>
                      <a:pt x="0" y="2"/>
                      <a:pt x="0" y="2"/>
                      <a:pt x="0" y="2"/>
                    </a:cubicBezTo>
                    <a:cubicBezTo>
                      <a:pt x="2" y="11"/>
                      <a:pt x="6" y="20"/>
                      <a:pt x="13" y="26"/>
                    </a:cubicBezTo>
                    <a:cubicBezTo>
                      <a:pt x="24" y="13"/>
                      <a:pt x="24" y="13"/>
                      <a:pt x="24" y="13"/>
                    </a:cubicBezTo>
                    <a:cubicBezTo>
                      <a:pt x="20" y="10"/>
                      <a:pt x="18" y="5"/>
                      <a:pt x="17" y="0"/>
                    </a:cubicBezTo>
                  </a:path>
                </a:pathLst>
              </a:custGeom>
              <a:solidFill>
                <a:schemeClr val="accent6">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57" name="Freeform 69">
                <a:extLst>
                  <a:ext uri="{FF2B5EF4-FFF2-40B4-BE49-F238E27FC236}">
                    <a16:creationId xmlns:a16="http://schemas.microsoft.com/office/drawing/2014/main" id="{0015DC74-6E00-44F4-92CD-4EE4F641E3A1}"/>
                  </a:ext>
                </a:extLst>
              </p:cNvPr>
              <p:cNvSpPr>
                <a:spLocks/>
              </p:cNvSpPr>
              <p:nvPr/>
            </p:nvSpPr>
            <p:spPr bwMode="auto">
              <a:xfrm>
                <a:off x="2014538" y="3263901"/>
                <a:ext cx="349250" cy="455613"/>
              </a:xfrm>
              <a:custGeom>
                <a:avLst/>
                <a:gdLst>
                  <a:gd name="T0" fmla="*/ 91 w 93"/>
                  <a:gd name="T1" fmla="*/ 49 h 121"/>
                  <a:gd name="T2" fmla="*/ 67 w 93"/>
                  <a:gd name="T3" fmla="*/ 6 h 121"/>
                  <a:gd name="T4" fmla="*/ 59 w 93"/>
                  <a:gd name="T5" fmla="*/ 0 h 121"/>
                  <a:gd name="T6" fmla="*/ 54 w 93"/>
                  <a:gd name="T7" fmla="*/ 10 h 121"/>
                  <a:gd name="T8" fmla="*/ 60 w 93"/>
                  <a:gd name="T9" fmla="*/ 14 h 121"/>
                  <a:gd name="T10" fmla="*/ 80 w 93"/>
                  <a:gd name="T11" fmla="*/ 50 h 121"/>
                  <a:gd name="T12" fmla="*/ 68 w 93"/>
                  <a:gd name="T13" fmla="*/ 89 h 121"/>
                  <a:gd name="T14" fmla="*/ 33 w 93"/>
                  <a:gd name="T15" fmla="*/ 109 h 121"/>
                  <a:gd name="T16" fmla="*/ 5 w 93"/>
                  <a:gd name="T17" fmla="*/ 104 h 121"/>
                  <a:gd name="T18" fmla="*/ 0 w 93"/>
                  <a:gd name="T19" fmla="*/ 114 h 121"/>
                  <a:gd name="T20" fmla="*/ 34 w 93"/>
                  <a:gd name="T21" fmla="*/ 119 h 121"/>
                  <a:gd name="T22" fmla="*/ 77 w 93"/>
                  <a:gd name="T23" fmla="*/ 96 h 121"/>
                  <a:gd name="T24" fmla="*/ 91 w 93"/>
                  <a:gd name="T25" fmla="*/ 4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121">
                    <a:moveTo>
                      <a:pt x="91" y="49"/>
                    </a:moveTo>
                    <a:cubicBezTo>
                      <a:pt x="89" y="31"/>
                      <a:pt x="80" y="16"/>
                      <a:pt x="67" y="6"/>
                    </a:cubicBezTo>
                    <a:cubicBezTo>
                      <a:pt x="64" y="4"/>
                      <a:pt x="62" y="2"/>
                      <a:pt x="59" y="0"/>
                    </a:cubicBezTo>
                    <a:cubicBezTo>
                      <a:pt x="54" y="10"/>
                      <a:pt x="54" y="10"/>
                      <a:pt x="54" y="10"/>
                    </a:cubicBezTo>
                    <a:cubicBezTo>
                      <a:pt x="56" y="11"/>
                      <a:pt x="58" y="13"/>
                      <a:pt x="60" y="14"/>
                    </a:cubicBezTo>
                    <a:cubicBezTo>
                      <a:pt x="71" y="23"/>
                      <a:pt x="78" y="36"/>
                      <a:pt x="80" y="50"/>
                    </a:cubicBezTo>
                    <a:cubicBezTo>
                      <a:pt x="81" y="65"/>
                      <a:pt x="77" y="79"/>
                      <a:pt x="68" y="89"/>
                    </a:cubicBezTo>
                    <a:cubicBezTo>
                      <a:pt x="60" y="100"/>
                      <a:pt x="47" y="107"/>
                      <a:pt x="33" y="109"/>
                    </a:cubicBezTo>
                    <a:cubicBezTo>
                      <a:pt x="23" y="110"/>
                      <a:pt x="13" y="108"/>
                      <a:pt x="5" y="104"/>
                    </a:cubicBezTo>
                    <a:cubicBezTo>
                      <a:pt x="0" y="114"/>
                      <a:pt x="0" y="114"/>
                      <a:pt x="0" y="114"/>
                    </a:cubicBezTo>
                    <a:cubicBezTo>
                      <a:pt x="10" y="119"/>
                      <a:pt x="22" y="121"/>
                      <a:pt x="34" y="119"/>
                    </a:cubicBezTo>
                    <a:cubicBezTo>
                      <a:pt x="51" y="118"/>
                      <a:pt x="66" y="109"/>
                      <a:pt x="77" y="96"/>
                    </a:cubicBezTo>
                    <a:cubicBezTo>
                      <a:pt x="87" y="83"/>
                      <a:pt x="93" y="67"/>
                      <a:pt x="91" y="49"/>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58" name="Freeform 70">
                <a:extLst>
                  <a:ext uri="{FF2B5EF4-FFF2-40B4-BE49-F238E27FC236}">
                    <a16:creationId xmlns:a16="http://schemas.microsoft.com/office/drawing/2014/main" id="{208263A1-681A-47E4-9B9A-5EFA313BFCE2}"/>
                  </a:ext>
                </a:extLst>
              </p:cNvPr>
              <p:cNvSpPr>
                <a:spLocks/>
              </p:cNvSpPr>
              <p:nvPr/>
            </p:nvSpPr>
            <p:spPr bwMode="auto">
              <a:xfrm>
                <a:off x="1871663" y="3228976"/>
                <a:ext cx="363538" cy="463550"/>
              </a:xfrm>
              <a:custGeom>
                <a:avLst/>
                <a:gdLst>
                  <a:gd name="T0" fmla="*/ 32 w 97"/>
                  <a:gd name="T1" fmla="*/ 106 h 123"/>
                  <a:gd name="T2" fmla="*/ 12 w 97"/>
                  <a:gd name="T3" fmla="*/ 70 h 123"/>
                  <a:gd name="T4" fmla="*/ 24 w 97"/>
                  <a:gd name="T5" fmla="*/ 31 h 123"/>
                  <a:gd name="T6" fmla="*/ 59 w 97"/>
                  <a:gd name="T7" fmla="*/ 12 h 123"/>
                  <a:gd name="T8" fmla="*/ 92 w 97"/>
                  <a:gd name="T9" fmla="*/ 19 h 123"/>
                  <a:gd name="T10" fmla="*/ 97 w 97"/>
                  <a:gd name="T11" fmla="*/ 9 h 123"/>
                  <a:gd name="T12" fmla="*/ 58 w 97"/>
                  <a:gd name="T13" fmla="*/ 1 h 123"/>
                  <a:gd name="T14" fmla="*/ 15 w 97"/>
                  <a:gd name="T15" fmla="*/ 25 h 123"/>
                  <a:gd name="T16" fmla="*/ 15 w 97"/>
                  <a:gd name="T17" fmla="*/ 25 h 123"/>
                  <a:gd name="T18" fmla="*/ 1 w 97"/>
                  <a:gd name="T19" fmla="*/ 72 h 123"/>
                  <a:gd name="T20" fmla="*/ 25 w 97"/>
                  <a:gd name="T21" fmla="*/ 115 h 123"/>
                  <a:gd name="T22" fmla="*/ 38 w 97"/>
                  <a:gd name="T23" fmla="*/ 123 h 123"/>
                  <a:gd name="T24" fmla="*/ 43 w 97"/>
                  <a:gd name="T25" fmla="*/ 113 h 123"/>
                  <a:gd name="T26" fmla="*/ 32 w 97"/>
                  <a:gd name="T27" fmla="*/ 10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123">
                    <a:moveTo>
                      <a:pt x="32" y="106"/>
                    </a:moveTo>
                    <a:cubicBezTo>
                      <a:pt x="21" y="98"/>
                      <a:pt x="14" y="85"/>
                      <a:pt x="12" y="70"/>
                    </a:cubicBezTo>
                    <a:cubicBezTo>
                      <a:pt x="11" y="56"/>
                      <a:pt x="15" y="42"/>
                      <a:pt x="24" y="31"/>
                    </a:cubicBezTo>
                    <a:cubicBezTo>
                      <a:pt x="32" y="21"/>
                      <a:pt x="45" y="14"/>
                      <a:pt x="59" y="12"/>
                    </a:cubicBezTo>
                    <a:cubicBezTo>
                      <a:pt x="71" y="11"/>
                      <a:pt x="83" y="13"/>
                      <a:pt x="92" y="19"/>
                    </a:cubicBezTo>
                    <a:cubicBezTo>
                      <a:pt x="97" y="9"/>
                      <a:pt x="97" y="9"/>
                      <a:pt x="97" y="9"/>
                    </a:cubicBezTo>
                    <a:cubicBezTo>
                      <a:pt x="86" y="3"/>
                      <a:pt x="72" y="0"/>
                      <a:pt x="58" y="1"/>
                    </a:cubicBezTo>
                    <a:cubicBezTo>
                      <a:pt x="41" y="3"/>
                      <a:pt x="26" y="12"/>
                      <a:pt x="15" y="25"/>
                    </a:cubicBezTo>
                    <a:cubicBezTo>
                      <a:pt x="15" y="25"/>
                      <a:pt x="15" y="25"/>
                      <a:pt x="15" y="25"/>
                    </a:cubicBezTo>
                    <a:cubicBezTo>
                      <a:pt x="5" y="37"/>
                      <a:pt x="0" y="54"/>
                      <a:pt x="1" y="72"/>
                    </a:cubicBezTo>
                    <a:cubicBezTo>
                      <a:pt x="3" y="89"/>
                      <a:pt x="12" y="104"/>
                      <a:pt x="25" y="115"/>
                    </a:cubicBezTo>
                    <a:cubicBezTo>
                      <a:pt x="29" y="118"/>
                      <a:pt x="33" y="121"/>
                      <a:pt x="38" y="123"/>
                    </a:cubicBezTo>
                    <a:cubicBezTo>
                      <a:pt x="43" y="113"/>
                      <a:pt x="43" y="113"/>
                      <a:pt x="43" y="113"/>
                    </a:cubicBezTo>
                    <a:cubicBezTo>
                      <a:pt x="39" y="111"/>
                      <a:pt x="35" y="109"/>
                      <a:pt x="32" y="106"/>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59" name="Freeform 71">
                <a:extLst>
                  <a:ext uri="{FF2B5EF4-FFF2-40B4-BE49-F238E27FC236}">
                    <a16:creationId xmlns:a16="http://schemas.microsoft.com/office/drawing/2014/main" id="{CE603704-64F1-404B-BE3B-111B891A34ED}"/>
                  </a:ext>
                </a:extLst>
              </p:cNvPr>
              <p:cNvSpPr>
                <a:spLocks/>
              </p:cNvSpPr>
              <p:nvPr/>
            </p:nvSpPr>
            <p:spPr bwMode="auto">
              <a:xfrm>
                <a:off x="1874838" y="3233738"/>
                <a:ext cx="360363" cy="458788"/>
              </a:xfrm>
              <a:custGeom>
                <a:avLst/>
                <a:gdLst>
                  <a:gd name="T0" fmla="*/ 64 w 96"/>
                  <a:gd name="T1" fmla="*/ 0 h 122"/>
                  <a:gd name="T2" fmla="*/ 57 w 96"/>
                  <a:gd name="T3" fmla="*/ 0 h 122"/>
                  <a:gd name="T4" fmla="*/ 14 w 96"/>
                  <a:gd name="T5" fmla="*/ 24 h 122"/>
                  <a:gd name="T6" fmla="*/ 14 w 96"/>
                  <a:gd name="T7" fmla="*/ 24 h 122"/>
                  <a:gd name="T8" fmla="*/ 0 w 96"/>
                  <a:gd name="T9" fmla="*/ 64 h 122"/>
                  <a:gd name="T10" fmla="*/ 0 w 96"/>
                  <a:gd name="T11" fmla="*/ 71 h 122"/>
                  <a:gd name="T12" fmla="*/ 24 w 96"/>
                  <a:gd name="T13" fmla="*/ 114 h 122"/>
                  <a:gd name="T14" fmla="*/ 37 w 96"/>
                  <a:gd name="T15" fmla="*/ 122 h 122"/>
                  <a:gd name="T16" fmla="*/ 42 w 96"/>
                  <a:gd name="T17" fmla="*/ 112 h 122"/>
                  <a:gd name="T18" fmla="*/ 31 w 96"/>
                  <a:gd name="T19" fmla="*/ 106 h 122"/>
                  <a:gd name="T20" fmla="*/ 31 w 96"/>
                  <a:gd name="T21" fmla="*/ 105 h 122"/>
                  <a:gd name="T22" fmla="*/ 11 w 96"/>
                  <a:gd name="T23" fmla="*/ 69 h 122"/>
                  <a:gd name="T24" fmla="*/ 11 w 96"/>
                  <a:gd name="T25" fmla="*/ 64 h 122"/>
                  <a:gd name="T26" fmla="*/ 23 w 96"/>
                  <a:gd name="T27" fmla="*/ 30 h 122"/>
                  <a:gd name="T28" fmla="*/ 58 w 96"/>
                  <a:gd name="T29" fmla="*/ 11 h 122"/>
                  <a:gd name="T30" fmla="*/ 64 w 96"/>
                  <a:gd name="T31" fmla="*/ 11 h 122"/>
                  <a:gd name="T32" fmla="*/ 91 w 96"/>
                  <a:gd name="T33" fmla="*/ 18 h 122"/>
                  <a:gd name="T34" fmla="*/ 96 w 96"/>
                  <a:gd name="T35" fmla="*/ 8 h 122"/>
                  <a:gd name="T36" fmla="*/ 64 w 96"/>
                  <a:gd name="T3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22">
                    <a:moveTo>
                      <a:pt x="64" y="0"/>
                    </a:moveTo>
                    <a:cubicBezTo>
                      <a:pt x="62" y="0"/>
                      <a:pt x="60" y="0"/>
                      <a:pt x="57" y="0"/>
                    </a:cubicBezTo>
                    <a:cubicBezTo>
                      <a:pt x="40" y="2"/>
                      <a:pt x="25" y="11"/>
                      <a:pt x="14" y="24"/>
                    </a:cubicBezTo>
                    <a:cubicBezTo>
                      <a:pt x="14" y="24"/>
                      <a:pt x="14" y="24"/>
                      <a:pt x="14" y="24"/>
                    </a:cubicBezTo>
                    <a:cubicBezTo>
                      <a:pt x="5" y="35"/>
                      <a:pt x="0" y="49"/>
                      <a:pt x="0" y="64"/>
                    </a:cubicBezTo>
                    <a:cubicBezTo>
                      <a:pt x="0" y="66"/>
                      <a:pt x="0" y="68"/>
                      <a:pt x="0" y="71"/>
                    </a:cubicBezTo>
                    <a:cubicBezTo>
                      <a:pt x="2" y="88"/>
                      <a:pt x="11" y="103"/>
                      <a:pt x="24" y="114"/>
                    </a:cubicBezTo>
                    <a:cubicBezTo>
                      <a:pt x="28" y="117"/>
                      <a:pt x="32" y="120"/>
                      <a:pt x="37" y="122"/>
                    </a:cubicBezTo>
                    <a:cubicBezTo>
                      <a:pt x="42" y="112"/>
                      <a:pt x="42" y="112"/>
                      <a:pt x="42" y="112"/>
                    </a:cubicBezTo>
                    <a:cubicBezTo>
                      <a:pt x="38" y="110"/>
                      <a:pt x="34" y="108"/>
                      <a:pt x="31" y="106"/>
                    </a:cubicBezTo>
                    <a:cubicBezTo>
                      <a:pt x="31" y="105"/>
                      <a:pt x="31" y="105"/>
                      <a:pt x="31" y="105"/>
                    </a:cubicBezTo>
                    <a:cubicBezTo>
                      <a:pt x="20" y="97"/>
                      <a:pt x="13" y="84"/>
                      <a:pt x="11" y="69"/>
                    </a:cubicBezTo>
                    <a:cubicBezTo>
                      <a:pt x="11" y="68"/>
                      <a:pt x="11" y="66"/>
                      <a:pt x="11" y="64"/>
                    </a:cubicBezTo>
                    <a:cubicBezTo>
                      <a:pt x="11" y="51"/>
                      <a:pt x="15" y="40"/>
                      <a:pt x="23" y="30"/>
                    </a:cubicBezTo>
                    <a:cubicBezTo>
                      <a:pt x="31" y="20"/>
                      <a:pt x="44" y="13"/>
                      <a:pt x="58" y="11"/>
                    </a:cubicBezTo>
                    <a:cubicBezTo>
                      <a:pt x="60" y="11"/>
                      <a:pt x="62" y="11"/>
                      <a:pt x="64" y="11"/>
                    </a:cubicBezTo>
                    <a:cubicBezTo>
                      <a:pt x="74" y="11"/>
                      <a:pt x="83" y="13"/>
                      <a:pt x="91" y="18"/>
                    </a:cubicBezTo>
                    <a:cubicBezTo>
                      <a:pt x="96" y="8"/>
                      <a:pt x="96" y="8"/>
                      <a:pt x="96" y="8"/>
                    </a:cubicBezTo>
                    <a:cubicBezTo>
                      <a:pt x="86" y="3"/>
                      <a:pt x="76" y="0"/>
                      <a:pt x="64"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60" name="Freeform 72">
                <a:extLst>
                  <a:ext uri="{FF2B5EF4-FFF2-40B4-BE49-F238E27FC236}">
                    <a16:creationId xmlns:a16="http://schemas.microsoft.com/office/drawing/2014/main" id="{5D2844BF-F233-411A-9219-28BF62B1C94D}"/>
                  </a:ext>
                </a:extLst>
              </p:cNvPr>
              <p:cNvSpPr>
                <a:spLocks/>
              </p:cNvSpPr>
              <p:nvPr/>
            </p:nvSpPr>
            <p:spPr bwMode="auto">
              <a:xfrm>
                <a:off x="2187575" y="3354388"/>
                <a:ext cx="85725" cy="82550"/>
              </a:xfrm>
              <a:custGeom>
                <a:avLst/>
                <a:gdLst>
                  <a:gd name="T0" fmla="*/ 10 w 23"/>
                  <a:gd name="T1" fmla="*/ 0 h 22"/>
                  <a:gd name="T2" fmla="*/ 0 w 23"/>
                  <a:gd name="T3" fmla="*/ 13 h 22"/>
                  <a:gd name="T4" fmla="*/ 6 w 23"/>
                  <a:gd name="T5" fmla="*/ 22 h 22"/>
                  <a:gd name="T6" fmla="*/ 23 w 23"/>
                  <a:gd name="T7" fmla="*/ 22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cubicBezTo>
                      <a:pt x="0" y="13"/>
                      <a:pt x="0" y="13"/>
                      <a:pt x="0" y="13"/>
                    </a:cubicBezTo>
                    <a:cubicBezTo>
                      <a:pt x="2" y="16"/>
                      <a:pt x="4" y="19"/>
                      <a:pt x="6" y="22"/>
                    </a:cubicBezTo>
                    <a:cubicBezTo>
                      <a:pt x="23" y="22"/>
                      <a:pt x="23" y="22"/>
                      <a:pt x="23" y="22"/>
                    </a:cubicBezTo>
                    <a:cubicBezTo>
                      <a:pt x="21" y="14"/>
                      <a:pt x="17" y="6"/>
                      <a:pt x="10"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61" name="Freeform 73">
                <a:extLst>
                  <a:ext uri="{FF2B5EF4-FFF2-40B4-BE49-F238E27FC236}">
                    <a16:creationId xmlns:a16="http://schemas.microsoft.com/office/drawing/2014/main" id="{2637A266-24CA-4783-BD10-22E3211EEAC1}"/>
                  </a:ext>
                </a:extLst>
              </p:cNvPr>
              <p:cNvSpPr>
                <a:spLocks/>
              </p:cNvSpPr>
              <p:nvPr/>
            </p:nvSpPr>
            <p:spPr bwMode="auto">
              <a:xfrm>
                <a:off x="2085975" y="3444876"/>
                <a:ext cx="214313" cy="55563"/>
              </a:xfrm>
              <a:custGeom>
                <a:avLst/>
                <a:gdLst>
                  <a:gd name="T0" fmla="*/ 3 w 57"/>
                  <a:gd name="T1" fmla="*/ 13 h 15"/>
                  <a:gd name="T2" fmla="*/ 3 w 57"/>
                  <a:gd name="T3" fmla="*/ 2 h 15"/>
                  <a:gd name="T4" fmla="*/ 8 w 57"/>
                  <a:gd name="T5" fmla="*/ 0 h 15"/>
                  <a:gd name="T6" fmla="*/ 14 w 57"/>
                  <a:gd name="T7" fmla="*/ 2 h 15"/>
                  <a:gd name="T8" fmla="*/ 14 w 57"/>
                  <a:gd name="T9" fmla="*/ 2 h 15"/>
                  <a:gd name="T10" fmla="*/ 33 w 57"/>
                  <a:gd name="T11" fmla="*/ 2 h 15"/>
                  <a:gd name="T12" fmla="*/ 50 w 57"/>
                  <a:gd name="T13" fmla="*/ 2 h 15"/>
                  <a:gd name="T14" fmla="*/ 52 w 57"/>
                  <a:gd name="T15" fmla="*/ 2 h 15"/>
                  <a:gd name="T16" fmla="*/ 52 w 57"/>
                  <a:gd name="T17" fmla="*/ 2 h 15"/>
                  <a:gd name="T18" fmla="*/ 57 w 57"/>
                  <a:gd name="T19" fmla="*/ 8 h 15"/>
                  <a:gd name="T20" fmla="*/ 52 w 57"/>
                  <a:gd name="T21" fmla="*/ 13 h 15"/>
                  <a:gd name="T22" fmla="*/ 13 w 57"/>
                  <a:gd name="T23" fmla="*/ 13 h 15"/>
                  <a:gd name="T24" fmla="*/ 8 w 57"/>
                  <a:gd name="T25" fmla="*/ 15 h 15"/>
                  <a:gd name="T26" fmla="*/ 3 w 57"/>
                  <a:gd name="T2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15">
                    <a:moveTo>
                      <a:pt x="3" y="13"/>
                    </a:moveTo>
                    <a:cubicBezTo>
                      <a:pt x="0" y="10"/>
                      <a:pt x="0" y="5"/>
                      <a:pt x="3" y="2"/>
                    </a:cubicBezTo>
                    <a:cubicBezTo>
                      <a:pt x="5" y="1"/>
                      <a:pt x="6" y="0"/>
                      <a:pt x="8" y="0"/>
                    </a:cubicBezTo>
                    <a:cubicBezTo>
                      <a:pt x="10" y="0"/>
                      <a:pt x="12" y="1"/>
                      <a:pt x="14" y="2"/>
                    </a:cubicBezTo>
                    <a:cubicBezTo>
                      <a:pt x="14" y="2"/>
                      <a:pt x="14" y="2"/>
                      <a:pt x="14" y="2"/>
                    </a:cubicBezTo>
                    <a:cubicBezTo>
                      <a:pt x="33" y="2"/>
                      <a:pt x="33" y="2"/>
                      <a:pt x="33" y="2"/>
                    </a:cubicBezTo>
                    <a:cubicBezTo>
                      <a:pt x="50" y="2"/>
                      <a:pt x="50" y="2"/>
                      <a:pt x="50" y="2"/>
                    </a:cubicBezTo>
                    <a:cubicBezTo>
                      <a:pt x="52" y="2"/>
                      <a:pt x="52" y="2"/>
                      <a:pt x="52" y="2"/>
                    </a:cubicBezTo>
                    <a:cubicBezTo>
                      <a:pt x="52" y="2"/>
                      <a:pt x="52" y="2"/>
                      <a:pt x="52" y="2"/>
                    </a:cubicBezTo>
                    <a:cubicBezTo>
                      <a:pt x="55" y="2"/>
                      <a:pt x="57" y="5"/>
                      <a:pt x="57" y="8"/>
                    </a:cubicBezTo>
                    <a:cubicBezTo>
                      <a:pt x="57" y="11"/>
                      <a:pt x="55" y="13"/>
                      <a:pt x="52" y="13"/>
                    </a:cubicBezTo>
                    <a:cubicBezTo>
                      <a:pt x="13" y="13"/>
                      <a:pt x="13" y="13"/>
                      <a:pt x="13" y="13"/>
                    </a:cubicBezTo>
                    <a:cubicBezTo>
                      <a:pt x="12" y="14"/>
                      <a:pt x="10" y="15"/>
                      <a:pt x="8" y="15"/>
                    </a:cubicBezTo>
                    <a:cubicBezTo>
                      <a:pt x="6" y="15"/>
                      <a:pt x="5" y="14"/>
                      <a:pt x="3" y="13"/>
                    </a:cubicBezTo>
                  </a:path>
                </a:pathLst>
              </a:custGeom>
              <a:solidFill>
                <a:srgbClr val="DB5B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62" name="Freeform 74">
                <a:extLst>
                  <a:ext uri="{FF2B5EF4-FFF2-40B4-BE49-F238E27FC236}">
                    <a16:creationId xmlns:a16="http://schemas.microsoft.com/office/drawing/2014/main" id="{22649954-301B-4E05-8232-8493B21599C8}"/>
                  </a:ext>
                </a:extLst>
              </p:cNvPr>
              <p:cNvSpPr>
                <a:spLocks/>
              </p:cNvSpPr>
              <p:nvPr/>
            </p:nvSpPr>
            <p:spPr bwMode="auto">
              <a:xfrm>
                <a:off x="2089150" y="3444876"/>
                <a:ext cx="211138" cy="30163"/>
              </a:xfrm>
              <a:custGeom>
                <a:avLst/>
                <a:gdLst>
                  <a:gd name="T0" fmla="*/ 51 w 56"/>
                  <a:gd name="T1" fmla="*/ 2 h 8"/>
                  <a:gd name="T2" fmla="*/ 51 w 56"/>
                  <a:gd name="T3" fmla="*/ 2 h 8"/>
                  <a:gd name="T4" fmla="*/ 49 w 56"/>
                  <a:gd name="T5" fmla="*/ 2 h 8"/>
                  <a:gd name="T6" fmla="*/ 32 w 56"/>
                  <a:gd name="T7" fmla="*/ 2 h 8"/>
                  <a:gd name="T8" fmla="*/ 13 w 56"/>
                  <a:gd name="T9" fmla="*/ 2 h 8"/>
                  <a:gd name="T10" fmla="*/ 13 w 56"/>
                  <a:gd name="T11" fmla="*/ 2 h 8"/>
                  <a:gd name="T12" fmla="*/ 7 w 56"/>
                  <a:gd name="T13" fmla="*/ 0 h 8"/>
                  <a:gd name="T14" fmla="*/ 2 w 56"/>
                  <a:gd name="T15" fmla="*/ 3 h 8"/>
                  <a:gd name="T16" fmla="*/ 0 w 56"/>
                  <a:gd name="T17" fmla="*/ 8 h 8"/>
                  <a:gd name="T18" fmla="*/ 56 w 56"/>
                  <a:gd name="T19" fmla="*/ 8 h 8"/>
                  <a:gd name="T20" fmla="*/ 51 w 56"/>
                  <a:gd name="T2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8">
                    <a:moveTo>
                      <a:pt x="51" y="2"/>
                    </a:moveTo>
                    <a:cubicBezTo>
                      <a:pt x="51" y="2"/>
                      <a:pt x="51" y="2"/>
                      <a:pt x="51" y="2"/>
                    </a:cubicBezTo>
                    <a:cubicBezTo>
                      <a:pt x="49" y="2"/>
                      <a:pt x="49" y="2"/>
                      <a:pt x="49" y="2"/>
                    </a:cubicBezTo>
                    <a:cubicBezTo>
                      <a:pt x="32" y="2"/>
                      <a:pt x="32" y="2"/>
                      <a:pt x="32" y="2"/>
                    </a:cubicBezTo>
                    <a:cubicBezTo>
                      <a:pt x="13" y="2"/>
                      <a:pt x="13" y="2"/>
                      <a:pt x="13" y="2"/>
                    </a:cubicBezTo>
                    <a:cubicBezTo>
                      <a:pt x="13" y="2"/>
                      <a:pt x="13" y="2"/>
                      <a:pt x="13" y="2"/>
                    </a:cubicBezTo>
                    <a:cubicBezTo>
                      <a:pt x="11" y="1"/>
                      <a:pt x="9" y="0"/>
                      <a:pt x="7" y="0"/>
                    </a:cubicBezTo>
                    <a:cubicBezTo>
                      <a:pt x="5" y="0"/>
                      <a:pt x="4" y="1"/>
                      <a:pt x="2" y="3"/>
                    </a:cubicBezTo>
                    <a:cubicBezTo>
                      <a:pt x="1" y="4"/>
                      <a:pt x="0" y="6"/>
                      <a:pt x="0" y="8"/>
                    </a:cubicBezTo>
                    <a:cubicBezTo>
                      <a:pt x="56" y="8"/>
                      <a:pt x="56" y="8"/>
                      <a:pt x="56" y="8"/>
                    </a:cubicBezTo>
                    <a:cubicBezTo>
                      <a:pt x="56" y="5"/>
                      <a:pt x="54" y="2"/>
                      <a:pt x="51" y="2"/>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63" name="Freeform 75">
                <a:extLst>
                  <a:ext uri="{FF2B5EF4-FFF2-40B4-BE49-F238E27FC236}">
                    <a16:creationId xmlns:a16="http://schemas.microsoft.com/office/drawing/2014/main" id="{D7652748-2B50-4F73-B40B-7E74C2C9D3FA}"/>
                  </a:ext>
                </a:extLst>
              </p:cNvPr>
              <p:cNvSpPr>
                <a:spLocks/>
              </p:cNvSpPr>
              <p:nvPr/>
            </p:nvSpPr>
            <p:spPr bwMode="auto">
              <a:xfrm>
                <a:off x="1755775" y="2570163"/>
                <a:ext cx="330200" cy="482600"/>
              </a:xfrm>
              <a:custGeom>
                <a:avLst/>
                <a:gdLst>
                  <a:gd name="T0" fmla="*/ 88 w 88"/>
                  <a:gd name="T1" fmla="*/ 120 h 128"/>
                  <a:gd name="T2" fmla="*/ 80 w 88"/>
                  <a:gd name="T3" fmla="*/ 128 h 128"/>
                  <a:gd name="T4" fmla="*/ 8 w 88"/>
                  <a:gd name="T5" fmla="*/ 128 h 128"/>
                  <a:gd name="T6" fmla="*/ 0 w 88"/>
                  <a:gd name="T7" fmla="*/ 120 h 128"/>
                  <a:gd name="T8" fmla="*/ 0 w 88"/>
                  <a:gd name="T9" fmla="*/ 8 h 128"/>
                  <a:gd name="T10" fmla="*/ 8 w 88"/>
                  <a:gd name="T11" fmla="*/ 0 h 128"/>
                  <a:gd name="T12" fmla="*/ 80 w 88"/>
                  <a:gd name="T13" fmla="*/ 0 h 128"/>
                  <a:gd name="T14" fmla="*/ 88 w 88"/>
                  <a:gd name="T15" fmla="*/ 8 h 128"/>
                  <a:gd name="T16" fmla="*/ 88 w 88"/>
                  <a:gd name="T1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28">
                    <a:moveTo>
                      <a:pt x="88" y="120"/>
                    </a:moveTo>
                    <a:cubicBezTo>
                      <a:pt x="88" y="124"/>
                      <a:pt x="85" y="128"/>
                      <a:pt x="80" y="128"/>
                    </a:cubicBezTo>
                    <a:cubicBezTo>
                      <a:pt x="8" y="128"/>
                      <a:pt x="8" y="128"/>
                      <a:pt x="8" y="128"/>
                    </a:cubicBezTo>
                    <a:cubicBezTo>
                      <a:pt x="3" y="128"/>
                      <a:pt x="0" y="124"/>
                      <a:pt x="0" y="120"/>
                    </a:cubicBezTo>
                    <a:cubicBezTo>
                      <a:pt x="0" y="8"/>
                      <a:pt x="0" y="8"/>
                      <a:pt x="0" y="8"/>
                    </a:cubicBezTo>
                    <a:cubicBezTo>
                      <a:pt x="0" y="3"/>
                      <a:pt x="3" y="0"/>
                      <a:pt x="8" y="0"/>
                    </a:cubicBezTo>
                    <a:cubicBezTo>
                      <a:pt x="80" y="0"/>
                      <a:pt x="80" y="0"/>
                      <a:pt x="80" y="0"/>
                    </a:cubicBezTo>
                    <a:cubicBezTo>
                      <a:pt x="85" y="0"/>
                      <a:pt x="88" y="3"/>
                      <a:pt x="88" y="8"/>
                    </a:cubicBezTo>
                    <a:cubicBezTo>
                      <a:pt x="88" y="120"/>
                      <a:pt x="88" y="120"/>
                      <a:pt x="88" y="120"/>
                    </a:cubicBezTo>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64" name="Rectangle 76">
                <a:extLst>
                  <a:ext uri="{FF2B5EF4-FFF2-40B4-BE49-F238E27FC236}">
                    <a16:creationId xmlns:a16="http://schemas.microsoft.com/office/drawing/2014/main" id="{CC75731B-DB16-4362-8C82-B5EDFFC880EB}"/>
                  </a:ext>
                </a:extLst>
              </p:cNvPr>
              <p:cNvSpPr>
                <a:spLocks noChangeArrowheads="1"/>
              </p:cNvSpPr>
              <p:nvPr/>
            </p:nvSpPr>
            <p:spPr bwMode="auto">
              <a:xfrm>
                <a:off x="1778000" y="2617788"/>
                <a:ext cx="285750" cy="3397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65" name="Rectangle 77">
                <a:extLst>
                  <a:ext uri="{FF2B5EF4-FFF2-40B4-BE49-F238E27FC236}">
                    <a16:creationId xmlns:a16="http://schemas.microsoft.com/office/drawing/2014/main" id="{185C5F76-7F49-441C-8020-ACB5AC06812D}"/>
                  </a:ext>
                </a:extLst>
              </p:cNvPr>
              <p:cNvSpPr>
                <a:spLocks noChangeArrowheads="1"/>
              </p:cNvSpPr>
              <p:nvPr/>
            </p:nvSpPr>
            <p:spPr bwMode="auto">
              <a:xfrm>
                <a:off x="1778000" y="2617788"/>
                <a:ext cx="2857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66" name="Oval 78">
                <a:extLst>
                  <a:ext uri="{FF2B5EF4-FFF2-40B4-BE49-F238E27FC236}">
                    <a16:creationId xmlns:a16="http://schemas.microsoft.com/office/drawing/2014/main" id="{4284DC79-6930-44AF-B6F7-CFD15B7D9454}"/>
                  </a:ext>
                </a:extLst>
              </p:cNvPr>
              <p:cNvSpPr>
                <a:spLocks noChangeArrowheads="1"/>
              </p:cNvSpPr>
              <p:nvPr/>
            </p:nvSpPr>
            <p:spPr bwMode="auto">
              <a:xfrm>
                <a:off x="1893888" y="2976563"/>
                <a:ext cx="52388" cy="571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67" name="Oval 79">
                <a:extLst>
                  <a:ext uri="{FF2B5EF4-FFF2-40B4-BE49-F238E27FC236}">
                    <a16:creationId xmlns:a16="http://schemas.microsoft.com/office/drawing/2014/main" id="{D0D4277F-DD2C-4712-B632-B9C8E9F30555}"/>
                  </a:ext>
                </a:extLst>
              </p:cNvPr>
              <p:cNvSpPr>
                <a:spLocks noChangeArrowheads="1"/>
              </p:cNvSpPr>
              <p:nvPr/>
            </p:nvSpPr>
            <p:spPr bwMode="auto">
              <a:xfrm>
                <a:off x="1901825" y="2984501"/>
                <a:ext cx="38100" cy="38100"/>
              </a:xfrm>
              <a:prstGeom prst="ellipse">
                <a:avLst/>
              </a:pr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68" name="Freeform 80">
                <a:extLst>
                  <a:ext uri="{FF2B5EF4-FFF2-40B4-BE49-F238E27FC236}">
                    <a16:creationId xmlns:a16="http://schemas.microsoft.com/office/drawing/2014/main" id="{0FD2E38F-5DD3-4AF2-914C-1F775C5A87BD}"/>
                  </a:ext>
                </a:extLst>
              </p:cNvPr>
              <p:cNvSpPr>
                <a:spLocks/>
              </p:cNvSpPr>
              <p:nvPr/>
            </p:nvSpPr>
            <p:spPr bwMode="auto">
              <a:xfrm>
                <a:off x="1755775" y="3022601"/>
                <a:ext cx="25400" cy="30163"/>
              </a:xfrm>
              <a:custGeom>
                <a:avLst/>
                <a:gdLst>
                  <a:gd name="T0" fmla="*/ 0 w 7"/>
                  <a:gd name="T1" fmla="*/ 0 h 8"/>
                  <a:gd name="T2" fmla="*/ 7 w 7"/>
                  <a:gd name="T3" fmla="*/ 8 h 8"/>
                  <a:gd name="T4" fmla="*/ 0 w 7"/>
                  <a:gd name="T5" fmla="*/ 0 h 8"/>
                </a:gdLst>
                <a:ahLst/>
                <a:cxnLst>
                  <a:cxn ang="0">
                    <a:pos x="T0" y="T1"/>
                  </a:cxn>
                  <a:cxn ang="0">
                    <a:pos x="T2" y="T3"/>
                  </a:cxn>
                  <a:cxn ang="0">
                    <a:pos x="T4" y="T5"/>
                  </a:cxn>
                </a:cxnLst>
                <a:rect l="0" t="0" r="r" b="b"/>
                <a:pathLst>
                  <a:path w="7" h="8">
                    <a:moveTo>
                      <a:pt x="0" y="0"/>
                    </a:moveTo>
                    <a:cubicBezTo>
                      <a:pt x="0" y="4"/>
                      <a:pt x="3" y="8"/>
                      <a:pt x="7" y="8"/>
                    </a:cubicBezTo>
                    <a:cubicBezTo>
                      <a:pt x="3" y="8"/>
                      <a:pt x="0" y="4"/>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69" name="Freeform 81">
                <a:extLst>
                  <a:ext uri="{FF2B5EF4-FFF2-40B4-BE49-F238E27FC236}">
                    <a16:creationId xmlns:a16="http://schemas.microsoft.com/office/drawing/2014/main" id="{EDDEAC9F-86AC-4BCA-BB88-EF37638829BF}"/>
                  </a:ext>
                </a:extLst>
              </p:cNvPr>
              <p:cNvSpPr>
                <a:spLocks/>
              </p:cNvSpPr>
              <p:nvPr/>
            </p:nvSpPr>
            <p:spPr bwMode="auto">
              <a:xfrm>
                <a:off x="1755775" y="2570163"/>
                <a:ext cx="258763" cy="482600"/>
              </a:xfrm>
              <a:custGeom>
                <a:avLst/>
                <a:gdLst>
                  <a:gd name="T0" fmla="*/ 69 w 69"/>
                  <a:gd name="T1" fmla="*/ 0 h 128"/>
                  <a:gd name="T2" fmla="*/ 8 w 69"/>
                  <a:gd name="T3" fmla="*/ 0 h 128"/>
                  <a:gd name="T4" fmla="*/ 0 w 69"/>
                  <a:gd name="T5" fmla="*/ 8 h 128"/>
                  <a:gd name="T6" fmla="*/ 0 w 69"/>
                  <a:gd name="T7" fmla="*/ 120 h 128"/>
                  <a:gd name="T8" fmla="*/ 0 w 69"/>
                  <a:gd name="T9" fmla="*/ 120 h 128"/>
                  <a:gd name="T10" fmla="*/ 7 w 69"/>
                  <a:gd name="T11" fmla="*/ 128 h 128"/>
                  <a:gd name="T12" fmla="*/ 8 w 69"/>
                  <a:gd name="T13" fmla="*/ 128 h 128"/>
                  <a:gd name="T14" fmla="*/ 17 w 69"/>
                  <a:gd name="T15" fmla="*/ 128 h 128"/>
                  <a:gd name="T16" fmla="*/ 27 w 69"/>
                  <a:gd name="T17" fmla="*/ 103 h 128"/>
                  <a:gd name="T18" fmla="*/ 6 w 69"/>
                  <a:gd name="T19" fmla="*/ 103 h 128"/>
                  <a:gd name="T20" fmla="*/ 6 w 69"/>
                  <a:gd name="T21" fmla="*/ 103 h 128"/>
                  <a:gd name="T22" fmla="*/ 6 w 69"/>
                  <a:gd name="T23" fmla="*/ 13 h 128"/>
                  <a:gd name="T24" fmla="*/ 64 w 69"/>
                  <a:gd name="T25" fmla="*/ 13 h 128"/>
                  <a:gd name="T26" fmla="*/ 69 w 69"/>
                  <a:gd name="T2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128">
                    <a:moveTo>
                      <a:pt x="69" y="0"/>
                    </a:moveTo>
                    <a:cubicBezTo>
                      <a:pt x="8" y="0"/>
                      <a:pt x="8" y="0"/>
                      <a:pt x="8" y="0"/>
                    </a:cubicBezTo>
                    <a:cubicBezTo>
                      <a:pt x="3" y="0"/>
                      <a:pt x="0" y="3"/>
                      <a:pt x="0" y="8"/>
                    </a:cubicBezTo>
                    <a:cubicBezTo>
                      <a:pt x="0" y="120"/>
                      <a:pt x="0" y="120"/>
                      <a:pt x="0" y="120"/>
                    </a:cubicBezTo>
                    <a:cubicBezTo>
                      <a:pt x="0" y="120"/>
                      <a:pt x="0" y="120"/>
                      <a:pt x="0" y="120"/>
                    </a:cubicBezTo>
                    <a:cubicBezTo>
                      <a:pt x="0" y="124"/>
                      <a:pt x="3" y="128"/>
                      <a:pt x="7" y="128"/>
                    </a:cubicBezTo>
                    <a:cubicBezTo>
                      <a:pt x="7" y="128"/>
                      <a:pt x="8" y="128"/>
                      <a:pt x="8" y="128"/>
                    </a:cubicBezTo>
                    <a:cubicBezTo>
                      <a:pt x="17" y="128"/>
                      <a:pt x="17" y="128"/>
                      <a:pt x="17" y="128"/>
                    </a:cubicBezTo>
                    <a:cubicBezTo>
                      <a:pt x="27" y="103"/>
                      <a:pt x="27" y="103"/>
                      <a:pt x="27" y="103"/>
                    </a:cubicBezTo>
                    <a:cubicBezTo>
                      <a:pt x="6" y="103"/>
                      <a:pt x="6" y="103"/>
                      <a:pt x="6" y="103"/>
                    </a:cubicBezTo>
                    <a:cubicBezTo>
                      <a:pt x="6" y="103"/>
                      <a:pt x="6" y="103"/>
                      <a:pt x="6" y="103"/>
                    </a:cubicBezTo>
                    <a:cubicBezTo>
                      <a:pt x="6" y="13"/>
                      <a:pt x="6" y="13"/>
                      <a:pt x="6" y="13"/>
                    </a:cubicBezTo>
                    <a:cubicBezTo>
                      <a:pt x="64" y="13"/>
                      <a:pt x="64" y="13"/>
                      <a:pt x="64" y="13"/>
                    </a:cubicBezTo>
                    <a:cubicBezTo>
                      <a:pt x="69" y="0"/>
                      <a:pt x="69" y="0"/>
                      <a:pt x="69" y="0"/>
                    </a:cubicBezTo>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70" name="Freeform 82">
                <a:extLst>
                  <a:ext uri="{FF2B5EF4-FFF2-40B4-BE49-F238E27FC236}">
                    <a16:creationId xmlns:a16="http://schemas.microsoft.com/office/drawing/2014/main" id="{CA114E5E-282A-4FBB-A54A-E01C6955B959}"/>
                  </a:ext>
                </a:extLst>
              </p:cNvPr>
              <p:cNvSpPr>
                <a:spLocks/>
              </p:cNvSpPr>
              <p:nvPr/>
            </p:nvSpPr>
            <p:spPr bwMode="auto">
              <a:xfrm>
                <a:off x="1871663" y="2587626"/>
                <a:ext cx="96838" cy="15875"/>
              </a:xfrm>
              <a:custGeom>
                <a:avLst/>
                <a:gdLst>
                  <a:gd name="T0" fmla="*/ 26 w 26"/>
                  <a:gd name="T1" fmla="*/ 2 h 4"/>
                  <a:gd name="T2" fmla="*/ 24 w 26"/>
                  <a:gd name="T3" fmla="*/ 4 h 4"/>
                  <a:gd name="T4" fmla="*/ 2 w 26"/>
                  <a:gd name="T5" fmla="*/ 4 h 4"/>
                  <a:gd name="T6" fmla="*/ 0 w 26"/>
                  <a:gd name="T7" fmla="*/ 2 h 4"/>
                  <a:gd name="T8" fmla="*/ 2 w 26"/>
                  <a:gd name="T9" fmla="*/ 0 h 4"/>
                  <a:gd name="T10" fmla="*/ 24 w 26"/>
                  <a:gd name="T11" fmla="*/ 0 h 4"/>
                  <a:gd name="T12" fmla="*/ 26 w 26"/>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6" h="4">
                    <a:moveTo>
                      <a:pt x="26" y="2"/>
                    </a:moveTo>
                    <a:cubicBezTo>
                      <a:pt x="26" y="3"/>
                      <a:pt x="25" y="4"/>
                      <a:pt x="24" y="4"/>
                    </a:cubicBezTo>
                    <a:cubicBezTo>
                      <a:pt x="2" y="4"/>
                      <a:pt x="2" y="4"/>
                      <a:pt x="2" y="4"/>
                    </a:cubicBezTo>
                    <a:cubicBezTo>
                      <a:pt x="1" y="4"/>
                      <a:pt x="0" y="3"/>
                      <a:pt x="0" y="2"/>
                    </a:cubicBezTo>
                    <a:cubicBezTo>
                      <a:pt x="0" y="1"/>
                      <a:pt x="1" y="0"/>
                      <a:pt x="2" y="0"/>
                    </a:cubicBezTo>
                    <a:cubicBezTo>
                      <a:pt x="24" y="0"/>
                      <a:pt x="24" y="0"/>
                      <a:pt x="24" y="0"/>
                    </a:cubicBezTo>
                    <a:cubicBezTo>
                      <a:pt x="25" y="0"/>
                      <a:pt x="26" y="1"/>
                      <a:pt x="26" y="2"/>
                    </a:cubicBezTo>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71" name="Freeform 83">
                <a:extLst>
                  <a:ext uri="{FF2B5EF4-FFF2-40B4-BE49-F238E27FC236}">
                    <a16:creationId xmlns:a16="http://schemas.microsoft.com/office/drawing/2014/main" id="{193A2FD2-F056-422C-B036-DA55BC79DDF5}"/>
                  </a:ext>
                </a:extLst>
              </p:cNvPr>
              <p:cNvSpPr>
                <a:spLocks/>
              </p:cNvSpPr>
              <p:nvPr/>
            </p:nvSpPr>
            <p:spPr bwMode="auto">
              <a:xfrm>
                <a:off x="1871663" y="2587626"/>
                <a:ext cx="96838" cy="15875"/>
              </a:xfrm>
              <a:custGeom>
                <a:avLst/>
                <a:gdLst>
                  <a:gd name="T0" fmla="*/ 26 w 26"/>
                  <a:gd name="T1" fmla="*/ 2 h 4"/>
                  <a:gd name="T2" fmla="*/ 24 w 26"/>
                  <a:gd name="T3" fmla="*/ 4 h 4"/>
                  <a:gd name="T4" fmla="*/ 2 w 26"/>
                  <a:gd name="T5" fmla="*/ 4 h 4"/>
                  <a:gd name="T6" fmla="*/ 0 w 26"/>
                  <a:gd name="T7" fmla="*/ 2 h 4"/>
                  <a:gd name="T8" fmla="*/ 2 w 26"/>
                  <a:gd name="T9" fmla="*/ 0 h 4"/>
                  <a:gd name="T10" fmla="*/ 24 w 26"/>
                  <a:gd name="T11" fmla="*/ 0 h 4"/>
                  <a:gd name="T12" fmla="*/ 26 w 26"/>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6" h="4">
                    <a:moveTo>
                      <a:pt x="26" y="2"/>
                    </a:moveTo>
                    <a:cubicBezTo>
                      <a:pt x="26" y="3"/>
                      <a:pt x="25" y="4"/>
                      <a:pt x="24" y="4"/>
                    </a:cubicBezTo>
                    <a:cubicBezTo>
                      <a:pt x="2" y="4"/>
                      <a:pt x="2" y="4"/>
                      <a:pt x="2" y="4"/>
                    </a:cubicBezTo>
                    <a:cubicBezTo>
                      <a:pt x="1" y="4"/>
                      <a:pt x="0" y="3"/>
                      <a:pt x="0" y="2"/>
                    </a:cubicBezTo>
                    <a:cubicBezTo>
                      <a:pt x="0" y="1"/>
                      <a:pt x="1" y="0"/>
                      <a:pt x="2" y="0"/>
                    </a:cubicBezTo>
                    <a:cubicBezTo>
                      <a:pt x="24" y="0"/>
                      <a:pt x="24" y="0"/>
                      <a:pt x="24" y="0"/>
                    </a:cubicBezTo>
                    <a:cubicBezTo>
                      <a:pt x="25" y="0"/>
                      <a:pt x="26" y="1"/>
                      <a:pt x="26"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72" name="Freeform 84">
                <a:extLst>
                  <a:ext uri="{FF2B5EF4-FFF2-40B4-BE49-F238E27FC236}">
                    <a16:creationId xmlns:a16="http://schemas.microsoft.com/office/drawing/2014/main" id="{1EF0DD70-A4BF-4CCF-B5B1-32D7A64B553B}"/>
                  </a:ext>
                </a:extLst>
              </p:cNvPr>
              <p:cNvSpPr>
                <a:spLocks/>
              </p:cNvSpPr>
              <p:nvPr/>
            </p:nvSpPr>
            <p:spPr bwMode="auto">
              <a:xfrm>
                <a:off x="1833563" y="2671763"/>
                <a:ext cx="173038" cy="101600"/>
              </a:xfrm>
              <a:custGeom>
                <a:avLst/>
                <a:gdLst>
                  <a:gd name="T0" fmla="*/ 55 w 109"/>
                  <a:gd name="T1" fmla="*/ 64 h 64"/>
                  <a:gd name="T2" fmla="*/ 55 w 109"/>
                  <a:gd name="T3" fmla="*/ 64 h 64"/>
                  <a:gd name="T4" fmla="*/ 0 w 109"/>
                  <a:gd name="T5" fmla="*/ 33 h 64"/>
                  <a:gd name="T6" fmla="*/ 0 w 109"/>
                  <a:gd name="T7" fmla="*/ 33 h 64"/>
                  <a:gd name="T8" fmla="*/ 0 w 109"/>
                  <a:gd name="T9" fmla="*/ 31 h 64"/>
                  <a:gd name="T10" fmla="*/ 55 w 109"/>
                  <a:gd name="T11" fmla="*/ 0 h 64"/>
                  <a:gd name="T12" fmla="*/ 55 w 109"/>
                  <a:gd name="T13" fmla="*/ 0 h 64"/>
                  <a:gd name="T14" fmla="*/ 109 w 109"/>
                  <a:gd name="T15" fmla="*/ 31 h 64"/>
                  <a:gd name="T16" fmla="*/ 109 w 109"/>
                  <a:gd name="T17" fmla="*/ 33 h 64"/>
                  <a:gd name="T18" fmla="*/ 109 w 109"/>
                  <a:gd name="T19" fmla="*/ 33 h 64"/>
                  <a:gd name="T20" fmla="*/ 55 w 109"/>
                  <a:gd name="T21" fmla="*/ 64 h 64"/>
                  <a:gd name="T22" fmla="*/ 55 w 109"/>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64">
                    <a:moveTo>
                      <a:pt x="55" y="64"/>
                    </a:moveTo>
                    <a:lnTo>
                      <a:pt x="55" y="64"/>
                    </a:lnTo>
                    <a:lnTo>
                      <a:pt x="0" y="33"/>
                    </a:lnTo>
                    <a:lnTo>
                      <a:pt x="0" y="33"/>
                    </a:lnTo>
                    <a:lnTo>
                      <a:pt x="0" y="31"/>
                    </a:lnTo>
                    <a:lnTo>
                      <a:pt x="55" y="0"/>
                    </a:lnTo>
                    <a:lnTo>
                      <a:pt x="55" y="0"/>
                    </a:lnTo>
                    <a:lnTo>
                      <a:pt x="109" y="31"/>
                    </a:lnTo>
                    <a:lnTo>
                      <a:pt x="109" y="33"/>
                    </a:lnTo>
                    <a:lnTo>
                      <a:pt x="109" y="33"/>
                    </a:lnTo>
                    <a:lnTo>
                      <a:pt x="55" y="64"/>
                    </a:lnTo>
                    <a:lnTo>
                      <a:pt x="55"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73" name="Freeform 85">
                <a:extLst>
                  <a:ext uri="{FF2B5EF4-FFF2-40B4-BE49-F238E27FC236}">
                    <a16:creationId xmlns:a16="http://schemas.microsoft.com/office/drawing/2014/main" id="{8AF746FE-07D4-4E75-8E74-249611947852}"/>
                  </a:ext>
                </a:extLst>
              </p:cNvPr>
              <p:cNvSpPr>
                <a:spLocks/>
              </p:cNvSpPr>
              <p:nvPr/>
            </p:nvSpPr>
            <p:spPr bwMode="auto">
              <a:xfrm>
                <a:off x="1833563" y="2671763"/>
                <a:ext cx="173038" cy="101600"/>
              </a:xfrm>
              <a:custGeom>
                <a:avLst/>
                <a:gdLst>
                  <a:gd name="T0" fmla="*/ 55 w 109"/>
                  <a:gd name="T1" fmla="*/ 64 h 64"/>
                  <a:gd name="T2" fmla="*/ 55 w 109"/>
                  <a:gd name="T3" fmla="*/ 64 h 64"/>
                  <a:gd name="T4" fmla="*/ 0 w 109"/>
                  <a:gd name="T5" fmla="*/ 33 h 64"/>
                  <a:gd name="T6" fmla="*/ 0 w 109"/>
                  <a:gd name="T7" fmla="*/ 33 h 64"/>
                  <a:gd name="T8" fmla="*/ 0 w 109"/>
                  <a:gd name="T9" fmla="*/ 31 h 64"/>
                  <a:gd name="T10" fmla="*/ 55 w 109"/>
                  <a:gd name="T11" fmla="*/ 0 h 64"/>
                  <a:gd name="T12" fmla="*/ 55 w 109"/>
                  <a:gd name="T13" fmla="*/ 0 h 64"/>
                  <a:gd name="T14" fmla="*/ 109 w 109"/>
                  <a:gd name="T15" fmla="*/ 31 h 64"/>
                  <a:gd name="T16" fmla="*/ 109 w 109"/>
                  <a:gd name="T17" fmla="*/ 33 h 64"/>
                  <a:gd name="T18" fmla="*/ 109 w 109"/>
                  <a:gd name="T19" fmla="*/ 33 h 64"/>
                  <a:gd name="T20" fmla="*/ 55 w 109"/>
                  <a:gd name="T21" fmla="*/ 64 h 64"/>
                  <a:gd name="T22" fmla="*/ 55 w 109"/>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64">
                    <a:moveTo>
                      <a:pt x="55" y="64"/>
                    </a:moveTo>
                    <a:lnTo>
                      <a:pt x="55" y="64"/>
                    </a:lnTo>
                    <a:lnTo>
                      <a:pt x="0" y="33"/>
                    </a:lnTo>
                    <a:lnTo>
                      <a:pt x="0" y="33"/>
                    </a:lnTo>
                    <a:lnTo>
                      <a:pt x="0" y="31"/>
                    </a:lnTo>
                    <a:lnTo>
                      <a:pt x="55" y="0"/>
                    </a:lnTo>
                    <a:lnTo>
                      <a:pt x="55" y="0"/>
                    </a:lnTo>
                    <a:lnTo>
                      <a:pt x="109" y="31"/>
                    </a:lnTo>
                    <a:lnTo>
                      <a:pt x="109" y="33"/>
                    </a:lnTo>
                    <a:lnTo>
                      <a:pt x="109" y="33"/>
                    </a:lnTo>
                    <a:lnTo>
                      <a:pt x="55" y="64"/>
                    </a:lnTo>
                    <a:lnTo>
                      <a:pt x="55"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74" name="Freeform 86">
                <a:extLst>
                  <a:ext uri="{FF2B5EF4-FFF2-40B4-BE49-F238E27FC236}">
                    <a16:creationId xmlns:a16="http://schemas.microsoft.com/office/drawing/2014/main" id="{44B96589-8B0C-482C-98AA-FE973EE85318}"/>
                  </a:ext>
                </a:extLst>
              </p:cNvPr>
              <p:cNvSpPr>
                <a:spLocks/>
              </p:cNvSpPr>
              <p:nvPr/>
            </p:nvSpPr>
            <p:spPr bwMode="auto">
              <a:xfrm>
                <a:off x="1822450" y="2743201"/>
                <a:ext cx="90488" cy="150813"/>
              </a:xfrm>
              <a:custGeom>
                <a:avLst/>
                <a:gdLst>
                  <a:gd name="T0" fmla="*/ 3 w 57"/>
                  <a:gd name="T1" fmla="*/ 0 h 95"/>
                  <a:gd name="T2" fmla="*/ 0 w 57"/>
                  <a:gd name="T3" fmla="*/ 0 h 95"/>
                  <a:gd name="T4" fmla="*/ 0 w 57"/>
                  <a:gd name="T5" fmla="*/ 0 h 95"/>
                  <a:gd name="T6" fmla="*/ 0 w 57"/>
                  <a:gd name="T7" fmla="*/ 62 h 95"/>
                  <a:gd name="T8" fmla="*/ 0 w 57"/>
                  <a:gd name="T9" fmla="*/ 64 h 95"/>
                  <a:gd name="T10" fmla="*/ 55 w 57"/>
                  <a:gd name="T11" fmla="*/ 95 h 95"/>
                  <a:gd name="T12" fmla="*/ 55 w 57"/>
                  <a:gd name="T13" fmla="*/ 95 h 95"/>
                  <a:gd name="T14" fmla="*/ 55 w 57"/>
                  <a:gd name="T15" fmla="*/ 95 h 95"/>
                  <a:gd name="T16" fmla="*/ 57 w 57"/>
                  <a:gd name="T17" fmla="*/ 92 h 95"/>
                  <a:gd name="T18" fmla="*/ 57 w 57"/>
                  <a:gd name="T19" fmla="*/ 31 h 95"/>
                  <a:gd name="T20" fmla="*/ 55 w 57"/>
                  <a:gd name="T21" fmla="*/ 31 h 95"/>
                  <a:gd name="T22" fmla="*/ 3 w 57"/>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95">
                    <a:moveTo>
                      <a:pt x="3" y="0"/>
                    </a:moveTo>
                    <a:lnTo>
                      <a:pt x="0" y="0"/>
                    </a:lnTo>
                    <a:lnTo>
                      <a:pt x="0" y="0"/>
                    </a:lnTo>
                    <a:lnTo>
                      <a:pt x="0" y="62"/>
                    </a:lnTo>
                    <a:lnTo>
                      <a:pt x="0" y="64"/>
                    </a:lnTo>
                    <a:lnTo>
                      <a:pt x="55" y="95"/>
                    </a:lnTo>
                    <a:lnTo>
                      <a:pt x="55" y="95"/>
                    </a:lnTo>
                    <a:lnTo>
                      <a:pt x="55" y="95"/>
                    </a:lnTo>
                    <a:lnTo>
                      <a:pt x="57" y="92"/>
                    </a:lnTo>
                    <a:lnTo>
                      <a:pt x="57" y="31"/>
                    </a:lnTo>
                    <a:lnTo>
                      <a:pt x="55" y="31"/>
                    </a:lnTo>
                    <a:lnTo>
                      <a:pt x="3" y="0"/>
                    </a:lnTo>
                    <a:close/>
                  </a:path>
                </a:pathLst>
              </a:custGeom>
              <a:solidFill>
                <a:srgbClr val="CEE9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75" name="Freeform 87">
                <a:extLst>
                  <a:ext uri="{FF2B5EF4-FFF2-40B4-BE49-F238E27FC236}">
                    <a16:creationId xmlns:a16="http://schemas.microsoft.com/office/drawing/2014/main" id="{93436096-4F5C-4F4C-B21C-131329FC82A1}"/>
                  </a:ext>
                </a:extLst>
              </p:cNvPr>
              <p:cNvSpPr>
                <a:spLocks/>
              </p:cNvSpPr>
              <p:nvPr/>
            </p:nvSpPr>
            <p:spPr bwMode="auto">
              <a:xfrm>
                <a:off x="1822450" y="2743201"/>
                <a:ext cx="90488" cy="150813"/>
              </a:xfrm>
              <a:custGeom>
                <a:avLst/>
                <a:gdLst>
                  <a:gd name="T0" fmla="*/ 3 w 57"/>
                  <a:gd name="T1" fmla="*/ 0 h 95"/>
                  <a:gd name="T2" fmla="*/ 0 w 57"/>
                  <a:gd name="T3" fmla="*/ 0 h 95"/>
                  <a:gd name="T4" fmla="*/ 0 w 57"/>
                  <a:gd name="T5" fmla="*/ 0 h 95"/>
                  <a:gd name="T6" fmla="*/ 0 w 57"/>
                  <a:gd name="T7" fmla="*/ 62 h 95"/>
                  <a:gd name="T8" fmla="*/ 0 w 57"/>
                  <a:gd name="T9" fmla="*/ 64 h 95"/>
                  <a:gd name="T10" fmla="*/ 55 w 57"/>
                  <a:gd name="T11" fmla="*/ 95 h 95"/>
                  <a:gd name="T12" fmla="*/ 55 w 57"/>
                  <a:gd name="T13" fmla="*/ 95 h 95"/>
                  <a:gd name="T14" fmla="*/ 55 w 57"/>
                  <a:gd name="T15" fmla="*/ 95 h 95"/>
                  <a:gd name="T16" fmla="*/ 57 w 57"/>
                  <a:gd name="T17" fmla="*/ 92 h 95"/>
                  <a:gd name="T18" fmla="*/ 57 w 57"/>
                  <a:gd name="T19" fmla="*/ 31 h 95"/>
                  <a:gd name="T20" fmla="*/ 55 w 57"/>
                  <a:gd name="T21" fmla="*/ 31 h 95"/>
                  <a:gd name="T22" fmla="*/ 3 w 57"/>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95">
                    <a:moveTo>
                      <a:pt x="3" y="0"/>
                    </a:moveTo>
                    <a:lnTo>
                      <a:pt x="0" y="0"/>
                    </a:lnTo>
                    <a:lnTo>
                      <a:pt x="0" y="0"/>
                    </a:lnTo>
                    <a:lnTo>
                      <a:pt x="0" y="62"/>
                    </a:lnTo>
                    <a:lnTo>
                      <a:pt x="0" y="64"/>
                    </a:lnTo>
                    <a:lnTo>
                      <a:pt x="55" y="95"/>
                    </a:lnTo>
                    <a:lnTo>
                      <a:pt x="55" y="95"/>
                    </a:lnTo>
                    <a:lnTo>
                      <a:pt x="55" y="95"/>
                    </a:lnTo>
                    <a:lnTo>
                      <a:pt x="57" y="92"/>
                    </a:lnTo>
                    <a:lnTo>
                      <a:pt x="57" y="31"/>
                    </a:lnTo>
                    <a:lnTo>
                      <a:pt x="55" y="3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76" name="Freeform 88">
                <a:extLst>
                  <a:ext uri="{FF2B5EF4-FFF2-40B4-BE49-F238E27FC236}">
                    <a16:creationId xmlns:a16="http://schemas.microsoft.com/office/drawing/2014/main" id="{A6F3D0E0-D103-41E6-87B4-2020730CBD31}"/>
                  </a:ext>
                </a:extLst>
              </p:cNvPr>
              <p:cNvSpPr>
                <a:spLocks/>
              </p:cNvSpPr>
              <p:nvPr/>
            </p:nvSpPr>
            <p:spPr bwMode="auto">
              <a:xfrm>
                <a:off x="1931988" y="2743201"/>
                <a:ext cx="85725" cy="150813"/>
              </a:xfrm>
              <a:custGeom>
                <a:avLst/>
                <a:gdLst>
                  <a:gd name="T0" fmla="*/ 54 w 54"/>
                  <a:gd name="T1" fmla="*/ 0 h 95"/>
                  <a:gd name="T2" fmla="*/ 52 w 54"/>
                  <a:gd name="T3" fmla="*/ 0 h 95"/>
                  <a:gd name="T4" fmla="*/ 0 w 54"/>
                  <a:gd name="T5" fmla="*/ 31 h 95"/>
                  <a:gd name="T6" fmla="*/ 0 w 54"/>
                  <a:gd name="T7" fmla="*/ 33 h 95"/>
                  <a:gd name="T8" fmla="*/ 0 w 54"/>
                  <a:gd name="T9" fmla="*/ 92 h 95"/>
                  <a:gd name="T10" fmla="*/ 0 w 54"/>
                  <a:gd name="T11" fmla="*/ 95 h 95"/>
                  <a:gd name="T12" fmla="*/ 0 w 54"/>
                  <a:gd name="T13" fmla="*/ 95 h 95"/>
                  <a:gd name="T14" fmla="*/ 2 w 54"/>
                  <a:gd name="T15" fmla="*/ 95 h 95"/>
                  <a:gd name="T16" fmla="*/ 54 w 54"/>
                  <a:gd name="T17" fmla="*/ 64 h 95"/>
                  <a:gd name="T18" fmla="*/ 54 w 54"/>
                  <a:gd name="T19" fmla="*/ 62 h 95"/>
                  <a:gd name="T20" fmla="*/ 54 w 54"/>
                  <a:gd name="T21" fmla="*/ 2 h 95"/>
                  <a:gd name="T22" fmla="*/ 54 w 54"/>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95">
                    <a:moveTo>
                      <a:pt x="54" y="0"/>
                    </a:moveTo>
                    <a:lnTo>
                      <a:pt x="52" y="0"/>
                    </a:lnTo>
                    <a:lnTo>
                      <a:pt x="0" y="31"/>
                    </a:lnTo>
                    <a:lnTo>
                      <a:pt x="0" y="33"/>
                    </a:lnTo>
                    <a:lnTo>
                      <a:pt x="0" y="92"/>
                    </a:lnTo>
                    <a:lnTo>
                      <a:pt x="0" y="95"/>
                    </a:lnTo>
                    <a:lnTo>
                      <a:pt x="0" y="95"/>
                    </a:lnTo>
                    <a:lnTo>
                      <a:pt x="2" y="95"/>
                    </a:lnTo>
                    <a:lnTo>
                      <a:pt x="54" y="64"/>
                    </a:lnTo>
                    <a:lnTo>
                      <a:pt x="54" y="62"/>
                    </a:lnTo>
                    <a:lnTo>
                      <a:pt x="54" y="2"/>
                    </a:lnTo>
                    <a:lnTo>
                      <a:pt x="54" y="0"/>
                    </a:lnTo>
                    <a:close/>
                  </a:path>
                </a:pathLst>
              </a:custGeom>
              <a:solidFill>
                <a:srgbClr val="9BD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77" name="Freeform 89">
                <a:extLst>
                  <a:ext uri="{FF2B5EF4-FFF2-40B4-BE49-F238E27FC236}">
                    <a16:creationId xmlns:a16="http://schemas.microsoft.com/office/drawing/2014/main" id="{8F309118-76E8-4A9A-BEF7-EEA3B5268795}"/>
                  </a:ext>
                </a:extLst>
              </p:cNvPr>
              <p:cNvSpPr>
                <a:spLocks/>
              </p:cNvSpPr>
              <p:nvPr/>
            </p:nvSpPr>
            <p:spPr bwMode="auto">
              <a:xfrm>
                <a:off x="1931988" y="2743201"/>
                <a:ext cx="85725" cy="150813"/>
              </a:xfrm>
              <a:custGeom>
                <a:avLst/>
                <a:gdLst>
                  <a:gd name="T0" fmla="*/ 54 w 54"/>
                  <a:gd name="T1" fmla="*/ 0 h 95"/>
                  <a:gd name="T2" fmla="*/ 52 w 54"/>
                  <a:gd name="T3" fmla="*/ 0 h 95"/>
                  <a:gd name="T4" fmla="*/ 0 w 54"/>
                  <a:gd name="T5" fmla="*/ 31 h 95"/>
                  <a:gd name="T6" fmla="*/ 0 w 54"/>
                  <a:gd name="T7" fmla="*/ 33 h 95"/>
                  <a:gd name="T8" fmla="*/ 0 w 54"/>
                  <a:gd name="T9" fmla="*/ 92 h 95"/>
                  <a:gd name="T10" fmla="*/ 0 w 54"/>
                  <a:gd name="T11" fmla="*/ 95 h 95"/>
                  <a:gd name="T12" fmla="*/ 0 w 54"/>
                  <a:gd name="T13" fmla="*/ 95 h 95"/>
                  <a:gd name="T14" fmla="*/ 2 w 54"/>
                  <a:gd name="T15" fmla="*/ 95 h 95"/>
                  <a:gd name="T16" fmla="*/ 54 w 54"/>
                  <a:gd name="T17" fmla="*/ 64 h 95"/>
                  <a:gd name="T18" fmla="*/ 54 w 54"/>
                  <a:gd name="T19" fmla="*/ 62 h 95"/>
                  <a:gd name="T20" fmla="*/ 54 w 54"/>
                  <a:gd name="T21" fmla="*/ 2 h 95"/>
                  <a:gd name="T22" fmla="*/ 54 w 54"/>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95">
                    <a:moveTo>
                      <a:pt x="54" y="0"/>
                    </a:moveTo>
                    <a:lnTo>
                      <a:pt x="52" y="0"/>
                    </a:lnTo>
                    <a:lnTo>
                      <a:pt x="0" y="31"/>
                    </a:lnTo>
                    <a:lnTo>
                      <a:pt x="0" y="33"/>
                    </a:lnTo>
                    <a:lnTo>
                      <a:pt x="0" y="92"/>
                    </a:lnTo>
                    <a:lnTo>
                      <a:pt x="0" y="95"/>
                    </a:lnTo>
                    <a:lnTo>
                      <a:pt x="0" y="95"/>
                    </a:lnTo>
                    <a:lnTo>
                      <a:pt x="2" y="95"/>
                    </a:lnTo>
                    <a:lnTo>
                      <a:pt x="54" y="64"/>
                    </a:lnTo>
                    <a:lnTo>
                      <a:pt x="54" y="62"/>
                    </a:lnTo>
                    <a:lnTo>
                      <a:pt x="54" y="2"/>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grpSp>
        <p:sp>
          <p:nvSpPr>
            <p:cNvPr id="179" name="Rectangle 47">
              <a:extLst>
                <a:ext uri="{FF2B5EF4-FFF2-40B4-BE49-F238E27FC236}">
                  <a16:creationId xmlns:a16="http://schemas.microsoft.com/office/drawing/2014/main" id="{017236C0-1C43-4134-AC95-58040EC8CBC1}"/>
                </a:ext>
              </a:extLst>
            </p:cNvPr>
            <p:cNvSpPr>
              <a:spLocks noChangeArrowheads="1"/>
            </p:cNvSpPr>
            <p:nvPr/>
          </p:nvSpPr>
          <p:spPr bwMode="auto">
            <a:xfrm>
              <a:off x="1023997" y="3774773"/>
              <a:ext cx="1255970" cy="276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214">
                <a:lnSpc>
                  <a:spcPct val="90000"/>
                </a:lnSpc>
                <a:defRPr/>
              </a:pP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Millions of devices feed </a:t>
              </a:r>
              <a:b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b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into Stream Analytics</a:t>
              </a:r>
              <a:endParaRPr lang="en-US" altLang="en-US" sz="1077" kern="0" dirty="0">
                <a:gradFill>
                  <a:gsLst>
                    <a:gs pos="0">
                      <a:srgbClr val="353535"/>
                    </a:gs>
                    <a:gs pos="100000">
                      <a:srgbClr val="353535"/>
                    </a:gs>
                  </a:gsLst>
                  <a:lin ang="16200000" scaled="1"/>
                </a:gradFill>
                <a:latin typeface="+mn-lt"/>
                <a:cs typeface="Segoe UI Semibold" panose="020B0702040204020203" pitchFamily="34" charset="0"/>
              </a:endParaRPr>
            </a:p>
          </p:txBody>
        </p:sp>
        <p:cxnSp>
          <p:nvCxnSpPr>
            <p:cNvPr id="180" name="Straight Arrow Connector 179">
              <a:extLst>
                <a:ext uri="{FF2B5EF4-FFF2-40B4-BE49-F238E27FC236}">
                  <a16:creationId xmlns:a16="http://schemas.microsoft.com/office/drawing/2014/main" id="{DD947475-FB1D-4E75-BC8D-AEBDC2AC8951}"/>
                </a:ext>
              </a:extLst>
            </p:cNvPr>
            <p:cNvCxnSpPr>
              <a:cxnSpLocks/>
            </p:cNvCxnSpPr>
            <p:nvPr/>
          </p:nvCxnSpPr>
          <p:spPr>
            <a:xfrm>
              <a:off x="1483849"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181" name="Group 180">
              <a:extLst>
                <a:ext uri="{FF2B5EF4-FFF2-40B4-BE49-F238E27FC236}">
                  <a16:creationId xmlns:a16="http://schemas.microsoft.com/office/drawing/2014/main" id="{74155FE1-721E-43F3-818A-7136CCA75887}"/>
                </a:ext>
              </a:extLst>
            </p:cNvPr>
            <p:cNvGrpSpPr/>
            <p:nvPr/>
          </p:nvGrpSpPr>
          <p:grpSpPr>
            <a:xfrm>
              <a:off x="1885584" y="2877820"/>
              <a:ext cx="600318" cy="467142"/>
              <a:chOff x="3708400" y="2781301"/>
              <a:chExt cx="930275" cy="723900"/>
            </a:xfrm>
          </p:grpSpPr>
          <p:sp>
            <p:nvSpPr>
              <p:cNvPr id="182" name="Freeform 90">
                <a:extLst>
                  <a:ext uri="{FF2B5EF4-FFF2-40B4-BE49-F238E27FC236}">
                    <a16:creationId xmlns:a16="http://schemas.microsoft.com/office/drawing/2014/main" id="{7BA44BC5-FE2D-4685-9833-580606C18E61}"/>
                  </a:ext>
                </a:extLst>
              </p:cNvPr>
              <p:cNvSpPr>
                <a:spLocks/>
              </p:cNvSpPr>
              <p:nvPr/>
            </p:nvSpPr>
            <p:spPr bwMode="auto">
              <a:xfrm>
                <a:off x="3978275" y="2781301"/>
                <a:ext cx="660400" cy="723900"/>
              </a:xfrm>
              <a:custGeom>
                <a:avLst/>
                <a:gdLst>
                  <a:gd name="T0" fmla="*/ 143 w 176"/>
                  <a:gd name="T1" fmla="*/ 130 h 192"/>
                  <a:gd name="T2" fmla="*/ 149 w 176"/>
                  <a:gd name="T3" fmla="*/ 115 h 192"/>
                  <a:gd name="T4" fmla="*/ 176 w 176"/>
                  <a:gd name="T5" fmla="*/ 105 h 192"/>
                  <a:gd name="T6" fmla="*/ 176 w 176"/>
                  <a:gd name="T7" fmla="*/ 84 h 192"/>
                  <a:gd name="T8" fmla="*/ 173 w 176"/>
                  <a:gd name="T9" fmla="*/ 83 h 192"/>
                  <a:gd name="T10" fmla="*/ 149 w 176"/>
                  <a:gd name="T11" fmla="*/ 76 h 192"/>
                  <a:gd name="T12" fmla="*/ 143 w 176"/>
                  <a:gd name="T13" fmla="*/ 60 h 192"/>
                  <a:gd name="T14" fmla="*/ 155 w 176"/>
                  <a:gd name="T15" fmla="*/ 35 h 192"/>
                  <a:gd name="T16" fmla="*/ 140 w 176"/>
                  <a:gd name="T17" fmla="*/ 20 h 192"/>
                  <a:gd name="T18" fmla="*/ 137 w 176"/>
                  <a:gd name="T19" fmla="*/ 21 h 192"/>
                  <a:gd name="T20" fmla="*/ 114 w 176"/>
                  <a:gd name="T21" fmla="*/ 32 h 192"/>
                  <a:gd name="T22" fmla="*/ 99 w 176"/>
                  <a:gd name="T23" fmla="*/ 26 h 192"/>
                  <a:gd name="T24" fmla="*/ 89 w 176"/>
                  <a:gd name="T25" fmla="*/ 0 h 192"/>
                  <a:gd name="T26" fmla="*/ 66 w 176"/>
                  <a:gd name="T27" fmla="*/ 0 h 192"/>
                  <a:gd name="T28" fmla="*/ 65 w 176"/>
                  <a:gd name="T29" fmla="*/ 3 h 192"/>
                  <a:gd name="T30" fmla="*/ 58 w 176"/>
                  <a:gd name="T31" fmla="*/ 26 h 192"/>
                  <a:gd name="T32" fmla="*/ 43 w 176"/>
                  <a:gd name="T33" fmla="*/ 32 h 192"/>
                  <a:gd name="T34" fmla="*/ 16 w 176"/>
                  <a:gd name="T35" fmla="*/ 21 h 192"/>
                  <a:gd name="T36" fmla="*/ 0 w 176"/>
                  <a:gd name="T37" fmla="*/ 36 h 192"/>
                  <a:gd name="T38" fmla="*/ 2 w 176"/>
                  <a:gd name="T39" fmla="*/ 39 h 192"/>
                  <a:gd name="T40" fmla="*/ 9 w 176"/>
                  <a:gd name="T41" fmla="*/ 52 h 192"/>
                  <a:gd name="T42" fmla="*/ 48 w 176"/>
                  <a:gd name="T43" fmla="*/ 42 h 192"/>
                  <a:gd name="T44" fmla="*/ 99 w 176"/>
                  <a:gd name="T45" fmla="*/ 63 h 192"/>
                  <a:gd name="T46" fmla="*/ 109 w 176"/>
                  <a:gd name="T47" fmla="*/ 71 h 192"/>
                  <a:gd name="T48" fmla="*/ 113 w 176"/>
                  <a:gd name="T49" fmla="*/ 76 h 192"/>
                  <a:gd name="T50" fmla="*/ 103 w 176"/>
                  <a:gd name="T51" fmla="*/ 126 h 192"/>
                  <a:gd name="T52" fmla="*/ 63 w 176"/>
                  <a:gd name="T53" fmla="*/ 131 h 192"/>
                  <a:gd name="T54" fmla="*/ 60 w 176"/>
                  <a:gd name="T55" fmla="*/ 130 h 192"/>
                  <a:gd name="T56" fmla="*/ 52 w 176"/>
                  <a:gd name="T57" fmla="*/ 124 h 192"/>
                  <a:gd name="T58" fmla="*/ 49 w 176"/>
                  <a:gd name="T59" fmla="*/ 123 h 192"/>
                  <a:gd name="T60" fmla="*/ 41 w 176"/>
                  <a:gd name="T61" fmla="*/ 127 h 192"/>
                  <a:gd name="T62" fmla="*/ 40 w 176"/>
                  <a:gd name="T63" fmla="*/ 128 h 192"/>
                  <a:gd name="T64" fmla="*/ 8 w 176"/>
                  <a:gd name="T65" fmla="*/ 148 h 192"/>
                  <a:gd name="T66" fmla="*/ 3 w 176"/>
                  <a:gd name="T67" fmla="*/ 157 h 192"/>
                  <a:gd name="T68" fmla="*/ 18 w 176"/>
                  <a:gd name="T69" fmla="*/ 172 h 192"/>
                  <a:gd name="T70" fmla="*/ 19 w 176"/>
                  <a:gd name="T71" fmla="*/ 173 h 192"/>
                  <a:gd name="T72" fmla="*/ 22 w 176"/>
                  <a:gd name="T73" fmla="*/ 171 h 192"/>
                  <a:gd name="T74" fmla="*/ 45 w 176"/>
                  <a:gd name="T75" fmla="*/ 160 h 192"/>
                  <a:gd name="T76" fmla="*/ 60 w 176"/>
                  <a:gd name="T77" fmla="*/ 166 h 192"/>
                  <a:gd name="T78" fmla="*/ 68 w 176"/>
                  <a:gd name="T79" fmla="*/ 192 h 192"/>
                  <a:gd name="T80" fmla="*/ 91 w 176"/>
                  <a:gd name="T81" fmla="*/ 192 h 192"/>
                  <a:gd name="T82" fmla="*/ 92 w 176"/>
                  <a:gd name="T83" fmla="*/ 189 h 192"/>
                  <a:gd name="T84" fmla="*/ 100 w 176"/>
                  <a:gd name="T85" fmla="*/ 166 h 192"/>
                  <a:gd name="T86" fmla="*/ 115 w 176"/>
                  <a:gd name="T87" fmla="*/ 160 h 192"/>
                  <a:gd name="T88" fmla="*/ 141 w 176"/>
                  <a:gd name="T89" fmla="*/ 171 h 192"/>
                  <a:gd name="T90" fmla="*/ 156 w 176"/>
                  <a:gd name="T91" fmla="*/ 155 h 192"/>
                  <a:gd name="T92" fmla="*/ 155 w 176"/>
                  <a:gd name="T93" fmla="*/ 152 h 192"/>
                  <a:gd name="T94" fmla="*/ 143 w 176"/>
                  <a:gd name="T95" fmla="*/ 13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92">
                    <a:moveTo>
                      <a:pt x="143" y="130"/>
                    </a:moveTo>
                    <a:cubicBezTo>
                      <a:pt x="149" y="115"/>
                      <a:pt x="149" y="115"/>
                      <a:pt x="149" y="115"/>
                    </a:cubicBezTo>
                    <a:cubicBezTo>
                      <a:pt x="176" y="105"/>
                      <a:pt x="176" y="105"/>
                      <a:pt x="176" y="105"/>
                    </a:cubicBezTo>
                    <a:cubicBezTo>
                      <a:pt x="176" y="84"/>
                      <a:pt x="176" y="84"/>
                      <a:pt x="176" y="84"/>
                    </a:cubicBezTo>
                    <a:cubicBezTo>
                      <a:pt x="173" y="83"/>
                      <a:pt x="173" y="83"/>
                      <a:pt x="173" y="83"/>
                    </a:cubicBezTo>
                    <a:cubicBezTo>
                      <a:pt x="149" y="76"/>
                      <a:pt x="149" y="76"/>
                      <a:pt x="149" y="76"/>
                    </a:cubicBezTo>
                    <a:cubicBezTo>
                      <a:pt x="143" y="60"/>
                      <a:pt x="143" y="60"/>
                      <a:pt x="143" y="60"/>
                    </a:cubicBezTo>
                    <a:cubicBezTo>
                      <a:pt x="155" y="35"/>
                      <a:pt x="155" y="35"/>
                      <a:pt x="155" y="35"/>
                    </a:cubicBezTo>
                    <a:cubicBezTo>
                      <a:pt x="140" y="20"/>
                      <a:pt x="140" y="20"/>
                      <a:pt x="140" y="20"/>
                    </a:cubicBezTo>
                    <a:cubicBezTo>
                      <a:pt x="137" y="21"/>
                      <a:pt x="137" y="21"/>
                      <a:pt x="137" y="21"/>
                    </a:cubicBezTo>
                    <a:cubicBezTo>
                      <a:pt x="114" y="32"/>
                      <a:pt x="114" y="32"/>
                      <a:pt x="114" y="32"/>
                    </a:cubicBezTo>
                    <a:cubicBezTo>
                      <a:pt x="99" y="26"/>
                      <a:pt x="99" y="26"/>
                      <a:pt x="99" y="26"/>
                    </a:cubicBezTo>
                    <a:cubicBezTo>
                      <a:pt x="89" y="0"/>
                      <a:pt x="89" y="0"/>
                      <a:pt x="89" y="0"/>
                    </a:cubicBezTo>
                    <a:cubicBezTo>
                      <a:pt x="66" y="0"/>
                      <a:pt x="66" y="0"/>
                      <a:pt x="66" y="0"/>
                    </a:cubicBezTo>
                    <a:cubicBezTo>
                      <a:pt x="65" y="3"/>
                      <a:pt x="65" y="3"/>
                      <a:pt x="65" y="3"/>
                    </a:cubicBezTo>
                    <a:cubicBezTo>
                      <a:pt x="58" y="26"/>
                      <a:pt x="58" y="26"/>
                      <a:pt x="58" y="26"/>
                    </a:cubicBezTo>
                    <a:cubicBezTo>
                      <a:pt x="43" y="32"/>
                      <a:pt x="43" y="32"/>
                      <a:pt x="43" y="32"/>
                    </a:cubicBezTo>
                    <a:cubicBezTo>
                      <a:pt x="16" y="21"/>
                      <a:pt x="16" y="21"/>
                      <a:pt x="16" y="21"/>
                    </a:cubicBezTo>
                    <a:cubicBezTo>
                      <a:pt x="0" y="36"/>
                      <a:pt x="0" y="36"/>
                      <a:pt x="0" y="36"/>
                    </a:cubicBezTo>
                    <a:cubicBezTo>
                      <a:pt x="2" y="39"/>
                      <a:pt x="2" y="39"/>
                      <a:pt x="2" y="39"/>
                    </a:cubicBezTo>
                    <a:cubicBezTo>
                      <a:pt x="9" y="52"/>
                      <a:pt x="9" y="52"/>
                      <a:pt x="9" y="52"/>
                    </a:cubicBezTo>
                    <a:cubicBezTo>
                      <a:pt x="21" y="45"/>
                      <a:pt x="34" y="42"/>
                      <a:pt x="48" y="42"/>
                    </a:cubicBezTo>
                    <a:cubicBezTo>
                      <a:pt x="67" y="43"/>
                      <a:pt x="85" y="50"/>
                      <a:pt x="99" y="63"/>
                    </a:cubicBezTo>
                    <a:cubicBezTo>
                      <a:pt x="102" y="65"/>
                      <a:pt x="105" y="67"/>
                      <a:pt x="109" y="71"/>
                    </a:cubicBezTo>
                    <a:cubicBezTo>
                      <a:pt x="110" y="72"/>
                      <a:pt x="112" y="75"/>
                      <a:pt x="113" y="76"/>
                    </a:cubicBezTo>
                    <a:cubicBezTo>
                      <a:pt x="122" y="92"/>
                      <a:pt x="118" y="113"/>
                      <a:pt x="103" y="126"/>
                    </a:cubicBezTo>
                    <a:cubicBezTo>
                      <a:pt x="91" y="135"/>
                      <a:pt x="75" y="137"/>
                      <a:pt x="63" y="131"/>
                    </a:cubicBezTo>
                    <a:cubicBezTo>
                      <a:pt x="62" y="130"/>
                      <a:pt x="61" y="130"/>
                      <a:pt x="60" y="130"/>
                    </a:cubicBezTo>
                    <a:cubicBezTo>
                      <a:pt x="57" y="128"/>
                      <a:pt x="54" y="126"/>
                      <a:pt x="52" y="124"/>
                    </a:cubicBezTo>
                    <a:cubicBezTo>
                      <a:pt x="51" y="124"/>
                      <a:pt x="51" y="123"/>
                      <a:pt x="49" y="123"/>
                    </a:cubicBezTo>
                    <a:cubicBezTo>
                      <a:pt x="46" y="123"/>
                      <a:pt x="43" y="124"/>
                      <a:pt x="41" y="127"/>
                    </a:cubicBezTo>
                    <a:cubicBezTo>
                      <a:pt x="40" y="128"/>
                      <a:pt x="40" y="128"/>
                      <a:pt x="40" y="128"/>
                    </a:cubicBezTo>
                    <a:cubicBezTo>
                      <a:pt x="30" y="137"/>
                      <a:pt x="20" y="144"/>
                      <a:pt x="8" y="148"/>
                    </a:cubicBezTo>
                    <a:cubicBezTo>
                      <a:pt x="3" y="157"/>
                      <a:pt x="3" y="157"/>
                      <a:pt x="3" y="157"/>
                    </a:cubicBezTo>
                    <a:cubicBezTo>
                      <a:pt x="18" y="172"/>
                      <a:pt x="18" y="172"/>
                      <a:pt x="18" y="172"/>
                    </a:cubicBezTo>
                    <a:cubicBezTo>
                      <a:pt x="19" y="173"/>
                      <a:pt x="19" y="173"/>
                      <a:pt x="19" y="173"/>
                    </a:cubicBezTo>
                    <a:cubicBezTo>
                      <a:pt x="22" y="171"/>
                      <a:pt x="22" y="171"/>
                      <a:pt x="22" y="171"/>
                    </a:cubicBezTo>
                    <a:cubicBezTo>
                      <a:pt x="45" y="160"/>
                      <a:pt x="45" y="160"/>
                      <a:pt x="45" y="160"/>
                    </a:cubicBezTo>
                    <a:cubicBezTo>
                      <a:pt x="60" y="166"/>
                      <a:pt x="60" y="166"/>
                      <a:pt x="60" y="166"/>
                    </a:cubicBezTo>
                    <a:cubicBezTo>
                      <a:pt x="68" y="192"/>
                      <a:pt x="68" y="192"/>
                      <a:pt x="68" y="192"/>
                    </a:cubicBezTo>
                    <a:cubicBezTo>
                      <a:pt x="91" y="192"/>
                      <a:pt x="91" y="192"/>
                      <a:pt x="91" y="192"/>
                    </a:cubicBezTo>
                    <a:cubicBezTo>
                      <a:pt x="92" y="189"/>
                      <a:pt x="92" y="189"/>
                      <a:pt x="92" y="189"/>
                    </a:cubicBezTo>
                    <a:cubicBezTo>
                      <a:pt x="100" y="166"/>
                      <a:pt x="100" y="166"/>
                      <a:pt x="100" y="166"/>
                    </a:cubicBezTo>
                    <a:cubicBezTo>
                      <a:pt x="115" y="160"/>
                      <a:pt x="115" y="160"/>
                      <a:pt x="115" y="160"/>
                    </a:cubicBezTo>
                    <a:cubicBezTo>
                      <a:pt x="141" y="171"/>
                      <a:pt x="141" y="171"/>
                      <a:pt x="141" y="171"/>
                    </a:cubicBezTo>
                    <a:cubicBezTo>
                      <a:pt x="156" y="155"/>
                      <a:pt x="156" y="155"/>
                      <a:pt x="156" y="155"/>
                    </a:cubicBezTo>
                    <a:cubicBezTo>
                      <a:pt x="155" y="152"/>
                      <a:pt x="155" y="152"/>
                      <a:pt x="155" y="152"/>
                    </a:cubicBezTo>
                    <a:cubicBezTo>
                      <a:pt x="143" y="130"/>
                      <a:pt x="143" y="130"/>
                      <a:pt x="143" y="13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83" name="Freeform 91">
                <a:extLst>
                  <a:ext uri="{FF2B5EF4-FFF2-40B4-BE49-F238E27FC236}">
                    <a16:creationId xmlns:a16="http://schemas.microsoft.com/office/drawing/2014/main" id="{8238E471-3093-4C80-9C37-C1A4CA680F69}"/>
                  </a:ext>
                </a:extLst>
              </p:cNvPr>
              <p:cNvSpPr>
                <a:spLocks/>
              </p:cNvSpPr>
              <p:nvPr/>
            </p:nvSpPr>
            <p:spPr bwMode="auto">
              <a:xfrm>
                <a:off x="3756025" y="3044826"/>
                <a:ext cx="541338" cy="192088"/>
              </a:xfrm>
              <a:custGeom>
                <a:avLst/>
                <a:gdLst>
                  <a:gd name="T0" fmla="*/ 69 w 144"/>
                  <a:gd name="T1" fmla="*/ 21 h 51"/>
                  <a:gd name="T2" fmla="*/ 69 w 144"/>
                  <a:gd name="T3" fmla="*/ 21 h 51"/>
                  <a:gd name="T4" fmla="*/ 9 w 144"/>
                  <a:gd name="T5" fmla="*/ 20 h 51"/>
                  <a:gd name="T6" fmla="*/ 2 w 144"/>
                  <a:gd name="T7" fmla="*/ 20 h 51"/>
                  <a:gd name="T8" fmla="*/ 0 w 144"/>
                  <a:gd name="T9" fmla="*/ 24 h 51"/>
                  <a:gd name="T10" fmla="*/ 2 w 144"/>
                  <a:gd name="T11" fmla="*/ 28 h 51"/>
                  <a:gd name="T12" fmla="*/ 76 w 144"/>
                  <a:gd name="T13" fmla="*/ 29 h 51"/>
                  <a:gd name="T14" fmla="*/ 136 w 144"/>
                  <a:gd name="T15" fmla="*/ 31 h 51"/>
                  <a:gd name="T16" fmla="*/ 143 w 144"/>
                  <a:gd name="T17" fmla="*/ 31 h 51"/>
                  <a:gd name="T18" fmla="*/ 144 w 144"/>
                  <a:gd name="T19" fmla="*/ 27 h 51"/>
                  <a:gd name="T20" fmla="*/ 143 w 144"/>
                  <a:gd name="T21" fmla="*/ 23 h 51"/>
                  <a:gd name="T22" fmla="*/ 69 w 144"/>
                  <a:gd name="T23" fmla="*/ 2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4" h="51">
                    <a:moveTo>
                      <a:pt x="69" y="21"/>
                    </a:moveTo>
                    <a:cubicBezTo>
                      <a:pt x="69" y="21"/>
                      <a:pt x="69" y="21"/>
                      <a:pt x="69" y="21"/>
                    </a:cubicBezTo>
                    <a:cubicBezTo>
                      <a:pt x="52" y="39"/>
                      <a:pt x="25" y="39"/>
                      <a:pt x="9" y="20"/>
                    </a:cubicBezTo>
                    <a:cubicBezTo>
                      <a:pt x="7" y="18"/>
                      <a:pt x="3" y="18"/>
                      <a:pt x="2" y="20"/>
                    </a:cubicBezTo>
                    <a:cubicBezTo>
                      <a:pt x="1" y="21"/>
                      <a:pt x="0" y="23"/>
                      <a:pt x="0" y="24"/>
                    </a:cubicBezTo>
                    <a:cubicBezTo>
                      <a:pt x="0" y="26"/>
                      <a:pt x="1" y="27"/>
                      <a:pt x="2" y="28"/>
                    </a:cubicBezTo>
                    <a:cubicBezTo>
                      <a:pt x="22" y="51"/>
                      <a:pt x="55" y="51"/>
                      <a:pt x="76" y="29"/>
                    </a:cubicBezTo>
                    <a:cubicBezTo>
                      <a:pt x="93" y="13"/>
                      <a:pt x="119" y="12"/>
                      <a:pt x="136" y="31"/>
                    </a:cubicBezTo>
                    <a:cubicBezTo>
                      <a:pt x="138" y="33"/>
                      <a:pt x="141" y="33"/>
                      <a:pt x="143" y="31"/>
                    </a:cubicBezTo>
                    <a:cubicBezTo>
                      <a:pt x="144" y="30"/>
                      <a:pt x="144" y="28"/>
                      <a:pt x="144" y="27"/>
                    </a:cubicBezTo>
                    <a:cubicBezTo>
                      <a:pt x="144" y="25"/>
                      <a:pt x="143" y="24"/>
                      <a:pt x="143" y="23"/>
                    </a:cubicBezTo>
                    <a:cubicBezTo>
                      <a:pt x="123" y="1"/>
                      <a:pt x="90" y="0"/>
                      <a:pt x="69" y="21"/>
                    </a:cubicBezTo>
                    <a:close/>
                  </a:path>
                </a:pathLst>
              </a:custGeom>
              <a:solidFill>
                <a:srgbClr val="48C8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84" name="Freeform 92">
                <a:extLst>
                  <a:ext uri="{FF2B5EF4-FFF2-40B4-BE49-F238E27FC236}">
                    <a16:creationId xmlns:a16="http://schemas.microsoft.com/office/drawing/2014/main" id="{7766609D-7DED-4260-90C0-82002415F49A}"/>
                  </a:ext>
                </a:extLst>
              </p:cNvPr>
              <p:cNvSpPr>
                <a:spLocks/>
              </p:cNvSpPr>
              <p:nvPr/>
            </p:nvSpPr>
            <p:spPr bwMode="auto">
              <a:xfrm>
                <a:off x="3708400" y="3160713"/>
                <a:ext cx="544513" cy="155575"/>
              </a:xfrm>
              <a:custGeom>
                <a:avLst/>
                <a:gdLst>
                  <a:gd name="T0" fmla="*/ 119 w 145"/>
                  <a:gd name="T1" fmla="*/ 0 h 41"/>
                  <a:gd name="T2" fmla="*/ 95 w 145"/>
                  <a:gd name="T3" fmla="*/ 10 h 41"/>
                  <a:gd name="T4" fmla="*/ 94 w 145"/>
                  <a:gd name="T5" fmla="*/ 11 h 41"/>
                  <a:gd name="T6" fmla="*/ 93 w 145"/>
                  <a:gd name="T7" fmla="*/ 12 h 41"/>
                  <a:gd name="T8" fmla="*/ 50 w 145"/>
                  <a:gd name="T9" fmla="*/ 30 h 41"/>
                  <a:gd name="T10" fmla="*/ 7 w 145"/>
                  <a:gd name="T11" fmla="*/ 10 h 41"/>
                  <a:gd name="T12" fmla="*/ 0 w 145"/>
                  <a:gd name="T13" fmla="*/ 10 h 41"/>
                  <a:gd name="T14" fmla="*/ 0 w 145"/>
                  <a:gd name="T15" fmla="*/ 12 h 41"/>
                  <a:gd name="T16" fmla="*/ 2 w 145"/>
                  <a:gd name="T17" fmla="*/ 17 h 41"/>
                  <a:gd name="T18" fmla="*/ 52 w 145"/>
                  <a:gd name="T19" fmla="*/ 40 h 41"/>
                  <a:gd name="T20" fmla="*/ 102 w 145"/>
                  <a:gd name="T21" fmla="*/ 18 h 41"/>
                  <a:gd name="T22" fmla="*/ 103 w 145"/>
                  <a:gd name="T23" fmla="*/ 17 h 41"/>
                  <a:gd name="T24" fmla="*/ 104 w 145"/>
                  <a:gd name="T25" fmla="*/ 16 h 41"/>
                  <a:gd name="T26" fmla="*/ 121 w 145"/>
                  <a:gd name="T27" fmla="*/ 9 h 41"/>
                  <a:gd name="T28" fmla="*/ 137 w 145"/>
                  <a:gd name="T29" fmla="*/ 17 h 41"/>
                  <a:gd name="T30" fmla="*/ 144 w 145"/>
                  <a:gd name="T31" fmla="*/ 17 h 41"/>
                  <a:gd name="T32" fmla="*/ 145 w 145"/>
                  <a:gd name="T33" fmla="*/ 13 h 41"/>
                  <a:gd name="T34" fmla="*/ 144 w 145"/>
                  <a:gd name="T35" fmla="*/ 9 h 41"/>
                  <a:gd name="T36" fmla="*/ 119 w 145"/>
                  <a:gd name="T3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5" h="41">
                    <a:moveTo>
                      <a:pt x="119" y="0"/>
                    </a:moveTo>
                    <a:cubicBezTo>
                      <a:pt x="110" y="0"/>
                      <a:pt x="102" y="3"/>
                      <a:pt x="95" y="10"/>
                    </a:cubicBezTo>
                    <a:cubicBezTo>
                      <a:pt x="94" y="11"/>
                      <a:pt x="94" y="11"/>
                      <a:pt x="94" y="11"/>
                    </a:cubicBezTo>
                    <a:cubicBezTo>
                      <a:pt x="93" y="12"/>
                      <a:pt x="93" y="12"/>
                      <a:pt x="93" y="12"/>
                    </a:cubicBezTo>
                    <a:cubicBezTo>
                      <a:pt x="82" y="24"/>
                      <a:pt x="66" y="30"/>
                      <a:pt x="50" y="30"/>
                    </a:cubicBezTo>
                    <a:cubicBezTo>
                      <a:pt x="34" y="30"/>
                      <a:pt x="19" y="22"/>
                      <a:pt x="7" y="10"/>
                    </a:cubicBezTo>
                    <a:cubicBezTo>
                      <a:pt x="5" y="7"/>
                      <a:pt x="2" y="7"/>
                      <a:pt x="0" y="10"/>
                    </a:cubicBezTo>
                    <a:cubicBezTo>
                      <a:pt x="0" y="10"/>
                      <a:pt x="0" y="11"/>
                      <a:pt x="0" y="12"/>
                    </a:cubicBezTo>
                    <a:cubicBezTo>
                      <a:pt x="0" y="14"/>
                      <a:pt x="1" y="16"/>
                      <a:pt x="2" y="17"/>
                    </a:cubicBezTo>
                    <a:cubicBezTo>
                      <a:pt x="15" y="32"/>
                      <a:pt x="33" y="40"/>
                      <a:pt x="52" y="40"/>
                    </a:cubicBezTo>
                    <a:cubicBezTo>
                      <a:pt x="70" y="41"/>
                      <a:pt x="88" y="33"/>
                      <a:pt x="102" y="18"/>
                    </a:cubicBezTo>
                    <a:cubicBezTo>
                      <a:pt x="103" y="17"/>
                      <a:pt x="103" y="17"/>
                      <a:pt x="103" y="17"/>
                    </a:cubicBezTo>
                    <a:cubicBezTo>
                      <a:pt x="104" y="16"/>
                      <a:pt x="104" y="16"/>
                      <a:pt x="104" y="16"/>
                    </a:cubicBezTo>
                    <a:cubicBezTo>
                      <a:pt x="109" y="12"/>
                      <a:pt x="114" y="9"/>
                      <a:pt x="121" y="9"/>
                    </a:cubicBezTo>
                    <a:cubicBezTo>
                      <a:pt x="126" y="9"/>
                      <a:pt x="132" y="12"/>
                      <a:pt x="137" y="17"/>
                    </a:cubicBezTo>
                    <a:cubicBezTo>
                      <a:pt x="139" y="20"/>
                      <a:pt x="142" y="20"/>
                      <a:pt x="144" y="17"/>
                    </a:cubicBezTo>
                    <a:cubicBezTo>
                      <a:pt x="145" y="16"/>
                      <a:pt x="145" y="15"/>
                      <a:pt x="145" y="13"/>
                    </a:cubicBezTo>
                    <a:cubicBezTo>
                      <a:pt x="145" y="12"/>
                      <a:pt x="144" y="10"/>
                      <a:pt x="144" y="9"/>
                    </a:cubicBezTo>
                    <a:cubicBezTo>
                      <a:pt x="137" y="4"/>
                      <a:pt x="128" y="0"/>
                      <a:pt x="119" y="0"/>
                    </a:cubicBezTo>
                  </a:path>
                </a:pathLst>
              </a:custGeom>
              <a:solidFill>
                <a:srgbClr val="00A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85" name="Freeform 93">
                <a:extLst>
                  <a:ext uri="{FF2B5EF4-FFF2-40B4-BE49-F238E27FC236}">
                    <a16:creationId xmlns:a16="http://schemas.microsoft.com/office/drawing/2014/main" id="{4E9EF1E1-0146-4ECD-B69F-19D69F05EA69}"/>
                  </a:ext>
                </a:extLst>
              </p:cNvPr>
              <p:cNvSpPr>
                <a:spLocks/>
              </p:cNvSpPr>
              <p:nvPr/>
            </p:nvSpPr>
            <p:spPr bwMode="auto">
              <a:xfrm>
                <a:off x="3805238" y="2973388"/>
                <a:ext cx="544513" cy="153988"/>
              </a:xfrm>
              <a:custGeom>
                <a:avLst/>
                <a:gdLst>
                  <a:gd name="T0" fmla="*/ 51 w 145"/>
                  <a:gd name="T1" fmla="*/ 30 h 41"/>
                  <a:gd name="T2" fmla="*/ 95 w 145"/>
                  <a:gd name="T3" fmla="*/ 11 h 41"/>
                  <a:gd name="T4" fmla="*/ 136 w 145"/>
                  <a:gd name="T5" fmla="*/ 31 h 41"/>
                  <a:gd name="T6" fmla="*/ 143 w 145"/>
                  <a:gd name="T7" fmla="*/ 31 h 41"/>
                  <a:gd name="T8" fmla="*/ 145 w 145"/>
                  <a:gd name="T9" fmla="*/ 27 h 41"/>
                  <a:gd name="T10" fmla="*/ 143 w 145"/>
                  <a:gd name="T11" fmla="*/ 23 h 41"/>
                  <a:gd name="T12" fmla="*/ 94 w 145"/>
                  <a:gd name="T13" fmla="*/ 0 h 41"/>
                  <a:gd name="T14" fmla="*/ 43 w 145"/>
                  <a:gd name="T15" fmla="*/ 22 h 41"/>
                  <a:gd name="T16" fmla="*/ 42 w 145"/>
                  <a:gd name="T17" fmla="*/ 23 h 41"/>
                  <a:gd name="T18" fmla="*/ 41 w 145"/>
                  <a:gd name="T19" fmla="*/ 24 h 41"/>
                  <a:gd name="T20" fmla="*/ 25 w 145"/>
                  <a:gd name="T21" fmla="*/ 31 h 41"/>
                  <a:gd name="T22" fmla="*/ 9 w 145"/>
                  <a:gd name="T23" fmla="*/ 23 h 41"/>
                  <a:gd name="T24" fmla="*/ 2 w 145"/>
                  <a:gd name="T25" fmla="*/ 23 h 41"/>
                  <a:gd name="T26" fmla="*/ 0 w 145"/>
                  <a:gd name="T27" fmla="*/ 27 h 41"/>
                  <a:gd name="T28" fmla="*/ 2 w 145"/>
                  <a:gd name="T29" fmla="*/ 31 h 41"/>
                  <a:gd name="T30" fmla="*/ 25 w 145"/>
                  <a:gd name="T31" fmla="*/ 41 h 41"/>
                  <a:gd name="T32" fmla="*/ 49 w 145"/>
                  <a:gd name="T33" fmla="*/ 32 h 41"/>
                  <a:gd name="T34" fmla="*/ 50 w 145"/>
                  <a:gd name="T35" fmla="*/ 31 h 41"/>
                  <a:gd name="T36" fmla="*/ 51 w 145"/>
                  <a:gd name="T37" fmla="*/ 3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5" h="41">
                    <a:moveTo>
                      <a:pt x="51" y="30"/>
                    </a:moveTo>
                    <a:cubicBezTo>
                      <a:pt x="63" y="17"/>
                      <a:pt x="79" y="11"/>
                      <a:pt x="95" y="11"/>
                    </a:cubicBezTo>
                    <a:cubicBezTo>
                      <a:pt x="110" y="11"/>
                      <a:pt x="125" y="19"/>
                      <a:pt x="136" y="31"/>
                    </a:cubicBezTo>
                    <a:cubicBezTo>
                      <a:pt x="139" y="34"/>
                      <a:pt x="142" y="34"/>
                      <a:pt x="143" y="31"/>
                    </a:cubicBezTo>
                    <a:cubicBezTo>
                      <a:pt x="144" y="30"/>
                      <a:pt x="145" y="29"/>
                      <a:pt x="145" y="27"/>
                    </a:cubicBezTo>
                    <a:cubicBezTo>
                      <a:pt x="145" y="26"/>
                      <a:pt x="144" y="24"/>
                      <a:pt x="143" y="23"/>
                    </a:cubicBezTo>
                    <a:cubicBezTo>
                      <a:pt x="130" y="8"/>
                      <a:pt x="112" y="0"/>
                      <a:pt x="94" y="0"/>
                    </a:cubicBezTo>
                    <a:cubicBezTo>
                      <a:pt x="75" y="0"/>
                      <a:pt x="57" y="7"/>
                      <a:pt x="43" y="22"/>
                    </a:cubicBezTo>
                    <a:cubicBezTo>
                      <a:pt x="42" y="23"/>
                      <a:pt x="42" y="23"/>
                      <a:pt x="42" y="23"/>
                    </a:cubicBezTo>
                    <a:cubicBezTo>
                      <a:pt x="41" y="24"/>
                      <a:pt x="41" y="24"/>
                      <a:pt x="41" y="24"/>
                    </a:cubicBezTo>
                    <a:cubicBezTo>
                      <a:pt x="37" y="28"/>
                      <a:pt x="32" y="31"/>
                      <a:pt x="25" y="31"/>
                    </a:cubicBezTo>
                    <a:cubicBezTo>
                      <a:pt x="19" y="31"/>
                      <a:pt x="14" y="28"/>
                      <a:pt x="9" y="23"/>
                    </a:cubicBezTo>
                    <a:cubicBezTo>
                      <a:pt x="6" y="20"/>
                      <a:pt x="3" y="20"/>
                      <a:pt x="2" y="23"/>
                    </a:cubicBezTo>
                    <a:cubicBezTo>
                      <a:pt x="1" y="24"/>
                      <a:pt x="0" y="25"/>
                      <a:pt x="0" y="27"/>
                    </a:cubicBezTo>
                    <a:cubicBezTo>
                      <a:pt x="0" y="28"/>
                      <a:pt x="1" y="30"/>
                      <a:pt x="2" y="31"/>
                    </a:cubicBezTo>
                    <a:cubicBezTo>
                      <a:pt x="8" y="38"/>
                      <a:pt x="17" y="41"/>
                      <a:pt x="25" y="41"/>
                    </a:cubicBezTo>
                    <a:cubicBezTo>
                      <a:pt x="35" y="41"/>
                      <a:pt x="42" y="39"/>
                      <a:pt x="49" y="32"/>
                    </a:cubicBezTo>
                    <a:cubicBezTo>
                      <a:pt x="50" y="31"/>
                      <a:pt x="50" y="31"/>
                      <a:pt x="50" y="31"/>
                    </a:cubicBezTo>
                    <a:lnTo>
                      <a:pt x="51" y="30"/>
                    </a:lnTo>
                    <a:close/>
                  </a:path>
                </a:pathLst>
              </a:custGeom>
              <a:solidFill>
                <a:srgbClr val="84D6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86" name="Freeform 94">
                <a:extLst>
                  <a:ext uri="{FF2B5EF4-FFF2-40B4-BE49-F238E27FC236}">
                    <a16:creationId xmlns:a16="http://schemas.microsoft.com/office/drawing/2014/main" id="{8EC885EF-05E7-4332-B885-907605E7BD53}"/>
                  </a:ext>
                </a:extLst>
              </p:cNvPr>
              <p:cNvSpPr>
                <a:spLocks/>
              </p:cNvSpPr>
              <p:nvPr/>
            </p:nvSpPr>
            <p:spPr bwMode="auto">
              <a:xfrm>
                <a:off x="3989388" y="3240088"/>
                <a:ext cx="184150" cy="131763"/>
              </a:xfrm>
              <a:custGeom>
                <a:avLst/>
                <a:gdLst>
                  <a:gd name="T0" fmla="*/ 46 w 49"/>
                  <a:gd name="T1" fmla="*/ 0 h 35"/>
                  <a:gd name="T2" fmla="*/ 37 w 49"/>
                  <a:gd name="T3" fmla="*/ 4 h 35"/>
                  <a:gd name="T4" fmla="*/ 36 w 49"/>
                  <a:gd name="T5" fmla="*/ 5 h 35"/>
                  <a:gd name="T6" fmla="*/ 4 w 49"/>
                  <a:gd name="T7" fmla="*/ 25 h 35"/>
                  <a:gd name="T8" fmla="*/ 0 w 49"/>
                  <a:gd name="T9" fmla="*/ 34 h 35"/>
                  <a:gd name="T10" fmla="*/ 0 w 49"/>
                  <a:gd name="T11" fmla="*/ 35 h 35"/>
                  <a:gd name="T12" fmla="*/ 5 w 49"/>
                  <a:gd name="T13" fmla="*/ 26 h 35"/>
                  <a:gd name="T14" fmla="*/ 37 w 49"/>
                  <a:gd name="T15" fmla="*/ 6 h 35"/>
                  <a:gd name="T16" fmla="*/ 38 w 49"/>
                  <a:gd name="T17" fmla="*/ 5 h 35"/>
                  <a:gd name="T18" fmla="*/ 46 w 49"/>
                  <a:gd name="T19" fmla="*/ 1 h 35"/>
                  <a:gd name="T20" fmla="*/ 48 w 49"/>
                  <a:gd name="T21" fmla="*/ 2 h 35"/>
                  <a:gd name="T22" fmla="*/ 49 w 49"/>
                  <a:gd name="T23" fmla="*/ 1 h 35"/>
                  <a:gd name="T24" fmla="*/ 46 w 49"/>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35">
                    <a:moveTo>
                      <a:pt x="46" y="0"/>
                    </a:moveTo>
                    <a:cubicBezTo>
                      <a:pt x="43" y="0"/>
                      <a:pt x="40" y="2"/>
                      <a:pt x="37" y="4"/>
                    </a:cubicBezTo>
                    <a:cubicBezTo>
                      <a:pt x="36" y="5"/>
                      <a:pt x="36" y="5"/>
                      <a:pt x="36" y="5"/>
                    </a:cubicBezTo>
                    <a:cubicBezTo>
                      <a:pt x="27" y="15"/>
                      <a:pt x="16" y="22"/>
                      <a:pt x="4" y="25"/>
                    </a:cubicBezTo>
                    <a:cubicBezTo>
                      <a:pt x="0" y="34"/>
                      <a:pt x="0" y="34"/>
                      <a:pt x="0" y="34"/>
                    </a:cubicBezTo>
                    <a:cubicBezTo>
                      <a:pt x="0" y="35"/>
                      <a:pt x="0" y="35"/>
                      <a:pt x="0" y="35"/>
                    </a:cubicBezTo>
                    <a:cubicBezTo>
                      <a:pt x="5" y="26"/>
                      <a:pt x="5" y="26"/>
                      <a:pt x="5" y="26"/>
                    </a:cubicBezTo>
                    <a:cubicBezTo>
                      <a:pt x="17" y="22"/>
                      <a:pt x="27" y="15"/>
                      <a:pt x="37" y="6"/>
                    </a:cubicBezTo>
                    <a:cubicBezTo>
                      <a:pt x="38" y="5"/>
                      <a:pt x="38" y="5"/>
                      <a:pt x="38" y="5"/>
                    </a:cubicBezTo>
                    <a:cubicBezTo>
                      <a:pt x="40" y="2"/>
                      <a:pt x="43" y="1"/>
                      <a:pt x="46" y="1"/>
                    </a:cubicBezTo>
                    <a:cubicBezTo>
                      <a:pt x="47" y="1"/>
                      <a:pt x="48" y="1"/>
                      <a:pt x="48" y="2"/>
                    </a:cubicBezTo>
                    <a:cubicBezTo>
                      <a:pt x="49" y="1"/>
                      <a:pt x="49" y="1"/>
                      <a:pt x="49" y="1"/>
                    </a:cubicBezTo>
                    <a:cubicBezTo>
                      <a:pt x="48" y="1"/>
                      <a:pt x="47" y="0"/>
                      <a:pt x="46"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87" name="Freeform 95">
                <a:extLst>
                  <a:ext uri="{FF2B5EF4-FFF2-40B4-BE49-F238E27FC236}">
                    <a16:creationId xmlns:a16="http://schemas.microsoft.com/office/drawing/2014/main" id="{972022C8-879A-4BC7-81AE-18F3CDD7814A}"/>
                  </a:ext>
                </a:extLst>
              </p:cNvPr>
              <p:cNvSpPr>
                <a:spLocks/>
              </p:cNvSpPr>
              <p:nvPr/>
            </p:nvSpPr>
            <p:spPr bwMode="auto">
              <a:xfrm>
                <a:off x="3989388" y="3244851"/>
                <a:ext cx="180975" cy="153988"/>
              </a:xfrm>
              <a:custGeom>
                <a:avLst/>
                <a:gdLst>
                  <a:gd name="T0" fmla="*/ 46 w 48"/>
                  <a:gd name="T1" fmla="*/ 0 h 41"/>
                  <a:gd name="T2" fmla="*/ 38 w 48"/>
                  <a:gd name="T3" fmla="*/ 4 h 41"/>
                  <a:gd name="T4" fmla="*/ 37 w 48"/>
                  <a:gd name="T5" fmla="*/ 5 h 41"/>
                  <a:gd name="T6" fmla="*/ 5 w 48"/>
                  <a:gd name="T7" fmla="*/ 25 h 41"/>
                  <a:gd name="T8" fmla="*/ 0 w 48"/>
                  <a:gd name="T9" fmla="*/ 34 h 41"/>
                  <a:gd name="T10" fmla="*/ 8 w 48"/>
                  <a:gd name="T11" fmla="*/ 41 h 41"/>
                  <a:gd name="T12" fmla="*/ 48 w 48"/>
                  <a:gd name="T13" fmla="*/ 1 h 41"/>
                  <a:gd name="T14" fmla="*/ 46 w 48"/>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41">
                    <a:moveTo>
                      <a:pt x="46" y="0"/>
                    </a:moveTo>
                    <a:cubicBezTo>
                      <a:pt x="43" y="0"/>
                      <a:pt x="40" y="1"/>
                      <a:pt x="38" y="4"/>
                    </a:cubicBezTo>
                    <a:cubicBezTo>
                      <a:pt x="37" y="5"/>
                      <a:pt x="37" y="5"/>
                      <a:pt x="37" y="5"/>
                    </a:cubicBezTo>
                    <a:cubicBezTo>
                      <a:pt x="27" y="14"/>
                      <a:pt x="17" y="21"/>
                      <a:pt x="5" y="25"/>
                    </a:cubicBezTo>
                    <a:cubicBezTo>
                      <a:pt x="0" y="34"/>
                      <a:pt x="0" y="34"/>
                      <a:pt x="0" y="34"/>
                    </a:cubicBezTo>
                    <a:cubicBezTo>
                      <a:pt x="8" y="41"/>
                      <a:pt x="8" y="41"/>
                      <a:pt x="8" y="41"/>
                    </a:cubicBezTo>
                    <a:cubicBezTo>
                      <a:pt x="48" y="1"/>
                      <a:pt x="48" y="1"/>
                      <a:pt x="48" y="1"/>
                    </a:cubicBezTo>
                    <a:cubicBezTo>
                      <a:pt x="48" y="0"/>
                      <a:pt x="47" y="0"/>
                      <a:pt x="46" y="0"/>
                    </a:cubicBezTo>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88" name="Freeform 96">
                <a:extLst>
                  <a:ext uri="{FF2B5EF4-FFF2-40B4-BE49-F238E27FC236}">
                    <a16:creationId xmlns:a16="http://schemas.microsoft.com/office/drawing/2014/main" id="{211F96D6-71F1-4599-8E2E-FD5926B78A06}"/>
                  </a:ext>
                </a:extLst>
              </p:cNvPr>
              <p:cNvSpPr>
                <a:spLocks noEditPoints="1"/>
              </p:cNvSpPr>
              <p:nvPr/>
            </p:nvSpPr>
            <p:spPr bwMode="auto">
              <a:xfrm>
                <a:off x="3978275" y="2781301"/>
                <a:ext cx="555625" cy="255588"/>
              </a:xfrm>
              <a:custGeom>
                <a:avLst/>
                <a:gdLst>
                  <a:gd name="T0" fmla="*/ 48 w 148"/>
                  <a:gd name="T1" fmla="*/ 42 h 68"/>
                  <a:gd name="T2" fmla="*/ 9 w 148"/>
                  <a:gd name="T3" fmla="*/ 52 h 68"/>
                  <a:gd name="T4" fmla="*/ 9 w 148"/>
                  <a:gd name="T5" fmla="*/ 52 h 68"/>
                  <a:gd name="T6" fmla="*/ 49 w 148"/>
                  <a:gd name="T7" fmla="*/ 42 h 68"/>
                  <a:gd name="T8" fmla="*/ 100 w 148"/>
                  <a:gd name="T9" fmla="*/ 63 h 68"/>
                  <a:gd name="T10" fmla="*/ 105 w 148"/>
                  <a:gd name="T11" fmla="*/ 68 h 68"/>
                  <a:gd name="T12" fmla="*/ 99 w 148"/>
                  <a:gd name="T13" fmla="*/ 63 h 68"/>
                  <a:gd name="T14" fmla="*/ 48 w 148"/>
                  <a:gd name="T15" fmla="*/ 42 h 68"/>
                  <a:gd name="T16" fmla="*/ 89 w 148"/>
                  <a:gd name="T17" fmla="*/ 0 h 68"/>
                  <a:gd name="T18" fmla="*/ 66 w 148"/>
                  <a:gd name="T19" fmla="*/ 0 h 68"/>
                  <a:gd name="T20" fmla="*/ 65 w 148"/>
                  <a:gd name="T21" fmla="*/ 3 h 68"/>
                  <a:gd name="T22" fmla="*/ 58 w 148"/>
                  <a:gd name="T23" fmla="*/ 26 h 68"/>
                  <a:gd name="T24" fmla="*/ 43 w 148"/>
                  <a:gd name="T25" fmla="*/ 32 h 68"/>
                  <a:gd name="T26" fmla="*/ 16 w 148"/>
                  <a:gd name="T27" fmla="*/ 21 h 68"/>
                  <a:gd name="T28" fmla="*/ 0 w 148"/>
                  <a:gd name="T29" fmla="*/ 36 h 68"/>
                  <a:gd name="T30" fmla="*/ 16 w 148"/>
                  <a:gd name="T31" fmla="*/ 21 h 68"/>
                  <a:gd name="T32" fmla="*/ 43 w 148"/>
                  <a:gd name="T33" fmla="*/ 32 h 68"/>
                  <a:gd name="T34" fmla="*/ 58 w 148"/>
                  <a:gd name="T35" fmla="*/ 26 h 68"/>
                  <a:gd name="T36" fmla="*/ 65 w 148"/>
                  <a:gd name="T37" fmla="*/ 3 h 68"/>
                  <a:gd name="T38" fmla="*/ 66 w 148"/>
                  <a:gd name="T39" fmla="*/ 0 h 68"/>
                  <a:gd name="T40" fmla="*/ 89 w 148"/>
                  <a:gd name="T41" fmla="*/ 0 h 68"/>
                  <a:gd name="T42" fmla="*/ 99 w 148"/>
                  <a:gd name="T43" fmla="*/ 26 h 68"/>
                  <a:gd name="T44" fmla="*/ 114 w 148"/>
                  <a:gd name="T45" fmla="*/ 32 h 68"/>
                  <a:gd name="T46" fmla="*/ 137 w 148"/>
                  <a:gd name="T47" fmla="*/ 21 h 68"/>
                  <a:gd name="T48" fmla="*/ 140 w 148"/>
                  <a:gd name="T49" fmla="*/ 20 h 68"/>
                  <a:gd name="T50" fmla="*/ 148 w 148"/>
                  <a:gd name="T51" fmla="*/ 28 h 68"/>
                  <a:gd name="T52" fmla="*/ 139 w 148"/>
                  <a:gd name="T53" fmla="*/ 19 h 68"/>
                  <a:gd name="T54" fmla="*/ 136 w 148"/>
                  <a:gd name="T55" fmla="*/ 21 h 68"/>
                  <a:gd name="T56" fmla="*/ 114 w 148"/>
                  <a:gd name="T57" fmla="*/ 32 h 68"/>
                  <a:gd name="T58" fmla="*/ 99 w 148"/>
                  <a:gd name="T59" fmla="*/ 26 h 68"/>
                  <a:gd name="T60" fmla="*/ 89 w 148"/>
                  <a:gd name="T6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68">
                    <a:moveTo>
                      <a:pt x="48" y="42"/>
                    </a:moveTo>
                    <a:cubicBezTo>
                      <a:pt x="34" y="42"/>
                      <a:pt x="21" y="45"/>
                      <a:pt x="9" y="52"/>
                    </a:cubicBezTo>
                    <a:cubicBezTo>
                      <a:pt x="9" y="52"/>
                      <a:pt x="9" y="52"/>
                      <a:pt x="9" y="52"/>
                    </a:cubicBezTo>
                    <a:cubicBezTo>
                      <a:pt x="22" y="45"/>
                      <a:pt x="35" y="42"/>
                      <a:pt x="49" y="42"/>
                    </a:cubicBezTo>
                    <a:cubicBezTo>
                      <a:pt x="68" y="43"/>
                      <a:pt x="86" y="50"/>
                      <a:pt x="100" y="63"/>
                    </a:cubicBezTo>
                    <a:cubicBezTo>
                      <a:pt x="102" y="65"/>
                      <a:pt x="103" y="66"/>
                      <a:pt x="105" y="68"/>
                    </a:cubicBezTo>
                    <a:cubicBezTo>
                      <a:pt x="103" y="66"/>
                      <a:pt x="101" y="64"/>
                      <a:pt x="99" y="63"/>
                    </a:cubicBezTo>
                    <a:cubicBezTo>
                      <a:pt x="85" y="50"/>
                      <a:pt x="67" y="43"/>
                      <a:pt x="48" y="42"/>
                    </a:cubicBezTo>
                    <a:moveTo>
                      <a:pt x="89" y="0"/>
                    </a:moveTo>
                    <a:cubicBezTo>
                      <a:pt x="66" y="0"/>
                      <a:pt x="66" y="0"/>
                      <a:pt x="66" y="0"/>
                    </a:cubicBezTo>
                    <a:cubicBezTo>
                      <a:pt x="65" y="3"/>
                      <a:pt x="65" y="3"/>
                      <a:pt x="65" y="3"/>
                    </a:cubicBezTo>
                    <a:cubicBezTo>
                      <a:pt x="58" y="26"/>
                      <a:pt x="58" y="26"/>
                      <a:pt x="58" y="26"/>
                    </a:cubicBezTo>
                    <a:cubicBezTo>
                      <a:pt x="43" y="32"/>
                      <a:pt x="43" y="32"/>
                      <a:pt x="43" y="32"/>
                    </a:cubicBezTo>
                    <a:cubicBezTo>
                      <a:pt x="16" y="21"/>
                      <a:pt x="16" y="21"/>
                      <a:pt x="16" y="21"/>
                    </a:cubicBezTo>
                    <a:cubicBezTo>
                      <a:pt x="0" y="36"/>
                      <a:pt x="0" y="36"/>
                      <a:pt x="0" y="36"/>
                    </a:cubicBezTo>
                    <a:cubicBezTo>
                      <a:pt x="16" y="21"/>
                      <a:pt x="16" y="21"/>
                      <a:pt x="16" y="21"/>
                    </a:cubicBezTo>
                    <a:cubicBezTo>
                      <a:pt x="43" y="32"/>
                      <a:pt x="43" y="32"/>
                      <a:pt x="43" y="32"/>
                    </a:cubicBezTo>
                    <a:cubicBezTo>
                      <a:pt x="58" y="26"/>
                      <a:pt x="58" y="26"/>
                      <a:pt x="58" y="26"/>
                    </a:cubicBezTo>
                    <a:cubicBezTo>
                      <a:pt x="65" y="3"/>
                      <a:pt x="65" y="3"/>
                      <a:pt x="65" y="3"/>
                    </a:cubicBezTo>
                    <a:cubicBezTo>
                      <a:pt x="66" y="0"/>
                      <a:pt x="66" y="0"/>
                      <a:pt x="66" y="0"/>
                    </a:cubicBezTo>
                    <a:cubicBezTo>
                      <a:pt x="89" y="0"/>
                      <a:pt x="89" y="0"/>
                      <a:pt x="89" y="0"/>
                    </a:cubicBezTo>
                    <a:cubicBezTo>
                      <a:pt x="99" y="26"/>
                      <a:pt x="99" y="26"/>
                      <a:pt x="99" y="26"/>
                    </a:cubicBezTo>
                    <a:cubicBezTo>
                      <a:pt x="114" y="32"/>
                      <a:pt x="114" y="32"/>
                      <a:pt x="114" y="32"/>
                    </a:cubicBezTo>
                    <a:cubicBezTo>
                      <a:pt x="137" y="21"/>
                      <a:pt x="137" y="21"/>
                      <a:pt x="137" y="21"/>
                    </a:cubicBezTo>
                    <a:cubicBezTo>
                      <a:pt x="140" y="20"/>
                      <a:pt x="140" y="20"/>
                      <a:pt x="140" y="20"/>
                    </a:cubicBezTo>
                    <a:cubicBezTo>
                      <a:pt x="148" y="28"/>
                      <a:pt x="148" y="28"/>
                      <a:pt x="148" y="28"/>
                    </a:cubicBezTo>
                    <a:cubicBezTo>
                      <a:pt x="139" y="19"/>
                      <a:pt x="139" y="19"/>
                      <a:pt x="139" y="19"/>
                    </a:cubicBezTo>
                    <a:cubicBezTo>
                      <a:pt x="136" y="21"/>
                      <a:pt x="136" y="21"/>
                      <a:pt x="136" y="21"/>
                    </a:cubicBezTo>
                    <a:cubicBezTo>
                      <a:pt x="114" y="32"/>
                      <a:pt x="114" y="32"/>
                      <a:pt x="114" y="32"/>
                    </a:cubicBezTo>
                    <a:cubicBezTo>
                      <a:pt x="99" y="26"/>
                      <a:pt x="99" y="26"/>
                      <a:pt x="99" y="26"/>
                    </a:cubicBezTo>
                    <a:cubicBezTo>
                      <a:pt x="89" y="0"/>
                      <a:pt x="89" y="0"/>
                      <a:pt x="89"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189" name="Freeform 97">
                <a:extLst>
                  <a:ext uri="{FF2B5EF4-FFF2-40B4-BE49-F238E27FC236}">
                    <a16:creationId xmlns:a16="http://schemas.microsoft.com/office/drawing/2014/main" id="{A90F311A-B72A-44FB-AC96-27EB7E603D1A}"/>
                  </a:ext>
                </a:extLst>
              </p:cNvPr>
              <p:cNvSpPr>
                <a:spLocks/>
              </p:cNvSpPr>
              <p:nvPr/>
            </p:nvSpPr>
            <p:spPr bwMode="auto">
              <a:xfrm>
                <a:off x="3978275" y="2781301"/>
                <a:ext cx="555625" cy="258763"/>
              </a:xfrm>
              <a:custGeom>
                <a:avLst/>
                <a:gdLst>
                  <a:gd name="T0" fmla="*/ 89 w 148"/>
                  <a:gd name="T1" fmla="*/ 0 h 69"/>
                  <a:gd name="T2" fmla="*/ 66 w 148"/>
                  <a:gd name="T3" fmla="*/ 0 h 69"/>
                  <a:gd name="T4" fmla="*/ 65 w 148"/>
                  <a:gd name="T5" fmla="*/ 3 h 69"/>
                  <a:gd name="T6" fmla="*/ 58 w 148"/>
                  <a:gd name="T7" fmla="*/ 26 h 69"/>
                  <a:gd name="T8" fmla="*/ 43 w 148"/>
                  <a:gd name="T9" fmla="*/ 32 h 69"/>
                  <a:gd name="T10" fmla="*/ 16 w 148"/>
                  <a:gd name="T11" fmla="*/ 21 h 69"/>
                  <a:gd name="T12" fmla="*/ 0 w 148"/>
                  <a:gd name="T13" fmla="*/ 36 h 69"/>
                  <a:gd name="T14" fmla="*/ 2 w 148"/>
                  <a:gd name="T15" fmla="*/ 39 h 69"/>
                  <a:gd name="T16" fmla="*/ 9 w 148"/>
                  <a:gd name="T17" fmla="*/ 52 h 69"/>
                  <a:gd name="T18" fmla="*/ 48 w 148"/>
                  <a:gd name="T19" fmla="*/ 42 h 69"/>
                  <a:gd name="T20" fmla="*/ 99 w 148"/>
                  <a:gd name="T21" fmla="*/ 63 h 69"/>
                  <a:gd name="T22" fmla="*/ 105 w 148"/>
                  <a:gd name="T23" fmla="*/ 68 h 69"/>
                  <a:gd name="T24" fmla="*/ 107 w 148"/>
                  <a:gd name="T25" fmla="*/ 69 h 69"/>
                  <a:gd name="T26" fmla="*/ 148 w 148"/>
                  <a:gd name="T27" fmla="*/ 28 h 69"/>
                  <a:gd name="T28" fmla="*/ 140 w 148"/>
                  <a:gd name="T29" fmla="*/ 20 h 69"/>
                  <a:gd name="T30" fmla="*/ 137 w 148"/>
                  <a:gd name="T31" fmla="*/ 21 h 69"/>
                  <a:gd name="T32" fmla="*/ 114 w 148"/>
                  <a:gd name="T33" fmla="*/ 32 h 69"/>
                  <a:gd name="T34" fmla="*/ 99 w 148"/>
                  <a:gd name="T35" fmla="*/ 26 h 69"/>
                  <a:gd name="T36" fmla="*/ 89 w 148"/>
                  <a:gd name="T3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8" h="69">
                    <a:moveTo>
                      <a:pt x="89" y="0"/>
                    </a:moveTo>
                    <a:cubicBezTo>
                      <a:pt x="66" y="0"/>
                      <a:pt x="66" y="0"/>
                      <a:pt x="66" y="0"/>
                    </a:cubicBezTo>
                    <a:cubicBezTo>
                      <a:pt x="65" y="3"/>
                      <a:pt x="65" y="3"/>
                      <a:pt x="65" y="3"/>
                    </a:cubicBezTo>
                    <a:cubicBezTo>
                      <a:pt x="58" y="26"/>
                      <a:pt x="58" y="26"/>
                      <a:pt x="58" y="26"/>
                    </a:cubicBezTo>
                    <a:cubicBezTo>
                      <a:pt x="43" y="32"/>
                      <a:pt x="43" y="32"/>
                      <a:pt x="43" y="32"/>
                    </a:cubicBezTo>
                    <a:cubicBezTo>
                      <a:pt x="16" y="21"/>
                      <a:pt x="16" y="21"/>
                      <a:pt x="16" y="21"/>
                    </a:cubicBezTo>
                    <a:cubicBezTo>
                      <a:pt x="0" y="36"/>
                      <a:pt x="0" y="36"/>
                      <a:pt x="0" y="36"/>
                    </a:cubicBezTo>
                    <a:cubicBezTo>
                      <a:pt x="2" y="39"/>
                      <a:pt x="2" y="39"/>
                      <a:pt x="2" y="39"/>
                    </a:cubicBezTo>
                    <a:cubicBezTo>
                      <a:pt x="9" y="52"/>
                      <a:pt x="9" y="52"/>
                      <a:pt x="9" y="52"/>
                    </a:cubicBezTo>
                    <a:cubicBezTo>
                      <a:pt x="21" y="45"/>
                      <a:pt x="34" y="42"/>
                      <a:pt x="48" y="42"/>
                    </a:cubicBezTo>
                    <a:cubicBezTo>
                      <a:pt x="67" y="43"/>
                      <a:pt x="85" y="50"/>
                      <a:pt x="99" y="63"/>
                    </a:cubicBezTo>
                    <a:cubicBezTo>
                      <a:pt x="101" y="64"/>
                      <a:pt x="103" y="66"/>
                      <a:pt x="105" y="68"/>
                    </a:cubicBezTo>
                    <a:cubicBezTo>
                      <a:pt x="106" y="68"/>
                      <a:pt x="106" y="68"/>
                      <a:pt x="107" y="69"/>
                    </a:cubicBezTo>
                    <a:cubicBezTo>
                      <a:pt x="148" y="28"/>
                      <a:pt x="148" y="28"/>
                      <a:pt x="148" y="28"/>
                    </a:cubicBezTo>
                    <a:cubicBezTo>
                      <a:pt x="140" y="20"/>
                      <a:pt x="140" y="20"/>
                      <a:pt x="140" y="20"/>
                    </a:cubicBezTo>
                    <a:cubicBezTo>
                      <a:pt x="137" y="21"/>
                      <a:pt x="137" y="21"/>
                      <a:pt x="137" y="21"/>
                    </a:cubicBezTo>
                    <a:cubicBezTo>
                      <a:pt x="114" y="32"/>
                      <a:pt x="114" y="32"/>
                      <a:pt x="114" y="32"/>
                    </a:cubicBezTo>
                    <a:cubicBezTo>
                      <a:pt x="99" y="26"/>
                      <a:pt x="99" y="26"/>
                      <a:pt x="99" y="26"/>
                    </a:cubicBezTo>
                    <a:cubicBezTo>
                      <a:pt x="89" y="0"/>
                      <a:pt x="89" y="0"/>
                      <a:pt x="89" y="0"/>
                    </a:cubicBezTo>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grpSp>
        <p:sp>
          <p:nvSpPr>
            <p:cNvPr id="192" name="Rectangle: Rounded Corners 191">
              <a:extLst>
                <a:ext uri="{FF2B5EF4-FFF2-40B4-BE49-F238E27FC236}">
                  <a16:creationId xmlns:a16="http://schemas.microsoft.com/office/drawing/2014/main" id="{D1F910DE-0E56-4F8B-A8FD-650CE365FD2A}"/>
                </a:ext>
              </a:extLst>
            </p:cNvPr>
            <p:cNvSpPr/>
            <p:nvPr/>
          </p:nvSpPr>
          <p:spPr bwMode="auto">
            <a:xfrm>
              <a:off x="2911880" y="2622692"/>
              <a:ext cx="1550502"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93" name="Group 192">
              <a:extLst>
                <a:ext uri="{FF2B5EF4-FFF2-40B4-BE49-F238E27FC236}">
                  <a16:creationId xmlns:a16="http://schemas.microsoft.com/office/drawing/2014/main" id="{718CC4CF-2525-4815-8852-62CD5C82882B}"/>
                </a:ext>
              </a:extLst>
            </p:cNvPr>
            <p:cNvGrpSpPr/>
            <p:nvPr/>
          </p:nvGrpSpPr>
          <p:grpSpPr>
            <a:xfrm>
              <a:off x="2915340" y="2507238"/>
              <a:ext cx="452260" cy="417074"/>
              <a:chOff x="7989965" y="5173839"/>
              <a:chExt cx="308230" cy="284249"/>
            </a:xfrm>
          </p:grpSpPr>
          <p:sp>
            <p:nvSpPr>
              <p:cNvPr id="194" name="Rectangle 193">
                <a:extLst>
                  <a:ext uri="{FF2B5EF4-FFF2-40B4-BE49-F238E27FC236}">
                    <a16:creationId xmlns:a16="http://schemas.microsoft.com/office/drawing/2014/main" id="{16AA8108-641E-4100-89C2-C7874EBADD32}"/>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95" name="Group 194">
                <a:extLst>
                  <a:ext uri="{FF2B5EF4-FFF2-40B4-BE49-F238E27FC236}">
                    <a16:creationId xmlns:a16="http://schemas.microsoft.com/office/drawing/2014/main" id="{9AD58A32-5978-4F75-97F7-B9583BC7C5A5}"/>
                  </a:ext>
                </a:extLst>
              </p:cNvPr>
              <p:cNvGrpSpPr/>
              <p:nvPr/>
            </p:nvGrpSpPr>
            <p:grpSpPr>
              <a:xfrm>
                <a:off x="7989965" y="5173839"/>
                <a:ext cx="308230" cy="284249"/>
                <a:chOff x="7875624" y="5410159"/>
                <a:chExt cx="308230" cy="284249"/>
              </a:xfrm>
            </p:grpSpPr>
            <p:sp>
              <p:nvSpPr>
                <p:cNvPr id="196" name="Freeform 17">
                  <a:extLst>
                    <a:ext uri="{FF2B5EF4-FFF2-40B4-BE49-F238E27FC236}">
                      <a16:creationId xmlns:a16="http://schemas.microsoft.com/office/drawing/2014/main" id="{FCAAE2C8-DD0E-4706-8AE0-3848ADB4446D}"/>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grpSp>
              <p:nvGrpSpPr>
                <p:cNvPr id="197" name="Group 196">
                  <a:extLst>
                    <a:ext uri="{FF2B5EF4-FFF2-40B4-BE49-F238E27FC236}">
                      <a16:creationId xmlns:a16="http://schemas.microsoft.com/office/drawing/2014/main" id="{19336598-DF6A-486B-B0B8-5E6481B30847}"/>
                    </a:ext>
                  </a:extLst>
                </p:cNvPr>
                <p:cNvGrpSpPr/>
                <p:nvPr/>
              </p:nvGrpSpPr>
              <p:grpSpPr>
                <a:xfrm>
                  <a:off x="7875624" y="5410159"/>
                  <a:ext cx="308230" cy="284249"/>
                  <a:chOff x="7875624" y="5410159"/>
                  <a:chExt cx="308230" cy="284249"/>
                </a:xfrm>
              </p:grpSpPr>
              <p:sp>
                <p:nvSpPr>
                  <p:cNvPr id="198" name="Freeform 15">
                    <a:extLst>
                      <a:ext uri="{FF2B5EF4-FFF2-40B4-BE49-F238E27FC236}">
                        <a16:creationId xmlns:a16="http://schemas.microsoft.com/office/drawing/2014/main" id="{4014F543-DBB8-4E46-84D4-D727ABF59914}"/>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199" name="Freeform 16">
                    <a:extLst>
                      <a:ext uri="{FF2B5EF4-FFF2-40B4-BE49-F238E27FC236}">
                        <a16:creationId xmlns:a16="http://schemas.microsoft.com/office/drawing/2014/main" id="{E69CF32C-7820-4B89-ABA8-0880A8C4DE82}"/>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200" name="Freeform 19">
                    <a:extLst>
                      <a:ext uri="{FF2B5EF4-FFF2-40B4-BE49-F238E27FC236}">
                        <a16:creationId xmlns:a16="http://schemas.microsoft.com/office/drawing/2014/main" id="{9327995E-262B-457B-8243-3B520AF1B38B}"/>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grpSp>
          </p:grpSp>
        </p:grpSp>
        <p:cxnSp>
          <p:nvCxnSpPr>
            <p:cNvPr id="201" name="Straight Arrow Connector 200">
              <a:extLst>
                <a:ext uri="{FF2B5EF4-FFF2-40B4-BE49-F238E27FC236}">
                  <a16:creationId xmlns:a16="http://schemas.microsoft.com/office/drawing/2014/main" id="{DECBC327-4E99-4E9F-A964-2F30BF1B13BA}"/>
                </a:ext>
              </a:extLst>
            </p:cNvPr>
            <p:cNvCxnSpPr>
              <a:cxnSpLocks/>
            </p:cNvCxnSpPr>
            <p:nvPr/>
          </p:nvCxnSpPr>
          <p:spPr>
            <a:xfrm>
              <a:off x="2484609"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204" name="Rectangle 107">
              <a:extLst>
                <a:ext uri="{FF2B5EF4-FFF2-40B4-BE49-F238E27FC236}">
                  <a16:creationId xmlns:a16="http://schemas.microsoft.com/office/drawing/2014/main" id="{932F0973-37E5-4252-86FD-8306520777FF}"/>
                </a:ext>
              </a:extLst>
            </p:cNvPr>
            <p:cNvSpPr>
              <a:spLocks noChangeArrowheads="1"/>
            </p:cNvSpPr>
            <p:nvPr/>
          </p:nvSpPr>
          <p:spPr bwMode="auto">
            <a:xfrm>
              <a:off x="3932710" y="3032363"/>
              <a:ext cx="59613" cy="60503"/>
            </a:xfrm>
            <a:prstGeom prst="rect">
              <a:avLst/>
            </a:prstGeom>
            <a:solidFill>
              <a:schemeClr val="accent1"/>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05" name="Rectangle 108">
              <a:extLst>
                <a:ext uri="{FF2B5EF4-FFF2-40B4-BE49-F238E27FC236}">
                  <a16:creationId xmlns:a16="http://schemas.microsoft.com/office/drawing/2014/main" id="{E0FE5DE9-AC51-4202-991F-94E698D52DF1}"/>
                </a:ext>
              </a:extLst>
            </p:cNvPr>
            <p:cNvSpPr>
              <a:spLocks noChangeArrowheads="1"/>
            </p:cNvSpPr>
            <p:nvPr/>
          </p:nvSpPr>
          <p:spPr bwMode="auto">
            <a:xfrm>
              <a:off x="4021684" y="3032363"/>
              <a:ext cx="60503" cy="60503"/>
            </a:xfrm>
            <a:prstGeom prst="rect">
              <a:avLst/>
            </a:prstGeom>
            <a:solidFill>
              <a:schemeClr val="accent1"/>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10" name="Rectangle 109">
              <a:extLst>
                <a:ext uri="{FF2B5EF4-FFF2-40B4-BE49-F238E27FC236}">
                  <a16:creationId xmlns:a16="http://schemas.microsoft.com/office/drawing/2014/main" id="{69CBB896-02A1-43F6-849C-FAFF9E2BB3F8}"/>
                </a:ext>
              </a:extLst>
            </p:cNvPr>
            <p:cNvSpPr>
              <a:spLocks noChangeArrowheads="1"/>
            </p:cNvSpPr>
            <p:nvPr/>
          </p:nvSpPr>
          <p:spPr bwMode="auto">
            <a:xfrm>
              <a:off x="4112438" y="3032363"/>
              <a:ext cx="60503" cy="60503"/>
            </a:xfrm>
            <a:prstGeom prst="rect">
              <a:avLst/>
            </a:prstGeom>
            <a:solidFill>
              <a:schemeClr val="accent1"/>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11" name="Rectangle 110">
              <a:extLst>
                <a:ext uri="{FF2B5EF4-FFF2-40B4-BE49-F238E27FC236}">
                  <a16:creationId xmlns:a16="http://schemas.microsoft.com/office/drawing/2014/main" id="{91A996D6-8662-4263-811D-44B852F9A863}"/>
                </a:ext>
              </a:extLst>
            </p:cNvPr>
            <p:cNvSpPr>
              <a:spLocks noChangeArrowheads="1"/>
            </p:cNvSpPr>
            <p:nvPr/>
          </p:nvSpPr>
          <p:spPr bwMode="auto">
            <a:xfrm>
              <a:off x="4202301" y="3032363"/>
              <a:ext cx="61393" cy="60503"/>
            </a:xfrm>
            <a:prstGeom prst="rect">
              <a:avLst/>
            </a:prstGeom>
            <a:solidFill>
              <a:schemeClr val="accent1"/>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12" name="Rectangle 111">
              <a:extLst>
                <a:ext uri="{FF2B5EF4-FFF2-40B4-BE49-F238E27FC236}">
                  <a16:creationId xmlns:a16="http://schemas.microsoft.com/office/drawing/2014/main" id="{07E0BCE7-6530-47EA-90F7-63F73593E23F}"/>
                </a:ext>
              </a:extLst>
            </p:cNvPr>
            <p:cNvSpPr>
              <a:spLocks noChangeArrowheads="1"/>
            </p:cNvSpPr>
            <p:nvPr/>
          </p:nvSpPr>
          <p:spPr bwMode="auto">
            <a:xfrm>
              <a:off x="3932710" y="3123117"/>
              <a:ext cx="59613" cy="58723"/>
            </a:xfrm>
            <a:prstGeom prst="rect">
              <a:avLst/>
            </a:prstGeom>
            <a:solidFill>
              <a:schemeClr val="accent1"/>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13" name="Rectangle 112">
              <a:extLst>
                <a:ext uri="{FF2B5EF4-FFF2-40B4-BE49-F238E27FC236}">
                  <a16:creationId xmlns:a16="http://schemas.microsoft.com/office/drawing/2014/main" id="{A080D741-8305-4D16-B342-91A19CAE4244}"/>
                </a:ext>
              </a:extLst>
            </p:cNvPr>
            <p:cNvSpPr>
              <a:spLocks noChangeArrowheads="1"/>
            </p:cNvSpPr>
            <p:nvPr/>
          </p:nvSpPr>
          <p:spPr bwMode="auto">
            <a:xfrm>
              <a:off x="4021684" y="3123117"/>
              <a:ext cx="60503" cy="58723"/>
            </a:xfrm>
            <a:prstGeom prst="rect">
              <a:avLst/>
            </a:prstGeom>
            <a:solidFill>
              <a:schemeClr val="accent1"/>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14" name="Rectangle 113">
              <a:extLst>
                <a:ext uri="{FF2B5EF4-FFF2-40B4-BE49-F238E27FC236}">
                  <a16:creationId xmlns:a16="http://schemas.microsoft.com/office/drawing/2014/main" id="{9BC15BDF-88DF-4EF9-BA7A-D8FB5237E657}"/>
                </a:ext>
              </a:extLst>
            </p:cNvPr>
            <p:cNvSpPr>
              <a:spLocks noChangeArrowheads="1"/>
            </p:cNvSpPr>
            <p:nvPr/>
          </p:nvSpPr>
          <p:spPr bwMode="auto">
            <a:xfrm>
              <a:off x="4112438" y="3123117"/>
              <a:ext cx="60503" cy="58723"/>
            </a:xfrm>
            <a:prstGeom prst="rect">
              <a:avLst/>
            </a:prstGeom>
            <a:solidFill>
              <a:schemeClr val="accent1"/>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15" name="Rectangle 114">
              <a:extLst>
                <a:ext uri="{FF2B5EF4-FFF2-40B4-BE49-F238E27FC236}">
                  <a16:creationId xmlns:a16="http://schemas.microsoft.com/office/drawing/2014/main" id="{3A98EE09-B521-4423-BE9D-711B7B33966C}"/>
                </a:ext>
              </a:extLst>
            </p:cNvPr>
            <p:cNvSpPr>
              <a:spLocks noChangeArrowheads="1"/>
            </p:cNvSpPr>
            <p:nvPr/>
          </p:nvSpPr>
          <p:spPr bwMode="auto">
            <a:xfrm>
              <a:off x="4202301" y="3123117"/>
              <a:ext cx="61393" cy="58723"/>
            </a:xfrm>
            <a:prstGeom prst="rect">
              <a:avLst/>
            </a:prstGeom>
            <a:solidFill>
              <a:schemeClr val="accent1"/>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16" name="Rectangle 115">
              <a:extLst>
                <a:ext uri="{FF2B5EF4-FFF2-40B4-BE49-F238E27FC236}">
                  <a16:creationId xmlns:a16="http://schemas.microsoft.com/office/drawing/2014/main" id="{DB49DE42-AB89-4185-AC7D-51142BFAFBE0}"/>
                </a:ext>
              </a:extLst>
            </p:cNvPr>
            <p:cNvSpPr>
              <a:spLocks noChangeArrowheads="1"/>
            </p:cNvSpPr>
            <p:nvPr/>
          </p:nvSpPr>
          <p:spPr bwMode="auto">
            <a:xfrm>
              <a:off x="3152342" y="3024344"/>
              <a:ext cx="58723" cy="59613"/>
            </a:xfrm>
            <a:prstGeom prst="rect">
              <a:avLst/>
            </a:prstGeom>
            <a:solidFill>
              <a:schemeClr val="accent1"/>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17" name="Rectangle 116">
              <a:extLst>
                <a:ext uri="{FF2B5EF4-FFF2-40B4-BE49-F238E27FC236}">
                  <a16:creationId xmlns:a16="http://schemas.microsoft.com/office/drawing/2014/main" id="{17ED48C0-A64A-4CBD-AE53-425B886C3129}"/>
                </a:ext>
              </a:extLst>
            </p:cNvPr>
            <p:cNvSpPr>
              <a:spLocks noChangeArrowheads="1"/>
            </p:cNvSpPr>
            <p:nvPr/>
          </p:nvSpPr>
          <p:spPr bwMode="auto">
            <a:xfrm>
              <a:off x="3286692" y="2938039"/>
              <a:ext cx="59613" cy="61393"/>
            </a:xfrm>
            <a:prstGeom prst="rect">
              <a:avLst/>
            </a:prstGeom>
            <a:solidFill>
              <a:schemeClr val="accent1"/>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18" name="Rectangle 117">
              <a:extLst>
                <a:ext uri="{FF2B5EF4-FFF2-40B4-BE49-F238E27FC236}">
                  <a16:creationId xmlns:a16="http://schemas.microsoft.com/office/drawing/2014/main" id="{82DE44C1-4067-4FE2-A5FF-0EABC4EBF65A}"/>
                </a:ext>
              </a:extLst>
            </p:cNvPr>
            <p:cNvSpPr>
              <a:spLocks noChangeArrowheads="1"/>
            </p:cNvSpPr>
            <p:nvPr/>
          </p:nvSpPr>
          <p:spPr bwMode="auto">
            <a:xfrm>
              <a:off x="3346306" y="3050147"/>
              <a:ext cx="58723" cy="58723"/>
            </a:xfrm>
            <a:prstGeom prst="rect">
              <a:avLst/>
            </a:prstGeom>
            <a:solidFill>
              <a:schemeClr val="accent1"/>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19" name="Rectangle 118">
              <a:extLst>
                <a:ext uri="{FF2B5EF4-FFF2-40B4-BE49-F238E27FC236}">
                  <a16:creationId xmlns:a16="http://schemas.microsoft.com/office/drawing/2014/main" id="{5E03DAF5-5466-42B8-B2EA-97A22C9B72F3}"/>
                </a:ext>
              </a:extLst>
            </p:cNvPr>
            <p:cNvSpPr>
              <a:spLocks noChangeArrowheads="1"/>
            </p:cNvSpPr>
            <p:nvPr/>
          </p:nvSpPr>
          <p:spPr bwMode="auto">
            <a:xfrm>
              <a:off x="3421933" y="2965621"/>
              <a:ext cx="60503" cy="58723"/>
            </a:xfrm>
            <a:prstGeom prst="rect">
              <a:avLst/>
            </a:prstGeom>
            <a:solidFill>
              <a:schemeClr val="accent1"/>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20" name="Rectangle 119">
              <a:extLst>
                <a:ext uri="{FF2B5EF4-FFF2-40B4-BE49-F238E27FC236}">
                  <a16:creationId xmlns:a16="http://schemas.microsoft.com/office/drawing/2014/main" id="{D94E495B-BDA7-4893-B66C-F91633AD70B6}"/>
                </a:ext>
              </a:extLst>
            </p:cNvPr>
            <p:cNvSpPr>
              <a:spLocks noChangeArrowheads="1"/>
            </p:cNvSpPr>
            <p:nvPr/>
          </p:nvSpPr>
          <p:spPr bwMode="auto">
            <a:xfrm>
              <a:off x="3090949" y="3151577"/>
              <a:ext cx="61393" cy="58723"/>
            </a:xfrm>
            <a:prstGeom prst="rect">
              <a:avLst/>
            </a:prstGeom>
            <a:solidFill>
              <a:schemeClr val="accent1"/>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21" name="Rectangle 120">
              <a:extLst>
                <a:ext uri="{FF2B5EF4-FFF2-40B4-BE49-F238E27FC236}">
                  <a16:creationId xmlns:a16="http://schemas.microsoft.com/office/drawing/2014/main" id="{FAE5DF99-D449-451A-93A7-3183B5E30C0E}"/>
                </a:ext>
              </a:extLst>
            </p:cNvPr>
            <p:cNvSpPr>
              <a:spLocks noChangeArrowheads="1"/>
            </p:cNvSpPr>
            <p:nvPr/>
          </p:nvSpPr>
          <p:spPr bwMode="auto">
            <a:xfrm>
              <a:off x="3240426" y="3113319"/>
              <a:ext cx="61393" cy="61393"/>
            </a:xfrm>
            <a:prstGeom prst="rect">
              <a:avLst/>
            </a:prstGeom>
            <a:solidFill>
              <a:schemeClr val="accent1"/>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22" name="Rectangle 121">
              <a:extLst>
                <a:ext uri="{FF2B5EF4-FFF2-40B4-BE49-F238E27FC236}">
                  <a16:creationId xmlns:a16="http://schemas.microsoft.com/office/drawing/2014/main" id="{8F5836EA-2B6D-47DF-95C9-214BE730C7B7}"/>
                </a:ext>
              </a:extLst>
            </p:cNvPr>
            <p:cNvSpPr>
              <a:spLocks noChangeArrowheads="1"/>
            </p:cNvSpPr>
            <p:nvPr/>
          </p:nvSpPr>
          <p:spPr bwMode="auto">
            <a:xfrm>
              <a:off x="3331180" y="3227206"/>
              <a:ext cx="61393" cy="59613"/>
            </a:xfrm>
            <a:prstGeom prst="rect">
              <a:avLst/>
            </a:prstGeom>
            <a:solidFill>
              <a:schemeClr val="accent1"/>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23" name="Rectangle 122">
              <a:extLst>
                <a:ext uri="{FF2B5EF4-FFF2-40B4-BE49-F238E27FC236}">
                  <a16:creationId xmlns:a16="http://schemas.microsoft.com/office/drawing/2014/main" id="{677DE44B-8C59-4B16-95D5-D133123F1221}"/>
                </a:ext>
              </a:extLst>
            </p:cNvPr>
            <p:cNvSpPr>
              <a:spLocks noChangeArrowheads="1"/>
            </p:cNvSpPr>
            <p:nvPr/>
          </p:nvSpPr>
          <p:spPr bwMode="auto">
            <a:xfrm>
              <a:off x="3421933" y="3151577"/>
              <a:ext cx="60503" cy="58723"/>
            </a:xfrm>
            <a:prstGeom prst="rect">
              <a:avLst/>
            </a:prstGeom>
            <a:solidFill>
              <a:schemeClr val="accent1"/>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24" name="Rectangle: Rounded Corners 223">
              <a:extLst>
                <a:ext uri="{FF2B5EF4-FFF2-40B4-BE49-F238E27FC236}">
                  <a16:creationId xmlns:a16="http://schemas.microsoft.com/office/drawing/2014/main" id="{212D50DD-B35A-4071-88C7-655889ED20DA}"/>
                </a:ext>
              </a:extLst>
            </p:cNvPr>
            <p:cNvSpPr/>
            <p:nvPr/>
          </p:nvSpPr>
          <p:spPr bwMode="auto">
            <a:xfrm>
              <a:off x="4904796" y="2614512"/>
              <a:ext cx="974859" cy="974190"/>
            </a:xfrm>
            <a:prstGeom prst="roundRect">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225" name="Straight Arrow Connector 224">
              <a:extLst>
                <a:ext uri="{FF2B5EF4-FFF2-40B4-BE49-F238E27FC236}">
                  <a16:creationId xmlns:a16="http://schemas.microsoft.com/office/drawing/2014/main" id="{1A6B2D1A-15BB-4683-BA6C-7BBC053599FE}"/>
                </a:ext>
              </a:extLst>
            </p:cNvPr>
            <p:cNvCxnSpPr>
              <a:cxnSpLocks/>
            </p:cNvCxnSpPr>
            <p:nvPr/>
          </p:nvCxnSpPr>
          <p:spPr>
            <a:xfrm>
              <a:off x="3518636"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00063285-4342-4933-913F-C209D3CEAA3B}"/>
                </a:ext>
              </a:extLst>
            </p:cNvPr>
            <p:cNvCxnSpPr>
              <a:cxnSpLocks/>
            </p:cNvCxnSpPr>
            <p:nvPr/>
          </p:nvCxnSpPr>
          <p:spPr>
            <a:xfrm>
              <a:off x="4463269"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227" name="Group 226">
              <a:extLst>
                <a:ext uri="{FF2B5EF4-FFF2-40B4-BE49-F238E27FC236}">
                  <a16:creationId xmlns:a16="http://schemas.microsoft.com/office/drawing/2014/main" id="{C925FF65-677A-4C28-ACC4-9BE19B182A8B}"/>
                </a:ext>
              </a:extLst>
            </p:cNvPr>
            <p:cNvGrpSpPr/>
            <p:nvPr/>
          </p:nvGrpSpPr>
          <p:grpSpPr>
            <a:xfrm>
              <a:off x="5171026" y="2808584"/>
              <a:ext cx="442398" cy="586046"/>
              <a:chOff x="9212263" y="2652713"/>
              <a:chExt cx="796925" cy="1055688"/>
            </a:xfrm>
          </p:grpSpPr>
          <p:sp>
            <p:nvSpPr>
              <p:cNvPr id="228" name="Freeform 98">
                <a:extLst>
                  <a:ext uri="{FF2B5EF4-FFF2-40B4-BE49-F238E27FC236}">
                    <a16:creationId xmlns:a16="http://schemas.microsoft.com/office/drawing/2014/main" id="{BF8A2005-FF82-436B-8809-48CDE8DDED48}"/>
                  </a:ext>
                </a:extLst>
              </p:cNvPr>
              <p:cNvSpPr>
                <a:spLocks/>
              </p:cNvSpPr>
              <p:nvPr/>
            </p:nvSpPr>
            <p:spPr bwMode="auto">
              <a:xfrm>
                <a:off x="9212263" y="2795588"/>
                <a:ext cx="398463" cy="912813"/>
              </a:xfrm>
              <a:custGeom>
                <a:avLst/>
                <a:gdLst>
                  <a:gd name="T0" fmla="*/ 0 w 106"/>
                  <a:gd name="T1" fmla="*/ 0 h 242"/>
                  <a:gd name="T2" fmla="*/ 0 w 106"/>
                  <a:gd name="T3" fmla="*/ 204 h 242"/>
                  <a:gd name="T4" fmla="*/ 106 w 106"/>
                  <a:gd name="T5" fmla="*/ 242 h 242"/>
                  <a:gd name="T6" fmla="*/ 106 w 106"/>
                  <a:gd name="T7" fmla="*/ 0 h 242"/>
                  <a:gd name="T8" fmla="*/ 0 w 106"/>
                  <a:gd name="T9" fmla="*/ 0 h 242"/>
                </a:gdLst>
                <a:ahLst/>
                <a:cxnLst>
                  <a:cxn ang="0">
                    <a:pos x="T0" y="T1"/>
                  </a:cxn>
                  <a:cxn ang="0">
                    <a:pos x="T2" y="T3"/>
                  </a:cxn>
                  <a:cxn ang="0">
                    <a:pos x="T4" y="T5"/>
                  </a:cxn>
                  <a:cxn ang="0">
                    <a:pos x="T6" y="T7"/>
                  </a:cxn>
                  <a:cxn ang="0">
                    <a:pos x="T8" y="T9"/>
                  </a:cxn>
                </a:cxnLst>
                <a:rect l="0" t="0" r="r" b="b"/>
                <a:pathLst>
                  <a:path w="106" h="242">
                    <a:moveTo>
                      <a:pt x="0" y="0"/>
                    </a:moveTo>
                    <a:cubicBezTo>
                      <a:pt x="0" y="204"/>
                      <a:pt x="0" y="204"/>
                      <a:pt x="0" y="204"/>
                    </a:cubicBezTo>
                    <a:cubicBezTo>
                      <a:pt x="0" y="225"/>
                      <a:pt x="48" y="242"/>
                      <a:pt x="106" y="242"/>
                    </a:cubicBezTo>
                    <a:cubicBezTo>
                      <a:pt x="106" y="0"/>
                      <a:pt x="106" y="0"/>
                      <a:pt x="106" y="0"/>
                    </a:cubicBezTo>
                    <a:cubicBezTo>
                      <a:pt x="0" y="0"/>
                      <a:pt x="0" y="0"/>
                      <a:pt x="0" y="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29" name="Freeform 99">
                <a:extLst>
                  <a:ext uri="{FF2B5EF4-FFF2-40B4-BE49-F238E27FC236}">
                    <a16:creationId xmlns:a16="http://schemas.microsoft.com/office/drawing/2014/main" id="{2E7E34F8-39ED-4422-916E-EBF9816172E3}"/>
                  </a:ext>
                </a:extLst>
              </p:cNvPr>
              <p:cNvSpPr>
                <a:spLocks/>
              </p:cNvSpPr>
              <p:nvPr/>
            </p:nvSpPr>
            <p:spPr bwMode="auto">
              <a:xfrm>
                <a:off x="9607550" y="2795588"/>
                <a:ext cx="401638" cy="912813"/>
              </a:xfrm>
              <a:custGeom>
                <a:avLst/>
                <a:gdLst>
                  <a:gd name="T0" fmla="*/ 0 w 107"/>
                  <a:gd name="T1" fmla="*/ 242 h 242"/>
                  <a:gd name="T2" fmla="*/ 1 w 107"/>
                  <a:gd name="T3" fmla="*/ 242 h 242"/>
                  <a:gd name="T4" fmla="*/ 107 w 107"/>
                  <a:gd name="T5" fmla="*/ 204 h 242"/>
                  <a:gd name="T6" fmla="*/ 107 w 107"/>
                  <a:gd name="T7" fmla="*/ 0 h 242"/>
                  <a:gd name="T8" fmla="*/ 0 w 107"/>
                  <a:gd name="T9" fmla="*/ 0 h 242"/>
                  <a:gd name="T10" fmla="*/ 0 w 107"/>
                  <a:gd name="T11" fmla="*/ 242 h 242"/>
                </a:gdLst>
                <a:ahLst/>
                <a:cxnLst>
                  <a:cxn ang="0">
                    <a:pos x="T0" y="T1"/>
                  </a:cxn>
                  <a:cxn ang="0">
                    <a:pos x="T2" y="T3"/>
                  </a:cxn>
                  <a:cxn ang="0">
                    <a:pos x="T4" y="T5"/>
                  </a:cxn>
                  <a:cxn ang="0">
                    <a:pos x="T6" y="T7"/>
                  </a:cxn>
                  <a:cxn ang="0">
                    <a:pos x="T8" y="T9"/>
                  </a:cxn>
                  <a:cxn ang="0">
                    <a:pos x="T10" y="T11"/>
                  </a:cxn>
                </a:cxnLst>
                <a:rect l="0" t="0" r="r" b="b"/>
                <a:pathLst>
                  <a:path w="107" h="242">
                    <a:moveTo>
                      <a:pt x="0" y="242"/>
                    </a:moveTo>
                    <a:cubicBezTo>
                      <a:pt x="1" y="242"/>
                      <a:pt x="1" y="242"/>
                      <a:pt x="1" y="242"/>
                    </a:cubicBezTo>
                    <a:cubicBezTo>
                      <a:pt x="59" y="242"/>
                      <a:pt x="107" y="225"/>
                      <a:pt x="107" y="204"/>
                    </a:cubicBezTo>
                    <a:cubicBezTo>
                      <a:pt x="107" y="0"/>
                      <a:pt x="107" y="0"/>
                      <a:pt x="107" y="0"/>
                    </a:cubicBezTo>
                    <a:cubicBezTo>
                      <a:pt x="0" y="0"/>
                      <a:pt x="0" y="0"/>
                      <a:pt x="0" y="0"/>
                    </a:cubicBezTo>
                    <a:cubicBezTo>
                      <a:pt x="0" y="242"/>
                      <a:pt x="0" y="242"/>
                      <a:pt x="0" y="242"/>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30" name="Freeform 100">
                <a:extLst>
                  <a:ext uri="{FF2B5EF4-FFF2-40B4-BE49-F238E27FC236}">
                    <a16:creationId xmlns:a16="http://schemas.microsoft.com/office/drawing/2014/main" id="{6FF38E74-0418-4749-8CEB-54A056DF54EB}"/>
                  </a:ext>
                </a:extLst>
              </p:cNvPr>
              <p:cNvSpPr>
                <a:spLocks/>
              </p:cNvSpPr>
              <p:nvPr/>
            </p:nvSpPr>
            <p:spPr bwMode="auto">
              <a:xfrm>
                <a:off x="9607550" y="2795588"/>
                <a:ext cx="401638" cy="912813"/>
              </a:xfrm>
              <a:custGeom>
                <a:avLst/>
                <a:gdLst>
                  <a:gd name="T0" fmla="*/ 107 w 107"/>
                  <a:gd name="T1" fmla="*/ 0 h 242"/>
                  <a:gd name="T2" fmla="*/ 0 w 107"/>
                  <a:gd name="T3" fmla="*/ 0 h 242"/>
                  <a:gd name="T4" fmla="*/ 0 w 107"/>
                  <a:gd name="T5" fmla="*/ 242 h 242"/>
                  <a:gd name="T6" fmla="*/ 1 w 107"/>
                  <a:gd name="T7" fmla="*/ 242 h 242"/>
                  <a:gd name="T8" fmla="*/ 107 w 107"/>
                  <a:gd name="T9" fmla="*/ 204 h 242"/>
                  <a:gd name="T10" fmla="*/ 107 w 107"/>
                  <a:gd name="T11" fmla="*/ 0 h 242"/>
                </a:gdLst>
                <a:ahLst/>
                <a:cxnLst>
                  <a:cxn ang="0">
                    <a:pos x="T0" y="T1"/>
                  </a:cxn>
                  <a:cxn ang="0">
                    <a:pos x="T2" y="T3"/>
                  </a:cxn>
                  <a:cxn ang="0">
                    <a:pos x="T4" y="T5"/>
                  </a:cxn>
                  <a:cxn ang="0">
                    <a:pos x="T6" y="T7"/>
                  </a:cxn>
                  <a:cxn ang="0">
                    <a:pos x="T8" y="T9"/>
                  </a:cxn>
                  <a:cxn ang="0">
                    <a:pos x="T10" y="T11"/>
                  </a:cxn>
                </a:cxnLst>
                <a:rect l="0" t="0" r="r" b="b"/>
                <a:pathLst>
                  <a:path w="107" h="242">
                    <a:moveTo>
                      <a:pt x="107" y="0"/>
                    </a:moveTo>
                    <a:cubicBezTo>
                      <a:pt x="0" y="0"/>
                      <a:pt x="0" y="0"/>
                      <a:pt x="0" y="0"/>
                    </a:cubicBezTo>
                    <a:cubicBezTo>
                      <a:pt x="0" y="242"/>
                      <a:pt x="0" y="242"/>
                      <a:pt x="0" y="242"/>
                    </a:cubicBezTo>
                    <a:cubicBezTo>
                      <a:pt x="1" y="242"/>
                      <a:pt x="1" y="242"/>
                      <a:pt x="1" y="242"/>
                    </a:cubicBezTo>
                    <a:cubicBezTo>
                      <a:pt x="59" y="242"/>
                      <a:pt x="107" y="225"/>
                      <a:pt x="107" y="204"/>
                    </a:cubicBezTo>
                    <a:cubicBezTo>
                      <a:pt x="107" y="0"/>
                      <a:pt x="107" y="0"/>
                      <a:pt x="107" y="0"/>
                    </a:cubicBezTo>
                  </a:path>
                </a:pathLst>
              </a:custGeom>
              <a:solidFill>
                <a:srgbClr val="268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31" name="Oval 101">
                <a:extLst>
                  <a:ext uri="{FF2B5EF4-FFF2-40B4-BE49-F238E27FC236}">
                    <a16:creationId xmlns:a16="http://schemas.microsoft.com/office/drawing/2014/main" id="{94DBD71D-2527-4A12-BCFC-2ED6394806B2}"/>
                  </a:ext>
                </a:extLst>
              </p:cNvPr>
              <p:cNvSpPr>
                <a:spLocks noChangeArrowheads="1"/>
              </p:cNvSpPr>
              <p:nvPr/>
            </p:nvSpPr>
            <p:spPr bwMode="auto">
              <a:xfrm>
                <a:off x="9212263" y="2652713"/>
                <a:ext cx="796925" cy="2857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32" name="Oval 102">
                <a:extLst>
                  <a:ext uri="{FF2B5EF4-FFF2-40B4-BE49-F238E27FC236}">
                    <a16:creationId xmlns:a16="http://schemas.microsoft.com/office/drawing/2014/main" id="{39C3AC67-CFA0-4D36-83C9-066B7805C0FD}"/>
                  </a:ext>
                </a:extLst>
              </p:cNvPr>
              <p:cNvSpPr>
                <a:spLocks noChangeArrowheads="1"/>
              </p:cNvSpPr>
              <p:nvPr/>
            </p:nvSpPr>
            <p:spPr bwMode="auto">
              <a:xfrm>
                <a:off x="9294813" y="2693988"/>
                <a:ext cx="631825" cy="188913"/>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33" name="Freeform 103">
                <a:extLst>
                  <a:ext uri="{FF2B5EF4-FFF2-40B4-BE49-F238E27FC236}">
                    <a16:creationId xmlns:a16="http://schemas.microsoft.com/office/drawing/2014/main" id="{D08A8DA7-10E6-4CA9-BC38-4021F252325E}"/>
                  </a:ext>
                </a:extLst>
              </p:cNvPr>
              <p:cNvSpPr>
                <a:spLocks/>
              </p:cNvSpPr>
              <p:nvPr/>
            </p:nvSpPr>
            <p:spPr bwMode="auto">
              <a:xfrm>
                <a:off x="9294813" y="2693988"/>
                <a:ext cx="631825" cy="150813"/>
              </a:xfrm>
              <a:custGeom>
                <a:avLst/>
                <a:gdLst>
                  <a:gd name="T0" fmla="*/ 150 w 168"/>
                  <a:gd name="T1" fmla="*/ 40 h 40"/>
                  <a:gd name="T2" fmla="*/ 168 w 168"/>
                  <a:gd name="T3" fmla="*/ 25 h 40"/>
                  <a:gd name="T4" fmla="*/ 84 w 168"/>
                  <a:gd name="T5" fmla="*/ 0 h 40"/>
                  <a:gd name="T6" fmla="*/ 0 w 168"/>
                  <a:gd name="T7" fmla="*/ 25 h 40"/>
                  <a:gd name="T8" fmla="*/ 18 w 168"/>
                  <a:gd name="T9" fmla="*/ 40 h 40"/>
                  <a:gd name="T10" fmla="*/ 84 w 168"/>
                  <a:gd name="T11" fmla="*/ 31 h 40"/>
                  <a:gd name="T12" fmla="*/ 150 w 16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68" h="40">
                    <a:moveTo>
                      <a:pt x="150" y="40"/>
                    </a:moveTo>
                    <a:cubicBezTo>
                      <a:pt x="161" y="36"/>
                      <a:pt x="168" y="31"/>
                      <a:pt x="168" y="25"/>
                    </a:cubicBezTo>
                    <a:cubicBezTo>
                      <a:pt x="168" y="11"/>
                      <a:pt x="130" y="0"/>
                      <a:pt x="84" y="0"/>
                    </a:cubicBezTo>
                    <a:cubicBezTo>
                      <a:pt x="38" y="0"/>
                      <a:pt x="0" y="11"/>
                      <a:pt x="0" y="25"/>
                    </a:cubicBezTo>
                    <a:cubicBezTo>
                      <a:pt x="0" y="31"/>
                      <a:pt x="7" y="36"/>
                      <a:pt x="18" y="40"/>
                    </a:cubicBezTo>
                    <a:cubicBezTo>
                      <a:pt x="33" y="34"/>
                      <a:pt x="57" y="31"/>
                      <a:pt x="84" y="31"/>
                    </a:cubicBezTo>
                    <a:cubicBezTo>
                      <a:pt x="111" y="31"/>
                      <a:pt x="135" y="34"/>
                      <a:pt x="150" y="40"/>
                    </a:cubicBezTo>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34" name="Freeform 104">
                <a:extLst>
                  <a:ext uri="{FF2B5EF4-FFF2-40B4-BE49-F238E27FC236}">
                    <a16:creationId xmlns:a16="http://schemas.microsoft.com/office/drawing/2014/main" id="{FE0846DC-62E7-4D84-97B8-44FAA77E3BD7}"/>
                  </a:ext>
                </a:extLst>
              </p:cNvPr>
              <p:cNvSpPr>
                <a:spLocks/>
              </p:cNvSpPr>
              <p:nvPr/>
            </p:nvSpPr>
            <p:spPr bwMode="auto">
              <a:xfrm>
                <a:off x="9321800" y="3143251"/>
                <a:ext cx="161925" cy="258763"/>
              </a:xfrm>
              <a:custGeom>
                <a:avLst/>
                <a:gdLst>
                  <a:gd name="T0" fmla="*/ 43 w 43"/>
                  <a:gd name="T1" fmla="*/ 49 h 69"/>
                  <a:gd name="T2" fmla="*/ 37 w 43"/>
                  <a:gd name="T3" fmla="*/ 64 h 69"/>
                  <a:gd name="T4" fmla="*/ 18 w 43"/>
                  <a:gd name="T5" fmla="*/ 69 h 69"/>
                  <a:gd name="T6" fmla="*/ 0 w 43"/>
                  <a:gd name="T7" fmla="*/ 66 h 69"/>
                  <a:gd name="T8" fmla="*/ 0 w 43"/>
                  <a:gd name="T9" fmla="*/ 51 h 69"/>
                  <a:gd name="T10" fmla="*/ 18 w 43"/>
                  <a:gd name="T11" fmla="*/ 58 h 69"/>
                  <a:gd name="T12" fmla="*/ 25 w 43"/>
                  <a:gd name="T13" fmla="*/ 56 h 69"/>
                  <a:gd name="T14" fmla="*/ 28 w 43"/>
                  <a:gd name="T15" fmla="*/ 51 h 69"/>
                  <a:gd name="T16" fmla="*/ 25 w 43"/>
                  <a:gd name="T17" fmla="*/ 46 h 69"/>
                  <a:gd name="T18" fmla="*/ 15 w 43"/>
                  <a:gd name="T19" fmla="*/ 40 h 69"/>
                  <a:gd name="T20" fmla="*/ 0 w 43"/>
                  <a:gd name="T21" fmla="*/ 20 h 69"/>
                  <a:gd name="T22" fmla="*/ 7 w 43"/>
                  <a:gd name="T23" fmla="*/ 6 h 69"/>
                  <a:gd name="T24" fmla="*/ 24 w 43"/>
                  <a:gd name="T25" fmla="*/ 0 h 69"/>
                  <a:gd name="T26" fmla="*/ 41 w 43"/>
                  <a:gd name="T27" fmla="*/ 3 h 69"/>
                  <a:gd name="T28" fmla="*/ 41 w 43"/>
                  <a:gd name="T29" fmla="*/ 17 h 69"/>
                  <a:gd name="T30" fmla="*/ 25 w 43"/>
                  <a:gd name="T31" fmla="*/ 12 h 69"/>
                  <a:gd name="T32" fmla="*/ 18 w 43"/>
                  <a:gd name="T33" fmla="*/ 14 h 69"/>
                  <a:gd name="T34" fmla="*/ 16 w 43"/>
                  <a:gd name="T35" fmla="*/ 19 h 69"/>
                  <a:gd name="T36" fmla="*/ 18 w 43"/>
                  <a:gd name="T37" fmla="*/ 24 h 69"/>
                  <a:gd name="T38" fmla="*/ 26 w 43"/>
                  <a:gd name="T39" fmla="*/ 29 h 69"/>
                  <a:gd name="T40" fmla="*/ 39 w 43"/>
                  <a:gd name="T41" fmla="*/ 38 h 69"/>
                  <a:gd name="T42" fmla="*/ 43 w 43"/>
                  <a:gd name="T43" fmla="*/ 4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69">
                    <a:moveTo>
                      <a:pt x="43" y="49"/>
                    </a:moveTo>
                    <a:cubicBezTo>
                      <a:pt x="43" y="56"/>
                      <a:pt x="41" y="61"/>
                      <a:pt x="37" y="64"/>
                    </a:cubicBezTo>
                    <a:cubicBezTo>
                      <a:pt x="32" y="68"/>
                      <a:pt x="26" y="69"/>
                      <a:pt x="18" y="69"/>
                    </a:cubicBezTo>
                    <a:cubicBezTo>
                      <a:pt x="11" y="69"/>
                      <a:pt x="5" y="68"/>
                      <a:pt x="0" y="66"/>
                    </a:cubicBezTo>
                    <a:cubicBezTo>
                      <a:pt x="0" y="51"/>
                      <a:pt x="0" y="51"/>
                      <a:pt x="0" y="51"/>
                    </a:cubicBezTo>
                    <a:cubicBezTo>
                      <a:pt x="6" y="55"/>
                      <a:pt x="12" y="58"/>
                      <a:pt x="18" y="58"/>
                    </a:cubicBezTo>
                    <a:cubicBezTo>
                      <a:pt x="21" y="58"/>
                      <a:pt x="23" y="57"/>
                      <a:pt x="25" y="56"/>
                    </a:cubicBezTo>
                    <a:cubicBezTo>
                      <a:pt x="27" y="54"/>
                      <a:pt x="28" y="53"/>
                      <a:pt x="28" y="51"/>
                    </a:cubicBezTo>
                    <a:cubicBezTo>
                      <a:pt x="28" y="49"/>
                      <a:pt x="27" y="47"/>
                      <a:pt x="25" y="46"/>
                    </a:cubicBezTo>
                    <a:cubicBezTo>
                      <a:pt x="24" y="44"/>
                      <a:pt x="20" y="42"/>
                      <a:pt x="15" y="40"/>
                    </a:cubicBezTo>
                    <a:cubicBezTo>
                      <a:pt x="5" y="35"/>
                      <a:pt x="0" y="28"/>
                      <a:pt x="0" y="20"/>
                    </a:cubicBezTo>
                    <a:cubicBezTo>
                      <a:pt x="0" y="14"/>
                      <a:pt x="2" y="9"/>
                      <a:pt x="7" y="6"/>
                    </a:cubicBezTo>
                    <a:cubicBezTo>
                      <a:pt x="11" y="2"/>
                      <a:pt x="17" y="0"/>
                      <a:pt x="24" y="0"/>
                    </a:cubicBezTo>
                    <a:cubicBezTo>
                      <a:pt x="31" y="0"/>
                      <a:pt x="36" y="1"/>
                      <a:pt x="41" y="3"/>
                    </a:cubicBezTo>
                    <a:cubicBezTo>
                      <a:pt x="41" y="17"/>
                      <a:pt x="41" y="17"/>
                      <a:pt x="41" y="17"/>
                    </a:cubicBezTo>
                    <a:cubicBezTo>
                      <a:pt x="36" y="14"/>
                      <a:pt x="31" y="12"/>
                      <a:pt x="25" y="12"/>
                    </a:cubicBezTo>
                    <a:cubicBezTo>
                      <a:pt x="22" y="12"/>
                      <a:pt x="20" y="13"/>
                      <a:pt x="18" y="14"/>
                    </a:cubicBezTo>
                    <a:cubicBezTo>
                      <a:pt x="17" y="15"/>
                      <a:pt x="16" y="17"/>
                      <a:pt x="16" y="19"/>
                    </a:cubicBezTo>
                    <a:cubicBezTo>
                      <a:pt x="16" y="21"/>
                      <a:pt x="17" y="23"/>
                      <a:pt x="18" y="24"/>
                    </a:cubicBezTo>
                    <a:cubicBezTo>
                      <a:pt x="19" y="26"/>
                      <a:pt x="22" y="27"/>
                      <a:pt x="26" y="29"/>
                    </a:cubicBezTo>
                    <a:cubicBezTo>
                      <a:pt x="32" y="32"/>
                      <a:pt x="37" y="35"/>
                      <a:pt x="39" y="38"/>
                    </a:cubicBezTo>
                    <a:cubicBezTo>
                      <a:pt x="42" y="41"/>
                      <a:pt x="43" y="45"/>
                      <a:pt x="43"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35" name="Freeform 105">
                <a:extLst>
                  <a:ext uri="{FF2B5EF4-FFF2-40B4-BE49-F238E27FC236}">
                    <a16:creationId xmlns:a16="http://schemas.microsoft.com/office/drawing/2014/main" id="{F50B09B2-D7B6-4C4E-886C-9DA76F1AF599}"/>
                  </a:ext>
                </a:extLst>
              </p:cNvPr>
              <p:cNvSpPr>
                <a:spLocks noEditPoints="1"/>
              </p:cNvSpPr>
              <p:nvPr/>
            </p:nvSpPr>
            <p:spPr bwMode="auto">
              <a:xfrm>
                <a:off x="9509125" y="3143251"/>
                <a:ext cx="244475" cy="319088"/>
              </a:xfrm>
              <a:custGeom>
                <a:avLst/>
                <a:gdLst>
                  <a:gd name="T0" fmla="*/ 65 w 65"/>
                  <a:gd name="T1" fmla="*/ 34 h 85"/>
                  <a:gd name="T2" fmla="*/ 60 w 65"/>
                  <a:gd name="T3" fmla="*/ 55 h 85"/>
                  <a:gd name="T4" fmla="*/ 45 w 65"/>
                  <a:gd name="T5" fmla="*/ 67 h 85"/>
                  <a:gd name="T6" fmla="*/ 64 w 65"/>
                  <a:gd name="T7" fmla="*/ 85 h 85"/>
                  <a:gd name="T8" fmla="*/ 45 w 65"/>
                  <a:gd name="T9" fmla="*/ 85 h 85"/>
                  <a:gd name="T10" fmla="*/ 31 w 65"/>
                  <a:gd name="T11" fmla="*/ 69 h 85"/>
                  <a:gd name="T12" fmla="*/ 15 w 65"/>
                  <a:gd name="T13" fmla="*/ 65 h 85"/>
                  <a:gd name="T14" fmla="*/ 4 w 65"/>
                  <a:gd name="T15" fmla="*/ 53 h 85"/>
                  <a:gd name="T16" fmla="*/ 0 w 65"/>
                  <a:gd name="T17" fmla="*/ 36 h 85"/>
                  <a:gd name="T18" fmla="*/ 4 w 65"/>
                  <a:gd name="T19" fmla="*/ 17 h 85"/>
                  <a:gd name="T20" fmla="*/ 16 w 65"/>
                  <a:gd name="T21" fmla="*/ 5 h 85"/>
                  <a:gd name="T22" fmla="*/ 33 w 65"/>
                  <a:gd name="T23" fmla="*/ 0 h 85"/>
                  <a:gd name="T24" fmla="*/ 50 w 65"/>
                  <a:gd name="T25" fmla="*/ 5 h 85"/>
                  <a:gd name="T26" fmla="*/ 61 w 65"/>
                  <a:gd name="T27" fmla="*/ 17 h 85"/>
                  <a:gd name="T28" fmla="*/ 65 w 65"/>
                  <a:gd name="T29" fmla="*/ 34 h 85"/>
                  <a:gd name="T30" fmla="*/ 49 w 65"/>
                  <a:gd name="T31" fmla="*/ 35 h 85"/>
                  <a:gd name="T32" fmla="*/ 45 w 65"/>
                  <a:gd name="T33" fmla="*/ 19 h 85"/>
                  <a:gd name="T34" fmla="*/ 33 w 65"/>
                  <a:gd name="T35" fmla="*/ 13 h 85"/>
                  <a:gd name="T36" fmla="*/ 20 w 65"/>
                  <a:gd name="T37" fmla="*/ 19 h 85"/>
                  <a:gd name="T38" fmla="*/ 16 w 65"/>
                  <a:gd name="T39" fmla="*/ 35 h 85"/>
                  <a:gd name="T40" fmla="*/ 20 w 65"/>
                  <a:gd name="T41" fmla="*/ 51 h 85"/>
                  <a:gd name="T42" fmla="*/ 32 w 65"/>
                  <a:gd name="T43" fmla="*/ 56 h 85"/>
                  <a:gd name="T44" fmla="*/ 45 w 65"/>
                  <a:gd name="T45" fmla="*/ 51 h 85"/>
                  <a:gd name="T46" fmla="*/ 49 w 65"/>
                  <a:gd name="T47" fmla="*/ 3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85">
                    <a:moveTo>
                      <a:pt x="65" y="34"/>
                    </a:moveTo>
                    <a:cubicBezTo>
                      <a:pt x="65" y="42"/>
                      <a:pt x="63" y="49"/>
                      <a:pt x="60" y="55"/>
                    </a:cubicBezTo>
                    <a:cubicBezTo>
                      <a:pt x="56" y="61"/>
                      <a:pt x="51" y="65"/>
                      <a:pt x="45" y="67"/>
                    </a:cubicBezTo>
                    <a:cubicBezTo>
                      <a:pt x="64" y="85"/>
                      <a:pt x="64" y="85"/>
                      <a:pt x="64" y="85"/>
                    </a:cubicBezTo>
                    <a:cubicBezTo>
                      <a:pt x="45" y="85"/>
                      <a:pt x="45" y="85"/>
                      <a:pt x="45" y="85"/>
                    </a:cubicBezTo>
                    <a:cubicBezTo>
                      <a:pt x="31" y="69"/>
                      <a:pt x="31" y="69"/>
                      <a:pt x="31" y="69"/>
                    </a:cubicBezTo>
                    <a:cubicBezTo>
                      <a:pt x="25" y="69"/>
                      <a:pt x="20" y="68"/>
                      <a:pt x="15" y="65"/>
                    </a:cubicBezTo>
                    <a:cubicBezTo>
                      <a:pt x="10" y="62"/>
                      <a:pt x="6" y="58"/>
                      <a:pt x="4" y="53"/>
                    </a:cubicBezTo>
                    <a:cubicBezTo>
                      <a:pt x="1" y="48"/>
                      <a:pt x="0" y="42"/>
                      <a:pt x="0" y="36"/>
                    </a:cubicBezTo>
                    <a:cubicBezTo>
                      <a:pt x="0" y="29"/>
                      <a:pt x="1" y="23"/>
                      <a:pt x="4" y="17"/>
                    </a:cubicBezTo>
                    <a:cubicBezTo>
                      <a:pt x="7" y="12"/>
                      <a:pt x="11" y="8"/>
                      <a:pt x="16" y="5"/>
                    </a:cubicBezTo>
                    <a:cubicBezTo>
                      <a:pt x="21" y="2"/>
                      <a:pt x="27" y="0"/>
                      <a:pt x="33" y="0"/>
                    </a:cubicBezTo>
                    <a:cubicBezTo>
                      <a:pt x="40" y="0"/>
                      <a:pt x="45" y="2"/>
                      <a:pt x="50" y="5"/>
                    </a:cubicBezTo>
                    <a:cubicBezTo>
                      <a:pt x="55" y="7"/>
                      <a:pt x="58" y="11"/>
                      <a:pt x="61" y="17"/>
                    </a:cubicBezTo>
                    <a:cubicBezTo>
                      <a:pt x="64" y="22"/>
                      <a:pt x="65" y="28"/>
                      <a:pt x="65" y="34"/>
                    </a:cubicBezTo>
                    <a:close/>
                    <a:moveTo>
                      <a:pt x="49" y="35"/>
                    </a:moveTo>
                    <a:cubicBezTo>
                      <a:pt x="49" y="29"/>
                      <a:pt x="48" y="23"/>
                      <a:pt x="45" y="19"/>
                    </a:cubicBezTo>
                    <a:cubicBezTo>
                      <a:pt x="42" y="15"/>
                      <a:pt x="38" y="13"/>
                      <a:pt x="33" y="13"/>
                    </a:cubicBezTo>
                    <a:cubicBezTo>
                      <a:pt x="28" y="13"/>
                      <a:pt x="23" y="15"/>
                      <a:pt x="20" y="19"/>
                    </a:cubicBezTo>
                    <a:cubicBezTo>
                      <a:pt x="17" y="23"/>
                      <a:pt x="16" y="28"/>
                      <a:pt x="16" y="35"/>
                    </a:cubicBezTo>
                    <a:cubicBezTo>
                      <a:pt x="16" y="41"/>
                      <a:pt x="17" y="47"/>
                      <a:pt x="20" y="51"/>
                    </a:cubicBezTo>
                    <a:cubicBezTo>
                      <a:pt x="23" y="54"/>
                      <a:pt x="27" y="56"/>
                      <a:pt x="32" y="56"/>
                    </a:cubicBezTo>
                    <a:cubicBezTo>
                      <a:pt x="38" y="56"/>
                      <a:pt x="42" y="55"/>
                      <a:pt x="45" y="51"/>
                    </a:cubicBezTo>
                    <a:cubicBezTo>
                      <a:pt x="48" y="47"/>
                      <a:pt x="49" y="42"/>
                      <a:pt x="49"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36" name="Freeform 106">
                <a:extLst>
                  <a:ext uri="{FF2B5EF4-FFF2-40B4-BE49-F238E27FC236}">
                    <a16:creationId xmlns:a16="http://schemas.microsoft.com/office/drawing/2014/main" id="{0AB5A3CA-FBB6-4FF4-967B-786EF5A07943}"/>
                  </a:ext>
                </a:extLst>
              </p:cNvPr>
              <p:cNvSpPr>
                <a:spLocks/>
              </p:cNvSpPr>
              <p:nvPr/>
            </p:nvSpPr>
            <p:spPr bwMode="auto">
              <a:xfrm>
                <a:off x="9794875" y="3149601"/>
                <a:ext cx="150813" cy="249238"/>
              </a:xfrm>
              <a:custGeom>
                <a:avLst/>
                <a:gdLst>
                  <a:gd name="T0" fmla="*/ 95 w 95"/>
                  <a:gd name="T1" fmla="*/ 157 h 157"/>
                  <a:gd name="T2" fmla="*/ 0 w 95"/>
                  <a:gd name="T3" fmla="*/ 157 h 157"/>
                  <a:gd name="T4" fmla="*/ 0 w 95"/>
                  <a:gd name="T5" fmla="*/ 0 h 157"/>
                  <a:gd name="T6" fmla="*/ 35 w 95"/>
                  <a:gd name="T7" fmla="*/ 0 h 157"/>
                  <a:gd name="T8" fmla="*/ 35 w 95"/>
                  <a:gd name="T9" fmla="*/ 129 h 157"/>
                  <a:gd name="T10" fmla="*/ 95 w 95"/>
                  <a:gd name="T11" fmla="*/ 129 h 157"/>
                  <a:gd name="T12" fmla="*/ 95 w 95"/>
                  <a:gd name="T13" fmla="*/ 157 h 157"/>
                </a:gdLst>
                <a:ahLst/>
                <a:cxnLst>
                  <a:cxn ang="0">
                    <a:pos x="T0" y="T1"/>
                  </a:cxn>
                  <a:cxn ang="0">
                    <a:pos x="T2" y="T3"/>
                  </a:cxn>
                  <a:cxn ang="0">
                    <a:pos x="T4" y="T5"/>
                  </a:cxn>
                  <a:cxn ang="0">
                    <a:pos x="T6" y="T7"/>
                  </a:cxn>
                  <a:cxn ang="0">
                    <a:pos x="T8" y="T9"/>
                  </a:cxn>
                  <a:cxn ang="0">
                    <a:pos x="T10" y="T11"/>
                  </a:cxn>
                  <a:cxn ang="0">
                    <a:pos x="T12" y="T13"/>
                  </a:cxn>
                </a:cxnLst>
                <a:rect l="0" t="0" r="r" b="b"/>
                <a:pathLst>
                  <a:path w="95" h="157">
                    <a:moveTo>
                      <a:pt x="95" y="157"/>
                    </a:moveTo>
                    <a:lnTo>
                      <a:pt x="0" y="157"/>
                    </a:lnTo>
                    <a:lnTo>
                      <a:pt x="0" y="0"/>
                    </a:lnTo>
                    <a:lnTo>
                      <a:pt x="35" y="0"/>
                    </a:lnTo>
                    <a:lnTo>
                      <a:pt x="35" y="129"/>
                    </a:lnTo>
                    <a:lnTo>
                      <a:pt x="95" y="129"/>
                    </a:lnTo>
                    <a:lnTo>
                      <a:pt x="95" y="1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grpSp>
        <p:sp>
          <p:nvSpPr>
            <p:cNvPr id="237" name="Rectangle 47">
              <a:extLst>
                <a:ext uri="{FF2B5EF4-FFF2-40B4-BE49-F238E27FC236}">
                  <a16:creationId xmlns:a16="http://schemas.microsoft.com/office/drawing/2014/main" id="{2F0773CD-5F27-48E0-927E-21C989AD81A5}"/>
                </a:ext>
              </a:extLst>
            </p:cNvPr>
            <p:cNvSpPr>
              <a:spLocks noChangeArrowheads="1"/>
            </p:cNvSpPr>
            <p:nvPr/>
          </p:nvSpPr>
          <p:spPr bwMode="auto">
            <a:xfrm>
              <a:off x="5057666" y="3774773"/>
              <a:ext cx="665600" cy="276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214">
                <a:lnSpc>
                  <a:spcPct val="90000"/>
                </a:lnSpc>
                <a:defRPr/>
              </a:pP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Store data in</a:t>
              </a:r>
              <a:b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b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SQL DB</a:t>
              </a:r>
            </a:p>
          </p:txBody>
        </p:sp>
        <p:sp>
          <p:nvSpPr>
            <p:cNvPr id="238" name="Rectangle 47">
              <a:extLst>
                <a:ext uri="{FF2B5EF4-FFF2-40B4-BE49-F238E27FC236}">
                  <a16:creationId xmlns:a16="http://schemas.microsoft.com/office/drawing/2014/main" id="{62B3E066-B4B7-41AC-93BC-EB00594350BF}"/>
                </a:ext>
              </a:extLst>
            </p:cNvPr>
            <p:cNvSpPr>
              <a:spLocks noChangeArrowheads="1"/>
            </p:cNvSpPr>
            <p:nvPr/>
          </p:nvSpPr>
          <p:spPr bwMode="auto">
            <a:xfrm>
              <a:off x="3284012" y="3774773"/>
              <a:ext cx="806242" cy="276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214">
                <a:lnSpc>
                  <a:spcPct val="90000"/>
                </a:lnSpc>
                <a:defRPr/>
              </a:pP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Transform to</a:t>
              </a:r>
              <a:b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b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structured data</a:t>
              </a:r>
            </a:p>
          </p:txBody>
        </p:sp>
      </p:grpSp>
      <p:grpSp>
        <p:nvGrpSpPr>
          <p:cNvPr id="449" name="Group 448">
            <a:extLst>
              <a:ext uri="{FF2B5EF4-FFF2-40B4-BE49-F238E27FC236}">
                <a16:creationId xmlns:a16="http://schemas.microsoft.com/office/drawing/2014/main" id="{2A8B2C46-9FF4-400E-9DB5-C5B777982563}"/>
              </a:ext>
            </a:extLst>
          </p:cNvPr>
          <p:cNvGrpSpPr/>
          <p:nvPr/>
        </p:nvGrpSpPr>
        <p:grpSpPr>
          <a:xfrm>
            <a:off x="446084" y="4155809"/>
            <a:ext cx="5619965" cy="2231286"/>
            <a:chOff x="454210" y="4238749"/>
            <a:chExt cx="5733470" cy="2276351"/>
          </a:xfrm>
        </p:grpSpPr>
        <p:sp>
          <p:nvSpPr>
            <p:cNvPr id="18" name="Rectangle 17">
              <a:extLst>
                <a:ext uri="{FF2B5EF4-FFF2-40B4-BE49-F238E27FC236}">
                  <a16:creationId xmlns:a16="http://schemas.microsoft.com/office/drawing/2014/main" id="{2EDD70C2-A91D-4D82-A89E-F57B9B619CA5}"/>
                </a:ext>
              </a:extLst>
            </p:cNvPr>
            <p:cNvSpPr/>
            <p:nvPr/>
          </p:nvSpPr>
          <p:spPr bwMode="auto">
            <a:xfrm>
              <a:off x="454210" y="4238749"/>
              <a:ext cx="5733470" cy="2276351"/>
            </a:xfrm>
            <a:prstGeom prst="rect">
              <a:avLst/>
            </a:prstGeom>
            <a:solidFill>
              <a:schemeClr val="bg1"/>
            </a:solid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896042"/>
              <a:r>
                <a:rPr lang="en-US" sz="1961" kern="0" dirty="0">
                  <a:gradFill>
                    <a:gsLst>
                      <a:gs pos="0">
                        <a:srgbClr val="0078D7"/>
                      </a:gs>
                      <a:gs pos="100000">
                        <a:srgbClr val="0078D7"/>
                      </a:gs>
                    </a:gsLst>
                    <a:lin ang="5400000" scaled="0"/>
                  </a:gradFill>
                  <a:cs typeface="Segoe UI Semibold" panose="020B0702040204020203" pitchFamily="34" charset="0"/>
                </a:rPr>
                <a:t>Mobile app backends</a:t>
              </a:r>
            </a:p>
          </p:txBody>
        </p:sp>
        <p:grpSp>
          <p:nvGrpSpPr>
            <p:cNvPr id="239" name="Group 238">
              <a:extLst>
                <a:ext uri="{FF2B5EF4-FFF2-40B4-BE49-F238E27FC236}">
                  <a16:creationId xmlns:a16="http://schemas.microsoft.com/office/drawing/2014/main" id="{3A14FC11-492F-4CAF-80A3-06949B9E4477}"/>
                </a:ext>
              </a:extLst>
            </p:cNvPr>
            <p:cNvGrpSpPr/>
            <p:nvPr/>
          </p:nvGrpSpPr>
          <p:grpSpPr>
            <a:xfrm>
              <a:off x="1006307" y="4832078"/>
              <a:ext cx="685477" cy="1043469"/>
              <a:chOff x="2198688" y="2155826"/>
              <a:chExt cx="1212850" cy="1846263"/>
            </a:xfrm>
          </p:grpSpPr>
          <p:sp>
            <p:nvSpPr>
              <p:cNvPr id="240" name="Freeform 8">
                <a:extLst>
                  <a:ext uri="{FF2B5EF4-FFF2-40B4-BE49-F238E27FC236}">
                    <a16:creationId xmlns:a16="http://schemas.microsoft.com/office/drawing/2014/main" id="{4E3D8DEC-DD2B-444C-95E0-0E77A0C05461}"/>
                  </a:ext>
                </a:extLst>
              </p:cNvPr>
              <p:cNvSpPr>
                <a:spLocks/>
              </p:cNvSpPr>
              <p:nvPr/>
            </p:nvSpPr>
            <p:spPr bwMode="auto">
              <a:xfrm>
                <a:off x="2638425" y="2155826"/>
                <a:ext cx="322263" cy="422275"/>
              </a:xfrm>
              <a:custGeom>
                <a:avLst/>
                <a:gdLst>
                  <a:gd name="T0" fmla="*/ 45 w 86"/>
                  <a:gd name="T1" fmla="*/ 56 h 112"/>
                  <a:gd name="T2" fmla="*/ 29 w 86"/>
                  <a:gd name="T3" fmla="*/ 84 h 112"/>
                  <a:gd name="T4" fmla="*/ 28 w 86"/>
                  <a:gd name="T5" fmla="*/ 91 h 112"/>
                  <a:gd name="T6" fmla="*/ 18 w 86"/>
                  <a:gd name="T7" fmla="*/ 110 h 112"/>
                  <a:gd name="T8" fmla="*/ 1 w 86"/>
                  <a:gd name="T9" fmla="*/ 98 h 112"/>
                  <a:gd name="T10" fmla="*/ 14 w 86"/>
                  <a:gd name="T11" fmla="*/ 83 h 112"/>
                  <a:gd name="T12" fmla="*/ 16 w 86"/>
                  <a:gd name="T13" fmla="*/ 82 h 112"/>
                  <a:gd name="T14" fmla="*/ 29 w 86"/>
                  <a:gd name="T15" fmla="*/ 61 h 112"/>
                  <a:gd name="T16" fmla="*/ 17 w 86"/>
                  <a:gd name="T17" fmla="*/ 33 h 112"/>
                  <a:gd name="T18" fmla="*/ 27 w 86"/>
                  <a:gd name="T19" fmla="*/ 13 h 112"/>
                  <a:gd name="T20" fmla="*/ 68 w 86"/>
                  <a:gd name="T21" fmla="*/ 8 h 112"/>
                  <a:gd name="T22" fmla="*/ 81 w 86"/>
                  <a:gd name="T23" fmla="*/ 45 h 112"/>
                  <a:gd name="T24" fmla="*/ 69 w 86"/>
                  <a:gd name="T25" fmla="*/ 42 h 112"/>
                  <a:gd name="T26" fmla="*/ 65 w 86"/>
                  <a:gd name="T27" fmla="*/ 22 h 112"/>
                  <a:gd name="T28" fmla="*/ 52 w 86"/>
                  <a:gd name="T29" fmla="*/ 16 h 112"/>
                  <a:gd name="T30" fmla="*/ 31 w 86"/>
                  <a:gd name="T31" fmla="*/ 30 h 112"/>
                  <a:gd name="T32" fmla="*/ 45 w 86"/>
                  <a:gd name="T33"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12">
                    <a:moveTo>
                      <a:pt x="45" y="56"/>
                    </a:moveTo>
                    <a:cubicBezTo>
                      <a:pt x="40" y="66"/>
                      <a:pt x="34" y="75"/>
                      <a:pt x="29" y="84"/>
                    </a:cubicBezTo>
                    <a:cubicBezTo>
                      <a:pt x="27" y="87"/>
                      <a:pt x="27" y="88"/>
                      <a:pt x="28" y="91"/>
                    </a:cubicBezTo>
                    <a:cubicBezTo>
                      <a:pt x="31" y="100"/>
                      <a:pt x="27" y="108"/>
                      <a:pt x="18" y="110"/>
                    </a:cubicBezTo>
                    <a:cubicBezTo>
                      <a:pt x="10" y="112"/>
                      <a:pt x="3" y="107"/>
                      <a:pt x="1" y="98"/>
                    </a:cubicBezTo>
                    <a:cubicBezTo>
                      <a:pt x="0" y="91"/>
                      <a:pt x="6" y="84"/>
                      <a:pt x="14" y="83"/>
                    </a:cubicBezTo>
                    <a:cubicBezTo>
                      <a:pt x="14" y="82"/>
                      <a:pt x="15" y="82"/>
                      <a:pt x="16" y="82"/>
                    </a:cubicBezTo>
                    <a:cubicBezTo>
                      <a:pt x="20" y="76"/>
                      <a:pt x="24" y="69"/>
                      <a:pt x="29" y="61"/>
                    </a:cubicBezTo>
                    <a:cubicBezTo>
                      <a:pt x="21" y="54"/>
                      <a:pt x="16" y="45"/>
                      <a:pt x="17" y="33"/>
                    </a:cubicBezTo>
                    <a:cubicBezTo>
                      <a:pt x="18" y="25"/>
                      <a:pt x="21" y="18"/>
                      <a:pt x="27" y="13"/>
                    </a:cubicBezTo>
                    <a:cubicBezTo>
                      <a:pt x="38" y="2"/>
                      <a:pt x="55" y="0"/>
                      <a:pt x="68" y="8"/>
                    </a:cubicBezTo>
                    <a:cubicBezTo>
                      <a:pt x="80" y="16"/>
                      <a:pt x="86" y="32"/>
                      <a:pt x="81" y="45"/>
                    </a:cubicBezTo>
                    <a:cubicBezTo>
                      <a:pt x="77" y="44"/>
                      <a:pt x="73" y="43"/>
                      <a:pt x="69" y="42"/>
                    </a:cubicBezTo>
                    <a:cubicBezTo>
                      <a:pt x="71" y="35"/>
                      <a:pt x="70" y="28"/>
                      <a:pt x="65" y="22"/>
                    </a:cubicBezTo>
                    <a:cubicBezTo>
                      <a:pt x="62" y="19"/>
                      <a:pt x="57" y="17"/>
                      <a:pt x="52" y="16"/>
                    </a:cubicBezTo>
                    <a:cubicBezTo>
                      <a:pt x="43" y="15"/>
                      <a:pt x="33" y="21"/>
                      <a:pt x="31" y="30"/>
                    </a:cubicBezTo>
                    <a:cubicBezTo>
                      <a:pt x="27" y="41"/>
                      <a:pt x="32" y="50"/>
                      <a:pt x="45" y="56"/>
                    </a:cubicBezTo>
                    <a:close/>
                  </a:path>
                </a:pathLst>
              </a:custGeom>
              <a:solidFill>
                <a:srgbClr val="C73A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41" name="Freeform 9">
                <a:extLst>
                  <a:ext uri="{FF2B5EF4-FFF2-40B4-BE49-F238E27FC236}">
                    <a16:creationId xmlns:a16="http://schemas.microsoft.com/office/drawing/2014/main" id="{B7357964-00E8-47B8-956D-51EFFC7BB54B}"/>
                  </a:ext>
                </a:extLst>
              </p:cNvPr>
              <p:cNvSpPr>
                <a:spLocks/>
              </p:cNvSpPr>
              <p:nvPr/>
            </p:nvSpPr>
            <p:spPr bwMode="auto">
              <a:xfrm>
                <a:off x="2773363" y="2238376"/>
                <a:ext cx="319088" cy="419100"/>
              </a:xfrm>
              <a:custGeom>
                <a:avLst/>
                <a:gdLst>
                  <a:gd name="T0" fmla="*/ 26 w 85"/>
                  <a:gd name="T1" fmla="*/ 23 h 111"/>
                  <a:gd name="T2" fmla="*/ 38 w 85"/>
                  <a:gd name="T3" fmla="*/ 44 h 111"/>
                  <a:gd name="T4" fmla="*/ 79 w 85"/>
                  <a:gd name="T5" fmla="*/ 61 h 111"/>
                  <a:gd name="T6" fmla="*/ 68 w 85"/>
                  <a:gd name="T7" fmla="*/ 102 h 111"/>
                  <a:gd name="T8" fmla="*/ 26 w 85"/>
                  <a:gd name="T9" fmla="*/ 98 h 111"/>
                  <a:gd name="T10" fmla="*/ 35 w 85"/>
                  <a:gd name="T11" fmla="*/ 90 h 111"/>
                  <a:gd name="T12" fmla="*/ 64 w 85"/>
                  <a:gd name="T13" fmla="*/ 88 h 111"/>
                  <a:gd name="T14" fmla="*/ 64 w 85"/>
                  <a:gd name="T15" fmla="*/ 62 h 111"/>
                  <a:gd name="T16" fmla="*/ 34 w 85"/>
                  <a:gd name="T17" fmla="*/ 61 h 111"/>
                  <a:gd name="T18" fmla="*/ 18 w 85"/>
                  <a:gd name="T19" fmla="*/ 34 h 111"/>
                  <a:gd name="T20" fmla="*/ 11 w 85"/>
                  <a:gd name="T21" fmla="*/ 28 h 111"/>
                  <a:gd name="T22" fmla="*/ 0 w 85"/>
                  <a:gd name="T23" fmla="*/ 15 h 111"/>
                  <a:gd name="T24" fmla="*/ 9 w 85"/>
                  <a:gd name="T25" fmla="*/ 2 h 111"/>
                  <a:gd name="T26" fmla="*/ 25 w 85"/>
                  <a:gd name="T27" fmla="*/ 6 h 111"/>
                  <a:gd name="T28" fmla="*/ 27 w 85"/>
                  <a:gd name="T29" fmla="*/ 19 h 111"/>
                  <a:gd name="T30" fmla="*/ 26 w 85"/>
                  <a:gd name="T31"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111">
                    <a:moveTo>
                      <a:pt x="26" y="23"/>
                    </a:moveTo>
                    <a:cubicBezTo>
                      <a:pt x="30" y="30"/>
                      <a:pt x="34" y="37"/>
                      <a:pt x="38" y="44"/>
                    </a:cubicBezTo>
                    <a:cubicBezTo>
                      <a:pt x="58" y="38"/>
                      <a:pt x="73" y="49"/>
                      <a:pt x="79" y="61"/>
                    </a:cubicBezTo>
                    <a:cubicBezTo>
                      <a:pt x="85" y="76"/>
                      <a:pt x="81" y="93"/>
                      <a:pt x="68" y="102"/>
                    </a:cubicBezTo>
                    <a:cubicBezTo>
                      <a:pt x="54" y="111"/>
                      <a:pt x="37" y="110"/>
                      <a:pt x="26" y="98"/>
                    </a:cubicBezTo>
                    <a:cubicBezTo>
                      <a:pt x="29" y="95"/>
                      <a:pt x="32" y="93"/>
                      <a:pt x="35" y="90"/>
                    </a:cubicBezTo>
                    <a:cubicBezTo>
                      <a:pt x="47" y="98"/>
                      <a:pt x="57" y="97"/>
                      <a:pt x="64" y="88"/>
                    </a:cubicBezTo>
                    <a:cubicBezTo>
                      <a:pt x="71" y="81"/>
                      <a:pt x="71" y="69"/>
                      <a:pt x="64" y="62"/>
                    </a:cubicBezTo>
                    <a:cubicBezTo>
                      <a:pt x="56" y="53"/>
                      <a:pt x="46" y="53"/>
                      <a:pt x="34" y="61"/>
                    </a:cubicBezTo>
                    <a:cubicBezTo>
                      <a:pt x="29" y="52"/>
                      <a:pt x="23" y="43"/>
                      <a:pt x="18" y="34"/>
                    </a:cubicBezTo>
                    <a:cubicBezTo>
                      <a:pt x="17" y="31"/>
                      <a:pt x="15" y="29"/>
                      <a:pt x="11" y="28"/>
                    </a:cubicBezTo>
                    <a:cubicBezTo>
                      <a:pt x="5" y="27"/>
                      <a:pt x="1" y="22"/>
                      <a:pt x="0" y="15"/>
                    </a:cubicBezTo>
                    <a:cubicBezTo>
                      <a:pt x="0" y="9"/>
                      <a:pt x="4" y="4"/>
                      <a:pt x="9" y="2"/>
                    </a:cubicBezTo>
                    <a:cubicBezTo>
                      <a:pt x="15" y="0"/>
                      <a:pt x="21" y="1"/>
                      <a:pt x="25" y="6"/>
                    </a:cubicBezTo>
                    <a:cubicBezTo>
                      <a:pt x="28" y="10"/>
                      <a:pt x="29" y="14"/>
                      <a:pt x="27" y="19"/>
                    </a:cubicBezTo>
                    <a:cubicBezTo>
                      <a:pt x="27" y="20"/>
                      <a:pt x="26" y="22"/>
                      <a:pt x="26" y="23"/>
                    </a:cubicBezTo>
                    <a:close/>
                  </a:path>
                </a:pathLst>
              </a:custGeom>
              <a:solidFill>
                <a:srgbClr val="4B4B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42" name="Freeform 10">
                <a:extLst>
                  <a:ext uri="{FF2B5EF4-FFF2-40B4-BE49-F238E27FC236}">
                    <a16:creationId xmlns:a16="http://schemas.microsoft.com/office/drawing/2014/main" id="{770BF509-B7CF-4411-8403-6F8E90F8A88E}"/>
                  </a:ext>
                </a:extLst>
              </p:cNvPr>
              <p:cNvSpPr>
                <a:spLocks/>
              </p:cNvSpPr>
              <p:nvPr/>
            </p:nvSpPr>
            <p:spPr bwMode="auto">
              <a:xfrm>
                <a:off x="2566988" y="2400301"/>
                <a:ext cx="442913" cy="246063"/>
              </a:xfrm>
              <a:custGeom>
                <a:avLst/>
                <a:gdLst>
                  <a:gd name="T0" fmla="*/ 90 w 118"/>
                  <a:gd name="T1" fmla="*/ 38 h 65"/>
                  <a:gd name="T2" fmla="*/ 66 w 118"/>
                  <a:gd name="T3" fmla="*/ 38 h 65"/>
                  <a:gd name="T4" fmla="*/ 50 w 118"/>
                  <a:gd name="T5" fmla="*/ 60 h 65"/>
                  <a:gd name="T6" fmla="*/ 28 w 118"/>
                  <a:gd name="T7" fmla="*/ 64 h 65"/>
                  <a:gd name="T8" fmla="*/ 1 w 118"/>
                  <a:gd name="T9" fmla="*/ 34 h 65"/>
                  <a:gd name="T10" fmla="*/ 26 w 118"/>
                  <a:gd name="T11" fmla="*/ 0 h 65"/>
                  <a:gd name="T12" fmla="*/ 29 w 118"/>
                  <a:gd name="T13" fmla="*/ 11 h 65"/>
                  <a:gd name="T14" fmla="*/ 14 w 118"/>
                  <a:gd name="T15" fmla="*/ 38 h 65"/>
                  <a:gd name="T16" fmla="*/ 38 w 118"/>
                  <a:gd name="T17" fmla="*/ 51 h 65"/>
                  <a:gd name="T18" fmla="*/ 53 w 118"/>
                  <a:gd name="T19" fmla="*/ 26 h 65"/>
                  <a:gd name="T20" fmla="*/ 84 w 118"/>
                  <a:gd name="T21" fmla="*/ 26 h 65"/>
                  <a:gd name="T22" fmla="*/ 94 w 118"/>
                  <a:gd name="T23" fmla="*/ 22 h 65"/>
                  <a:gd name="T24" fmla="*/ 113 w 118"/>
                  <a:gd name="T25" fmla="*/ 22 h 65"/>
                  <a:gd name="T26" fmla="*/ 112 w 118"/>
                  <a:gd name="T27" fmla="*/ 42 h 65"/>
                  <a:gd name="T28" fmla="*/ 93 w 118"/>
                  <a:gd name="T29" fmla="*/ 41 h 65"/>
                  <a:gd name="T30" fmla="*/ 90 w 118"/>
                  <a:gd name="T31" fmla="*/ 3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65">
                    <a:moveTo>
                      <a:pt x="90" y="38"/>
                    </a:moveTo>
                    <a:cubicBezTo>
                      <a:pt x="66" y="38"/>
                      <a:pt x="66" y="38"/>
                      <a:pt x="66" y="38"/>
                    </a:cubicBezTo>
                    <a:cubicBezTo>
                      <a:pt x="63" y="47"/>
                      <a:pt x="58" y="55"/>
                      <a:pt x="50" y="60"/>
                    </a:cubicBezTo>
                    <a:cubicBezTo>
                      <a:pt x="43" y="64"/>
                      <a:pt x="36" y="65"/>
                      <a:pt x="28" y="64"/>
                    </a:cubicBezTo>
                    <a:cubicBezTo>
                      <a:pt x="13" y="61"/>
                      <a:pt x="2" y="49"/>
                      <a:pt x="1" y="34"/>
                    </a:cubicBezTo>
                    <a:cubicBezTo>
                      <a:pt x="0" y="18"/>
                      <a:pt x="11" y="3"/>
                      <a:pt x="26" y="0"/>
                    </a:cubicBezTo>
                    <a:cubicBezTo>
                      <a:pt x="27" y="4"/>
                      <a:pt x="28" y="7"/>
                      <a:pt x="29" y="11"/>
                    </a:cubicBezTo>
                    <a:cubicBezTo>
                      <a:pt x="15" y="18"/>
                      <a:pt x="10" y="27"/>
                      <a:pt x="14" y="38"/>
                    </a:cubicBezTo>
                    <a:cubicBezTo>
                      <a:pt x="18" y="48"/>
                      <a:pt x="27" y="53"/>
                      <a:pt x="38" y="51"/>
                    </a:cubicBezTo>
                    <a:cubicBezTo>
                      <a:pt x="49" y="49"/>
                      <a:pt x="54" y="40"/>
                      <a:pt x="53" y="26"/>
                    </a:cubicBezTo>
                    <a:cubicBezTo>
                      <a:pt x="63" y="26"/>
                      <a:pt x="74" y="26"/>
                      <a:pt x="84" y="26"/>
                    </a:cubicBezTo>
                    <a:cubicBezTo>
                      <a:pt x="88" y="26"/>
                      <a:pt x="91" y="26"/>
                      <a:pt x="94" y="22"/>
                    </a:cubicBezTo>
                    <a:cubicBezTo>
                      <a:pt x="99" y="16"/>
                      <a:pt x="108" y="17"/>
                      <a:pt x="113" y="22"/>
                    </a:cubicBezTo>
                    <a:cubicBezTo>
                      <a:pt x="118" y="28"/>
                      <a:pt x="118" y="37"/>
                      <a:pt x="112" y="42"/>
                    </a:cubicBezTo>
                    <a:cubicBezTo>
                      <a:pt x="107" y="47"/>
                      <a:pt x="98" y="47"/>
                      <a:pt x="93" y="41"/>
                    </a:cubicBezTo>
                    <a:cubicBezTo>
                      <a:pt x="92" y="40"/>
                      <a:pt x="91" y="39"/>
                      <a:pt x="90" y="3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43" name="Freeform 31">
                <a:extLst>
                  <a:ext uri="{FF2B5EF4-FFF2-40B4-BE49-F238E27FC236}">
                    <a16:creationId xmlns:a16="http://schemas.microsoft.com/office/drawing/2014/main" id="{57582A3A-F9FD-4383-BDDB-BCAA5DCE1976}"/>
                  </a:ext>
                </a:extLst>
              </p:cNvPr>
              <p:cNvSpPr>
                <a:spLocks/>
              </p:cNvSpPr>
              <p:nvPr/>
            </p:nvSpPr>
            <p:spPr bwMode="auto">
              <a:xfrm>
                <a:off x="2198688" y="2781301"/>
                <a:ext cx="777875" cy="1130300"/>
              </a:xfrm>
              <a:custGeom>
                <a:avLst/>
                <a:gdLst>
                  <a:gd name="T0" fmla="*/ 207 w 207"/>
                  <a:gd name="T1" fmla="*/ 282 h 300"/>
                  <a:gd name="T2" fmla="*/ 189 w 207"/>
                  <a:gd name="T3" fmla="*/ 300 h 300"/>
                  <a:gd name="T4" fmla="*/ 18 w 207"/>
                  <a:gd name="T5" fmla="*/ 300 h 300"/>
                  <a:gd name="T6" fmla="*/ 0 w 207"/>
                  <a:gd name="T7" fmla="*/ 282 h 300"/>
                  <a:gd name="T8" fmla="*/ 0 w 207"/>
                  <a:gd name="T9" fmla="*/ 18 h 300"/>
                  <a:gd name="T10" fmla="*/ 18 w 207"/>
                  <a:gd name="T11" fmla="*/ 0 h 300"/>
                  <a:gd name="T12" fmla="*/ 189 w 207"/>
                  <a:gd name="T13" fmla="*/ 0 h 300"/>
                  <a:gd name="T14" fmla="*/ 207 w 207"/>
                  <a:gd name="T15" fmla="*/ 18 h 300"/>
                  <a:gd name="T16" fmla="*/ 207 w 207"/>
                  <a:gd name="T17" fmla="*/ 28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300">
                    <a:moveTo>
                      <a:pt x="207" y="282"/>
                    </a:moveTo>
                    <a:cubicBezTo>
                      <a:pt x="207" y="292"/>
                      <a:pt x="199" y="300"/>
                      <a:pt x="189" y="300"/>
                    </a:cubicBezTo>
                    <a:cubicBezTo>
                      <a:pt x="18" y="300"/>
                      <a:pt x="18" y="300"/>
                      <a:pt x="18" y="300"/>
                    </a:cubicBezTo>
                    <a:cubicBezTo>
                      <a:pt x="8" y="300"/>
                      <a:pt x="0" y="292"/>
                      <a:pt x="0" y="282"/>
                    </a:cubicBezTo>
                    <a:cubicBezTo>
                      <a:pt x="0" y="18"/>
                      <a:pt x="0" y="18"/>
                      <a:pt x="0" y="18"/>
                    </a:cubicBezTo>
                    <a:cubicBezTo>
                      <a:pt x="0" y="8"/>
                      <a:pt x="8" y="0"/>
                      <a:pt x="18" y="0"/>
                    </a:cubicBezTo>
                    <a:cubicBezTo>
                      <a:pt x="189" y="0"/>
                      <a:pt x="189" y="0"/>
                      <a:pt x="189" y="0"/>
                    </a:cubicBezTo>
                    <a:cubicBezTo>
                      <a:pt x="199" y="0"/>
                      <a:pt x="207" y="8"/>
                      <a:pt x="207" y="18"/>
                    </a:cubicBezTo>
                    <a:cubicBezTo>
                      <a:pt x="207" y="282"/>
                      <a:pt x="207" y="282"/>
                      <a:pt x="207" y="282"/>
                    </a:cubicBezTo>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44" name="Rectangle 32">
                <a:extLst>
                  <a:ext uri="{FF2B5EF4-FFF2-40B4-BE49-F238E27FC236}">
                    <a16:creationId xmlns:a16="http://schemas.microsoft.com/office/drawing/2014/main" id="{3CB80E13-F6D9-4F9E-A30C-7201158A2742}"/>
                  </a:ext>
                </a:extLst>
              </p:cNvPr>
              <p:cNvSpPr>
                <a:spLocks noChangeArrowheads="1"/>
              </p:cNvSpPr>
              <p:nvPr/>
            </p:nvSpPr>
            <p:spPr bwMode="auto">
              <a:xfrm>
                <a:off x="2247900" y="2894013"/>
                <a:ext cx="674688" cy="7953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45" name="Rectangle 33">
                <a:extLst>
                  <a:ext uri="{FF2B5EF4-FFF2-40B4-BE49-F238E27FC236}">
                    <a16:creationId xmlns:a16="http://schemas.microsoft.com/office/drawing/2014/main" id="{46B08FF7-BB37-4BE5-940D-8AF4E6DF192A}"/>
                  </a:ext>
                </a:extLst>
              </p:cNvPr>
              <p:cNvSpPr>
                <a:spLocks noChangeArrowheads="1"/>
              </p:cNvSpPr>
              <p:nvPr/>
            </p:nvSpPr>
            <p:spPr bwMode="auto">
              <a:xfrm>
                <a:off x="2247900" y="2894013"/>
                <a:ext cx="674688"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46" name="Oval 34">
                <a:extLst>
                  <a:ext uri="{FF2B5EF4-FFF2-40B4-BE49-F238E27FC236}">
                    <a16:creationId xmlns:a16="http://schemas.microsoft.com/office/drawing/2014/main" id="{76AFBDF3-10C2-4539-9AA8-97A56352D864}"/>
                  </a:ext>
                </a:extLst>
              </p:cNvPr>
              <p:cNvSpPr>
                <a:spLocks noChangeArrowheads="1"/>
              </p:cNvSpPr>
              <p:nvPr/>
            </p:nvSpPr>
            <p:spPr bwMode="auto">
              <a:xfrm>
                <a:off x="2520950" y="3733801"/>
                <a:ext cx="131763" cy="1317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47" name="Oval 35">
                <a:extLst>
                  <a:ext uri="{FF2B5EF4-FFF2-40B4-BE49-F238E27FC236}">
                    <a16:creationId xmlns:a16="http://schemas.microsoft.com/office/drawing/2014/main" id="{EA84C145-AAE2-4B21-B431-76FD73BCDB43}"/>
                  </a:ext>
                </a:extLst>
              </p:cNvPr>
              <p:cNvSpPr>
                <a:spLocks noChangeArrowheads="1"/>
              </p:cNvSpPr>
              <p:nvPr/>
            </p:nvSpPr>
            <p:spPr bwMode="auto">
              <a:xfrm>
                <a:off x="2544763" y="3756026"/>
                <a:ext cx="85725" cy="87313"/>
              </a:xfrm>
              <a:prstGeom prst="ellipse">
                <a:avLst/>
              </a:pr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48" name="Freeform 36">
                <a:extLst>
                  <a:ext uri="{FF2B5EF4-FFF2-40B4-BE49-F238E27FC236}">
                    <a16:creationId xmlns:a16="http://schemas.microsoft.com/office/drawing/2014/main" id="{C6A485D6-229C-41C8-B9D4-83F1C69006C2}"/>
                  </a:ext>
                </a:extLst>
              </p:cNvPr>
              <p:cNvSpPr>
                <a:spLocks/>
              </p:cNvSpPr>
              <p:nvPr/>
            </p:nvSpPr>
            <p:spPr bwMode="auto">
              <a:xfrm>
                <a:off x="2198688" y="3843338"/>
                <a:ext cx="68263" cy="68263"/>
              </a:xfrm>
              <a:custGeom>
                <a:avLst/>
                <a:gdLst>
                  <a:gd name="T0" fmla="*/ 0 w 18"/>
                  <a:gd name="T1" fmla="*/ 0 h 18"/>
                  <a:gd name="T2" fmla="*/ 18 w 18"/>
                  <a:gd name="T3" fmla="*/ 18 h 18"/>
                  <a:gd name="T4" fmla="*/ 0 w 18"/>
                  <a:gd name="T5" fmla="*/ 0 h 18"/>
                </a:gdLst>
                <a:ahLst/>
                <a:cxnLst>
                  <a:cxn ang="0">
                    <a:pos x="T0" y="T1"/>
                  </a:cxn>
                  <a:cxn ang="0">
                    <a:pos x="T2" y="T3"/>
                  </a:cxn>
                  <a:cxn ang="0">
                    <a:pos x="T4" y="T5"/>
                  </a:cxn>
                </a:cxnLst>
                <a:rect l="0" t="0" r="r" b="b"/>
                <a:pathLst>
                  <a:path w="18" h="18">
                    <a:moveTo>
                      <a:pt x="0" y="0"/>
                    </a:moveTo>
                    <a:cubicBezTo>
                      <a:pt x="0" y="10"/>
                      <a:pt x="8" y="18"/>
                      <a:pt x="18" y="18"/>
                    </a:cubicBezTo>
                    <a:cubicBezTo>
                      <a:pt x="8" y="18"/>
                      <a:pt x="0" y="1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49" name="Freeform 37">
                <a:extLst>
                  <a:ext uri="{FF2B5EF4-FFF2-40B4-BE49-F238E27FC236}">
                    <a16:creationId xmlns:a16="http://schemas.microsoft.com/office/drawing/2014/main" id="{0D7EB5CD-DAB1-4FB1-9B4E-1909E99B8FC6}"/>
                  </a:ext>
                </a:extLst>
              </p:cNvPr>
              <p:cNvSpPr>
                <a:spLocks/>
              </p:cNvSpPr>
              <p:nvPr/>
            </p:nvSpPr>
            <p:spPr bwMode="auto">
              <a:xfrm>
                <a:off x="2198688" y="2781301"/>
                <a:ext cx="608013" cy="1130300"/>
              </a:xfrm>
              <a:custGeom>
                <a:avLst/>
                <a:gdLst>
                  <a:gd name="T0" fmla="*/ 162 w 162"/>
                  <a:gd name="T1" fmla="*/ 0 h 300"/>
                  <a:gd name="T2" fmla="*/ 18 w 162"/>
                  <a:gd name="T3" fmla="*/ 0 h 300"/>
                  <a:gd name="T4" fmla="*/ 0 w 162"/>
                  <a:gd name="T5" fmla="*/ 18 h 300"/>
                  <a:gd name="T6" fmla="*/ 0 w 162"/>
                  <a:gd name="T7" fmla="*/ 282 h 300"/>
                  <a:gd name="T8" fmla="*/ 0 w 162"/>
                  <a:gd name="T9" fmla="*/ 282 h 300"/>
                  <a:gd name="T10" fmla="*/ 18 w 162"/>
                  <a:gd name="T11" fmla="*/ 300 h 300"/>
                  <a:gd name="T12" fmla="*/ 18 w 162"/>
                  <a:gd name="T13" fmla="*/ 300 h 300"/>
                  <a:gd name="T14" fmla="*/ 40 w 162"/>
                  <a:gd name="T15" fmla="*/ 300 h 300"/>
                  <a:gd name="T16" fmla="*/ 64 w 162"/>
                  <a:gd name="T17" fmla="*/ 241 h 300"/>
                  <a:gd name="T18" fmla="*/ 13 w 162"/>
                  <a:gd name="T19" fmla="*/ 241 h 300"/>
                  <a:gd name="T20" fmla="*/ 13 w 162"/>
                  <a:gd name="T21" fmla="*/ 241 h 300"/>
                  <a:gd name="T22" fmla="*/ 13 w 162"/>
                  <a:gd name="T23" fmla="*/ 30 h 300"/>
                  <a:gd name="T24" fmla="*/ 150 w 162"/>
                  <a:gd name="T25" fmla="*/ 30 h 300"/>
                  <a:gd name="T26" fmla="*/ 162 w 162"/>
                  <a:gd name="T27"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300">
                    <a:moveTo>
                      <a:pt x="162" y="0"/>
                    </a:moveTo>
                    <a:cubicBezTo>
                      <a:pt x="18" y="0"/>
                      <a:pt x="18" y="0"/>
                      <a:pt x="18" y="0"/>
                    </a:cubicBezTo>
                    <a:cubicBezTo>
                      <a:pt x="8" y="0"/>
                      <a:pt x="0" y="8"/>
                      <a:pt x="0" y="18"/>
                    </a:cubicBezTo>
                    <a:cubicBezTo>
                      <a:pt x="0" y="282"/>
                      <a:pt x="0" y="282"/>
                      <a:pt x="0" y="282"/>
                    </a:cubicBezTo>
                    <a:cubicBezTo>
                      <a:pt x="0" y="282"/>
                      <a:pt x="0" y="282"/>
                      <a:pt x="0" y="282"/>
                    </a:cubicBezTo>
                    <a:cubicBezTo>
                      <a:pt x="0" y="292"/>
                      <a:pt x="8" y="300"/>
                      <a:pt x="18" y="300"/>
                    </a:cubicBezTo>
                    <a:cubicBezTo>
                      <a:pt x="18" y="300"/>
                      <a:pt x="18" y="300"/>
                      <a:pt x="18" y="300"/>
                    </a:cubicBezTo>
                    <a:cubicBezTo>
                      <a:pt x="40" y="300"/>
                      <a:pt x="40" y="300"/>
                      <a:pt x="40" y="300"/>
                    </a:cubicBezTo>
                    <a:cubicBezTo>
                      <a:pt x="64" y="241"/>
                      <a:pt x="64" y="241"/>
                      <a:pt x="64" y="241"/>
                    </a:cubicBezTo>
                    <a:cubicBezTo>
                      <a:pt x="13" y="241"/>
                      <a:pt x="13" y="241"/>
                      <a:pt x="13" y="241"/>
                    </a:cubicBezTo>
                    <a:cubicBezTo>
                      <a:pt x="13" y="241"/>
                      <a:pt x="13" y="241"/>
                      <a:pt x="13" y="241"/>
                    </a:cubicBezTo>
                    <a:cubicBezTo>
                      <a:pt x="13" y="30"/>
                      <a:pt x="13" y="30"/>
                      <a:pt x="13" y="30"/>
                    </a:cubicBezTo>
                    <a:cubicBezTo>
                      <a:pt x="150" y="30"/>
                      <a:pt x="150" y="30"/>
                      <a:pt x="150" y="30"/>
                    </a:cubicBezTo>
                    <a:cubicBezTo>
                      <a:pt x="162" y="0"/>
                      <a:pt x="162" y="0"/>
                      <a:pt x="162" y="0"/>
                    </a:cubicBezTo>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50" name="Freeform 38">
                <a:extLst>
                  <a:ext uri="{FF2B5EF4-FFF2-40B4-BE49-F238E27FC236}">
                    <a16:creationId xmlns:a16="http://schemas.microsoft.com/office/drawing/2014/main" id="{8128BEEE-A668-47EB-9ECE-AD62BA49A2D8}"/>
                  </a:ext>
                </a:extLst>
              </p:cNvPr>
              <p:cNvSpPr>
                <a:spLocks/>
              </p:cNvSpPr>
              <p:nvPr/>
            </p:nvSpPr>
            <p:spPr bwMode="auto">
              <a:xfrm>
                <a:off x="2473325" y="2825751"/>
                <a:ext cx="228600" cy="34925"/>
              </a:xfrm>
              <a:custGeom>
                <a:avLst/>
                <a:gdLst>
                  <a:gd name="T0" fmla="*/ 61 w 61"/>
                  <a:gd name="T1" fmla="*/ 5 h 9"/>
                  <a:gd name="T2" fmla="*/ 57 w 61"/>
                  <a:gd name="T3" fmla="*/ 9 h 9"/>
                  <a:gd name="T4" fmla="*/ 4 w 61"/>
                  <a:gd name="T5" fmla="*/ 9 h 9"/>
                  <a:gd name="T6" fmla="*/ 0 w 61"/>
                  <a:gd name="T7" fmla="*/ 5 h 9"/>
                  <a:gd name="T8" fmla="*/ 4 w 61"/>
                  <a:gd name="T9" fmla="*/ 0 h 9"/>
                  <a:gd name="T10" fmla="*/ 57 w 61"/>
                  <a:gd name="T11" fmla="*/ 0 h 9"/>
                  <a:gd name="T12" fmla="*/ 61 w 61"/>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61" h="9">
                    <a:moveTo>
                      <a:pt x="61" y="5"/>
                    </a:moveTo>
                    <a:cubicBezTo>
                      <a:pt x="61" y="7"/>
                      <a:pt x="59" y="9"/>
                      <a:pt x="57" y="9"/>
                    </a:cubicBezTo>
                    <a:cubicBezTo>
                      <a:pt x="4" y="9"/>
                      <a:pt x="4" y="9"/>
                      <a:pt x="4" y="9"/>
                    </a:cubicBezTo>
                    <a:cubicBezTo>
                      <a:pt x="2" y="9"/>
                      <a:pt x="0" y="7"/>
                      <a:pt x="0" y="5"/>
                    </a:cubicBezTo>
                    <a:cubicBezTo>
                      <a:pt x="0" y="2"/>
                      <a:pt x="2" y="0"/>
                      <a:pt x="4" y="0"/>
                    </a:cubicBezTo>
                    <a:cubicBezTo>
                      <a:pt x="57" y="0"/>
                      <a:pt x="57" y="0"/>
                      <a:pt x="57" y="0"/>
                    </a:cubicBezTo>
                    <a:cubicBezTo>
                      <a:pt x="59" y="0"/>
                      <a:pt x="61" y="2"/>
                      <a:pt x="61" y="5"/>
                    </a:cubicBezTo>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51" name="Freeform 39">
                <a:extLst>
                  <a:ext uri="{FF2B5EF4-FFF2-40B4-BE49-F238E27FC236}">
                    <a16:creationId xmlns:a16="http://schemas.microsoft.com/office/drawing/2014/main" id="{2BAC7452-0FAB-4347-980C-833DAAD38FF8}"/>
                  </a:ext>
                </a:extLst>
              </p:cNvPr>
              <p:cNvSpPr>
                <a:spLocks/>
              </p:cNvSpPr>
              <p:nvPr/>
            </p:nvSpPr>
            <p:spPr bwMode="auto">
              <a:xfrm>
                <a:off x="2473325" y="2825751"/>
                <a:ext cx="228600" cy="34925"/>
              </a:xfrm>
              <a:custGeom>
                <a:avLst/>
                <a:gdLst>
                  <a:gd name="T0" fmla="*/ 61 w 61"/>
                  <a:gd name="T1" fmla="*/ 5 h 9"/>
                  <a:gd name="T2" fmla="*/ 57 w 61"/>
                  <a:gd name="T3" fmla="*/ 9 h 9"/>
                  <a:gd name="T4" fmla="*/ 4 w 61"/>
                  <a:gd name="T5" fmla="*/ 9 h 9"/>
                  <a:gd name="T6" fmla="*/ 0 w 61"/>
                  <a:gd name="T7" fmla="*/ 5 h 9"/>
                  <a:gd name="T8" fmla="*/ 4 w 61"/>
                  <a:gd name="T9" fmla="*/ 0 h 9"/>
                  <a:gd name="T10" fmla="*/ 57 w 61"/>
                  <a:gd name="T11" fmla="*/ 0 h 9"/>
                  <a:gd name="T12" fmla="*/ 61 w 61"/>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61" h="9">
                    <a:moveTo>
                      <a:pt x="61" y="5"/>
                    </a:moveTo>
                    <a:cubicBezTo>
                      <a:pt x="61" y="7"/>
                      <a:pt x="59" y="9"/>
                      <a:pt x="57" y="9"/>
                    </a:cubicBezTo>
                    <a:cubicBezTo>
                      <a:pt x="4" y="9"/>
                      <a:pt x="4" y="9"/>
                      <a:pt x="4" y="9"/>
                    </a:cubicBezTo>
                    <a:cubicBezTo>
                      <a:pt x="2" y="9"/>
                      <a:pt x="0" y="7"/>
                      <a:pt x="0" y="5"/>
                    </a:cubicBezTo>
                    <a:cubicBezTo>
                      <a:pt x="0" y="2"/>
                      <a:pt x="2" y="0"/>
                      <a:pt x="4" y="0"/>
                    </a:cubicBezTo>
                    <a:cubicBezTo>
                      <a:pt x="57" y="0"/>
                      <a:pt x="57" y="0"/>
                      <a:pt x="57" y="0"/>
                    </a:cubicBezTo>
                    <a:cubicBezTo>
                      <a:pt x="59" y="0"/>
                      <a:pt x="61" y="2"/>
                      <a:pt x="61" y="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52" name="Freeform 40">
                <a:extLst>
                  <a:ext uri="{FF2B5EF4-FFF2-40B4-BE49-F238E27FC236}">
                    <a16:creationId xmlns:a16="http://schemas.microsoft.com/office/drawing/2014/main" id="{99D39D03-110A-4505-AD9F-002AAEA4AC48}"/>
                  </a:ext>
                </a:extLst>
              </p:cNvPr>
              <p:cNvSpPr>
                <a:spLocks/>
              </p:cNvSpPr>
              <p:nvPr/>
            </p:nvSpPr>
            <p:spPr bwMode="auto">
              <a:xfrm>
                <a:off x="2382838" y="3022601"/>
                <a:ext cx="409575" cy="241300"/>
              </a:xfrm>
              <a:custGeom>
                <a:avLst/>
                <a:gdLst>
                  <a:gd name="T0" fmla="*/ 55 w 109"/>
                  <a:gd name="T1" fmla="*/ 64 h 64"/>
                  <a:gd name="T2" fmla="*/ 54 w 109"/>
                  <a:gd name="T3" fmla="*/ 64 h 64"/>
                  <a:gd name="T4" fmla="*/ 1 w 109"/>
                  <a:gd name="T5" fmla="*/ 33 h 64"/>
                  <a:gd name="T6" fmla="*/ 0 w 109"/>
                  <a:gd name="T7" fmla="*/ 32 h 64"/>
                  <a:gd name="T8" fmla="*/ 1 w 109"/>
                  <a:gd name="T9" fmla="*/ 30 h 64"/>
                  <a:gd name="T10" fmla="*/ 53 w 109"/>
                  <a:gd name="T11" fmla="*/ 0 h 64"/>
                  <a:gd name="T12" fmla="*/ 55 w 109"/>
                  <a:gd name="T13" fmla="*/ 0 h 64"/>
                  <a:gd name="T14" fmla="*/ 108 w 109"/>
                  <a:gd name="T15" fmla="*/ 30 h 64"/>
                  <a:gd name="T16" fmla="*/ 109 w 109"/>
                  <a:gd name="T17" fmla="*/ 32 h 64"/>
                  <a:gd name="T18" fmla="*/ 108 w 109"/>
                  <a:gd name="T19" fmla="*/ 33 h 64"/>
                  <a:gd name="T20" fmla="*/ 55 w 109"/>
                  <a:gd name="T21" fmla="*/ 64 h 64"/>
                  <a:gd name="T22" fmla="*/ 55 w 109"/>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64">
                    <a:moveTo>
                      <a:pt x="55" y="64"/>
                    </a:moveTo>
                    <a:cubicBezTo>
                      <a:pt x="54" y="64"/>
                      <a:pt x="54" y="64"/>
                      <a:pt x="54" y="64"/>
                    </a:cubicBezTo>
                    <a:cubicBezTo>
                      <a:pt x="1" y="33"/>
                      <a:pt x="1" y="33"/>
                      <a:pt x="1" y="33"/>
                    </a:cubicBezTo>
                    <a:cubicBezTo>
                      <a:pt x="0" y="33"/>
                      <a:pt x="0" y="32"/>
                      <a:pt x="0" y="32"/>
                    </a:cubicBezTo>
                    <a:cubicBezTo>
                      <a:pt x="0" y="31"/>
                      <a:pt x="0" y="31"/>
                      <a:pt x="1" y="30"/>
                    </a:cubicBezTo>
                    <a:cubicBezTo>
                      <a:pt x="53" y="0"/>
                      <a:pt x="53" y="0"/>
                      <a:pt x="53" y="0"/>
                    </a:cubicBezTo>
                    <a:cubicBezTo>
                      <a:pt x="54" y="0"/>
                      <a:pt x="54" y="0"/>
                      <a:pt x="55" y="0"/>
                    </a:cubicBezTo>
                    <a:cubicBezTo>
                      <a:pt x="108" y="30"/>
                      <a:pt x="108" y="30"/>
                      <a:pt x="108" y="30"/>
                    </a:cubicBezTo>
                    <a:cubicBezTo>
                      <a:pt x="108" y="31"/>
                      <a:pt x="109" y="31"/>
                      <a:pt x="109" y="32"/>
                    </a:cubicBezTo>
                    <a:cubicBezTo>
                      <a:pt x="109" y="32"/>
                      <a:pt x="108" y="33"/>
                      <a:pt x="108" y="33"/>
                    </a:cubicBezTo>
                    <a:cubicBezTo>
                      <a:pt x="55" y="64"/>
                      <a:pt x="55" y="64"/>
                      <a:pt x="55" y="64"/>
                    </a:cubicBezTo>
                    <a:cubicBezTo>
                      <a:pt x="55" y="64"/>
                      <a:pt x="55" y="64"/>
                      <a:pt x="55" y="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53" name="Freeform 41">
                <a:extLst>
                  <a:ext uri="{FF2B5EF4-FFF2-40B4-BE49-F238E27FC236}">
                    <a16:creationId xmlns:a16="http://schemas.microsoft.com/office/drawing/2014/main" id="{C03C016E-875B-4B3C-91BF-82E551A5186C}"/>
                  </a:ext>
                </a:extLst>
              </p:cNvPr>
              <p:cNvSpPr>
                <a:spLocks/>
              </p:cNvSpPr>
              <p:nvPr/>
            </p:nvSpPr>
            <p:spPr bwMode="auto">
              <a:xfrm>
                <a:off x="2355850" y="3184526"/>
                <a:ext cx="206375" cy="357188"/>
              </a:xfrm>
              <a:custGeom>
                <a:avLst/>
                <a:gdLst>
                  <a:gd name="T0" fmla="*/ 1 w 55"/>
                  <a:gd name="T1" fmla="*/ 0 h 95"/>
                  <a:gd name="T2" fmla="*/ 0 w 55"/>
                  <a:gd name="T3" fmla="*/ 0 h 95"/>
                  <a:gd name="T4" fmla="*/ 0 w 55"/>
                  <a:gd name="T5" fmla="*/ 2 h 95"/>
                  <a:gd name="T6" fmla="*/ 0 w 55"/>
                  <a:gd name="T7" fmla="*/ 63 h 95"/>
                  <a:gd name="T8" fmla="*/ 0 w 55"/>
                  <a:gd name="T9" fmla="*/ 64 h 95"/>
                  <a:gd name="T10" fmla="*/ 53 w 55"/>
                  <a:gd name="T11" fmla="*/ 95 h 95"/>
                  <a:gd name="T12" fmla="*/ 54 w 55"/>
                  <a:gd name="T13" fmla="*/ 95 h 95"/>
                  <a:gd name="T14" fmla="*/ 55 w 55"/>
                  <a:gd name="T15" fmla="*/ 95 h 95"/>
                  <a:gd name="T16" fmla="*/ 55 w 55"/>
                  <a:gd name="T17" fmla="*/ 93 h 95"/>
                  <a:gd name="T18" fmla="*/ 55 w 55"/>
                  <a:gd name="T19" fmla="*/ 32 h 95"/>
                  <a:gd name="T20" fmla="*/ 55 w 55"/>
                  <a:gd name="T21" fmla="*/ 31 h 95"/>
                  <a:gd name="T22" fmla="*/ 2 w 55"/>
                  <a:gd name="T23" fmla="*/ 0 h 95"/>
                  <a:gd name="T24" fmla="*/ 1 w 55"/>
                  <a:gd name="T2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95">
                    <a:moveTo>
                      <a:pt x="1" y="0"/>
                    </a:moveTo>
                    <a:cubicBezTo>
                      <a:pt x="1" y="0"/>
                      <a:pt x="1" y="0"/>
                      <a:pt x="0" y="0"/>
                    </a:cubicBezTo>
                    <a:cubicBezTo>
                      <a:pt x="0" y="1"/>
                      <a:pt x="0" y="1"/>
                      <a:pt x="0" y="2"/>
                    </a:cubicBezTo>
                    <a:cubicBezTo>
                      <a:pt x="0" y="63"/>
                      <a:pt x="0" y="63"/>
                      <a:pt x="0" y="63"/>
                    </a:cubicBezTo>
                    <a:cubicBezTo>
                      <a:pt x="0" y="63"/>
                      <a:pt x="0" y="64"/>
                      <a:pt x="0" y="64"/>
                    </a:cubicBezTo>
                    <a:cubicBezTo>
                      <a:pt x="53" y="95"/>
                      <a:pt x="53" y="95"/>
                      <a:pt x="53" y="95"/>
                    </a:cubicBezTo>
                    <a:cubicBezTo>
                      <a:pt x="54" y="95"/>
                      <a:pt x="54" y="95"/>
                      <a:pt x="54" y="95"/>
                    </a:cubicBezTo>
                    <a:cubicBezTo>
                      <a:pt x="55" y="95"/>
                      <a:pt x="55" y="95"/>
                      <a:pt x="55" y="95"/>
                    </a:cubicBezTo>
                    <a:cubicBezTo>
                      <a:pt x="55" y="94"/>
                      <a:pt x="55" y="94"/>
                      <a:pt x="55" y="93"/>
                    </a:cubicBezTo>
                    <a:cubicBezTo>
                      <a:pt x="55" y="32"/>
                      <a:pt x="55" y="32"/>
                      <a:pt x="55" y="32"/>
                    </a:cubicBezTo>
                    <a:cubicBezTo>
                      <a:pt x="55" y="32"/>
                      <a:pt x="55" y="31"/>
                      <a:pt x="55" y="31"/>
                    </a:cubicBezTo>
                    <a:cubicBezTo>
                      <a:pt x="2" y="0"/>
                      <a:pt x="2" y="0"/>
                      <a:pt x="2" y="0"/>
                    </a:cubicBezTo>
                    <a:cubicBezTo>
                      <a:pt x="2" y="0"/>
                      <a:pt x="2" y="0"/>
                      <a:pt x="1" y="0"/>
                    </a:cubicBezTo>
                  </a:path>
                </a:pathLst>
              </a:custGeom>
              <a:solidFill>
                <a:srgbClr val="CEE9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54" name="Freeform 42">
                <a:extLst>
                  <a:ext uri="{FF2B5EF4-FFF2-40B4-BE49-F238E27FC236}">
                    <a16:creationId xmlns:a16="http://schemas.microsoft.com/office/drawing/2014/main" id="{3668A088-7C1D-4646-A428-6BAE0C605D47}"/>
                  </a:ext>
                </a:extLst>
              </p:cNvPr>
              <p:cNvSpPr>
                <a:spLocks/>
              </p:cNvSpPr>
              <p:nvPr/>
            </p:nvSpPr>
            <p:spPr bwMode="auto">
              <a:xfrm>
                <a:off x="2608263" y="3187701"/>
                <a:ext cx="209550" cy="354013"/>
              </a:xfrm>
              <a:custGeom>
                <a:avLst/>
                <a:gdLst>
                  <a:gd name="T0" fmla="*/ 54 w 56"/>
                  <a:gd name="T1" fmla="*/ 0 h 94"/>
                  <a:gd name="T2" fmla="*/ 54 w 56"/>
                  <a:gd name="T3" fmla="*/ 0 h 94"/>
                  <a:gd name="T4" fmla="*/ 1 w 56"/>
                  <a:gd name="T5" fmla="*/ 30 h 94"/>
                  <a:gd name="T6" fmla="*/ 0 w 56"/>
                  <a:gd name="T7" fmla="*/ 32 h 94"/>
                  <a:gd name="T8" fmla="*/ 0 w 56"/>
                  <a:gd name="T9" fmla="*/ 92 h 94"/>
                  <a:gd name="T10" fmla="*/ 1 w 56"/>
                  <a:gd name="T11" fmla="*/ 94 h 94"/>
                  <a:gd name="T12" fmla="*/ 2 w 56"/>
                  <a:gd name="T13" fmla="*/ 94 h 94"/>
                  <a:gd name="T14" fmla="*/ 3 w 56"/>
                  <a:gd name="T15" fmla="*/ 94 h 94"/>
                  <a:gd name="T16" fmla="*/ 26 w 56"/>
                  <a:gd name="T17" fmla="*/ 80 h 94"/>
                  <a:gd name="T18" fmla="*/ 26 w 56"/>
                  <a:gd name="T19" fmla="*/ 65 h 94"/>
                  <a:gd name="T20" fmla="*/ 51 w 56"/>
                  <a:gd name="T21" fmla="*/ 65 h 94"/>
                  <a:gd name="T22" fmla="*/ 55 w 56"/>
                  <a:gd name="T23" fmla="*/ 63 h 94"/>
                  <a:gd name="T24" fmla="*/ 56 w 56"/>
                  <a:gd name="T25" fmla="*/ 62 h 94"/>
                  <a:gd name="T26" fmla="*/ 56 w 56"/>
                  <a:gd name="T27" fmla="*/ 1 h 94"/>
                  <a:gd name="T28" fmla="*/ 55 w 56"/>
                  <a:gd name="T29" fmla="*/ 0 h 94"/>
                  <a:gd name="T30" fmla="*/ 54 w 56"/>
                  <a:gd name="T31"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94">
                    <a:moveTo>
                      <a:pt x="54" y="0"/>
                    </a:moveTo>
                    <a:cubicBezTo>
                      <a:pt x="54" y="0"/>
                      <a:pt x="54" y="0"/>
                      <a:pt x="54" y="0"/>
                    </a:cubicBezTo>
                    <a:cubicBezTo>
                      <a:pt x="1" y="30"/>
                      <a:pt x="1" y="30"/>
                      <a:pt x="1" y="30"/>
                    </a:cubicBezTo>
                    <a:cubicBezTo>
                      <a:pt x="1" y="31"/>
                      <a:pt x="0" y="31"/>
                      <a:pt x="0" y="32"/>
                    </a:cubicBezTo>
                    <a:cubicBezTo>
                      <a:pt x="0" y="92"/>
                      <a:pt x="0" y="92"/>
                      <a:pt x="0" y="92"/>
                    </a:cubicBezTo>
                    <a:cubicBezTo>
                      <a:pt x="0" y="93"/>
                      <a:pt x="1" y="93"/>
                      <a:pt x="1" y="94"/>
                    </a:cubicBezTo>
                    <a:cubicBezTo>
                      <a:pt x="2" y="94"/>
                      <a:pt x="2" y="94"/>
                      <a:pt x="2" y="94"/>
                    </a:cubicBezTo>
                    <a:cubicBezTo>
                      <a:pt x="3" y="94"/>
                      <a:pt x="3" y="94"/>
                      <a:pt x="3" y="94"/>
                    </a:cubicBezTo>
                    <a:cubicBezTo>
                      <a:pt x="26" y="80"/>
                      <a:pt x="26" y="80"/>
                      <a:pt x="26" y="80"/>
                    </a:cubicBezTo>
                    <a:cubicBezTo>
                      <a:pt x="26" y="65"/>
                      <a:pt x="26" y="65"/>
                      <a:pt x="26" y="65"/>
                    </a:cubicBezTo>
                    <a:cubicBezTo>
                      <a:pt x="51" y="65"/>
                      <a:pt x="51" y="65"/>
                      <a:pt x="51" y="65"/>
                    </a:cubicBezTo>
                    <a:cubicBezTo>
                      <a:pt x="55" y="63"/>
                      <a:pt x="55" y="63"/>
                      <a:pt x="55" y="63"/>
                    </a:cubicBezTo>
                    <a:cubicBezTo>
                      <a:pt x="56" y="63"/>
                      <a:pt x="56" y="62"/>
                      <a:pt x="56" y="62"/>
                    </a:cubicBezTo>
                    <a:cubicBezTo>
                      <a:pt x="56" y="1"/>
                      <a:pt x="56" y="1"/>
                      <a:pt x="56" y="1"/>
                    </a:cubicBezTo>
                    <a:cubicBezTo>
                      <a:pt x="56" y="1"/>
                      <a:pt x="56" y="0"/>
                      <a:pt x="55" y="0"/>
                    </a:cubicBezTo>
                    <a:cubicBezTo>
                      <a:pt x="55" y="0"/>
                      <a:pt x="55" y="0"/>
                      <a:pt x="54" y="0"/>
                    </a:cubicBezTo>
                  </a:path>
                </a:pathLst>
              </a:custGeom>
              <a:solidFill>
                <a:srgbClr val="9BD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55" name="Rectangle 43">
                <a:extLst>
                  <a:ext uri="{FF2B5EF4-FFF2-40B4-BE49-F238E27FC236}">
                    <a16:creationId xmlns:a16="http://schemas.microsoft.com/office/drawing/2014/main" id="{EAA18596-D348-4AF2-B154-51573F204517}"/>
                  </a:ext>
                </a:extLst>
              </p:cNvPr>
              <p:cNvSpPr>
                <a:spLocks noChangeArrowheads="1"/>
              </p:cNvSpPr>
              <p:nvPr/>
            </p:nvSpPr>
            <p:spPr bwMode="auto">
              <a:xfrm>
                <a:off x="2705100" y="3432176"/>
                <a:ext cx="706438" cy="569913"/>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56" name="Rectangle 44">
                <a:extLst>
                  <a:ext uri="{FF2B5EF4-FFF2-40B4-BE49-F238E27FC236}">
                    <a16:creationId xmlns:a16="http://schemas.microsoft.com/office/drawing/2014/main" id="{638E289F-AC41-4D31-A6E8-D0ADD6B13006}"/>
                  </a:ext>
                </a:extLst>
              </p:cNvPr>
              <p:cNvSpPr>
                <a:spLocks noChangeArrowheads="1"/>
              </p:cNvSpPr>
              <p:nvPr/>
            </p:nvSpPr>
            <p:spPr bwMode="auto">
              <a:xfrm>
                <a:off x="2705100" y="3432176"/>
                <a:ext cx="706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57" name="Rectangle 45">
                <a:extLst>
                  <a:ext uri="{FF2B5EF4-FFF2-40B4-BE49-F238E27FC236}">
                    <a16:creationId xmlns:a16="http://schemas.microsoft.com/office/drawing/2014/main" id="{61DF8590-86C7-452C-8D5B-EEFD034B5364}"/>
                  </a:ext>
                </a:extLst>
              </p:cNvPr>
              <p:cNvSpPr>
                <a:spLocks noChangeArrowheads="1"/>
              </p:cNvSpPr>
              <p:nvPr/>
            </p:nvSpPr>
            <p:spPr bwMode="auto">
              <a:xfrm>
                <a:off x="2762250" y="3492501"/>
                <a:ext cx="592138" cy="452438"/>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58" name="Rectangle 46">
                <a:extLst>
                  <a:ext uri="{FF2B5EF4-FFF2-40B4-BE49-F238E27FC236}">
                    <a16:creationId xmlns:a16="http://schemas.microsoft.com/office/drawing/2014/main" id="{B40DA1E7-09FD-4935-A6AE-A9AA7DE1C345}"/>
                  </a:ext>
                </a:extLst>
              </p:cNvPr>
              <p:cNvSpPr>
                <a:spLocks noChangeArrowheads="1"/>
              </p:cNvSpPr>
              <p:nvPr/>
            </p:nvSpPr>
            <p:spPr bwMode="auto">
              <a:xfrm>
                <a:off x="2762250" y="3492501"/>
                <a:ext cx="5921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59" name="Rectangle 47">
                <a:extLst>
                  <a:ext uri="{FF2B5EF4-FFF2-40B4-BE49-F238E27FC236}">
                    <a16:creationId xmlns:a16="http://schemas.microsoft.com/office/drawing/2014/main" id="{D07FB87C-B203-4FFF-8481-DFD65DFE92AF}"/>
                  </a:ext>
                </a:extLst>
              </p:cNvPr>
              <p:cNvSpPr>
                <a:spLocks noChangeArrowheads="1"/>
              </p:cNvSpPr>
              <p:nvPr/>
            </p:nvSpPr>
            <p:spPr bwMode="auto">
              <a:xfrm>
                <a:off x="2762250" y="3492501"/>
                <a:ext cx="592138" cy="45243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60" name="Rectangle 48">
                <a:extLst>
                  <a:ext uri="{FF2B5EF4-FFF2-40B4-BE49-F238E27FC236}">
                    <a16:creationId xmlns:a16="http://schemas.microsoft.com/office/drawing/2014/main" id="{7D875A62-9CB6-434E-9D6C-AE0D8A06F82C}"/>
                  </a:ext>
                </a:extLst>
              </p:cNvPr>
              <p:cNvSpPr>
                <a:spLocks noChangeArrowheads="1"/>
              </p:cNvSpPr>
              <p:nvPr/>
            </p:nvSpPr>
            <p:spPr bwMode="auto">
              <a:xfrm>
                <a:off x="2762250" y="3492501"/>
                <a:ext cx="5921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61" name="Freeform 49">
                <a:extLst>
                  <a:ext uri="{FF2B5EF4-FFF2-40B4-BE49-F238E27FC236}">
                    <a16:creationId xmlns:a16="http://schemas.microsoft.com/office/drawing/2014/main" id="{165438FC-3541-45F6-A01B-BF921D76EDC7}"/>
                  </a:ext>
                </a:extLst>
              </p:cNvPr>
              <p:cNvSpPr>
                <a:spLocks/>
              </p:cNvSpPr>
              <p:nvPr/>
            </p:nvSpPr>
            <p:spPr bwMode="auto">
              <a:xfrm>
                <a:off x="3017838" y="3692526"/>
                <a:ext cx="336550" cy="252413"/>
              </a:xfrm>
              <a:custGeom>
                <a:avLst/>
                <a:gdLst>
                  <a:gd name="T0" fmla="*/ 90 w 90"/>
                  <a:gd name="T1" fmla="*/ 16 h 67"/>
                  <a:gd name="T2" fmla="*/ 78 w 90"/>
                  <a:gd name="T3" fmla="*/ 5 h 67"/>
                  <a:gd name="T4" fmla="*/ 62 w 90"/>
                  <a:gd name="T5" fmla="*/ 5 h 67"/>
                  <a:gd name="T6" fmla="*/ 0 w 90"/>
                  <a:gd name="T7" fmla="*/ 67 h 67"/>
                  <a:gd name="T8" fmla="*/ 90 w 90"/>
                  <a:gd name="T9" fmla="*/ 67 h 67"/>
                  <a:gd name="T10" fmla="*/ 90 w 90"/>
                  <a:gd name="T11" fmla="*/ 16 h 67"/>
                </a:gdLst>
                <a:ahLst/>
                <a:cxnLst>
                  <a:cxn ang="0">
                    <a:pos x="T0" y="T1"/>
                  </a:cxn>
                  <a:cxn ang="0">
                    <a:pos x="T2" y="T3"/>
                  </a:cxn>
                  <a:cxn ang="0">
                    <a:pos x="T4" y="T5"/>
                  </a:cxn>
                  <a:cxn ang="0">
                    <a:pos x="T6" y="T7"/>
                  </a:cxn>
                  <a:cxn ang="0">
                    <a:pos x="T8" y="T9"/>
                  </a:cxn>
                  <a:cxn ang="0">
                    <a:pos x="T10" y="T11"/>
                  </a:cxn>
                </a:cxnLst>
                <a:rect l="0" t="0" r="r" b="b"/>
                <a:pathLst>
                  <a:path w="90" h="67">
                    <a:moveTo>
                      <a:pt x="90" y="16"/>
                    </a:moveTo>
                    <a:cubicBezTo>
                      <a:pt x="78" y="5"/>
                      <a:pt x="78" y="5"/>
                      <a:pt x="78" y="5"/>
                    </a:cubicBezTo>
                    <a:cubicBezTo>
                      <a:pt x="74" y="0"/>
                      <a:pt x="66" y="0"/>
                      <a:pt x="62" y="5"/>
                    </a:cubicBezTo>
                    <a:cubicBezTo>
                      <a:pt x="0" y="67"/>
                      <a:pt x="0" y="67"/>
                      <a:pt x="0" y="67"/>
                    </a:cubicBezTo>
                    <a:cubicBezTo>
                      <a:pt x="90" y="67"/>
                      <a:pt x="90" y="67"/>
                      <a:pt x="90" y="67"/>
                    </a:cubicBezTo>
                    <a:lnTo>
                      <a:pt x="90" y="16"/>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62" name="Freeform 50">
                <a:extLst>
                  <a:ext uri="{FF2B5EF4-FFF2-40B4-BE49-F238E27FC236}">
                    <a16:creationId xmlns:a16="http://schemas.microsoft.com/office/drawing/2014/main" id="{D37F7045-EB69-4BF7-92B5-6A0D19B8185D}"/>
                  </a:ext>
                </a:extLst>
              </p:cNvPr>
              <p:cNvSpPr>
                <a:spLocks/>
              </p:cNvSpPr>
              <p:nvPr/>
            </p:nvSpPr>
            <p:spPr bwMode="auto">
              <a:xfrm>
                <a:off x="2878138" y="3749676"/>
                <a:ext cx="412750" cy="195263"/>
              </a:xfrm>
              <a:custGeom>
                <a:avLst/>
                <a:gdLst>
                  <a:gd name="T0" fmla="*/ 110 w 110"/>
                  <a:gd name="T1" fmla="*/ 52 h 52"/>
                  <a:gd name="T2" fmla="*/ 62 w 110"/>
                  <a:gd name="T3" fmla="*/ 3 h 52"/>
                  <a:gd name="T4" fmla="*/ 49 w 110"/>
                  <a:gd name="T5" fmla="*/ 3 h 52"/>
                  <a:gd name="T6" fmla="*/ 0 w 110"/>
                  <a:gd name="T7" fmla="*/ 52 h 52"/>
                  <a:gd name="T8" fmla="*/ 110 w 110"/>
                  <a:gd name="T9" fmla="*/ 52 h 52"/>
                </a:gdLst>
                <a:ahLst/>
                <a:cxnLst>
                  <a:cxn ang="0">
                    <a:pos x="T0" y="T1"/>
                  </a:cxn>
                  <a:cxn ang="0">
                    <a:pos x="T2" y="T3"/>
                  </a:cxn>
                  <a:cxn ang="0">
                    <a:pos x="T4" y="T5"/>
                  </a:cxn>
                  <a:cxn ang="0">
                    <a:pos x="T6" y="T7"/>
                  </a:cxn>
                  <a:cxn ang="0">
                    <a:pos x="T8" y="T9"/>
                  </a:cxn>
                </a:cxnLst>
                <a:rect l="0" t="0" r="r" b="b"/>
                <a:pathLst>
                  <a:path w="110" h="52">
                    <a:moveTo>
                      <a:pt x="110" y="52"/>
                    </a:moveTo>
                    <a:cubicBezTo>
                      <a:pt x="62" y="3"/>
                      <a:pt x="62" y="3"/>
                      <a:pt x="62" y="3"/>
                    </a:cubicBezTo>
                    <a:cubicBezTo>
                      <a:pt x="58" y="0"/>
                      <a:pt x="52" y="0"/>
                      <a:pt x="49" y="3"/>
                    </a:cubicBezTo>
                    <a:cubicBezTo>
                      <a:pt x="0" y="52"/>
                      <a:pt x="0" y="52"/>
                      <a:pt x="0" y="52"/>
                    </a:cubicBezTo>
                    <a:lnTo>
                      <a:pt x="110" y="52"/>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63" name="Freeform 51">
                <a:extLst>
                  <a:ext uri="{FF2B5EF4-FFF2-40B4-BE49-F238E27FC236}">
                    <a16:creationId xmlns:a16="http://schemas.microsoft.com/office/drawing/2014/main" id="{EC355BDB-3863-4910-BB19-FD3F60A1F10A}"/>
                  </a:ext>
                </a:extLst>
              </p:cNvPr>
              <p:cNvSpPr>
                <a:spLocks/>
              </p:cNvSpPr>
              <p:nvPr/>
            </p:nvSpPr>
            <p:spPr bwMode="auto">
              <a:xfrm>
                <a:off x="2817813" y="3549651"/>
                <a:ext cx="274638" cy="169863"/>
              </a:xfrm>
              <a:custGeom>
                <a:avLst/>
                <a:gdLst>
                  <a:gd name="T0" fmla="*/ 41 w 73"/>
                  <a:gd name="T1" fmla="*/ 0 h 45"/>
                  <a:gd name="T2" fmla="*/ 20 w 73"/>
                  <a:gd name="T3" fmla="*/ 15 h 45"/>
                  <a:gd name="T4" fmla="*/ 15 w 73"/>
                  <a:gd name="T5" fmla="*/ 14 h 45"/>
                  <a:gd name="T6" fmla="*/ 0 w 73"/>
                  <a:gd name="T7" fmla="*/ 30 h 45"/>
                  <a:gd name="T8" fmla="*/ 15 w 73"/>
                  <a:gd name="T9" fmla="*/ 45 h 45"/>
                  <a:gd name="T10" fmla="*/ 15 w 73"/>
                  <a:gd name="T11" fmla="*/ 45 h 45"/>
                  <a:gd name="T12" fmla="*/ 15 w 73"/>
                  <a:gd name="T13" fmla="*/ 45 h 45"/>
                  <a:gd name="T14" fmla="*/ 65 w 73"/>
                  <a:gd name="T15" fmla="*/ 45 h 45"/>
                  <a:gd name="T16" fmla="*/ 65 w 73"/>
                  <a:gd name="T17" fmla="*/ 45 h 45"/>
                  <a:gd name="T18" fmla="*/ 73 w 73"/>
                  <a:gd name="T19" fmla="*/ 37 h 45"/>
                  <a:gd name="T20" fmla="*/ 64 w 73"/>
                  <a:gd name="T21" fmla="*/ 28 h 45"/>
                  <a:gd name="T22" fmla="*/ 63 w 73"/>
                  <a:gd name="T23" fmla="*/ 28 h 45"/>
                  <a:gd name="T24" fmla="*/ 64 w 73"/>
                  <a:gd name="T25" fmla="*/ 22 h 45"/>
                  <a:gd name="T26" fmla="*/ 41 w 73"/>
                  <a:gd name="T2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45">
                    <a:moveTo>
                      <a:pt x="41" y="0"/>
                    </a:moveTo>
                    <a:cubicBezTo>
                      <a:pt x="32" y="0"/>
                      <a:pt x="23" y="6"/>
                      <a:pt x="20" y="15"/>
                    </a:cubicBezTo>
                    <a:cubicBezTo>
                      <a:pt x="19" y="15"/>
                      <a:pt x="17" y="14"/>
                      <a:pt x="15" y="14"/>
                    </a:cubicBezTo>
                    <a:cubicBezTo>
                      <a:pt x="7" y="14"/>
                      <a:pt x="0" y="21"/>
                      <a:pt x="0" y="30"/>
                    </a:cubicBezTo>
                    <a:cubicBezTo>
                      <a:pt x="0" y="38"/>
                      <a:pt x="7" y="45"/>
                      <a:pt x="15" y="45"/>
                    </a:cubicBezTo>
                    <a:cubicBezTo>
                      <a:pt x="15" y="45"/>
                      <a:pt x="15" y="45"/>
                      <a:pt x="15" y="45"/>
                    </a:cubicBezTo>
                    <a:cubicBezTo>
                      <a:pt x="15" y="45"/>
                      <a:pt x="15" y="45"/>
                      <a:pt x="15" y="45"/>
                    </a:cubicBezTo>
                    <a:cubicBezTo>
                      <a:pt x="65" y="45"/>
                      <a:pt x="65" y="45"/>
                      <a:pt x="65" y="45"/>
                    </a:cubicBezTo>
                    <a:cubicBezTo>
                      <a:pt x="65" y="45"/>
                      <a:pt x="65" y="45"/>
                      <a:pt x="65" y="45"/>
                    </a:cubicBezTo>
                    <a:cubicBezTo>
                      <a:pt x="69" y="45"/>
                      <a:pt x="73" y="41"/>
                      <a:pt x="73" y="37"/>
                    </a:cubicBezTo>
                    <a:cubicBezTo>
                      <a:pt x="73" y="32"/>
                      <a:pt x="69" y="28"/>
                      <a:pt x="64" y="28"/>
                    </a:cubicBezTo>
                    <a:cubicBezTo>
                      <a:pt x="63" y="28"/>
                      <a:pt x="63" y="28"/>
                      <a:pt x="63" y="28"/>
                    </a:cubicBezTo>
                    <a:cubicBezTo>
                      <a:pt x="64" y="26"/>
                      <a:pt x="64" y="24"/>
                      <a:pt x="64" y="22"/>
                    </a:cubicBezTo>
                    <a:cubicBezTo>
                      <a:pt x="64" y="10"/>
                      <a:pt x="54" y="0"/>
                      <a:pt x="4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grpSp>
        <p:sp>
          <p:nvSpPr>
            <p:cNvPr id="264" name="Rectangle 47">
              <a:extLst>
                <a:ext uri="{FF2B5EF4-FFF2-40B4-BE49-F238E27FC236}">
                  <a16:creationId xmlns:a16="http://schemas.microsoft.com/office/drawing/2014/main" id="{A93B5562-DFAA-4B84-9FAC-0B294998827E}"/>
                </a:ext>
              </a:extLst>
            </p:cNvPr>
            <p:cNvSpPr>
              <a:spLocks noChangeArrowheads="1"/>
            </p:cNvSpPr>
            <p:nvPr/>
          </p:nvSpPr>
          <p:spPr bwMode="auto">
            <a:xfrm>
              <a:off x="926810" y="6005909"/>
              <a:ext cx="889647" cy="276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214">
                <a:lnSpc>
                  <a:spcPct val="90000"/>
                </a:lnSpc>
                <a:defRPr/>
              </a:pP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Photo taken and </a:t>
              </a:r>
              <a:b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br>
              <a:r>
                <a:rPr lang="en-US" altLang="en-US" sz="980" kern="0" dirty="0" err="1">
                  <a:gradFill>
                    <a:gsLst>
                      <a:gs pos="0">
                        <a:srgbClr val="353535"/>
                      </a:gs>
                      <a:gs pos="100000">
                        <a:srgbClr val="353535"/>
                      </a:gs>
                    </a:gsLst>
                    <a:lin ang="16200000" scaled="1"/>
                  </a:gradFill>
                  <a:latin typeface="+mn-lt"/>
                  <a:cs typeface="Segoe UI Semibold" panose="020B0702040204020203" pitchFamily="34" charset="0"/>
                </a:rPr>
                <a:t>WebHook</a:t>
              </a: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 called</a:t>
              </a:r>
            </a:p>
          </p:txBody>
        </p:sp>
        <p:sp>
          <p:nvSpPr>
            <p:cNvPr id="265" name="Rectangle: Rounded Corners 264">
              <a:extLst>
                <a:ext uri="{FF2B5EF4-FFF2-40B4-BE49-F238E27FC236}">
                  <a16:creationId xmlns:a16="http://schemas.microsoft.com/office/drawing/2014/main" id="{C50EFBCD-B40D-4582-8B6B-669D5138EE46}"/>
                </a:ext>
              </a:extLst>
            </p:cNvPr>
            <p:cNvSpPr/>
            <p:nvPr/>
          </p:nvSpPr>
          <p:spPr bwMode="auto">
            <a:xfrm>
              <a:off x="2178232" y="4919844"/>
              <a:ext cx="1550502"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66" name="Group 265">
              <a:extLst>
                <a:ext uri="{FF2B5EF4-FFF2-40B4-BE49-F238E27FC236}">
                  <a16:creationId xmlns:a16="http://schemas.microsoft.com/office/drawing/2014/main" id="{2E171DF0-F2E2-4E1D-9B01-773C597A3897}"/>
                </a:ext>
              </a:extLst>
            </p:cNvPr>
            <p:cNvGrpSpPr/>
            <p:nvPr/>
          </p:nvGrpSpPr>
          <p:grpSpPr>
            <a:xfrm>
              <a:off x="2181692" y="4804390"/>
              <a:ext cx="452260" cy="417074"/>
              <a:chOff x="7989965" y="5173839"/>
              <a:chExt cx="308230" cy="284249"/>
            </a:xfrm>
          </p:grpSpPr>
          <p:sp>
            <p:nvSpPr>
              <p:cNvPr id="267" name="Rectangle 266">
                <a:extLst>
                  <a:ext uri="{FF2B5EF4-FFF2-40B4-BE49-F238E27FC236}">
                    <a16:creationId xmlns:a16="http://schemas.microsoft.com/office/drawing/2014/main" id="{C7E62103-5D29-492A-A5D0-F9CA4C80AC06}"/>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68" name="Group 267">
                <a:extLst>
                  <a:ext uri="{FF2B5EF4-FFF2-40B4-BE49-F238E27FC236}">
                    <a16:creationId xmlns:a16="http://schemas.microsoft.com/office/drawing/2014/main" id="{762BA70F-5B0B-4C90-B31B-39F3D4DAB77F}"/>
                  </a:ext>
                </a:extLst>
              </p:cNvPr>
              <p:cNvGrpSpPr/>
              <p:nvPr/>
            </p:nvGrpSpPr>
            <p:grpSpPr>
              <a:xfrm>
                <a:off x="7989965" y="5173839"/>
                <a:ext cx="308230" cy="284249"/>
                <a:chOff x="7875624" y="5410159"/>
                <a:chExt cx="308230" cy="284249"/>
              </a:xfrm>
            </p:grpSpPr>
            <p:sp>
              <p:nvSpPr>
                <p:cNvPr id="269" name="Freeform 17">
                  <a:extLst>
                    <a:ext uri="{FF2B5EF4-FFF2-40B4-BE49-F238E27FC236}">
                      <a16:creationId xmlns:a16="http://schemas.microsoft.com/office/drawing/2014/main" id="{979D84D7-A375-4A76-9356-92A5C21C3D1A}"/>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grpSp>
              <p:nvGrpSpPr>
                <p:cNvPr id="270" name="Group 269">
                  <a:extLst>
                    <a:ext uri="{FF2B5EF4-FFF2-40B4-BE49-F238E27FC236}">
                      <a16:creationId xmlns:a16="http://schemas.microsoft.com/office/drawing/2014/main" id="{9D8A7326-ED84-4C1F-8067-A9FFF25D0D64}"/>
                    </a:ext>
                  </a:extLst>
                </p:cNvPr>
                <p:cNvGrpSpPr/>
                <p:nvPr/>
              </p:nvGrpSpPr>
              <p:grpSpPr>
                <a:xfrm>
                  <a:off x="7875624" y="5410159"/>
                  <a:ext cx="308230" cy="284249"/>
                  <a:chOff x="7875624" y="5410159"/>
                  <a:chExt cx="308230" cy="284249"/>
                </a:xfrm>
              </p:grpSpPr>
              <p:sp>
                <p:nvSpPr>
                  <p:cNvPr id="271" name="Freeform 15">
                    <a:extLst>
                      <a:ext uri="{FF2B5EF4-FFF2-40B4-BE49-F238E27FC236}">
                        <a16:creationId xmlns:a16="http://schemas.microsoft.com/office/drawing/2014/main" id="{4EE535F3-702F-41FC-AFF2-C7665554D49C}"/>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272" name="Freeform 16">
                    <a:extLst>
                      <a:ext uri="{FF2B5EF4-FFF2-40B4-BE49-F238E27FC236}">
                        <a16:creationId xmlns:a16="http://schemas.microsoft.com/office/drawing/2014/main" id="{D3B41EAD-A54B-4181-8794-DF49A6FAB82E}"/>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273" name="Freeform 19">
                    <a:extLst>
                      <a:ext uri="{FF2B5EF4-FFF2-40B4-BE49-F238E27FC236}">
                        <a16:creationId xmlns:a16="http://schemas.microsoft.com/office/drawing/2014/main" id="{D9F3F173-E9C6-4137-8400-EABEC140D2AC}"/>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grpSp>
          </p:grpSp>
        </p:grpSp>
        <p:cxnSp>
          <p:nvCxnSpPr>
            <p:cNvPr id="274" name="Straight Arrow Connector 273">
              <a:extLst>
                <a:ext uri="{FF2B5EF4-FFF2-40B4-BE49-F238E27FC236}">
                  <a16:creationId xmlns:a16="http://schemas.microsoft.com/office/drawing/2014/main" id="{2E558CE5-3EAD-4E1A-98E5-7E079A2ADFB3}"/>
                </a:ext>
              </a:extLst>
            </p:cNvPr>
            <p:cNvCxnSpPr>
              <a:cxnSpLocks/>
            </p:cNvCxnSpPr>
            <p:nvPr/>
          </p:nvCxnSpPr>
          <p:spPr>
            <a:xfrm>
              <a:off x="1750961" y="5402057"/>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275" name="Rectangle: Rounded Corners 274">
              <a:extLst>
                <a:ext uri="{FF2B5EF4-FFF2-40B4-BE49-F238E27FC236}">
                  <a16:creationId xmlns:a16="http://schemas.microsoft.com/office/drawing/2014/main" id="{633E5784-C028-4264-BA81-41493C153D1C}"/>
                </a:ext>
              </a:extLst>
            </p:cNvPr>
            <p:cNvSpPr/>
            <p:nvPr/>
          </p:nvSpPr>
          <p:spPr bwMode="auto">
            <a:xfrm>
              <a:off x="4222623" y="4919844"/>
              <a:ext cx="1550502"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76" name="Group 275">
              <a:extLst>
                <a:ext uri="{FF2B5EF4-FFF2-40B4-BE49-F238E27FC236}">
                  <a16:creationId xmlns:a16="http://schemas.microsoft.com/office/drawing/2014/main" id="{2B7386A9-EE6D-4A9B-A29C-5BE00B386D7C}"/>
                </a:ext>
              </a:extLst>
            </p:cNvPr>
            <p:cNvGrpSpPr/>
            <p:nvPr/>
          </p:nvGrpSpPr>
          <p:grpSpPr>
            <a:xfrm>
              <a:off x="4226083" y="4804390"/>
              <a:ext cx="452260" cy="417074"/>
              <a:chOff x="7989965" y="5173839"/>
              <a:chExt cx="308230" cy="284249"/>
            </a:xfrm>
          </p:grpSpPr>
          <p:sp>
            <p:nvSpPr>
              <p:cNvPr id="277" name="Rectangle 276">
                <a:extLst>
                  <a:ext uri="{FF2B5EF4-FFF2-40B4-BE49-F238E27FC236}">
                    <a16:creationId xmlns:a16="http://schemas.microsoft.com/office/drawing/2014/main" id="{8D0E891D-E2AF-4D3C-8D37-89220617F9CF}"/>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78" name="Group 277">
                <a:extLst>
                  <a:ext uri="{FF2B5EF4-FFF2-40B4-BE49-F238E27FC236}">
                    <a16:creationId xmlns:a16="http://schemas.microsoft.com/office/drawing/2014/main" id="{0C17E18A-A977-484F-B574-A67A48380061}"/>
                  </a:ext>
                </a:extLst>
              </p:cNvPr>
              <p:cNvGrpSpPr/>
              <p:nvPr/>
            </p:nvGrpSpPr>
            <p:grpSpPr>
              <a:xfrm>
                <a:off x="7989965" y="5173839"/>
                <a:ext cx="308230" cy="284249"/>
                <a:chOff x="7875624" y="5410159"/>
                <a:chExt cx="308230" cy="284249"/>
              </a:xfrm>
            </p:grpSpPr>
            <p:sp>
              <p:nvSpPr>
                <p:cNvPr id="279" name="Freeform 17">
                  <a:extLst>
                    <a:ext uri="{FF2B5EF4-FFF2-40B4-BE49-F238E27FC236}">
                      <a16:creationId xmlns:a16="http://schemas.microsoft.com/office/drawing/2014/main" id="{0CA10F88-DC32-456B-9388-73C3CC08F8B0}"/>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grpSp>
              <p:nvGrpSpPr>
                <p:cNvPr id="280" name="Group 279">
                  <a:extLst>
                    <a:ext uri="{FF2B5EF4-FFF2-40B4-BE49-F238E27FC236}">
                      <a16:creationId xmlns:a16="http://schemas.microsoft.com/office/drawing/2014/main" id="{CD14EE52-4592-49A2-B3D3-5FEF95859267}"/>
                    </a:ext>
                  </a:extLst>
                </p:cNvPr>
                <p:cNvGrpSpPr/>
                <p:nvPr/>
              </p:nvGrpSpPr>
              <p:grpSpPr>
                <a:xfrm>
                  <a:off x="7875624" y="5410159"/>
                  <a:ext cx="308230" cy="284249"/>
                  <a:chOff x="7875624" y="5410159"/>
                  <a:chExt cx="308230" cy="284249"/>
                </a:xfrm>
              </p:grpSpPr>
              <p:sp>
                <p:nvSpPr>
                  <p:cNvPr id="281" name="Freeform 15">
                    <a:extLst>
                      <a:ext uri="{FF2B5EF4-FFF2-40B4-BE49-F238E27FC236}">
                        <a16:creationId xmlns:a16="http://schemas.microsoft.com/office/drawing/2014/main" id="{F19FBF44-BF94-4357-98ED-96C9B9B05EDB}"/>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282" name="Freeform 16">
                    <a:extLst>
                      <a:ext uri="{FF2B5EF4-FFF2-40B4-BE49-F238E27FC236}">
                        <a16:creationId xmlns:a16="http://schemas.microsoft.com/office/drawing/2014/main" id="{49A74606-BD98-4A10-B519-6FAEE3B3387C}"/>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283" name="Freeform 19">
                    <a:extLst>
                      <a:ext uri="{FF2B5EF4-FFF2-40B4-BE49-F238E27FC236}">
                        <a16:creationId xmlns:a16="http://schemas.microsoft.com/office/drawing/2014/main" id="{067EB96B-BB22-4800-AB3D-45261F57FF1F}"/>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grpSp>
          </p:grpSp>
        </p:grpSp>
        <p:cxnSp>
          <p:nvCxnSpPr>
            <p:cNvPr id="284" name="Straight Arrow Connector 283">
              <a:extLst>
                <a:ext uri="{FF2B5EF4-FFF2-40B4-BE49-F238E27FC236}">
                  <a16:creationId xmlns:a16="http://schemas.microsoft.com/office/drawing/2014/main" id="{5D841D6E-FC59-4380-8A50-BC6EBA6D0082}"/>
                </a:ext>
              </a:extLst>
            </p:cNvPr>
            <p:cNvCxnSpPr>
              <a:cxnSpLocks/>
            </p:cNvCxnSpPr>
            <p:nvPr/>
          </p:nvCxnSpPr>
          <p:spPr>
            <a:xfrm>
              <a:off x="3795352" y="5402057"/>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286" name="Freeform 52">
              <a:extLst>
                <a:ext uri="{FF2B5EF4-FFF2-40B4-BE49-F238E27FC236}">
                  <a16:creationId xmlns:a16="http://schemas.microsoft.com/office/drawing/2014/main" id="{A5DE6766-5F25-422F-ADEC-0CEAEC44712F}"/>
                </a:ext>
              </a:extLst>
            </p:cNvPr>
            <p:cNvSpPr>
              <a:spLocks noEditPoints="1"/>
            </p:cNvSpPr>
            <p:nvPr/>
          </p:nvSpPr>
          <p:spPr bwMode="auto">
            <a:xfrm>
              <a:off x="2742592" y="5123889"/>
              <a:ext cx="649426" cy="566101"/>
            </a:xfrm>
            <a:custGeom>
              <a:avLst/>
              <a:gdLst>
                <a:gd name="T0" fmla="*/ 240 w 320"/>
                <a:gd name="T1" fmla="*/ 0 h 278"/>
                <a:gd name="T2" fmla="*/ 80 w 320"/>
                <a:gd name="T3" fmla="*/ 0 h 278"/>
                <a:gd name="T4" fmla="*/ 0 w 320"/>
                <a:gd name="T5" fmla="*/ 139 h 278"/>
                <a:gd name="T6" fmla="*/ 80 w 320"/>
                <a:gd name="T7" fmla="*/ 278 h 278"/>
                <a:gd name="T8" fmla="*/ 240 w 320"/>
                <a:gd name="T9" fmla="*/ 278 h 278"/>
                <a:gd name="T10" fmla="*/ 320 w 320"/>
                <a:gd name="T11" fmla="*/ 139 h 278"/>
                <a:gd name="T12" fmla="*/ 240 w 320"/>
                <a:gd name="T13" fmla="*/ 0 h 278"/>
                <a:gd name="T14" fmla="*/ 240 w 320"/>
                <a:gd name="T15" fmla="*/ 201 h 278"/>
                <a:gd name="T16" fmla="*/ 219 w 320"/>
                <a:gd name="T17" fmla="*/ 223 h 278"/>
                <a:gd name="T18" fmla="*/ 101 w 320"/>
                <a:gd name="T19" fmla="*/ 223 h 278"/>
                <a:gd name="T20" fmla="*/ 79 w 320"/>
                <a:gd name="T21" fmla="*/ 201 h 278"/>
                <a:gd name="T22" fmla="*/ 79 w 320"/>
                <a:gd name="T23" fmla="*/ 77 h 278"/>
                <a:gd name="T24" fmla="*/ 101 w 320"/>
                <a:gd name="T25" fmla="*/ 55 h 278"/>
                <a:gd name="T26" fmla="*/ 188 w 320"/>
                <a:gd name="T27" fmla="*/ 55 h 278"/>
                <a:gd name="T28" fmla="*/ 204 w 320"/>
                <a:gd name="T29" fmla="*/ 55 h 278"/>
                <a:gd name="T30" fmla="*/ 206 w 320"/>
                <a:gd name="T31" fmla="*/ 55 h 278"/>
                <a:gd name="T32" fmla="*/ 240 w 320"/>
                <a:gd name="T33" fmla="*/ 88 h 278"/>
                <a:gd name="T34" fmla="*/ 240 w 320"/>
                <a:gd name="T35" fmla="*/ 106 h 278"/>
                <a:gd name="T36" fmla="*/ 240 w 320"/>
                <a:gd name="T37" fmla="*/ 20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0" h="278">
                  <a:moveTo>
                    <a:pt x="240" y="0"/>
                  </a:moveTo>
                  <a:cubicBezTo>
                    <a:pt x="80" y="0"/>
                    <a:pt x="80" y="0"/>
                    <a:pt x="80" y="0"/>
                  </a:cubicBezTo>
                  <a:cubicBezTo>
                    <a:pt x="0" y="139"/>
                    <a:pt x="0" y="139"/>
                    <a:pt x="0" y="139"/>
                  </a:cubicBezTo>
                  <a:cubicBezTo>
                    <a:pt x="80" y="278"/>
                    <a:pt x="80" y="278"/>
                    <a:pt x="80" y="278"/>
                  </a:cubicBezTo>
                  <a:cubicBezTo>
                    <a:pt x="240" y="278"/>
                    <a:pt x="240" y="278"/>
                    <a:pt x="240" y="278"/>
                  </a:cubicBezTo>
                  <a:cubicBezTo>
                    <a:pt x="320" y="139"/>
                    <a:pt x="320" y="139"/>
                    <a:pt x="320" y="139"/>
                  </a:cubicBezTo>
                  <a:lnTo>
                    <a:pt x="240" y="0"/>
                  </a:lnTo>
                  <a:close/>
                  <a:moveTo>
                    <a:pt x="240" y="201"/>
                  </a:moveTo>
                  <a:cubicBezTo>
                    <a:pt x="240" y="213"/>
                    <a:pt x="231" y="223"/>
                    <a:pt x="219" y="223"/>
                  </a:cubicBezTo>
                  <a:cubicBezTo>
                    <a:pt x="101" y="223"/>
                    <a:pt x="101" y="223"/>
                    <a:pt x="101" y="223"/>
                  </a:cubicBezTo>
                  <a:cubicBezTo>
                    <a:pt x="89" y="223"/>
                    <a:pt x="79" y="213"/>
                    <a:pt x="79" y="201"/>
                  </a:cubicBezTo>
                  <a:cubicBezTo>
                    <a:pt x="79" y="77"/>
                    <a:pt x="79" y="77"/>
                    <a:pt x="79" y="77"/>
                  </a:cubicBezTo>
                  <a:cubicBezTo>
                    <a:pt x="79" y="65"/>
                    <a:pt x="89" y="55"/>
                    <a:pt x="101" y="55"/>
                  </a:cubicBezTo>
                  <a:cubicBezTo>
                    <a:pt x="188" y="55"/>
                    <a:pt x="188" y="55"/>
                    <a:pt x="188" y="55"/>
                  </a:cubicBezTo>
                  <a:cubicBezTo>
                    <a:pt x="196" y="55"/>
                    <a:pt x="204" y="55"/>
                    <a:pt x="204" y="55"/>
                  </a:cubicBezTo>
                  <a:cubicBezTo>
                    <a:pt x="206" y="55"/>
                    <a:pt x="206" y="55"/>
                    <a:pt x="206" y="55"/>
                  </a:cubicBezTo>
                  <a:cubicBezTo>
                    <a:pt x="240" y="88"/>
                    <a:pt x="240" y="88"/>
                    <a:pt x="240" y="88"/>
                  </a:cubicBezTo>
                  <a:cubicBezTo>
                    <a:pt x="240" y="106"/>
                    <a:pt x="240" y="106"/>
                    <a:pt x="240" y="106"/>
                  </a:cubicBezTo>
                  <a:cubicBezTo>
                    <a:pt x="240" y="201"/>
                    <a:pt x="240" y="201"/>
                    <a:pt x="240" y="20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87" name="Freeform 53">
              <a:extLst>
                <a:ext uri="{FF2B5EF4-FFF2-40B4-BE49-F238E27FC236}">
                  <a16:creationId xmlns:a16="http://schemas.microsoft.com/office/drawing/2014/main" id="{EC7AB43B-FD62-458F-A5EB-B13A3FAE2DCC}"/>
                </a:ext>
              </a:extLst>
            </p:cNvPr>
            <p:cNvSpPr>
              <a:spLocks/>
            </p:cNvSpPr>
            <p:nvPr/>
          </p:nvSpPr>
          <p:spPr bwMode="auto">
            <a:xfrm>
              <a:off x="3012327" y="5437435"/>
              <a:ext cx="30925" cy="69582"/>
            </a:xfrm>
            <a:custGeom>
              <a:avLst/>
              <a:gdLst>
                <a:gd name="T0" fmla="*/ 15 w 15"/>
                <a:gd name="T1" fmla="*/ 7 h 34"/>
                <a:gd name="T2" fmla="*/ 14 w 15"/>
                <a:gd name="T3" fmla="*/ 4 h 34"/>
                <a:gd name="T4" fmla="*/ 13 w 15"/>
                <a:gd name="T5" fmla="*/ 2 h 34"/>
                <a:gd name="T6" fmla="*/ 11 w 15"/>
                <a:gd name="T7" fmla="*/ 1 h 34"/>
                <a:gd name="T8" fmla="*/ 8 w 15"/>
                <a:gd name="T9" fmla="*/ 0 h 34"/>
                <a:gd name="T10" fmla="*/ 4 w 15"/>
                <a:gd name="T11" fmla="*/ 2 h 34"/>
                <a:gd name="T12" fmla="*/ 2 w 15"/>
                <a:gd name="T13" fmla="*/ 5 h 34"/>
                <a:gd name="T14" fmla="*/ 1 w 15"/>
                <a:gd name="T15" fmla="*/ 10 h 34"/>
                <a:gd name="T16" fmla="*/ 0 w 15"/>
                <a:gd name="T17" fmla="*/ 17 h 34"/>
                <a:gd name="T18" fmla="*/ 1 w 15"/>
                <a:gd name="T19" fmla="*/ 25 h 34"/>
                <a:gd name="T20" fmla="*/ 2 w 15"/>
                <a:gd name="T21" fmla="*/ 30 h 34"/>
                <a:gd name="T22" fmla="*/ 4 w 15"/>
                <a:gd name="T23" fmla="*/ 33 h 34"/>
                <a:gd name="T24" fmla="*/ 7 w 15"/>
                <a:gd name="T25" fmla="*/ 34 h 34"/>
                <a:gd name="T26" fmla="*/ 10 w 15"/>
                <a:gd name="T27" fmla="*/ 33 h 34"/>
                <a:gd name="T28" fmla="*/ 12 w 15"/>
                <a:gd name="T29" fmla="*/ 32 h 34"/>
                <a:gd name="T30" fmla="*/ 13 w 15"/>
                <a:gd name="T31" fmla="*/ 29 h 34"/>
                <a:gd name="T32" fmla="*/ 14 w 15"/>
                <a:gd name="T33" fmla="*/ 26 h 34"/>
                <a:gd name="T34" fmla="*/ 15 w 15"/>
                <a:gd name="T35" fmla="*/ 22 h 34"/>
                <a:gd name="T36" fmla="*/ 15 w 15"/>
                <a:gd name="T37" fmla="*/ 17 h 34"/>
                <a:gd name="T38" fmla="*/ 15 w 15"/>
                <a:gd name="T39" fmla="*/ 11 h 34"/>
                <a:gd name="T40" fmla="*/ 15 w 15"/>
                <a:gd name="T41"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34">
                  <a:moveTo>
                    <a:pt x="15" y="7"/>
                  </a:moveTo>
                  <a:cubicBezTo>
                    <a:pt x="15" y="6"/>
                    <a:pt x="14" y="5"/>
                    <a:pt x="14" y="4"/>
                  </a:cubicBezTo>
                  <a:cubicBezTo>
                    <a:pt x="13" y="3"/>
                    <a:pt x="13" y="3"/>
                    <a:pt x="13" y="2"/>
                  </a:cubicBezTo>
                  <a:cubicBezTo>
                    <a:pt x="12" y="2"/>
                    <a:pt x="11" y="2"/>
                    <a:pt x="11" y="1"/>
                  </a:cubicBezTo>
                  <a:cubicBezTo>
                    <a:pt x="10" y="1"/>
                    <a:pt x="9" y="0"/>
                    <a:pt x="8" y="0"/>
                  </a:cubicBezTo>
                  <a:cubicBezTo>
                    <a:pt x="7" y="0"/>
                    <a:pt x="6" y="1"/>
                    <a:pt x="4" y="2"/>
                  </a:cubicBezTo>
                  <a:cubicBezTo>
                    <a:pt x="4" y="2"/>
                    <a:pt x="2" y="3"/>
                    <a:pt x="2" y="5"/>
                  </a:cubicBezTo>
                  <a:cubicBezTo>
                    <a:pt x="2" y="6"/>
                    <a:pt x="2" y="8"/>
                    <a:pt x="1" y="10"/>
                  </a:cubicBezTo>
                  <a:cubicBezTo>
                    <a:pt x="1" y="12"/>
                    <a:pt x="0" y="14"/>
                    <a:pt x="0" y="17"/>
                  </a:cubicBezTo>
                  <a:cubicBezTo>
                    <a:pt x="0" y="20"/>
                    <a:pt x="0" y="23"/>
                    <a:pt x="1" y="25"/>
                  </a:cubicBezTo>
                  <a:cubicBezTo>
                    <a:pt x="1" y="27"/>
                    <a:pt x="2" y="29"/>
                    <a:pt x="2" y="30"/>
                  </a:cubicBezTo>
                  <a:cubicBezTo>
                    <a:pt x="3" y="32"/>
                    <a:pt x="4" y="32"/>
                    <a:pt x="4" y="33"/>
                  </a:cubicBezTo>
                  <a:cubicBezTo>
                    <a:pt x="5" y="34"/>
                    <a:pt x="6" y="34"/>
                    <a:pt x="7" y="34"/>
                  </a:cubicBezTo>
                  <a:cubicBezTo>
                    <a:pt x="8" y="34"/>
                    <a:pt x="9" y="34"/>
                    <a:pt x="10" y="33"/>
                  </a:cubicBezTo>
                  <a:cubicBezTo>
                    <a:pt x="11" y="33"/>
                    <a:pt x="11" y="32"/>
                    <a:pt x="12" y="32"/>
                  </a:cubicBezTo>
                  <a:cubicBezTo>
                    <a:pt x="13" y="31"/>
                    <a:pt x="13" y="30"/>
                    <a:pt x="13" y="29"/>
                  </a:cubicBezTo>
                  <a:cubicBezTo>
                    <a:pt x="14" y="28"/>
                    <a:pt x="14" y="27"/>
                    <a:pt x="14" y="26"/>
                  </a:cubicBezTo>
                  <a:cubicBezTo>
                    <a:pt x="14" y="25"/>
                    <a:pt x="15" y="23"/>
                    <a:pt x="15" y="22"/>
                  </a:cubicBezTo>
                  <a:cubicBezTo>
                    <a:pt x="15" y="21"/>
                    <a:pt x="15" y="19"/>
                    <a:pt x="15" y="17"/>
                  </a:cubicBezTo>
                  <a:cubicBezTo>
                    <a:pt x="15" y="15"/>
                    <a:pt x="15" y="12"/>
                    <a:pt x="15" y="11"/>
                  </a:cubicBezTo>
                  <a:cubicBezTo>
                    <a:pt x="15" y="10"/>
                    <a:pt x="15" y="9"/>
                    <a:pt x="15" y="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88" name="Freeform 54">
              <a:extLst>
                <a:ext uri="{FF2B5EF4-FFF2-40B4-BE49-F238E27FC236}">
                  <a16:creationId xmlns:a16="http://schemas.microsoft.com/office/drawing/2014/main" id="{BE078F39-9F3F-4344-A2D1-34F2AD6F1099}"/>
                </a:ext>
              </a:extLst>
            </p:cNvPr>
            <p:cNvSpPr>
              <a:spLocks/>
            </p:cNvSpPr>
            <p:nvPr/>
          </p:nvSpPr>
          <p:spPr bwMode="auto">
            <a:xfrm>
              <a:off x="3089640" y="5306863"/>
              <a:ext cx="28348" cy="67864"/>
            </a:xfrm>
            <a:custGeom>
              <a:avLst/>
              <a:gdLst>
                <a:gd name="T0" fmla="*/ 14 w 14"/>
                <a:gd name="T1" fmla="*/ 7 h 33"/>
                <a:gd name="T2" fmla="*/ 14 w 14"/>
                <a:gd name="T3" fmla="*/ 3 h 33"/>
                <a:gd name="T4" fmla="*/ 12 w 14"/>
                <a:gd name="T5" fmla="*/ 2 h 33"/>
                <a:gd name="T6" fmla="*/ 10 w 14"/>
                <a:gd name="T7" fmla="*/ 0 h 33"/>
                <a:gd name="T8" fmla="*/ 8 w 14"/>
                <a:gd name="T9" fmla="*/ 0 h 33"/>
                <a:gd name="T10" fmla="*/ 4 w 14"/>
                <a:gd name="T11" fmla="*/ 1 h 33"/>
                <a:gd name="T12" fmla="*/ 2 w 14"/>
                <a:gd name="T13" fmla="*/ 4 h 33"/>
                <a:gd name="T14" fmla="*/ 1 w 14"/>
                <a:gd name="T15" fmla="*/ 9 h 33"/>
                <a:gd name="T16" fmla="*/ 0 w 14"/>
                <a:gd name="T17" fmla="*/ 16 h 33"/>
                <a:gd name="T18" fmla="*/ 1 w 14"/>
                <a:gd name="T19" fmla="*/ 25 h 33"/>
                <a:gd name="T20" fmla="*/ 2 w 14"/>
                <a:gd name="T21" fmla="*/ 30 h 33"/>
                <a:gd name="T22" fmla="*/ 4 w 14"/>
                <a:gd name="T23" fmla="*/ 32 h 33"/>
                <a:gd name="T24" fmla="*/ 7 w 14"/>
                <a:gd name="T25" fmla="*/ 33 h 33"/>
                <a:gd name="T26" fmla="*/ 10 w 14"/>
                <a:gd name="T27" fmla="*/ 32 h 33"/>
                <a:gd name="T28" fmla="*/ 12 w 14"/>
                <a:gd name="T29" fmla="*/ 31 h 33"/>
                <a:gd name="T30" fmla="*/ 13 w 14"/>
                <a:gd name="T31" fmla="*/ 28 h 33"/>
                <a:gd name="T32" fmla="*/ 14 w 14"/>
                <a:gd name="T33" fmla="*/ 25 h 33"/>
                <a:gd name="T34" fmla="*/ 14 w 14"/>
                <a:gd name="T35" fmla="*/ 21 h 33"/>
                <a:gd name="T36" fmla="*/ 14 w 14"/>
                <a:gd name="T37" fmla="*/ 16 h 33"/>
                <a:gd name="T38" fmla="*/ 14 w 14"/>
                <a:gd name="T39" fmla="*/ 10 h 33"/>
                <a:gd name="T40" fmla="*/ 14 w 14"/>
                <a:gd name="T41"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 h="33">
                  <a:moveTo>
                    <a:pt x="14" y="7"/>
                  </a:moveTo>
                  <a:cubicBezTo>
                    <a:pt x="14" y="5"/>
                    <a:pt x="14" y="4"/>
                    <a:pt x="14" y="3"/>
                  </a:cubicBezTo>
                  <a:cubicBezTo>
                    <a:pt x="13" y="3"/>
                    <a:pt x="13" y="2"/>
                    <a:pt x="12" y="2"/>
                  </a:cubicBezTo>
                  <a:cubicBezTo>
                    <a:pt x="12" y="1"/>
                    <a:pt x="11" y="1"/>
                    <a:pt x="10" y="0"/>
                  </a:cubicBezTo>
                  <a:cubicBezTo>
                    <a:pt x="10" y="0"/>
                    <a:pt x="9" y="0"/>
                    <a:pt x="8" y="0"/>
                  </a:cubicBezTo>
                  <a:cubicBezTo>
                    <a:pt x="7" y="0"/>
                    <a:pt x="5" y="0"/>
                    <a:pt x="4" y="1"/>
                  </a:cubicBezTo>
                  <a:cubicBezTo>
                    <a:pt x="3" y="2"/>
                    <a:pt x="2" y="3"/>
                    <a:pt x="2" y="4"/>
                  </a:cubicBezTo>
                  <a:cubicBezTo>
                    <a:pt x="1" y="5"/>
                    <a:pt x="1" y="7"/>
                    <a:pt x="1" y="9"/>
                  </a:cubicBezTo>
                  <a:cubicBezTo>
                    <a:pt x="1" y="11"/>
                    <a:pt x="0" y="14"/>
                    <a:pt x="0" y="16"/>
                  </a:cubicBezTo>
                  <a:cubicBezTo>
                    <a:pt x="0" y="19"/>
                    <a:pt x="0" y="23"/>
                    <a:pt x="1" y="25"/>
                  </a:cubicBezTo>
                  <a:cubicBezTo>
                    <a:pt x="1" y="26"/>
                    <a:pt x="1" y="28"/>
                    <a:pt x="2" y="30"/>
                  </a:cubicBezTo>
                  <a:cubicBezTo>
                    <a:pt x="3" y="31"/>
                    <a:pt x="3" y="32"/>
                    <a:pt x="4" y="32"/>
                  </a:cubicBezTo>
                  <a:cubicBezTo>
                    <a:pt x="5" y="33"/>
                    <a:pt x="6" y="33"/>
                    <a:pt x="7" y="33"/>
                  </a:cubicBezTo>
                  <a:cubicBezTo>
                    <a:pt x="8" y="33"/>
                    <a:pt x="9" y="33"/>
                    <a:pt x="10" y="32"/>
                  </a:cubicBezTo>
                  <a:cubicBezTo>
                    <a:pt x="10" y="32"/>
                    <a:pt x="11" y="32"/>
                    <a:pt x="12" y="31"/>
                  </a:cubicBezTo>
                  <a:cubicBezTo>
                    <a:pt x="12" y="30"/>
                    <a:pt x="13" y="30"/>
                    <a:pt x="13" y="28"/>
                  </a:cubicBezTo>
                  <a:cubicBezTo>
                    <a:pt x="14" y="28"/>
                    <a:pt x="14" y="26"/>
                    <a:pt x="14" y="25"/>
                  </a:cubicBezTo>
                  <a:cubicBezTo>
                    <a:pt x="14" y="24"/>
                    <a:pt x="14" y="23"/>
                    <a:pt x="14" y="21"/>
                  </a:cubicBezTo>
                  <a:cubicBezTo>
                    <a:pt x="14" y="20"/>
                    <a:pt x="14" y="18"/>
                    <a:pt x="14" y="16"/>
                  </a:cubicBezTo>
                  <a:cubicBezTo>
                    <a:pt x="14" y="14"/>
                    <a:pt x="14" y="12"/>
                    <a:pt x="14" y="10"/>
                  </a:cubicBezTo>
                  <a:cubicBezTo>
                    <a:pt x="14" y="9"/>
                    <a:pt x="14" y="8"/>
                    <a:pt x="14" y="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89" name="Freeform 55">
              <a:extLst>
                <a:ext uri="{FF2B5EF4-FFF2-40B4-BE49-F238E27FC236}">
                  <a16:creationId xmlns:a16="http://schemas.microsoft.com/office/drawing/2014/main" id="{69E74A7A-84D6-490D-AFDE-F5EAECFD7095}"/>
                </a:ext>
              </a:extLst>
            </p:cNvPr>
            <p:cNvSpPr>
              <a:spLocks noEditPoints="1"/>
            </p:cNvSpPr>
            <p:nvPr/>
          </p:nvSpPr>
          <p:spPr bwMode="auto">
            <a:xfrm>
              <a:off x="2927283" y="5260475"/>
              <a:ext cx="278326" cy="292929"/>
            </a:xfrm>
            <a:custGeom>
              <a:avLst/>
              <a:gdLst>
                <a:gd name="T0" fmla="*/ 97 w 137"/>
                <a:gd name="T1" fmla="*/ 0 h 144"/>
                <a:gd name="T2" fmla="*/ 0 w 137"/>
                <a:gd name="T3" fmla="*/ 10 h 144"/>
                <a:gd name="T4" fmla="*/ 10 w 137"/>
                <a:gd name="T5" fmla="*/ 144 h 144"/>
                <a:gd name="T6" fmla="*/ 137 w 137"/>
                <a:gd name="T7" fmla="*/ 134 h 144"/>
                <a:gd name="T8" fmla="*/ 110 w 137"/>
                <a:gd name="T9" fmla="*/ 28 h 144"/>
                <a:gd name="T10" fmla="*/ 36 w 137"/>
                <a:gd name="T11" fmla="*/ 25 h 144"/>
                <a:gd name="T12" fmla="*/ 37 w 137"/>
                <a:gd name="T13" fmla="*/ 23 h 144"/>
                <a:gd name="T14" fmla="*/ 48 w 137"/>
                <a:gd name="T15" fmla="*/ 16 h 144"/>
                <a:gd name="T16" fmla="*/ 49 w 137"/>
                <a:gd name="T17" fmla="*/ 16 h 144"/>
                <a:gd name="T18" fmla="*/ 52 w 137"/>
                <a:gd name="T19" fmla="*/ 16 h 144"/>
                <a:gd name="T20" fmla="*/ 55 w 137"/>
                <a:gd name="T21" fmla="*/ 16 h 144"/>
                <a:gd name="T22" fmla="*/ 56 w 137"/>
                <a:gd name="T23" fmla="*/ 17 h 144"/>
                <a:gd name="T24" fmla="*/ 64 w 137"/>
                <a:gd name="T25" fmla="*/ 57 h 144"/>
                <a:gd name="T26" fmla="*/ 65 w 137"/>
                <a:gd name="T27" fmla="*/ 57 h 144"/>
                <a:gd name="T28" fmla="*/ 65 w 137"/>
                <a:gd name="T29" fmla="*/ 60 h 144"/>
                <a:gd name="T30" fmla="*/ 65 w 137"/>
                <a:gd name="T31" fmla="*/ 64 h 144"/>
                <a:gd name="T32" fmla="*/ 64 w 137"/>
                <a:gd name="T33" fmla="*/ 64 h 144"/>
                <a:gd name="T34" fmla="*/ 37 w 137"/>
                <a:gd name="T35" fmla="*/ 64 h 144"/>
                <a:gd name="T36" fmla="*/ 36 w 137"/>
                <a:gd name="T37" fmla="*/ 62 h 144"/>
                <a:gd name="T38" fmla="*/ 36 w 137"/>
                <a:gd name="T39" fmla="*/ 58 h 144"/>
                <a:gd name="T40" fmla="*/ 37 w 137"/>
                <a:gd name="T41" fmla="*/ 57 h 144"/>
                <a:gd name="T42" fmla="*/ 46 w 137"/>
                <a:gd name="T43" fmla="*/ 57 h 144"/>
                <a:gd name="T44" fmla="*/ 39 w 137"/>
                <a:gd name="T45" fmla="*/ 30 h 144"/>
                <a:gd name="T46" fmla="*/ 37 w 137"/>
                <a:gd name="T47" fmla="*/ 31 h 144"/>
                <a:gd name="T48" fmla="*/ 36 w 137"/>
                <a:gd name="T49" fmla="*/ 28 h 144"/>
                <a:gd name="T50" fmla="*/ 65 w 137"/>
                <a:gd name="T51" fmla="*/ 114 h 144"/>
                <a:gd name="T52" fmla="*/ 57 w 137"/>
                <a:gd name="T53" fmla="*/ 127 h 144"/>
                <a:gd name="T54" fmla="*/ 41 w 137"/>
                <a:gd name="T55" fmla="*/ 127 h 144"/>
                <a:gd name="T56" fmla="*/ 33 w 137"/>
                <a:gd name="T57" fmla="*/ 115 h 144"/>
                <a:gd name="T58" fmla="*/ 33 w 137"/>
                <a:gd name="T59" fmla="*/ 94 h 144"/>
                <a:gd name="T60" fmla="*/ 41 w 137"/>
                <a:gd name="T61" fmla="*/ 81 h 144"/>
                <a:gd name="T62" fmla="*/ 58 w 137"/>
                <a:gd name="T63" fmla="*/ 81 h 144"/>
                <a:gd name="T64" fmla="*/ 65 w 137"/>
                <a:gd name="T65" fmla="*/ 94 h 144"/>
                <a:gd name="T66" fmla="*/ 65 w 137"/>
                <a:gd name="T67" fmla="*/ 114 h 144"/>
                <a:gd name="T68" fmla="*/ 103 w 137"/>
                <a:gd name="T69" fmla="*/ 127 h 144"/>
                <a:gd name="T70" fmla="*/ 101 w 137"/>
                <a:gd name="T71" fmla="*/ 128 h 144"/>
                <a:gd name="T72" fmla="*/ 74 w 137"/>
                <a:gd name="T73" fmla="*/ 128 h 144"/>
                <a:gd name="T74" fmla="*/ 74 w 137"/>
                <a:gd name="T75" fmla="*/ 126 h 144"/>
                <a:gd name="T76" fmla="*/ 74 w 137"/>
                <a:gd name="T77" fmla="*/ 122 h 144"/>
                <a:gd name="T78" fmla="*/ 74 w 137"/>
                <a:gd name="T79" fmla="*/ 120 h 144"/>
                <a:gd name="T80" fmla="*/ 84 w 137"/>
                <a:gd name="T81" fmla="*/ 120 h 144"/>
                <a:gd name="T82" fmla="*/ 76 w 137"/>
                <a:gd name="T83" fmla="*/ 94 h 144"/>
                <a:gd name="T84" fmla="*/ 74 w 137"/>
                <a:gd name="T85" fmla="*/ 94 h 144"/>
                <a:gd name="T86" fmla="*/ 74 w 137"/>
                <a:gd name="T87" fmla="*/ 91 h 144"/>
                <a:gd name="T88" fmla="*/ 74 w 137"/>
                <a:gd name="T89" fmla="*/ 89 h 144"/>
                <a:gd name="T90" fmla="*/ 75 w 137"/>
                <a:gd name="T91" fmla="*/ 87 h 144"/>
                <a:gd name="T92" fmla="*/ 86 w 137"/>
                <a:gd name="T93" fmla="*/ 81 h 144"/>
                <a:gd name="T94" fmla="*/ 88 w 137"/>
                <a:gd name="T95" fmla="*/ 81 h 144"/>
                <a:gd name="T96" fmla="*/ 92 w 137"/>
                <a:gd name="T97" fmla="*/ 81 h 144"/>
                <a:gd name="T98" fmla="*/ 94 w 137"/>
                <a:gd name="T99" fmla="*/ 81 h 144"/>
                <a:gd name="T100" fmla="*/ 94 w 137"/>
                <a:gd name="T101" fmla="*/ 121 h 144"/>
                <a:gd name="T102" fmla="*/ 102 w 137"/>
                <a:gd name="T103" fmla="*/ 121 h 144"/>
                <a:gd name="T104" fmla="*/ 103 w 137"/>
                <a:gd name="T105" fmla="*/ 123 h 144"/>
                <a:gd name="T106" fmla="*/ 103 w 137"/>
                <a:gd name="T107" fmla="*/ 126 h 144"/>
                <a:gd name="T108" fmla="*/ 100 w 137"/>
                <a:gd name="T109" fmla="*/ 57 h 144"/>
                <a:gd name="T110" fmla="*/ 87 w 137"/>
                <a:gd name="T111" fmla="*/ 64 h 144"/>
                <a:gd name="T112" fmla="*/ 73 w 137"/>
                <a:gd name="T113" fmla="*/ 58 h 144"/>
                <a:gd name="T114" fmla="*/ 70 w 137"/>
                <a:gd name="T115" fmla="*/ 40 h 144"/>
                <a:gd name="T116" fmla="*/ 74 w 137"/>
                <a:gd name="T117" fmla="*/ 22 h 144"/>
                <a:gd name="T118" fmla="*/ 87 w 137"/>
                <a:gd name="T119" fmla="*/ 15 h 144"/>
                <a:gd name="T120" fmla="*/ 101 w 137"/>
                <a:gd name="T121" fmla="*/ 21 h 144"/>
                <a:gd name="T122" fmla="*/ 104 w 137"/>
                <a:gd name="T123"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 h="144">
                  <a:moveTo>
                    <a:pt x="110" y="0"/>
                  </a:moveTo>
                  <a:cubicBezTo>
                    <a:pt x="107" y="0"/>
                    <a:pt x="102" y="0"/>
                    <a:pt x="97" y="0"/>
                  </a:cubicBezTo>
                  <a:cubicBezTo>
                    <a:pt x="10" y="0"/>
                    <a:pt x="10" y="0"/>
                    <a:pt x="10" y="0"/>
                  </a:cubicBezTo>
                  <a:cubicBezTo>
                    <a:pt x="5" y="0"/>
                    <a:pt x="0" y="5"/>
                    <a:pt x="0" y="10"/>
                  </a:cubicBezTo>
                  <a:cubicBezTo>
                    <a:pt x="0" y="134"/>
                    <a:pt x="0" y="134"/>
                    <a:pt x="0" y="134"/>
                  </a:cubicBezTo>
                  <a:cubicBezTo>
                    <a:pt x="0" y="139"/>
                    <a:pt x="5" y="144"/>
                    <a:pt x="10" y="144"/>
                  </a:cubicBezTo>
                  <a:cubicBezTo>
                    <a:pt x="128" y="144"/>
                    <a:pt x="128" y="144"/>
                    <a:pt x="128" y="144"/>
                  </a:cubicBezTo>
                  <a:cubicBezTo>
                    <a:pt x="133" y="144"/>
                    <a:pt x="137" y="139"/>
                    <a:pt x="137" y="134"/>
                  </a:cubicBezTo>
                  <a:cubicBezTo>
                    <a:pt x="137" y="28"/>
                    <a:pt x="137" y="28"/>
                    <a:pt x="137" y="28"/>
                  </a:cubicBezTo>
                  <a:cubicBezTo>
                    <a:pt x="110" y="28"/>
                    <a:pt x="110" y="28"/>
                    <a:pt x="110" y="28"/>
                  </a:cubicBezTo>
                  <a:cubicBezTo>
                    <a:pt x="110" y="0"/>
                    <a:pt x="110" y="0"/>
                    <a:pt x="110" y="0"/>
                  </a:cubicBezTo>
                  <a:close/>
                  <a:moveTo>
                    <a:pt x="36" y="25"/>
                  </a:moveTo>
                  <a:cubicBezTo>
                    <a:pt x="36" y="25"/>
                    <a:pt x="36" y="25"/>
                    <a:pt x="36" y="24"/>
                  </a:cubicBezTo>
                  <a:cubicBezTo>
                    <a:pt x="36" y="24"/>
                    <a:pt x="36" y="23"/>
                    <a:pt x="37" y="23"/>
                  </a:cubicBezTo>
                  <a:cubicBezTo>
                    <a:pt x="37" y="23"/>
                    <a:pt x="37" y="23"/>
                    <a:pt x="37" y="23"/>
                  </a:cubicBezTo>
                  <a:cubicBezTo>
                    <a:pt x="48" y="16"/>
                    <a:pt x="48" y="16"/>
                    <a:pt x="48" y="16"/>
                  </a:cubicBezTo>
                  <a:cubicBezTo>
                    <a:pt x="48" y="16"/>
                    <a:pt x="48" y="16"/>
                    <a:pt x="48" y="16"/>
                  </a:cubicBezTo>
                  <a:cubicBezTo>
                    <a:pt x="49" y="16"/>
                    <a:pt x="49" y="16"/>
                    <a:pt x="49" y="16"/>
                  </a:cubicBezTo>
                  <a:cubicBezTo>
                    <a:pt x="49" y="16"/>
                    <a:pt x="49" y="16"/>
                    <a:pt x="50" y="16"/>
                  </a:cubicBezTo>
                  <a:cubicBezTo>
                    <a:pt x="51" y="16"/>
                    <a:pt x="51" y="16"/>
                    <a:pt x="52" y="16"/>
                  </a:cubicBezTo>
                  <a:cubicBezTo>
                    <a:pt x="53" y="16"/>
                    <a:pt x="54" y="16"/>
                    <a:pt x="54" y="16"/>
                  </a:cubicBezTo>
                  <a:cubicBezTo>
                    <a:pt x="55" y="16"/>
                    <a:pt x="55" y="16"/>
                    <a:pt x="55" y="16"/>
                  </a:cubicBezTo>
                  <a:cubicBezTo>
                    <a:pt x="55" y="16"/>
                    <a:pt x="56" y="16"/>
                    <a:pt x="56" y="17"/>
                  </a:cubicBezTo>
                  <a:cubicBezTo>
                    <a:pt x="56" y="17"/>
                    <a:pt x="56" y="17"/>
                    <a:pt x="56" y="17"/>
                  </a:cubicBezTo>
                  <a:cubicBezTo>
                    <a:pt x="56" y="57"/>
                    <a:pt x="56" y="57"/>
                    <a:pt x="56" y="57"/>
                  </a:cubicBezTo>
                  <a:cubicBezTo>
                    <a:pt x="64" y="57"/>
                    <a:pt x="64" y="57"/>
                    <a:pt x="64" y="57"/>
                  </a:cubicBezTo>
                  <a:cubicBezTo>
                    <a:pt x="64" y="57"/>
                    <a:pt x="64" y="57"/>
                    <a:pt x="64" y="57"/>
                  </a:cubicBezTo>
                  <a:cubicBezTo>
                    <a:pt x="65" y="57"/>
                    <a:pt x="65" y="57"/>
                    <a:pt x="65" y="57"/>
                  </a:cubicBezTo>
                  <a:cubicBezTo>
                    <a:pt x="65" y="57"/>
                    <a:pt x="65" y="58"/>
                    <a:pt x="65" y="58"/>
                  </a:cubicBezTo>
                  <a:cubicBezTo>
                    <a:pt x="65" y="59"/>
                    <a:pt x="65" y="60"/>
                    <a:pt x="65" y="60"/>
                  </a:cubicBezTo>
                  <a:cubicBezTo>
                    <a:pt x="65" y="61"/>
                    <a:pt x="65" y="62"/>
                    <a:pt x="65" y="62"/>
                  </a:cubicBezTo>
                  <a:cubicBezTo>
                    <a:pt x="65" y="63"/>
                    <a:pt x="65" y="63"/>
                    <a:pt x="65" y="64"/>
                  </a:cubicBezTo>
                  <a:cubicBezTo>
                    <a:pt x="65" y="64"/>
                    <a:pt x="65" y="64"/>
                    <a:pt x="64" y="64"/>
                  </a:cubicBezTo>
                  <a:cubicBezTo>
                    <a:pt x="64" y="64"/>
                    <a:pt x="64" y="64"/>
                    <a:pt x="64" y="64"/>
                  </a:cubicBezTo>
                  <a:cubicBezTo>
                    <a:pt x="37" y="64"/>
                    <a:pt x="37" y="64"/>
                    <a:pt x="37" y="64"/>
                  </a:cubicBezTo>
                  <a:cubicBezTo>
                    <a:pt x="37" y="64"/>
                    <a:pt x="37" y="64"/>
                    <a:pt x="37" y="64"/>
                  </a:cubicBezTo>
                  <a:cubicBezTo>
                    <a:pt x="36" y="64"/>
                    <a:pt x="36" y="64"/>
                    <a:pt x="36" y="64"/>
                  </a:cubicBezTo>
                  <a:cubicBezTo>
                    <a:pt x="36" y="64"/>
                    <a:pt x="36" y="63"/>
                    <a:pt x="36" y="62"/>
                  </a:cubicBezTo>
                  <a:cubicBezTo>
                    <a:pt x="36" y="62"/>
                    <a:pt x="36" y="61"/>
                    <a:pt x="36" y="60"/>
                  </a:cubicBezTo>
                  <a:cubicBezTo>
                    <a:pt x="36" y="60"/>
                    <a:pt x="36" y="59"/>
                    <a:pt x="36" y="58"/>
                  </a:cubicBezTo>
                  <a:cubicBezTo>
                    <a:pt x="36" y="58"/>
                    <a:pt x="36" y="58"/>
                    <a:pt x="36" y="57"/>
                  </a:cubicBezTo>
                  <a:cubicBezTo>
                    <a:pt x="36" y="57"/>
                    <a:pt x="36" y="57"/>
                    <a:pt x="37" y="57"/>
                  </a:cubicBezTo>
                  <a:cubicBezTo>
                    <a:pt x="37" y="57"/>
                    <a:pt x="37" y="57"/>
                    <a:pt x="37" y="57"/>
                  </a:cubicBezTo>
                  <a:cubicBezTo>
                    <a:pt x="46" y="57"/>
                    <a:pt x="46" y="57"/>
                    <a:pt x="46" y="57"/>
                  </a:cubicBezTo>
                  <a:cubicBezTo>
                    <a:pt x="46" y="26"/>
                    <a:pt x="46" y="26"/>
                    <a:pt x="46" y="26"/>
                  </a:cubicBezTo>
                  <a:cubicBezTo>
                    <a:pt x="39" y="30"/>
                    <a:pt x="39" y="30"/>
                    <a:pt x="39" y="30"/>
                  </a:cubicBezTo>
                  <a:cubicBezTo>
                    <a:pt x="38" y="30"/>
                    <a:pt x="37" y="31"/>
                    <a:pt x="37" y="31"/>
                  </a:cubicBezTo>
                  <a:cubicBezTo>
                    <a:pt x="37" y="31"/>
                    <a:pt x="37" y="31"/>
                    <a:pt x="37" y="31"/>
                  </a:cubicBezTo>
                  <a:cubicBezTo>
                    <a:pt x="37" y="31"/>
                    <a:pt x="36" y="30"/>
                    <a:pt x="36" y="30"/>
                  </a:cubicBezTo>
                  <a:cubicBezTo>
                    <a:pt x="36" y="29"/>
                    <a:pt x="36" y="28"/>
                    <a:pt x="36" y="28"/>
                  </a:cubicBezTo>
                  <a:cubicBezTo>
                    <a:pt x="36" y="26"/>
                    <a:pt x="36" y="25"/>
                    <a:pt x="36" y="25"/>
                  </a:cubicBezTo>
                  <a:close/>
                  <a:moveTo>
                    <a:pt x="65" y="114"/>
                  </a:moveTo>
                  <a:cubicBezTo>
                    <a:pt x="65" y="117"/>
                    <a:pt x="64" y="120"/>
                    <a:pt x="62" y="122"/>
                  </a:cubicBezTo>
                  <a:cubicBezTo>
                    <a:pt x="61" y="124"/>
                    <a:pt x="59" y="126"/>
                    <a:pt x="57" y="127"/>
                  </a:cubicBezTo>
                  <a:cubicBezTo>
                    <a:pt x="55" y="128"/>
                    <a:pt x="52" y="129"/>
                    <a:pt x="49" y="129"/>
                  </a:cubicBezTo>
                  <a:cubicBezTo>
                    <a:pt x="46" y="129"/>
                    <a:pt x="43" y="128"/>
                    <a:pt x="41" y="127"/>
                  </a:cubicBezTo>
                  <a:cubicBezTo>
                    <a:pt x="39" y="126"/>
                    <a:pt x="37" y="124"/>
                    <a:pt x="35" y="122"/>
                  </a:cubicBezTo>
                  <a:cubicBezTo>
                    <a:pt x="34" y="121"/>
                    <a:pt x="33" y="118"/>
                    <a:pt x="33" y="115"/>
                  </a:cubicBezTo>
                  <a:cubicBezTo>
                    <a:pt x="32" y="112"/>
                    <a:pt x="32" y="108"/>
                    <a:pt x="32" y="105"/>
                  </a:cubicBezTo>
                  <a:cubicBezTo>
                    <a:pt x="32" y="101"/>
                    <a:pt x="32" y="97"/>
                    <a:pt x="33" y="94"/>
                  </a:cubicBezTo>
                  <a:cubicBezTo>
                    <a:pt x="33" y="91"/>
                    <a:pt x="35" y="89"/>
                    <a:pt x="36" y="87"/>
                  </a:cubicBezTo>
                  <a:cubicBezTo>
                    <a:pt x="37" y="85"/>
                    <a:pt x="39" y="83"/>
                    <a:pt x="41" y="81"/>
                  </a:cubicBezTo>
                  <a:cubicBezTo>
                    <a:pt x="43" y="80"/>
                    <a:pt x="46" y="80"/>
                    <a:pt x="49" y="80"/>
                  </a:cubicBezTo>
                  <a:cubicBezTo>
                    <a:pt x="53" y="80"/>
                    <a:pt x="55" y="80"/>
                    <a:pt x="58" y="81"/>
                  </a:cubicBezTo>
                  <a:cubicBezTo>
                    <a:pt x="60" y="83"/>
                    <a:pt x="62" y="84"/>
                    <a:pt x="63" y="86"/>
                  </a:cubicBezTo>
                  <a:cubicBezTo>
                    <a:pt x="64" y="88"/>
                    <a:pt x="65" y="90"/>
                    <a:pt x="65" y="94"/>
                  </a:cubicBezTo>
                  <a:cubicBezTo>
                    <a:pt x="66" y="97"/>
                    <a:pt x="66" y="100"/>
                    <a:pt x="66" y="104"/>
                  </a:cubicBezTo>
                  <a:cubicBezTo>
                    <a:pt x="67" y="108"/>
                    <a:pt x="66" y="111"/>
                    <a:pt x="65" y="114"/>
                  </a:cubicBezTo>
                  <a:close/>
                  <a:moveTo>
                    <a:pt x="103" y="126"/>
                  </a:moveTo>
                  <a:cubicBezTo>
                    <a:pt x="103" y="126"/>
                    <a:pt x="103" y="126"/>
                    <a:pt x="103" y="127"/>
                  </a:cubicBezTo>
                  <a:cubicBezTo>
                    <a:pt x="103" y="127"/>
                    <a:pt x="103" y="128"/>
                    <a:pt x="102" y="128"/>
                  </a:cubicBezTo>
                  <a:cubicBezTo>
                    <a:pt x="101" y="128"/>
                    <a:pt x="101" y="128"/>
                    <a:pt x="101" y="128"/>
                  </a:cubicBezTo>
                  <a:cubicBezTo>
                    <a:pt x="75" y="128"/>
                    <a:pt x="75" y="128"/>
                    <a:pt x="75" y="128"/>
                  </a:cubicBezTo>
                  <a:cubicBezTo>
                    <a:pt x="74" y="128"/>
                    <a:pt x="74" y="128"/>
                    <a:pt x="74" y="128"/>
                  </a:cubicBezTo>
                  <a:cubicBezTo>
                    <a:pt x="74" y="127"/>
                    <a:pt x="74" y="127"/>
                    <a:pt x="74" y="127"/>
                  </a:cubicBezTo>
                  <a:cubicBezTo>
                    <a:pt x="74" y="127"/>
                    <a:pt x="74" y="126"/>
                    <a:pt x="74" y="126"/>
                  </a:cubicBezTo>
                  <a:cubicBezTo>
                    <a:pt x="74" y="125"/>
                    <a:pt x="74" y="124"/>
                    <a:pt x="74" y="124"/>
                  </a:cubicBezTo>
                  <a:cubicBezTo>
                    <a:pt x="74" y="123"/>
                    <a:pt x="74" y="122"/>
                    <a:pt x="74" y="122"/>
                  </a:cubicBezTo>
                  <a:cubicBezTo>
                    <a:pt x="74" y="121"/>
                    <a:pt x="74" y="121"/>
                    <a:pt x="74" y="121"/>
                  </a:cubicBezTo>
                  <a:cubicBezTo>
                    <a:pt x="74" y="121"/>
                    <a:pt x="74" y="120"/>
                    <a:pt x="74" y="120"/>
                  </a:cubicBezTo>
                  <a:cubicBezTo>
                    <a:pt x="75" y="120"/>
                    <a:pt x="75" y="120"/>
                    <a:pt x="75" y="120"/>
                  </a:cubicBezTo>
                  <a:cubicBezTo>
                    <a:pt x="84" y="120"/>
                    <a:pt x="84" y="120"/>
                    <a:pt x="84" y="120"/>
                  </a:cubicBezTo>
                  <a:cubicBezTo>
                    <a:pt x="84" y="89"/>
                    <a:pt x="84" y="89"/>
                    <a:pt x="84" y="89"/>
                  </a:cubicBezTo>
                  <a:cubicBezTo>
                    <a:pt x="76" y="94"/>
                    <a:pt x="76" y="94"/>
                    <a:pt x="76" y="94"/>
                  </a:cubicBezTo>
                  <a:cubicBezTo>
                    <a:pt x="76" y="94"/>
                    <a:pt x="75" y="94"/>
                    <a:pt x="75" y="94"/>
                  </a:cubicBezTo>
                  <a:cubicBezTo>
                    <a:pt x="74" y="94"/>
                    <a:pt x="74" y="94"/>
                    <a:pt x="74" y="94"/>
                  </a:cubicBezTo>
                  <a:cubicBezTo>
                    <a:pt x="74" y="94"/>
                    <a:pt x="74" y="94"/>
                    <a:pt x="74" y="93"/>
                  </a:cubicBezTo>
                  <a:cubicBezTo>
                    <a:pt x="74" y="92"/>
                    <a:pt x="74" y="92"/>
                    <a:pt x="74" y="91"/>
                  </a:cubicBezTo>
                  <a:cubicBezTo>
                    <a:pt x="74" y="90"/>
                    <a:pt x="74" y="90"/>
                    <a:pt x="74" y="90"/>
                  </a:cubicBezTo>
                  <a:cubicBezTo>
                    <a:pt x="74" y="89"/>
                    <a:pt x="74" y="89"/>
                    <a:pt x="74" y="89"/>
                  </a:cubicBezTo>
                  <a:cubicBezTo>
                    <a:pt x="74" y="89"/>
                    <a:pt x="74" y="88"/>
                    <a:pt x="74" y="88"/>
                  </a:cubicBezTo>
                  <a:cubicBezTo>
                    <a:pt x="75" y="87"/>
                    <a:pt x="75" y="87"/>
                    <a:pt x="75" y="87"/>
                  </a:cubicBezTo>
                  <a:cubicBezTo>
                    <a:pt x="85" y="81"/>
                    <a:pt x="85" y="81"/>
                    <a:pt x="85" y="81"/>
                  </a:cubicBezTo>
                  <a:cubicBezTo>
                    <a:pt x="85" y="81"/>
                    <a:pt x="85" y="81"/>
                    <a:pt x="86" y="81"/>
                  </a:cubicBezTo>
                  <a:cubicBezTo>
                    <a:pt x="87" y="81"/>
                    <a:pt x="87" y="81"/>
                    <a:pt x="87" y="81"/>
                  </a:cubicBezTo>
                  <a:cubicBezTo>
                    <a:pt x="87" y="81"/>
                    <a:pt x="87" y="81"/>
                    <a:pt x="88" y="81"/>
                  </a:cubicBezTo>
                  <a:cubicBezTo>
                    <a:pt x="89" y="81"/>
                    <a:pt x="89" y="81"/>
                    <a:pt x="90" y="81"/>
                  </a:cubicBezTo>
                  <a:cubicBezTo>
                    <a:pt x="90" y="81"/>
                    <a:pt x="92" y="81"/>
                    <a:pt x="92" y="81"/>
                  </a:cubicBezTo>
                  <a:cubicBezTo>
                    <a:pt x="92" y="81"/>
                    <a:pt x="93" y="81"/>
                    <a:pt x="93" y="81"/>
                  </a:cubicBezTo>
                  <a:cubicBezTo>
                    <a:pt x="93" y="81"/>
                    <a:pt x="94" y="81"/>
                    <a:pt x="94" y="81"/>
                  </a:cubicBezTo>
                  <a:cubicBezTo>
                    <a:pt x="94" y="82"/>
                    <a:pt x="94" y="82"/>
                    <a:pt x="94" y="82"/>
                  </a:cubicBezTo>
                  <a:cubicBezTo>
                    <a:pt x="94" y="121"/>
                    <a:pt x="94" y="121"/>
                    <a:pt x="94" y="121"/>
                  </a:cubicBezTo>
                  <a:cubicBezTo>
                    <a:pt x="101" y="121"/>
                    <a:pt x="101" y="121"/>
                    <a:pt x="101" y="121"/>
                  </a:cubicBezTo>
                  <a:cubicBezTo>
                    <a:pt x="102" y="121"/>
                    <a:pt x="102" y="121"/>
                    <a:pt x="102" y="121"/>
                  </a:cubicBezTo>
                  <a:cubicBezTo>
                    <a:pt x="103" y="122"/>
                    <a:pt x="103" y="122"/>
                    <a:pt x="103" y="122"/>
                  </a:cubicBezTo>
                  <a:cubicBezTo>
                    <a:pt x="103" y="122"/>
                    <a:pt x="103" y="122"/>
                    <a:pt x="103" y="123"/>
                  </a:cubicBezTo>
                  <a:cubicBezTo>
                    <a:pt x="103" y="124"/>
                    <a:pt x="103" y="124"/>
                    <a:pt x="103" y="125"/>
                  </a:cubicBezTo>
                  <a:cubicBezTo>
                    <a:pt x="103" y="125"/>
                    <a:pt x="103" y="126"/>
                    <a:pt x="103" y="126"/>
                  </a:cubicBezTo>
                  <a:close/>
                  <a:moveTo>
                    <a:pt x="103" y="49"/>
                  </a:moveTo>
                  <a:cubicBezTo>
                    <a:pt x="103" y="53"/>
                    <a:pt x="102" y="55"/>
                    <a:pt x="100" y="57"/>
                  </a:cubicBezTo>
                  <a:cubicBezTo>
                    <a:pt x="99" y="59"/>
                    <a:pt x="97" y="61"/>
                    <a:pt x="95" y="62"/>
                  </a:cubicBezTo>
                  <a:cubicBezTo>
                    <a:pt x="93" y="64"/>
                    <a:pt x="90" y="64"/>
                    <a:pt x="87" y="64"/>
                  </a:cubicBezTo>
                  <a:cubicBezTo>
                    <a:pt x="83" y="64"/>
                    <a:pt x="81" y="64"/>
                    <a:pt x="78" y="62"/>
                  </a:cubicBezTo>
                  <a:cubicBezTo>
                    <a:pt x="76" y="61"/>
                    <a:pt x="74" y="60"/>
                    <a:pt x="73" y="58"/>
                  </a:cubicBezTo>
                  <a:cubicBezTo>
                    <a:pt x="72" y="56"/>
                    <a:pt x="71" y="53"/>
                    <a:pt x="71" y="50"/>
                  </a:cubicBezTo>
                  <a:cubicBezTo>
                    <a:pt x="70" y="47"/>
                    <a:pt x="70" y="44"/>
                    <a:pt x="70" y="40"/>
                  </a:cubicBezTo>
                  <a:cubicBezTo>
                    <a:pt x="70" y="36"/>
                    <a:pt x="70" y="33"/>
                    <a:pt x="71" y="30"/>
                  </a:cubicBezTo>
                  <a:cubicBezTo>
                    <a:pt x="71" y="26"/>
                    <a:pt x="73" y="24"/>
                    <a:pt x="74" y="22"/>
                  </a:cubicBezTo>
                  <a:cubicBezTo>
                    <a:pt x="75" y="20"/>
                    <a:pt x="77" y="18"/>
                    <a:pt x="79" y="17"/>
                  </a:cubicBezTo>
                  <a:cubicBezTo>
                    <a:pt x="81" y="16"/>
                    <a:pt x="84" y="15"/>
                    <a:pt x="87" y="15"/>
                  </a:cubicBezTo>
                  <a:cubicBezTo>
                    <a:pt x="90" y="15"/>
                    <a:pt x="93" y="16"/>
                    <a:pt x="96" y="17"/>
                  </a:cubicBezTo>
                  <a:cubicBezTo>
                    <a:pt x="97" y="18"/>
                    <a:pt x="99" y="19"/>
                    <a:pt x="101" y="21"/>
                  </a:cubicBezTo>
                  <a:cubicBezTo>
                    <a:pt x="102" y="23"/>
                    <a:pt x="103" y="26"/>
                    <a:pt x="103" y="29"/>
                  </a:cubicBezTo>
                  <a:cubicBezTo>
                    <a:pt x="104" y="32"/>
                    <a:pt x="104" y="35"/>
                    <a:pt x="104" y="39"/>
                  </a:cubicBezTo>
                  <a:cubicBezTo>
                    <a:pt x="105" y="43"/>
                    <a:pt x="104" y="46"/>
                    <a:pt x="103" y="49"/>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grpSp>
          <p:nvGrpSpPr>
            <p:cNvPr id="119" name="Group 118">
              <a:extLst>
                <a:ext uri="{FF2B5EF4-FFF2-40B4-BE49-F238E27FC236}">
                  <a16:creationId xmlns:a16="http://schemas.microsoft.com/office/drawing/2014/main" id="{EB9021A7-267B-453C-9F19-3A1939399537}"/>
                </a:ext>
              </a:extLst>
            </p:cNvPr>
            <p:cNvGrpSpPr/>
            <p:nvPr/>
          </p:nvGrpSpPr>
          <p:grpSpPr>
            <a:xfrm>
              <a:off x="2514949" y="5290541"/>
              <a:ext cx="284339" cy="228502"/>
              <a:chOff x="2514949" y="5290541"/>
              <a:chExt cx="284339" cy="228502"/>
            </a:xfrm>
          </p:grpSpPr>
          <p:sp>
            <p:nvSpPr>
              <p:cNvPr id="290" name="Rectangle 56">
                <a:extLst>
                  <a:ext uri="{FF2B5EF4-FFF2-40B4-BE49-F238E27FC236}">
                    <a16:creationId xmlns:a16="http://schemas.microsoft.com/office/drawing/2014/main" id="{78BD22CF-052D-4971-9693-4B879A255645}"/>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91" name="Rectangle 57">
                <a:extLst>
                  <a:ext uri="{FF2B5EF4-FFF2-40B4-BE49-F238E27FC236}">
                    <a16:creationId xmlns:a16="http://schemas.microsoft.com/office/drawing/2014/main" id="{742566F4-8FD1-4D3A-A6E8-660850A23A24}"/>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92" name="Rectangle 58">
                <a:extLst>
                  <a:ext uri="{FF2B5EF4-FFF2-40B4-BE49-F238E27FC236}">
                    <a16:creationId xmlns:a16="http://schemas.microsoft.com/office/drawing/2014/main" id="{EAFF57AC-7B31-4E0A-A56A-64D9AB616091}"/>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93" name="Rectangle 59">
                <a:extLst>
                  <a:ext uri="{FF2B5EF4-FFF2-40B4-BE49-F238E27FC236}">
                    <a16:creationId xmlns:a16="http://schemas.microsoft.com/office/drawing/2014/main" id="{CB086BE4-2712-4BFA-AB90-C970FDE00896}"/>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94" name="Rectangle 60">
                <a:extLst>
                  <a:ext uri="{FF2B5EF4-FFF2-40B4-BE49-F238E27FC236}">
                    <a16:creationId xmlns:a16="http://schemas.microsoft.com/office/drawing/2014/main" id="{B84B2BD3-12BE-48CA-B44D-9716B8E17C1D}"/>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95" name="Rectangle 61">
                <a:extLst>
                  <a:ext uri="{FF2B5EF4-FFF2-40B4-BE49-F238E27FC236}">
                    <a16:creationId xmlns:a16="http://schemas.microsoft.com/office/drawing/2014/main" id="{EB7859A5-6579-4856-8784-1F609DABEEF6}"/>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96" name="Freeform 62">
                <a:extLst>
                  <a:ext uri="{FF2B5EF4-FFF2-40B4-BE49-F238E27FC236}">
                    <a16:creationId xmlns:a16="http://schemas.microsoft.com/office/drawing/2014/main" id="{EF76A8BE-BBD5-4C04-BBBA-D656B22B8713}"/>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97" name="Freeform 63">
                <a:extLst>
                  <a:ext uri="{FF2B5EF4-FFF2-40B4-BE49-F238E27FC236}">
                    <a16:creationId xmlns:a16="http://schemas.microsoft.com/office/drawing/2014/main" id="{2595BF1E-AD56-4EE6-83AC-0CED5146C702}"/>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298" name="Freeform 64">
                <a:extLst>
                  <a:ext uri="{FF2B5EF4-FFF2-40B4-BE49-F238E27FC236}">
                    <a16:creationId xmlns:a16="http://schemas.microsoft.com/office/drawing/2014/main" id="{7116BDB5-745F-4F97-9B76-5176A075FB7D}"/>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grpSp>
        <p:cxnSp>
          <p:nvCxnSpPr>
            <p:cNvPr id="343" name="Straight Connector 342">
              <a:extLst>
                <a:ext uri="{FF2B5EF4-FFF2-40B4-BE49-F238E27FC236}">
                  <a16:creationId xmlns:a16="http://schemas.microsoft.com/office/drawing/2014/main" id="{E950407C-FD14-468A-B8D9-3AFB90D95110}"/>
                </a:ext>
              </a:extLst>
            </p:cNvPr>
            <p:cNvCxnSpPr>
              <a:stCxn id="311" idx="1"/>
              <a:endCxn id="301" idx="3"/>
            </p:cNvCxnSpPr>
            <p:nvPr/>
          </p:nvCxnSpPr>
          <p:spPr>
            <a:xfrm flipH="1">
              <a:off x="4907597" y="5218164"/>
              <a:ext cx="268306" cy="1887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D1EB9DFE-FCCF-4F3C-BD45-D2007563C6DF}"/>
                </a:ext>
              </a:extLst>
            </p:cNvPr>
            <p:cNvCxnSpPr>
              <a:cxnSpLocks/>
              <a:stCxn id="321" idx="1"/>
            </p:cNvCxnSpPr>
            <p:nvPr/>
          </p:nvCxnSpPr>
          <p:spPr>
            <a:xfrm flipH="1">
              <a:off x="4903439" y="5401494"/>
              <a:ext cx="272464" cy="469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C15139D1-D121-409F-91A7-59DBB8E9AC3D}"/>
                </a:ext>
              </a:extLst>
            </p:cNvPr>
            <p:cNvCxnSpPr>
              <a:cxnSpLocks/>
              <a:stCxn id="331" idx="1"/>
            </p:cNvCxnSpPr>
            <p:nvPr/>
          </p:nvCxnSpPr>
          <p:spPr>
            <a:xfrm flipH="1" flipV="1">
              <a:off x="4903439" y="5406186"/>
              <a:ext cx="272464" cy="178638"/>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10" name="Group 309">
              <a:extLst>
                <a:ext uri="{FF2B5EF4-FFF2-40B4-BE49-F238E27FC236}">
                  <a16:creationId xmlns:a16="http://schemas.microsoft.com/office/drawing/2014/main" id="{496B6D45-829B-4C94-B2E5-305DBFD4B4B6}"/>
                </a:ext>
              </a:extLst>
            </p:cNvPr>
            <p:cNvGrpSpPr/>
            <p:nvPr/>
          </p:nvGrpSpPr>
          <p:grpSpPr>
            <a:xfrm>
              <a:off x="5175903" y="5136111"/>
              <a:ext cx="204208" cy="164106"/>
              <a:chOff x="2514949" y="5290541"/>
              <a:chExt cx="284339" cy="228502"/>
            </a:xfrm>
          </p:grpSpPr>
          <p:sp>
            <p:nvSpPr>
              <p:cNvPr id="311" name="Rectangle 56">
                <a:extLst>
                  <a:ext uri="{FF2B5EF4-FFF2-40B4-BE49-F238E27FC236}">
                    <a16:creationId xmlns:a16="http://schemas.microsoft.com/office/drawing/2014/main" id="{74FD4343-7FDF-4972-8B14-02A4F95CF3A7}"/>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12" name="Rectangle 57">
                <a:extLst>
                  <a:ext uri="{FF2B5EF4-FFF2-40B4-BE49-F238E27FC236}">
                    <a16:creationId xmlns:a16="http://schemas.microsoft.com/office/drawing/2014/main" id="{3EDDA4D5-1D67-472B-AC17-FF81EC3EACB9}"/>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13" name="Rectangle 58">
                <a:extLst>
                  <a:ext uri="{FF2B5EF4-FFF2-40B4-BE49-F238E27FC236}">
                    <a16:creationId xmlns:a16="http://schemas.microsoft.com/office/drawing/2014/main" id="{96EB294A-20D3-4147-8C33-6FD4E6119316}"/>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14" name="Rectangle 59">
                <a:extLst>
                  <a:ext uri="{FF2B5EF4-FFF2-40B4-BE49-F238E27FC236}">
                    <a16:creationId xmlns:a16="http://schemas.microsoft.com/office/drawing/2014/main" id="{94DBA7D3-F68A-4606-885F-BC59BB32BB07}"/>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15" name="Rectangle 60">
                <a:extLst>
                  <a:ext uri="{FF2B5EF4-FFF2-40B4-BE49-F238E27FC236}">
                    <a16:creationId xmlns:a16="http://schemas.microsoft.com/office/drawing/2014/main" id="{61E97E5C-BA58-497B-8D6A-7379F59E60FE}"/>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16" name="Rectangle 61">
                <a:extLst>
                  <a:ext uri="{FF2B5EF4-FFF2-40B4-BE49-F238E27FC236}">
                    <a16:creationId xmlns:a16="http://schemas.microsoft.com/office/drawing/2014/main" id="{F9A56C47-ECAD-4129-B42D-6D64D4E9A2C5}"/>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17" name="Freeform 62">
                <a:extLst>
                  <a:ext uri="{FF2B5EF4-FFF2-40B4-BE49-F238E27FC236}">
                    <a16:creationId xmlns:a16="http://schemas.microsoft.com/office/drawing/2014/main" id="{F42F6446-0B36-4433-B905-4979E2ADA3B3}"/>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18" name="Freeform 63">
                <a:extLst>
                  <a:ext uri="{FF2B5EF4-FFF2-40B4-BE49-F238E27FC236}">
                    <a16:creationId xmlns:a16="http://schemas.microsoft.com/office/drawing/2014/main" id="{E3D064E2-0FB6-4BED-8C71-04D2DFFFBE42}"/>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19" name="Freeform 64">
                <a:extLst>
                  <a:ext uri="{FF2B5EF4-FFF2-40B4-BE49-F238E27FC236}">
                    <a16:creationId xmlns:a16="http://schemas.microsoft.com/office/drawing/2014/main" id="{6C9CCBB5-A60F-4D88-8223-F4975AF16E91}"/>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grpSp>
        <p:grpSp>
          <p:nvGrpSpPr>
            <p:cNvPr id="320" name="Group 319">
              <a:extLst>
                <a:ext uri="{FF2B5EF4-FFF2-40B4-BE49-F238E27FC236}">
                  <a16:creationId xmlns:a16="http://schemas.microsoft.com/office/drawing/2014/main" id="{7D9A67CC-5107-4837-8A79-9ADE41BF8EAB}"/>
                </a:ext>
              </a:extLst>
            </p:cNvPr>
            <p:cNvGrpSpPr/>
            <p:nvPr/>
          </p:nvGrpSpPr>
          <p:grpSpPr>
            <a:xfrm>
              <a:off x="5175903" y="5319441"/>
              <a:ext cx="204208" cy="164106"/>
              <a:chOff x="2514949" y="5290541"/>
              <a:chExt cx="284339" cy="228502"/>
            </a:xfrm>
          </p:grpSpPr>
          <p:sp>
            <p:nvSpPr>
              <p:cNvPr id="321" name="Rectangle 56">
                <a:extLst>
                  <a:ext uri="{FF2B5EF4-FFF2-40B4-BE49-F238E27FC236}">
                    <a16:creationId xmlns:a16="http://schemas.microsoft.com/office/drawing/2014/main" id="{880C7255-D3DB-45B7-B1EA-E92EA6ECEB34}"/>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22" name="Rectangle 57">
                <a:extLst>
                  <a:ext uri="{FF2B5EF4-FFF2-40B4-BE49-F238E27FC236}">
                    <a16:creationId xmlns:a16="http://schemas.microsoft.com/office/drawing/2014/main" id="{83844B09-6456-4A5B-92CA-4D5608D71F3B}"/>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23" name="Rectangle 58">
                <a:extLst>
                  <a:ext uri="{FF2B5EF4-FFF2-40B4-BE49-F238E27FC236}">
                    <a16:creationId xmlns:a16="http://schemas.microsoft.com/office/drawing/2014/main" id="{20F5560A-C31E-4624-98BE-E596D0BE2740}"/>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24" name="Rectangle 59">
                <a:extLst>
                  <a:ext uri="{FF2B5EF4-FFF2-40B4-BE49-F238E27FC236}">
                    <a16:creationId xmlns:a16="http://schemas.microsoft.com/office/drawing/2014/main" id="{41AA3257-B781-4076-BC60-F1A18D237AEC}"/>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25" name="Rectangle 60">
                <a:extLst>
                  <a:ext uri="{FF2B5EF4-FFF2-40B4-BE49-F238E27FC236}">
                    <a16:creationId xmlns:a16="http://schemas.microsoft.com/office/drawing/2014/main" id="{2770CF40-71CD-4174-8EB0-5B7D0716EABD}"/>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26" name="Rectangle 61">
                <a:extLst>
                  <a:ext uri="{FF2B5EF4-FFF2-40B4-BE49-F238E27FC236}">
                    <a16:creationId xmlns:a16="http://schemas.microsoft.com/office/drawing/2014/main" id="{5F552C7F-0E77-4423-89E0-3F456CB5CB4A}"/>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27" name="Freeform 62">
                <a:extLst>
                  <a:ext uri="{FF2B5EF4-FFF2-40B4-BE49-F238E27FC236}">
                    <a16:creationId xmlns:a16="http://schemas.microsoft.com/office/drawing/2014/main" id="{0330C607-82F8-46B1-BFE6-EAA8B332B7FD}"/>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28" name="Freeform 63">
                <a:extLst>
                  <a:ext uri="{FF2B5EF4-FFF2-40B4-BE49-F238E27FC236}">
                    <a16:creationId xmlns:a16="http://schemas.microsoft.com/office/drawing/2014/main" id="{AAA84F75-F3A7-45C5-8AA1-28297BE9B9F4}"/>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29" name="Freeform 64">
                <a:extLst>
                  <a:ext uri="{FF2B5EF4-FFF2-40B4-BE49-F238E27FC236}">
                    <a16:creationId xmlns:a16="http://schemas.microsoft.com/office/drawing/2014/main" id="{35797EF9-4D19-4EA2-99E7-B1047A79220D}"/>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grpSp>
        <p:grpSp>
          <p:nvGrpSpPr>
            <p:cNvPr id="330" name="Group 329">
              <a:extLst>
                <a:ext uri="{FF2B5EF4-FFF2-40B4-BE49-F238E27FC236}">
                  <a16:creationId xmlns:a16="http://schemas.microsoft.com/office/drawing/2014/main" id="{92A96A5F-7290-4496-887D-B0DBD5D826BC}"/>
                </a:ext>
              </a:extLst>
            </p:cNvPr>
            <p:cNvGrpSpPr/>
            <p:nvPr/>
          </p:nvGrpSpPr>
          <p:grpSpPr>
            <a:xfrm>
              <a:off x="5175903" y="5502771"/>
              <a:ext cx="204208" cy="164106"/>
              <a:chOff x="2514949" y="5290541"/>
              <a:chExt cx="284339" cy="228502"/>
            </a:xfrm>
          </p:grpSpPr>
          <p:sp>
            <p:nvSpPr>
              <p:cNvPr id="331" name="Rectangle 56">
                <a:extLst>
                  <a:ext uri="{FF2B5EF4-FFF2-40B4-BE49-F238E27FC236}">
                    <a16:creationId xmlns:a16="http://schemas.microsoft.com/office/drawing/2014/main" id="{6B9BC65E-C106-4DC9-82C7-68206BF22F2D}"/>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32" name="Rectangle 57">
                <a:extLst>
                  <a:ext uri="{FF2B5EF4-FFF2-40B4-BE49-F238E27FC236}">
                    <a16:creationId xmlns:a16="http://schemas.microsoft.com/office/drawing/2014/main" id="{BE200CAD-B938-4817-95A3-E6607256339B}"/>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33" name="Rectangle 58">
                <a:extLst>
                  <a:ext uri="{FF2B5EF4-FFF2-40B4-BE49-F238E27FC236}">
                    <a16:creationId xmlns:a16="http://schemas.microsoft.com/office/drawing/2014/main" id="{996C2919-D489-434E-9E2F-72C3D5D4D9DB}"/>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34" name="Rectangle 59">
                <a:extLst>
                  <a:ext uri="{FF2B5EF4-FFF2-40B4-BE49-F238E27FC236}">
                    <a16:creationId xmlns:a16="http://schemas.microsoft.com/office/drawing/2014/main" id="{7A9355EC-176C-4EEC-BE4B-FCA9E502FC99}"/>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35" name="Rectangle 60">
                <a:extLst>
                  <a:ext uri="{FF2B5EF4-FFF2-40B4-BE49-F238E27FC236}">
                    <a16:creationId xmlns:a16="http://schemas.microsoft.com/office/drawing/2014/main" id="{3E055000-45F3-426A-84BE-C586DF25007B}"/>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36" name="Rectangle 61">
                <a:extLst>
                  <a:ext uri="{FF2B5EF4-FFF2-40B4-BE49-F238E27FC236}">
                    <a16:creationId xmlns:a16="http://schemas.microsoft.com/office/drawing/2014/main" id="{0C7572ED-B9B6-4682-B092-FE091E1EC2C4}"/>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37" name="Freeform 62">
                <a:extLst>
                  <a:ext uri="{FF2B5EF4-FFF2-40B4-BE49-F238E27FC236}">
                    <a16:creationId xmlns:a16="http://schemas.microsoft.com/office/drawing/2014/main" id="{6A88D57A-D9F5-4C80-A1A9-C261A8321187}"/>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38" name="Freeform 63">
                <a:extLst>
                  <a:ext uri="{FF2B5EF4-FFF2-40B4-BE49-F238E27FC236}">
                    <a16:creationId xmlns:a16="http://schemas.microsoft.com/office/drawing/2014/main" id="{524079F7-9828-4C0B-95E7-7D419B18B37E}"/>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39" name="Freeform 64">
                <a:extLst>
                  <a:ext uri="{FF2B5EF4-FFF2-40B4-BE49-F238E27FC236}">
                    <a16:creationId xmlns:a16="http://schemas.microsoft.com/office/drawing/2014/main" id="{1D95DEA9-01F3-4F48-9B80-26D842A3AD16}"/>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grpSp>
        <p:grpSp>
          <p:nvGrpSpPr>
            <p:cNvPr id="300" name="Group 299">
              <a:extLst>
                <a:ext uri="{FF2B5EF4-FFF2-40B4-BE49-F238E27FC236}">
                  <a16:creationId xmlns:a16="http://schemas.microsoft.com/office/drawing/2014/main" id="{58A603CA-2B1F-429B-856B-91D6215F92BA}"/>
                </a:ext>
              </a:extLst>
            </p:cNvPr>
            <p:cNvGrpSpPr/>
            <p:nvPr/>
          </p:nvGrpSpPr>
          <p:grpSpPr>
            <a:xfrm>
              <a:off x="4623258" y="5292688"/>
              <a:ext cx="284339" cy="228502"/>
              <a:chOff x="2514949" y="5290541"/>
              <a:chExt cx="284339" cy="228502"/>
            </a:xfrm>
          </p:grpSpPr>
          <p:sp>
            <p:nvSpPr>
              <p:cNvPr id="301" name="Rectangle 56">
                <a:extLst>
                  <a:ext uri="{FF2B5EF4-FFF2-40B4-BE49-F238E27FC236}">
                    <a16:creationId xmlns:a16="http://schemas.microsoft.com/office/drawing/2014/main" id="{301B761B-84E1-48D8-A96D-9AA88EB98415}"/>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02" name="Rectangle 57">
                <a:extLst>
                  <a:ext uri="{FF2B5EF4-FFF2-40B4-BE49-F238E27FC236}">
                    <a16:creationId xmlns:a16="http://schemas.microsoft.com/office/drawing/2014/main" id="{EA1383E2-175B-4D82-AC37-D12AA132ED92}"/>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03" name="Rectangle 58">
                <a:extLst>
                  <a:ext uri="{FF2B5EF4-FFF2-40B4-BE49-F238E27FC236}">
                    <a16:creationId xmlns:a16="http://schemas.microsoft.com/office/drawing/2014/main" id="{CE536714-23C4-4120-9E8E-9B531E115E5D}"/>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04" name="Rectangle 59">
                <a:extLst>
                  <a:ext uri="{FF2B5EF4-FFF2-40B4-BE49-F238E27FC236}">
                    <a16:creationId xmlns:a16="http://schemas.microsoft.com/office/drawing/2014/main" id="{5EEF1F9D-304E-41D0-9B33-479FFF1EAC8C}"/>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05" name="Rectangle 60">
                <a:extLst>
                  <a:ext uri="{FF2B5EF4-FFF2-40B4-BE49-F238E27FC236}">
                    <a16:creationId xmlns:a16="http://schemas.microsoft.com/office/drawing/2014/main" id="{22199CED-0526-4ACA-B032-A6A293FE72FA}"/>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06" name="Rectangle 61">
                <a:extLst>
                  <a:ext uri="{FF2B5EF4-FFF2-40B4-BE49-F238E27FC236}">
                    <a16:creationId xmlns:a16="http://schemas.microsoft.com/office/drawing/2014/main" id="{A7033C60-1D74-48CD-B1DC-4C5CC6A56A29}"/>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07" name="Freeform 62">
                <a:extLst>
                  <a:ext uri="{FF2B5EF4-FFF2-40B4-BE49-F238E27FC236}">
                    <a16:creationId xmlns:a16="http://schemas.microsoft.com/office/drawing/2014/main" id="{4304C6B5-3025-4AB4-B69B-7EADBFE8C6BA}"/>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08" name="Freeform 63">
                <a:extLst>
                  <a:ext uri="{FF2B5EF4-FFF2-40B4-BE49-F238E27FC236}">
                    <a16:creationId xmlns:a16="http://schemas.microsoft.com/office/drawing/2014/main" id="{9A8BFC4A-2603-4F57-A329-9687474FE1A4}"/>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09" name="Freeform 64">
                <a:extLst>
                  <a:ext uri="{FF2B5EF4-FFF2-40B4-BE49-F238E27FC236}">
                    <a16:creationId xmlns:a16="http://schemas.microsoft.com/office/drawing/2014/main" id="{64690CC9-83D6-40A3-879E-66B2E0AAF86B}"/>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grpSp>
        <p:sp>
          <p:nvSpPr>
            <p:cNvPr id="350" name="Rectangle 47">
              <a:extLst>
                <a:ext uri="{FF2B5EF4-FFF2-40B4-BE49-F238E27FC236}">
                  <a16:creationId xmlns:a16="http://schemas.microsoft.com/office/drawing/2014/main" id="{D37DFFCB-256B-4567-9BB5-7309C8A4F1E3}"/>
                </a:ext>
              </a:extLst>
            </p:cNvPr>
            <p:cNvSpPr>
              <a:spLocks noChangeArrowheads="1"/>
            </p:cNvSpPr>
            <p:nvPr/>
          </p:nvSpPr>
          <p:spPr bwMode="auto">
            <a:xfrm>
              <a:off x="2628046" y="6005909"/>
              <a:ext cx="650880" cy="276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214">
                <a:lnSpc>
                  <a:spcPct val="90000"/>
                </a:lnSpc>
                <a:defRPr/>
              </a:pP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Stores in </a:t>
              </a:r>
              <a:b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b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blob storage</a:t>
              </a:r>
            </a:p>
          </p:txBody>
        </p:sp>
        <p:sp>
          <p:nvSpPr>
            <p:cNvPr id="351" name="Rectangle 47">
              <a:extLst>
                <a:ext uri="{FF2B5EF4-FFF2-40B4-BE49-F238E27FC236}">
                  <a16:creationId xmlns:a16="http://schemas.microsoft.com/office/drawing/2014/main" id="{758E0FD9-4D29-4BD9-858E-C95B3081D61D}"/>
                </a:ext>
              </a:extLst>
            </p:cNvPr>
            <p:cNvSpPr>
              <a:spLocks noChangeArrowheads="1"/>
            </p:cNvSpPr>
            <p:nvPr/>
          </p:nvSpPr>
          <p:spPr bwMode="auto">
            <a:xfrm>
              <a:off x="4579219" y="6005909"/>
              <a:ext cx="837315" cy="276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214">
                <a:lnSpc>
                  <a:spcPct val="90000"/>
                </a:lnSpc>
                <a:defRPr/>
              </a:pP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Produces scaled</a:t>
              </a:r>
              <a:b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b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images</a:t>
              </a:r>
            </a:p>
          </p:txBody>
        </p:sp>
      </p:grpSp>
      <p:grpSp>
        <p:nvGrpSpPr>
          <p:cNvPr id="448" name="Group 447">
            <a:extLst>
              <a:ext uri="{FF2B5EF4-FFF2-40B4-BE49-F238E27FC236}">
                <a16:creationId xmlns:a16="http://schemas.microsoft.com/office/drawing/2014/main" id="{9CE69F5A-A6C2-46D1-8E1B-D3B888AC485C}"/>
              </a:ext>
            </a:extLst>
          </p:cNvPr>
          <p:cNvGrpSpPr/>
          <p:nvPr/>
        </p:nvGrpSpPr>
        <p:grpSpPr>
          <a:xfrm>
            <a:off x="6118043" y="1879819"/>
            <a:ext cx="5619965" cy="2231286"/>
            <a:chOff x="6240725" y="1916792"/>
            <a:chExt cx="5733470" cy="2276351"/>
          </a:xfrm>
        </p:grpSpPr>
        <p:sp>
          <p:nvSpPr>
            <p:cNvPr id="15" name="Rectangle 14">
              <a:extLst>
                <a:ext uri="{FF2B5EF4-FFF2-40B4-BE49-F238E27FC236}">
                  <a16:creationId xmlns:a16="http://schemas.microsoft.com/office/drawing/2014/main" id="{624CE282-52C3-43BF-9544-BCDCF761F82D}"/>
                </a:ext>
              </a:extLst>
            </p:cNvPr>
            <p:cNvSpPr/>
            <p:nvPr/>
          </p:nvSpPr>
          <p:spPr bwMode="auto">
            <a:xfrm>
              <a:off x="6240725" y="1916792"/>
              <a:ext cx="5733470" cy="2276351"/>
            </a:xfrm>
            <a:prstGeom prst="rect">
              <a:avLst/>
            </a:prstGeom>
            <a:solidFill>
              <a:schemeClr val="bg1"/>
            </a:solid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896042"/>
              <a:r>
                <a:rPr lang="en-US" sz="1961" kern="0" dirty="0">
                  <a:gradFill>
                    <a:gsLst>
                      <a:gs pos="0">
                        <a:srgbClr val="0078D7"/>
                      </a:gs>
                      <a:gs pos="100000">
                        <a:srgbClr val="0078D7"/>
                      </a:gs>
                    </a:gsLst>
                    <a:lin ang="5400000" scaled="0"/>
                  </a:gradFill>
                  <a:cs typeface="Segoe UI Semibold" panose="020B0702040204020203" pitchFamily="34" charset="0"/>
                </a:rPr>
                <a:t>Timer-based processing</a:t>
              </a:r>
            </a:p>
          </p:txBody>
        </p:sp>
        <p:sp>
          <p:nvSpPr>
            <p:cNvPr id="352" name="Rectangle 47">
              <a:extLst>
                <a:ext uri="{FF2B5EF4-FFF2-40B4-BE49-F238E27FC236}">
                  <a16:creationId xmlns:a16="http://schemas.microsoft.com/office/drawing/2014/main" id="{A016DE09-C949-4826-82FE-2C731598510E}"/>
                </a:ext>
              </a:extLst>
            </p:cNvPr>
            <p:cNvSpPr>
              <a:spLocks noChangeArrowheads="1"/>
            </p:cNvSpPr>
            <p:nvPr/>
          </p:nvSpPr>
          <p:spPr bwMode="auto">
            <a:xfrm>
              <a:off x="10903302" y="3774773"/>
              <a:ext cx="585465" cy="138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214">
                <a:lnSpc>
                  <a:spcPct val="90000"/>
                </a:lnSpc>
                <a:defRPr/>
              </a:pP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Clean table</a:t>
              </a:r>
            </a:p>
          </p:txBody>
        </p:sp>
        <p:sp>
          <p:nvSpPr>
            <p:cNvPr id="353" name="Rectangle 47">
              <a:extLst>
                <a:ext uri="{FF2B5EF4-FFF2-40B4-BE49-F238E27FC236}">
                  <a16:creationId xmlns:a16="http://schemas.microsoft.com/office/drawing/2014/main" id="{E7EC1039-2495-454F-843D-A87ED890D075}"/>
                </a:ext>
              </a:extLst>
            </p:cNvPr>
            <p:cNvSpPr>
              <a:spLocks noChangeArrowheads="1"/>
            </p:cNvSpPr>
            <p:nvPr/>
          </p:nvSpPr>
          <p:spPr bwMode="auto">
            <a:xfrm>
              <a:off x="6711401" y="3774773"/>
              <a:ext cx="442492" cy="27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214">
                <a:lnSpc>
                  <a:spcPct val="90000"/>
                </a:lnSpc>
                <a:defRPr/>
              </a:pP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Every 15</a:t>
              </a:r>
              <a:b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b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minutes</a:t>
              </a:r>
            </a:p>
          </p:txBody>
        </p:sp>
        <p:cxnSp>
          <p:nvCxnSpPr>
            <p:cNvPr id="354" name="Straight Arrow Connector 353">
              <a:extLst>
                <a:ext uri="{FF2B5EF4-FFF2-40B4-BE49-F238E27FC236}">
                  <a16:creationId xmlns:a16="http://schemas.microsoft.com/office/drawing/2014/main" id="{9084BA1B-3F02-4144-9F4D-05E3819E4A66}"/>
                </a:ext>
              </a:extLst>
            </p:cNvPr>
            <p:cNvCxnSpPr>
              <a:cxnSpLocks/>
            </p:cNvCxnSpPr>
            <p:nvPr/>
          </p:nvCxnSpPr>
          <p:spPr>
            <a:xfrm>
              <a:off x="7355130" y="3089583"/>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355" name="Rectangle: Rounded Corners 354">
              <a:extLst>
                <a:ext uri="{FF2B5EF4-FFF2-40B4-BE49-F238E27FC236}">
                  <a16:creationId xmlns:a16="http://schemas.microsoft.com/office/drawing/2014/main" id="{AD63F75C-2E4A-4CC0-A995-29E49D9FCA71}"/>
                </a:ext>
              </a:extLst>
            </p:cNvPr>
            <p:cNvSpPr/>
            <p:nvPr/>
          </p:nvSpPr>
          <p:spPr bwMode="auto">
            <a:xfrm>
              <a:off x="7914489" y="2640283"/>
              <a:ext cx="2183095"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56" name="Group 355">
              <a:extLst>
                <a:ext uri="{FF2B5EF4-FFF2-40B4-BE49-F238E27FC236}">
                  <a16:creationId xmlns:a16="http://schemas.microsoft.com/office/drawing/2014/main" id="{47A09E7C-50B9-4E5C-87CF-CEAD89B35496}"/>
                </a:ext>
              </a:extLst>
            </p:cNvPr>
            <p:cNvGrpSpPr/>
            <p:nvPr/>
          </p:nvGrpSpPr>
          <p:grpSpPr>
            <a:xfrm>
              <a:off x="7917950" y="2524829"/>
              <a:ext cx="452260" cy="417074"/>
              <a:chOff x="7989965" y="5173839"/>
              <a:chExt cx="308230" cy="284249"/>
            </a:xfrm>
          </p:grpSpPr>
          <p:sp>
            <p:nvSpPr>
              <p:cNvPr id="357" name="Rectangle 356">
                <a:extLst>
                  <a:ext uri="{FF2B5EF4-FFF2-40B4-BE49-F238E27FC236}">
                    <a16:creationId xmlns:a16="http://schemas.microsoft.com/office/drawing/2014/main" id="{33A508FE-39D6-4943-8A0B-A8E4A01ACD8D}"/>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58" name="Group 357">
                <a:extLst>
                  <a:ext uri="{FF2B5EF4-FFF2-40B4-BE49-F238E27FC236}">
                    <a16:creationId xmlns:a16="http://schemas.microsoft.com/office/drawing/2014/main" id="{3EDA1E25-5EEE-49D0-90F4-CB777F939AA1}"/>
                  </a:ext>
                </a:extLst>
              </p:cNvPr>
              <p:cNvGrpSpPr/>
              <p:nvPr/>
            </p:nvGrpSpPr>
            <p:grpSpPr>
              <a:xfrm>
                <a:off x="7989965" y="5173839"/>
                <a:ext cx="308230" cy="284249"/>
                <a:chOff x="7875624" y="5410159"/>
                <a:chExt cx="308230" cy="284249"/>
              </a:xfrm>
            </p:grpSpPr>
            <p:sp>
              <p:nvSpPr>
                <p:cNvPr id="359" name="Freeform 17">
                  <a:extLst>
                    <a:ext uri="{FF2B5EF4-FFF2-40B4-BE49-F238E27FC236}">
                      <a16:creationId xmlns:a16="http://schemas.microsoft.com/office/drawing/2014/main" id="{048E1557-061D-43C6-BA1F-E95EC92F73AC}"/>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grpSp>
              <p:nvGrpSpPr>
                <p:cNvPr id="360" name="Group 359">
                  <a:extLst>
                    <a:ext uri="{FF2B5EF4-FFF2-40B4-BE49-F238E27FC236}">
                      <a16:creationId xmlns:a16="http://schemas.microsoft.com/office/drawing/2014/main" id="{E058B922-0404-4E1B-8F94-E6AA593E50EB}"/>
                    </a:ext>
                  </a:extLst>
                </p:cNvPr>
                <p:cNvGrpSpPr/>
                <p:nvPr/>
              </p:nvGrpSpPr>
              <p:grpSpPr>
                <a:xfrm>
                  <a:off x="7875624" y="5410159"/>
                  <a:ext cx="308230" cy="284249"/>
                  <a:chOff x="7875624" y="5410159"/>
                  <a:chExt cx="308230" cy="284249"/>
                </a:xfrm>
              </p:grpSpPr>
              <p:sp>
                <p:nvSpPr>
                  <p:cNvPr id="361" name="Freeform 15">
                    <a:extLst>
                      <a:ext uri="{FF2B5EF4-FFF2-40B4-BE49-F238E27FC236}">
                        <a16:creationId xmlns:a16="http://schemas.microsoft.com/office/drawing/2014/main" id="{8C8EE485-9B72-48E9-83AF-3B56E1DC5FC2}"/>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362" name="Freeform 16">
                    <a:extLst>
                      <a:ext uri="{FF2B5EF4-FFF2-40B4-BE49-F238E27FC236}">
                        <a16:creationId xmlns:a16="http://schemas.microsoft.com/office/drawing/2014/main" id="{0FBD3154-6FFB-4EAD-AC2B-D0E23668A37F}"/>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sp>
                <p:nvSpPr>
                  <p:cNvPr id="363" name="Freeform 19">
                    <a:extLst>
                      <a:ext uri="{FF2B5EF4-FFF2-40B4-BE49-F238E27FC236}">
                        <a16:creationId xmlns:a16="http://schemas.microsoft.com/office/drawing/2014/main" id="{464D5A4E-97F9-4EA2-9089-5A7BDCACDB30}"/>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882" kern="0">
                      <a:solidFill>
                        <a:sysClr val="windowText" lastClr="000000"/>
                      </a:solidFill>
                      <a:latin typeface="Calibri" panose="020F0502020204030204"/>
                    </a:endParaRPr>
                  </a:p>
                </p:txBody>
              </p:sp>
            </p:grpSp>
          </p:grpSp>
        </p:grpSp>
        <p:cxnSp>
          <p:nvCxnSpPr>
            <p:cNvPr id="364" name="Straight Arrow Connector 363">
              <a:extLst>
                <a:ext uri="{FF2B5EF4-FFF2-40B4-BE49-F238E27FC236}">
                  <a16:creationId xmlns:a16="http://schemas.microsoft.com/office/drawing/2014/main" id="{F72A0408-89DA-43C3-852A-04462FDCB9FD}"/>
                </a:ext>
              </a:extLst>
            </p:cNvPr>
            <p:cNvCxnSpPr>
              <a:cxnSpLocks/>
            </p:cNvCxnSpPr>
            <p:nvPr/>
          </p:nvCxnSpPr>
          <p:spPr>
            <a:xfrm>
              <a:off x="10124063" y="3143516"/>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365" name="Rectangle 47">
              <a:extLst>
                <a:ext uri="{FF2B5EF4-FFF2-40B4-BE49-F238E27FC236}">
                  <a16:creationId xmlns:a16="http://schemas.microsoft.com/office/drawing/2014/main" id="{3DCF0CD5-ED59-418B-9C51-8D9A5578B328}"/>
                </a:ext>
              </a:extLst>
            </p:cNvPr>
            <p:cNvSpPr>
              <a:spLocks noChangeArrowheads="1"/>
            </p:cNvSpPr>
            <p:nvPr/>
          </p:nvSpPr>
          <p:spPr bwMode="auto">
            <a:xfrm>
              <a:off x="8420300" y="3774773"/>
              <a:ext cx="1388437" cy="138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214">
                <a:lnSpc>
                  <a:spcPct val="90000"/>
                </a:lnSpc>
                <a:defRPr/>
              </a:pPr>
              <a:r>
                <a:rPr lang="en-US" altLang="en-US" sz="980" kern="0" dirty="0">
                  <a:gradFill>
                    <a:gsLst>
                      <a:gs pos="0">
                        <a:srgbClr val="353535"/>
                      </a:gs>
                      <a:gs pos="100000">
                        <a:srgbClr val="353535"/>
                      </a:gs>
                    </a:gsLst>
                    <a:lin ang="16200000" scaled="1"/>
                  </a:gradFill>
                  <a:latin typeface="+mn-lt"/>
                  <a:cs typeface="Segoe UI Semibold" panose="020B0702040204020203" pitchFamily="34" charset="0"/>
                </a:rPr>
                <a:t>Find and clean invalid data</a:t>
              </a:r>
            </a:p>
          </p:txBody>
        </p:sp>
        <p:sp>
          <p:nvSpPr>
            <p:cNvPr id="366" name="Rectangle: Rounded Corners 365">
              <a:extLst>
                <a:ext uri="{FF2B5EF4-FFF2-40B4-BE49-F238E27FC236}">
                  <a16:creationId xmlns:a16="http://schemas.microsoft.com/office/drawing/2014/main" id="{9CB035BB-7D89-405C-AA4B-45F28CC7367A}"/>
                </a:ext>
              </a:extLst>
            </p:cNvPr>
            <p:cNvSpPr/>
            <p:nvPr/>
          </p:nvSpPr>
          <p:spPr bwMode="auto">
            <a:xfrm>
              <a:off x="10709136" y="2614512"/>
              <a:ext cx="974859" cy="974190"/>
            </a:xfrm>
            <a:prstGeom prst="roundRect">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67" name="Group 366">
              <a:extLst>
                <a:ext uri="{FF2B5EF4-FFF2-40B4-BE49-F238E27FC236}">
                  <a16:creationId xmlns:a16="http://schemas.microsoft.com/office/drawing/2014/main" id="{A2863F50-0AAC-4C49-A26A-3BCB617F1B14}"/>
                </a:ext>
              </a:extLst>
            </p:cNvPr>
            <p:cNvGrpSpPr/>
            <p:nvPr/>
          </p:nvGrpSpPr>
          <p:grpSpPr>
            <a:xfrm>
              <a:off x="10904663" y="2851700"/>
              <a:ext cx="583805" cy="499815"/>
              <a:chOff x="5888038" y="3135313"/>
              <a:chExt cx="1125538" cy="963612"/>
            </a:xfrm>
          </p:grpSpPr>
          <p:sp>
            <p:nvSpPr>
              <p:cNvPr id="368" name="Freeform 21">
                <a:extLst>
                  <a:ext uri="{FF2B5EF4-FFF2-40B4-BE49-F238E27FC236}">
                    <a16:creationId xmlns:a16="http://schemas.microsoft.com/office/drawing/2014/main" id="{7A01D638-C6A0-4E4E-B711-E1B023DD374C}"/>
                  </a:ext>
                </a:extLst>
              </p:cNvPr>
              <p:cNvSpPr>
                <a:spLocks/>
              </p:cNvSpPr>
              <p:nvPr/>
            </p:nvSpPr>
            <p:spPr bwMode="auto">
              <a:xfrm>
                <a:off x="5888038" y="3308350"/>
                <a:ext cx="1125538" cy="790575"/>
              </a:xfrm>
              <a:custGeom>
                <a:avLst/>
                <a:gdLst>
                  <a:gd name="T0" fmla="*/ 0 w 300"/>
                  <a:gd name="T1" fmla="*/ 198 h 210"/>
                  <a:gd name="T2" fmla="*/ 11 w 300"/>
                  <a:gd name="T3" fmla="*/ 210 h 210"/>
                  <a:gd name="T4" fmla="*/ 289 w 300"/>
                  <a:gd name="T5" fmla="*/ 210 h 210"/>
                  <a:gd name="T6" fmla="*/ 300 w 300"/>
                  <a:gd name="T7" fmla="*/ 198 h 210"/>
                  <a:gd name="T8" fmla="*/ 300 w 300"/>
                  <a:gd name="T9" fmla="*/ 0 h 210"/>
                  <a:gd name="T10" fmla="*/ 0 w 300"/>
                  <a:gd name="T11" fmla="*/ 0 h 210"/>
                  <a:gd name="T12" fmla="*/ 0 w 300"/>
                  <a:gd name="T13" fmla="*/ 198 h 210"/>
                </a:gdLst>
                <a:ahLst/>
                <a:cxnLst>
                  <a:cxn ang="0">
                    <a:pos x="T0" y="T1"/>
                  </a:cxn>
                  <a:cxn ang="0">
                    <a:pos x="T2" y="T3"/>
                  </a:cxn>
                  <a:cxn ang="0">
                    <a:pos x="T4" y="T5"/>
                  </a:cxn>
                  <a:cxn ang="0">
                    <a:pos x="T6" y="T7"/>
                  </a:cxn>
                  <a:cxn ang="0">
                    <a:pos x="T8" y="T9"/>
                  </a:cxn>
                  <a:cxn ang="0">
                    <a:pos x="T10" y="T11"/>
                  </a:cxn>
                  <a:cxn ang="0">
                    <a:pos x="T12" y="T13"/>
                  </a:cxn>
                </a:cxnLst>
                <a:rect l="0" t="0" r="r" b="b"/>
                <a:pathLst>
                  <a:path w="300" h="210">
                    <a:moveTo>
                      <a:pt x="0" y="198"/>
                    </a:moveTo>
                    <a:cubicBezTo>
                      <a:pt x="0" y="204"/>
                      <a:pt x="4" y="210"/>
                      <a:pt x="11" y="210"/>
                    </a:cubicBezTo>
                    <a:cubicBezTo>
                      <a:pt x="289" y="210"/>
                      <a:pt x="289" y="210"/>
                      <a:pt x="289" y="210"/>
                    </a:cubicBezTo>
                    <a:cubicBezTo>
                      <a:pt x="295" y="210"/>
                      <a:pt x="300" y="205"/>
                      <a:pt x="300" y="198"/>
                    </a:cubicBezTo>
                    <a:cubicBezTo>
                      <a:pt x="300" y="0"/>
                      <a:pt x="300" y="0"/>
                      <a:pt x="300" y="0"/>
                    </a:cubicBezTo>
                    <a:cubicBezTo>
                      <a:pt x="0" y="0"/>
                      <a:pt x="0" y="0"/>
                      <a:pt x="0" y="0"/>
                    </a:cubicBezTo>
                    <a:cubicBezTo>
                      <a:pt x="0" y="198"/>
                      <a:pt x="0" y="198"/>
                      <a:pt x="0" y="198"/>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69" name="Freeform 22">
                <a:extLst>
                  <a:ext uri="{FF2B5EF4-FFF2-40B4-BE49-F238E27FC236}">
                    <a16:creationId xmlns:a16="http://schemas.microsoft.com/office/drawing/2014/main" id="{F9234607-A8C3-4956-846D-44070E63FAF4}"/>
                  </a:ext>
                </a:extLst>
              </p:cNvPr>
              <p:cNvSpPr>
                <a:spLocks/>
              </p:cNvSpPr>
              <p:nvPr/>
            </p:nvSpPr>
            <p:spPr bwMode="auto">
              <a:xfrm>
                <a:off x="5888038" y="3135313"/>
                <a:ext cx="1125538" cy="173038"/>
              </a:xfrm>
              <a:custGeom>
                <a:avLst/>
                <a:gdLst>
                  <a:gd name="T0" fmla="*/ 289 w 300"/>
                  <a:gd name="T1" fmla="*/ 0 h 46"/>
                  <a:gd name="T2" fmla="*/ 11 w 300"/>
                  <a:gd name="T3" fmla="*/ 0 h 46"/>
                  <a:gd name="T4" fmla="*/ 0 w 300"/>
                  <a:gd name="T5" fmla="*/ 11 h 46"/>
                  <a:gd name="T6" fmla="*/ 0 w 300"/>
                  <a:gd name="T7" fmla="*/ 46 h 46"/>
                  <a:gd name="T8" fmla="*/ 300 w 300"/>
                  <a:gd name="T9" fmla="*/ 46 h 46"/>
                  <a:gd name="T10" fmla="*/ 300 w 300"/>
                  <a:gd name="T11" fmla="*/ 11 h 46"/>
                  <a:gd name="T12" fmla="*/ 289 w 300"/>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300" h="46">
                    <a:moveTo>
                      <a:pt x="289" y="0"/>
                    </a:moveTo>
                    <a:cubicBezTo>
                      <a:pt x="11" y="0"/>
                      <a:pt x="11" y="0"/>
                      <a:pt x="11" y="0"/>
                    </a:cubicBezTo>
                    <a:cubicBezTo>
                      <a:pt x="4" y="0"/>
                      <a:pt x="0" y="5"/>
                      <a:pt x="0" y="11"/>
                    </a:cubicBezTo>
                    <a:cubicBezTo>
                      <a:pt x="0" y="46"/>
                      <a:pt x="0" y="46"/>
                      <a:pt x="0" y="46"/>
                    </a:cubicBezTo>
                    <a:cubicBezTo>
                      <a:pt x="300" y="46"/>
                      <a:pt x="300" y="46"/>
                      <a:pt x="300" y="46"/>
                    </a:cubicBezTo>
                    <a:cubicBezTo>
                      <a:pt x="300" y="11"/>
                      <a:pt x="300" y="11"/>
                      <a:pt x="300" y="11"/>
                    </a:cubicBezTo>
                    <a:cubicBezTo>
                      <a:pt x="300" y="5"/>
                      <a:pt x="296" y="0"/>
                      <a:pt x="289" y="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70" name="Rectangle 369">
                <a:extLst>
                  <a:ext uri="{FF2B5EF4-FFF2-40B4-BE49-F238E27FC236}">
                    <a16:creationId xmlns:a16="http://schemas.microsoft.com/office/drawing/2014/main" id="{AC30A465-E8B7-4B48-A1A4-6BEA6412ECF4}"/>
                  </a:ext>
                </a:extLst>
              </p:cNvPr>
              <p:cNvSpPr>
                <a:spLocks noChangeArrowheads="1"/>
              </p:cNvSpPr>
              <p:nvPr/>
            </p:nvSpPr>
            <p:spPr bwMode="auto">
              <a:xfrm>
                <a:off x="6311900"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71" name="Rectangle 370">
                <a:extLst>
                  <a:ext uri="{FF2B5EF4-FFF2-40B4-BE49-F238E27FC236}">
                    <a16:creationId xmlns:a16="http://schemas.microsoft.com/office/drawing/2014/main" id="{C20069BB-7532-4C2C-8C13-222E096ECAD8}"/>
                  </a:ext>
                </a:extLst>
              </p:cNvPr>
              <p:cNvSpPr>
                <a:spLocks noChangeArrowheads="1"/>
              </p:cNvSpPr>
              <p:nvPr/>
            </p:nvSpPr>
            <p:spPr bwMode="auto">
              <a:xfrm>
                <a:off x="6311900"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72" name="Rectangle 371">
                <a:extLst>
                  <a:ext uri="{FF2B5EF4-FFF2-40B4-BE49-F238E27FC236}">
                    <a16:creationId xmlns:a16="http://schemas.microsoft.com/office/drawing/2014/main" id="{29A64320-3E70-4A5A-9602-240586EB2E4F}"/>
                  </a:ext>
                </a:extLst>
              </p:cNvPr>
              <p:cNvSpPr>
                <a:spLocks noChangeArrowheads="1"/>
              </p:cNvSpPr>
              <p:nvPr/>
            </p:nvSpPr>
            <p:spPr bwMode="auto">
              <a:xfrm>
                <a:off x="6311900" y="3613150"/>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73" name="Rectangle 372">
                <a:extLst>
                  <a:ext uri="{FF2B5EF4-FFF2-40B4-BE49-F238E27FC236}">
                    <a16:creationId xmlns:a16="http://schemas.microsoft.com/office/drawing/2014/main" id="{E31BB4B2-AE7D-4059-B1C9-3C183EB044C0}"/>
                  </a:ext>
                </a:extLst>
              </p:cNvPr>
              <p:cNvSpPr>
                <a:spLocks noChangeArrowheads="1"/>
              </p:cNvSpPr>
              <p:nvPr/>
            </p:nvSpPr>
            <p:spPr bwMode="auto">
              <a:xfrm>
                <a:off x="6311900" y="3613150"/>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74" name="Rectangle 373">
                <a:extLst>
                  <a:ext uri="{FF2B5EF4-FFF2-40B4-BE49-F238E27FC236}">
                    <a16:creationId xmlns:a16="http://schemas.microsoft.com/office/drawing/2014/main" id="{AC9B8034-7533-4766-B9D7-0CC41684B7DB}"/>
                  </a:ext>
                </a:extLst>
              </p:cNvPr>
              <p:cNvSpPr>
                <a:spLocks noChangeArrowheads="1"/>
              </p:cNvSpPr>
              <p:nvPr/>
            </p:nvSpPr>
            <p:spPr bwMode="auto">
              <a:xfrm>
                <a:off x="6650038" y="3613150"/>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75" name="Rectangle 374">
                <a:extLst>
                  <a:ext uri="{FF2B5EF4-FFF2-40B4-BE49-F238E27FC236}">
                    <a16:creationId xmlns:a16="http://schemas.microsoft.com/office/drawing/2014/main" id="{7F93BE43-9318-4066-A96D-1BE2434A4EBF}"/>
                  </a:ext>
                </a:extLst>
              </p:cNvPr>
              <p:cNvSpPr>
                <a:spLocks noChangeArrowheads="1"/>
              </p:cNvSpPr>
              <p:nvPr/>
            </p:nvSpPr>
            <p:spPr bwMode="auto">
              <a:xfrm>
                <a:off x="6650038"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76" name="Rectangle 375">
                <a:extLst>
                  <a:ext uri="{FF2B5EF4-FFF2-40B4-BE49-F238E27FC236}">
                    <a16:creationId xmlns:a16="http://schemas.microsoft.com/office/drawing/2014/main" id="{062A5078-3E05-473B-96AB-610CFD19B41E}"/>
                  </a:ext>
                </a:extLst>
              </p:cNvPr>
              <p:cNvSpPr>
                <a:spLocks noChangeArrowheads="1"/>
              </p:cNvSpPr>
              <p:nvPr/>
            </p:nvSpPr>
            <p:spPr bwMode="auto">
              <a:xfrm>
                <a:off x="6650038"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77" name="Rectangle 376">
                <a:extLst>
                  <a:ext uri="{FF2B5EF4-FFF2-40B4-BE49-F238E27FC236}">
                    <a16:creationId xmlns:a16="http://schemas.microsoft.com/office/drawing/2014/main" id="{0D1011B9-643D-45F4-9DA4-E0742F0B43BA}"/>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78" name="Rectangle 377">
                <a:extLst>
                  <a:ext uri="{FF2B5EF4-FFF2-40B4-BE49-F238E27FC236}">
                    <a16:creationId xmlns:a16="http://schemas.microsoft.com/office/drawing/2014/main" id="{EB512BE9-15BD-4CD4-9045-8095819D0B26}"/>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79" name="Rectangle 378">
                <a:extLst>
                  <a:ext uri="{FF2B5EF4-FFF2-40B4-BE49-F238E27FC236}">
                    <a16:creationId xmlns:a16="http://schemas.microsoft.com/office/drawing/2014/main" id="{D51B41DB-0CF4-471C-87FD-37AE223E4996}"/>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80" name="Rectangle 379">
                <a:extLst>
                  <a:ext uri="{FF2B5EF4-FFF2-40B4-BE49-F238E27FC236}">
                    <a16:creationId xmlns:a16="http://schemas.microsoft.com/office/drawing/2014/main" id="{10A3F862-CB78-4A92-93E4-29499F835472}"/>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81" name="Rectangle 380">
                <a:extLst>
                  <a:ext uri="{FF2B5EF4-FFF2-40B4-BE49-F238E27FC236}">
                    <a16:creationId xmlns:a16="http://schemas.microsoft.com/office/drawing/2014/main" id="{B77B1806-6248-46FC-91F5-3CCD03ED31E0}"/>
                  </a:ext>
                </a:extLst>
              </p:cNvPr>
              <p:cNvSpPr>
                <a:spLocks noChangeArrowheads="1"/>
              </p:cNvSpPr>
              <p:nvPr/>
            </p:nvSpPr>
            <p:spPr bwMode="auto">
              <a:xfrm>
                <a:off x="5973763" y="384333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82" name="Rectangle 381">
                <a:extLst>
                  <a:ext uri="{FF2B5EF4-FFF2-40B4-BE49-F238E27FC236}">
                    <a16:creationId xmlns:a16="http://schemas.microsoft.com/office/drawing/2014/main" id="{7902386E-B08D-41DB-801E-F3CC78984426}"/>
                  </a:ext>
                </a:extLst>
              </p:cNvPr>
              <p:cNvSpPr>
                <a:spLocks noChangeArrowheads="1"/>
              </p:cNvSpPr>
              <p:nvPr/>
            </p:nvSpPr>
            <p:spPr bwMode="auto">
              <a:xfrm>
                <a:off x="5973763" y="384333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83" name="Rectangle 382">
                <a:extLst>
                  <a:ext uri="{FF2B5EF4-FFF2-40B4-BE49-F238E27FC236}">
                    <a16:creationId xmlns:a16="http://schemas.microsoft.com/office/drawing/2014/main" id="{02AA4D50-E5C5-439D-BE82-6EB50C0FB78B}"/>
                  </a:ext>
                </a:extLst>
              </p:cNvPr>
              <p:cNvSpPr>
                <a:spLocks noChangeArrowheads="1"/>
              </p:cNvSpPr>
              <p:nvPr/>
            </p:nvSpPr>
            <p:spPr bwMode="auto">
              <a:xfrm>
                <a:off x="6311900" y="384333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84" name="Rectangle 383">
                <a:extLst>
                  <a:ext uri="{FF2B5EF4-FFF2-40B4-BE49-F238E27FC236}">
                    <a16:creationId xmlns:a16="http://schemas.microsoft.com/office/drawing/2014/main" id="{88C06B86-2A5E-4B8A-83FF-4667CDBE567E}"/>
                  </a:ext>
                </a:extLst>
              </p:cNvPr>
              <p:cNvSpPr>
                <a:spLocks noChangeArrowheads="1"/>
              </p:cNvSpPr>
              <p:nvPr/>
            </p:nvSpPr>
            <p:spPr bwMode="auto">
              <a:xfrm>
                <a:off x="6650038" y="384333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85" name="Freeform 38">
                <a:extLst>
                  <a:ext uri="{FF2B5EF4-FFF2-40B4-BE49-F238E27FC236}">
                    <a16:creationId xmlns:a16="http://schemas.microsoft.com/office/drawing/2014/main" id="{FF7342E3-F635-4CB6-BE2C-6969BB762674}"/>
                  </a:ext>
                </a:extLst>
              </p:cNvPr>
              <p:cNvSpPr>
                <a:spLocks noEditPoints="1"/>
              </p:cNvSpPr>
              <p:nvPr/>
            </p:nvSpPr>
            <p:spPr bwMode="auto">
              <a:xfrm>
                <a:off x="5888038" y="3308350"/>
                <a:ext cx="822325" cy="790575"/>
              </a:xfrm>
              <a:custGeom>
                <a:avLst/>
                <a:gdLst>
                  <a:gd name="T0" fmla="*/ 23 w 219"/>
                  <a:gd name="T1" fmla="*/ 127 h 210"/>
                  <a:gd name="T2" fmla="*/ 23 w 219"/>
                  <a:gd name="T3" fmla="*/ 81 h 210"/>
                  <a:gd name="T4" fmla="*/ 98 w 219"/>
                  <a:gd name="T5" fmla="*/ 81 h 210"/>
                  <a:gd name="T6" fmla="*/ 98 w 219"/>
                  <a:gd name="T7" fmla="*/ 127 h 210"/>
                  <a:gd name="T8" fmla="*/ 23 w 219"/>
                  <a:gd name="T9" fmla="*/ 127 h 210"/>
                  <a:gd name="T10" fmla="*/ 23 w 219"/>
                  <a:gd name="T11" fmla="*/ 65 h 210"/>
                  <a:gd name="T12" fmla="*/ 23 w 219"/>
                  <a:gd name="T13" fmla="*/ 19 h 210"/>
                  <a:gd name="T14" fmla="*/ 98 w 219"/>
                  <a:gd name="T15" fmla="*/ 19 h 210"/>
                  <a:gd name="T16" fmla="*/ 98 w 219"/>
                  <a:gd name="T17" fmla="*/ 65 h 210"/>
                  <a:gd name="T18" fmla="*/ 23 w 219"/>
                  <a:gd name="T19" fmla="*/ 65 h 210"/>
                  <a:gd name="T20" fmla="*/ 219 w 219"/>
                  <a:gd name="T21" fmla="*/ 0 h 210"/>
                  <a:gd name="T22" fmla="*/ 0 w 219"/>
                  <a:gd name="T23" fmla="*/ 0 h 210"/>
                  <a:gd name="T24" fmla="*/ 0 w 219"/>
                  <a:gd name="T25" fmla="*/ 10 h 210"/>
                  <a:gd name="T26" fmla="*/ 0 w 219"/>
                  <a:gd name="T27" fmla="*/ 30 h 210"/>
                  <a:gd name="T28" fmla="*/ 0 w 219"/>
                  <a:gd name="T29" fmla="*/ 198 h 210"/>
                  <a:gd name="T30" fmla="*/ 11 w 219"/>
                  <a:gd name="T31" fmla="*/ 210 h 210"/>
                  <a:gd name="T32" fmla="*/ 24 w 219"/>
                  <a:gd name="T33" fmla="*/ 210 h 210"/>
                  <a:gd name="T34" fmla="*/ 44 w 219"/>
                  <a:gd name="T35" fmla="*/ 188 h 210"/>
                  <a:gd name="T36" fmla="*/ 23 w 219"/>
                  <a:gd name="T37" fmla="*/ 188 h 210"/>
                  <a:gd name="T38" fmla="*/ 23 w 219"/>
                  <a:gd name="T39" fmla="*/ 142 h 210"/>
                  <a:gd name="T40" fmla="*/ 86 w 219"/>
                  <a:gd name="T41" fmla="*/ 142 h 210"/>
                  <a:gd name="T42" fmla="*/ 113 w 219"/>
                  <a:gd name="T43" fmla="*/ 114 h 210"/>
                  <a:gd name="T44" fmla="*/ 113 w 219"/>
                  <a:gd name="T45" fmla="*/ 81 h 210"/>
                  <a:gd name="T46" fmla="*/ 143 w 219"/>
                  <a:gd name="T47" fmla="*/ 81 h 210"/>
                  <a:gd name="T48" fmla="*/ 158 w 219"/>
                  <a:gd name="T49" fmla="*/ 65 h 210"/>
                  <a:gd name="T50" fmla="*/ 113 w 219"/>
                  <a:gd name="T51" fmla="*/ 65 h 210"/>
                  <a:gd name="T52" fmla="*/ 113 w 219"/>
                  <a:gd name="T53" fmla="*/ 19 h 210"/>
                  <a:gd name="T54" fmla="*/ 188 w 219"/>
                  <a:gd name="T55" fmla="*/ 19 h 210"/>
                  <a:gd name="T56" fmla="*/ 188 w 219"/>
                  <a:gd name="T57" fmla="*/ 33 h 210"/>
                  <a:gd name="T58" fmla="*/ 219 w 219"/>
                  <a:gd name="T5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9" h="210">
                    <a:moveTo>
                      <a:pt x="23" y="127"/>
                    </a:moveTo>
                    <a:cubicBezTo>
                      <a:pt x="23" y="81"/>
                      <a:pt x="23" y="81"/>
                      <a:pt x="23" y="81"/>
                    </a:cubicBezTo>
                    <a:cubicBezTo>
                      <a:pt x="98" y="81"/>
                      <a:pt x="98" y="81"/>
                      <a:pt x="98" y="81"/>
                    </a:cubicBezTo>
                    <a:cubicBezTo>
                      <a:pt x="98" y="127"/>
                      <a:pt x="98" y="127"/>
                      <a:pt x="98" y="127"/>
                    </a:cubicBezTo>
                    <a:cubicBezTo>
                      <a:pt x="23" y="127"/>
                      <a:pt x="23" y="127"/>
                      <a:pt x="23" y="127"/>
                    </a:cubicBezTo>
                    <a:moveTo>
                      <a:pt x="23" y="65"/>
                    </a:moveTo>
                    <a:cubicBezTo>
                      <a:pt x="23" y="19"/>
                      <a:pt x="23" y="19"/>
                      <a:pt x="23" y="19"/>
                    </a:cubicBezTo>
                    <a:cubicBezTo>
                      <a:pt x="98" y="19"/>
                      <a:pt x="98" y="19"/>
                      <a:pt x="98" y="19"/>
                    </a:cubicBezTo>
                    <a:cubicBezTo>
                      <a:pt x="98" y="65"/>
                      <a:pt x="98" y="65"/>
                      <a:pt x="98" y="65"/>
                    </a:cubicBezTo>
                    <a:cubicBezTo>
                      <a:pt x="23" y="65"/>
                      <a:pt x="23" y="65"/>
                      <a:pt x="23" y="65"/>
                    </a:cubicBezTo>
                    <a:moveTo>
                      <a:pt x="219" y="0"/>
                    </a:moveTo>
                    <a:cubicBezTo>
                      <a:pt x="0" y="0"/>
                      <a:pt x="0" y="0"/>
                      <a:pt x="0" y="0"/>
                    </a:cubicBezTo>
                    <a:cubicBezTo>
                      <a:pt x="0" y="10"/>
                      <a:pt x="0" y="10"/>
                      <a:pt x="0" y="10"/>
                    </a:cubicBezTo>
                    <a:cubicBezTo>
                      <a:pt x="0" y="30"/>
                      <a:pt x="0" y="30"/>
                      <a:pt x="0" y="30"/>
                    </a:cubicBezTo>
                    <a:cubicBezTo>
                      <a:pt x="0" y="198"/>
                      <a:pt x="0" y="198"/>
                      <a:pt x="0" y="198"/>
                    </a:cubicBezTo>
                    <a:cubicBezTo>
                      <a:pt x="0" y="204"/>
                      <a:pt x="6" y="210"/>
                      <a:pt x="11" y="210"/>
                    </a:cubicBezTo>
                    <a:cubicBezTo>
                      <a:pt x="24" y="210"/>
                      <a:pt x="24" y="210"/>
                      <a:pt x="24" y="210"/>
                    </a:cubicBezTo>
                    <a:cubicBezTo>
                      <a:pt x="44" y="188"/>
                      <a:pt x="44" y="188"/>
                      <a:pt x="44" y="188"/>
                    </a:cubicBezTo>
                    <a:cubicBezTo>
                      <a:pt x="23" y="188"/>
                      <a:pt x="23" y="188"/>
                      <a:pt x="23" y="188"/>
                    </a:cubicBezTo>
                    <a:cubicBezTo>
                      <a:pt x="23" y="142"/>
                      <a:pt x="23" y="142"/>
                      <a:pt x="23" y="142"/>
                    </a:cubicBezTo>
                    <a:cubicBezTo>
                      <a:pt x="86" y="142"/>
                      <a:pt x="86" y="142"/>
                      <a:pt x="86" y="142"/>
                    </a:cubicBezTo>
                    <a:cubicBezTo>
                      <a:pt x="113" y="114"/>
                      <a:pt x="113" y="114"/>
                      <a:pt x="113" y="114"/>
                    </a:cubicBezTo>
                    <a:cubicBezTo>
                      <a:pt x="113" y="81"/>
                      <a:pt x="113" y="81"/>
                      <a:pt x="113" y="81"/>
                    </a:cubicBezTo>
                    <a:cubicBezTo>
                      <a:pt x="143" y="81"/>
                      <a:pt x="143" y="81"/>
                      <a:pt x="143" y="81"/>
                    </a:cubicBezTo>
                    <a:cubicBezTo>
                      <a:pt x="158" y="65"/>
                      <a:pt x="158" y="65"/>
                      <a:pt x="158" y="65"/>
                    </a:cubicBezTo>
                    <a:cubicBezTo>
                      <a:pt x="113" y="65"/>
                      <a:pt x="113" y="65"/>
                      <a:pt x="113" y="65"/>
                    </a:cubicBezTo>
                    <a:cubicBezTo>
                      <a:pt x="113" y="19"/>
                      <a:pt x="113" y="19"/>
                      <a:pt x="113" y="19"/>
                    </a:cubicBezTo>
                    <a:cubicBezTo>
                      <a:pt x="188" y="19"/>
                      <a:pt x="188" y="19"/>
                      <a:pt x="188" y="19"/>
                    </a:cubicBezTo>
                    <a:cubicBezTo>
                      <a:pt x="188" y="33"/>
                      <a:pt x="188" y="33"/>
                      <a:pt x="188" y="33"/>
                    </a:cubicBezTo>
                    <a:cubicBezTo>
                      <a:pt x="219" y="0"/>
                      <a:pt x="219" y="0"/>
                      <a:pt x="219"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86" name="Freeform 39">
                <a:extLst>
                  <a:ext uri="{FF2B5EF4-FFF2-40B4-BE49-F238E27FC236}">
                    <a16:creationId xmlns:a16="http://schemas.microsoft.com/office/drawing/2014/main" id="{0B40414D-6DDF-43E9-9E96-614DD7B14C71}"/>
                  </a:ext>
                </a:extLst>
              </p:cNvPr>
              <p:cNvSpPr>
                <a:spLocks/>
              </p:cNvSpPr>
              <p:nvPr/>
            </p:nvSpPr>
            <p:spPr bwMode="auto">
              <a:xfrm>
                <a:off x="5888038" y="3135313"/>
                <a:ext cx="984250" cy="173038"/>
              </a:xfrm>
              <a:custGeom>
                <a:avLst/>
                <a:gdLst>
                  <a:gd name="T0" fmla="*/ 262 w 262"/>
                  <a:gd name="T1" fmla="*/ 0 h 46"/>
                  <a:gd name="T2" fmla="*/ 11 w 262"/>
                  <a:gd name="T3" fmla="*/ 0 h 46"/>
                  <a:gd name="T4" fmla="*/ 11 w 262"/>
                  <a:gd name="T5" fmla="*/ 0 h 46"/>
                  <a:gd name="T6" fmla="*/ 0 w 262"/>
                  <a:gd name="T7" fmla="*/ 11 h 46"/>
                  <a:gd name="T8" fmla="*/ 0 w 262"/>
                  <a:gd name="T9" fmla="*/ 11 h 46"/>
                  <a:gd name="T10" fmla="*/ 0 w 262"/>
                  <a:gd name="T11" fmla="*/ 46 h 46"/>
                  <a:gd name="T12" fmla="*/ 219 w 262"/>
                  <a:gd name="T13" fmla="*/ 46 h 46"/>
                  <a:gd name="T14" fmla="*/ 262 w 262"/>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46">
                    <a:moveTo>
                      <a:pt x="262" y="0"/>
                    </a:moveTo>
                    <a:cubicBezTo>
                      <a:pt x="11" y="0"/>
                      <a:pt x="11" y="0"/>
                      <a:pt x="11" y="0"/>
                    </a:cubicBezTo>
                    <a:cubicBezTo>
                      <a:pt x="11" y="0"/>
                      <a:pt x="11" y="0"/>
                      <a:pt x="11" y="0"/>
                    </a:cubicBezTo>
                    <a:cubicBezTo>
                      <a:pt x="6" y="0"/>
                      <a:pt x="0" y="5"/>
                      <a:pt x="0" y="11"/>
                    </a:cubicBezTo>
                    <a:cubicBezTo>
                      <a:pt x="0" y="11"/>
                      <a:pt x="0" y="11"/>
                      <a:pt x="0" y="11"/>
                    </a:cubicBezTo>
                    <a:cubicBezTo>
                      <a:pt x="0" y="46"/>
                      <a:pt x="0" y="46"/>
                      <a:pt x="0" y="46"/>
                    </a:cubicBezTo>
                    <a:cubicBezTo>
                      <a:pt x="219" y="46"/>
                      <a:pt x="219" y="46"/>
                      <a:pt x="219" y="46"/>
                    </a:cubicBezTo>
                    <a:cubicBezTo>
                      <a:pt x="262" y="0"/>
                      <a:pt x="262" y="0"/>
                      <a:pt x="262" y="0"/>
                    </a:cubicBezTo>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87" name="Freeform 40">
                <a:extLst>
                  <a:ext uri="{FF2B5EF4-FFF2-40B4-BE49-F238E27FC236}">
                    <a16:creationId xmlns:a16="http://schemas.microsoft.com/office/drawing/2014/main" id="{1D909EF1-EE8F-4B95-BDFE-1B9109B9F707}"/>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88" name="Freeform 41">
                <a:extLst>
                  <a:ext uri="{FF2B5EF4-FFF2-40B4-BE49-F238E27FC236}">
                    <a16:creationId xmlns:a16="http://schemas.microsoft.com/office/drawing/2014/main" id="{8C69E9B9-642C-47D5-A6FC-D7AA7880AF22}"/>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89" name="Freeform 42">
                <a:extLst>
                  <a:ext uri="{FF2B5EF4-FFF2-40B4-BE49-F238E27FC236}">
                    <a16:creationId xmlns:a16="http://schemas.microsoft.com/office/drawing/2014/main" id="{8CD5FB52-563F-4129-B163-454FBF6B3095}"/>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90" name="Freeform 43">
                <a:extLst>
                  <a:ext uri="{FF2B5EF4-FFF2-40B4-BE49-F238E27FC236}">
                    <a16:creationId xmlns:a16="http://schemas.microsoft.com/office/drawing/2014/main" id="{07ACA2B3-8FEE-4726-95F7-E69B11DF7E3D}"/>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91" name="Rectangle 390">
                <a:extLst>
                  <a:ext uri="{FF2B5EF4-FFF2-40B4-BE49-F238E27FC236}">
                    <a16:creationId xmlns:a16="http://schemas.microsoft.com/office/drawing/2014/main" id="{D831DF2F-7CF9-479D-BAC5-0C7F4DA6F930}"/>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92" name="Rectangle 391">
                <a:extLst>
                  <a:ext uri="{FF2B5EF4-FFF2-40B4-BE49-F238E27FC236}">
                    <a16:creationId xmlns:a16="http://schemas.microsoft.com/office/drawing/2014/main" id="{94130B90-8828-4AB1-A5BC-DAD32BCFA5BC}"/>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93" name="Rectangle 392">
                <a:extLst>
                  <a:ext uri="{FF2B5EF4-FFF2-40B4-BE49-F238E27FC236}">
                    <a16:creationId xmlns:a16="http://schemas.microsoft.com/office/drawing/2014/main" id="{EFAFF6A0-B43F-4FF6-B070-648D13078A52}"/>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94" name="Rectangle 393">
                <a:extLst>
                  <a:ext uri="{FF2B5EF4-FFF2-40B4-BE49-F238E27FC236}">
                    <a16:creationId xmlns:a16="http://schemas.microsoft.com/office/drawing/2014/main" id="{AA6530BE-46DB-43D1-A9A2-41A17A56094E}"/>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95" name="Freeform 48">
                <a:extLst>
                  <a:ext uri="{FF2B5EF4-FFF2-40B4-BE49-F238E27FC236}">
                    <a16:creationId xmlns:a16="http://schemas.microsoft.com/office/drawing/2014/main" id="{567BA44C-99A9-4AC4-AF82-2E83DD052949}"/>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96" name="Freeform 49">
                <a:extLst>
                  <a:ext uri="{FF2B5EF4-FFF2-40B4-BE49-F238E27FC236}">
                    <a16:creationId xmlns:a16="http://schemas.microsoft.com/office/drawing/2014/main" id="{B4B4971F-CEEF-4AD2-B249-F7746B14F463}"/>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grpSp>
        <p:grpSp>
          <p:nvGrpSpPr>
            <p:cNvPr id="427" name="Group 426">
              <a:extLst>
                <a:ext uri="{FF2B5EF4-FFF2-40B4-BE49-F238E27FC236}">
                  <a16:creationId xmlns:a16="http://schemas.microsoft.com/office/drawing/2014/main" id="{42F72F5A-3A59-4EDE-85C6-C1B0E636FCE4}"/>
                </a:ext>
              </a:extLst>
            </p:cNvPr>
            <p:cNvGrpSpPr/>
            <p:nvPr/>
          </p:nvGrpSpPr>
          <p:grpSpPr>
            <a:xfrm>
              <a:off x="6502049" y="2652225"/>
              <a:ext cx="858872" cy="854566"/>
              <a:chOff x="10534650" y="5259388"/>
              <a:chExt cx="633413" cy="630238"/>
            </a:xfrm>
          </p:grpSpPr>
          <p:sp>
            <p:nvSpPr>
              <p:cNvPr id="428" name="Oval 269">
                <a:extLst>
                  <a:ext uri="{FF2B5EF4-FFF2-40B4-BE49-F238E27FC236}">
                    <a16:creationId xmlns:a16="http://schemas.microsoft.com/office/drawing/2014/main" id="{D0455C24-9532-4910-87E4-373A22209AB0}"/>
                  </a:ext>
                </a:extLst>
              </p:cNvPr>
              <p:cNvSpPr>
                <a:spLocks noChangeArrowheads="1"/>
              </p:cNvSpPr>
              <p:nvPr/>
            </p:nvSpPr>
            <p:spPr bwMode="auto">
              <a:xfrm>
                <a:off x="10534650" y="5259388"/>
                <a:ext cx="633413" cy="63023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sp>
            <p:nvSpPr>
              <p:cNvPr id="429" name="Oval 270">
                <a:extLst>
                  <a:ext uri="{FF2B5EF4-FFF2-40B4-BE49-F238E27FC236}">
                    <a16:creationId xmlns:a16="http://schemas.microsoft.com/office/drawing/2014/main" id="{CF3E567B-3FFD-424A-AD3C-3CBFA097344F}"/>
                  </a:ext>
                </a:extLst>
              </p:cNvPr>
              <p:cNvSpPr>
                <a:spLocks noChangeArrowheads="1"/>
              </p:cNvSpPr>
              <p:nvPr/>
            </p:nvSpPr>
            <p:spPr bwMode="auto">
              <a:xfrm>
                <a:off x="10579100" y="5307013"/>
                <a:ext cx="541338" cy="5381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sp>
            <p:nvSpPr>
              <p:cNvPr id="430" name="Oval 271">
                <a:extLst>
                  <a:ext uri="{FF2B5EF4-FFF2-40B4-BE49-F238E27FC236}">
                    <a16:creationId xmlns:a16="http://schemas.microsoft.com/office/drawing/2014/main" id="{D0A53015-5BF1-4E11-956B-9FCCB756C95B}"/>
                  </a:ext>
                </a:extLst>
              </p:cNvPr>
              <p:cNvSpPr>
                <a:spLocks noChangeArrowheads="1"/>
              </p:cNvSpPr>
              <p:nvPr/>
            </p:nvSpPr>
            <p:spPr bwMode="auto">
              <a:xfrm>
                <a:off x="10836275" y="5562600"/>
                <a:ext cx="30163" cy="2698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sp>
            <p:nvSpPr>
              <p:cNvPr id="431" name="Line 272">
                <a:extLst>
                  <a:ext uri="{FF2B5EF4-FFF2-40B4-BE49-F238E27FC236}">
                    <a16:creationId xmlns:a16="http://schemas.microsoft.com/office/drawing/2014/main" id="{62C47CAE-B424-403D-948F-B235DD5549A7}"/>
                  </a:ext>
                </a:extLst>
              </p:cNvPr>
              <p:cNvSpPr>
                <a:spLocks noChangeShapeType="1"/>
              </p:cNvSpPr>
              <p:nvPr/>
            </p:nvSpPr>
            <p:spPr bwMode="auto">
              <a:xfrm>
                <a:off x="10850563" y="5322888"/>
                <a:ext cx="0" cy="504825"/>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sp>
            <p:nvSpPr>
              <p:cNvPr id="432" name="Line 273">
                <a:extLst>
                  <a:ext uri="{FF2B5EF4-FFF2-40B4-BE49-F238E27FC236}">
                    <a16:creationId xmlns:a16="http://schemas.microsoft.com/office/drawing/2014/main" id="{10D79980-453C-4878-B68A-EA4598DDE438}"/>
                  </a:ext>
                </a:extLst>
              </p:cNvPr>
              <p:cNvSpPr>
                <a:spLocks noChangeShapeType="1"/>
              </p:cNvSpPr>
              <p:nvPr/>
            </p:nvSpPr>
            <p:spPr bwMode="auto">
              <a:xfrm>
                <a:off x="10599738" y="5575300"/>
                <a:ext cx="503238"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sp>
            <p:nvSpPr>
              <p:cNvPr id="433" name="Line 274">
                <a:extLst>
                  <a:ext uri="{FF2B5EF4-FFF2-40B4-BE49-F238E27FC236}">
                    <a16:creationId xmlns:a16="http://schemas.microsoft.com/office/drawing/2014/main" id="{5E1482D0-A8F1-4509-9750-DD1472511089}"/>
                  </a:ext>
                </a:extLst>
              </p:cNvPr>
              <p:cNvSpPr>
                <a:spLocks noChangeShapeType="1"/>
              </p:cNvSpPr>
              <p:nvPr/>
            </p:nvSpPr>
            <p:spPr bwMode="auto">
              <a:xfrm>
                <a:off x="10629900" y="5449888"/>
                <a:ext cx="439738" cy="249238"/>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sp>
            <p:nvSpPr>
              <p:cNvPr id="434" name="Line 275">
                <a:extLst>
                  <a:ext uri="{FF2B5EF4-FFF2-40B4-BE49-F238E27FC236}">
                    <a16:creationId xmlns:a16="http://schemas.microsoft.com/office/drawing/2014/main" id="{B2BE6218-5640-4BA4-805F-F50EF9B7CB2E}"/>
                  </a:ext>
                </a:extLst>
              </p:cNvPr>
              <p:cNvSpPr>
                <a:spLocks noChangeShapeType="1"/>
              </p:cNvSpPr>
              <p:nvPr/>
            </p:nvSpPr>
            <p:spPr bwMode="auto">
              <a:xfrm flipV="1">
                <a:off x="10726738" y="5357813"/>
                <a:ext cx="249238" cy="43656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sp>
            <p:nvSpPr>
              <p:cNvPr id="435" name="Line 276">
                <a:extLst>
                  <a:ext uri="{FF2B5EF4-FFF2-40B4-BE49-F238E27FC236}">
                    <a16:creationId xmlns:a16="http://schemas.microsoft.com/office/drawing/2014/main" id="{A0BB9273-0A4C-49FE-A168-0068453E821B}"/>
                  </a:ext>
                </a:extLst>
              </p:cNvPr>
              <p:cNvSpPr>
                <a:spLocks noChangeShapeType="1"/>
              </p:cNvSpPr>
              <p:nvPr/>
            </p:nvSpPr>
            <p:spPr bwMode="auto">
              <a:xfrm>
                <a:off x="10723563" y="5357813"/>
                <a:ext cx="252413" cy="43656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sp>
            <p:nvSpPr>
              <p:cNvPr id="436" name="Line 277">
                <a:extLst>
                  <a:ext uri="{FF2B5EF4-FFF2-40B4-BE49-F238E27FC236}">
                    <a16:creationId xmlns:a16="http://schemas.microsoft.com/office/drawing/2014/main" id="{4F844CBF-C561-4957-99DE-D026C7F6E3FA}"/>
                  </a:ext>
                </a:extLst>
              </p:cNvPr>
              <p:cNvSpPr>
                <a:spLocks noChangeShapeType="1"/>
              </p:cNvSpPr>
              <p:nvPr/>
            </p:nvSpPr>
            <p:spPr bwMode="auto">
              <a:xfrm flipV="1">
                <a:off x="10629900" y="5449888"/>
                <a:ext cx="439738" cy="25241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sp>
            <p:nvSpPr>
              <p:cNvPr id="437" name="Oval 278">
                <a:extLst>
                  <a:ext uri="{FF2B5EF4-FFF2-40B4-BE49-F238E27FC236}">
                    <a16:creationId xmlns:a16="http://schemas.microsoft.com/office/drawing/2014/main" id="{9F51EBEB-1C75-468D-B0BC-B03B8A4EEDC1}"/>
                  </a:ext>
                </a:extLst>
              </p:cNvPr>
              <p:cNvSpPr>
                <a:spLocks noChangeArrowheads="1"/>
              </p:cNvSpPr>
              <p:nvPr/>
            </p:nvSpPr>
            <p:spPr bwMode="auto">
              <a:xfrm>
                <a:off x="10644188" y="5372100"/>
                <a:ext cx="411163" cy="407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sp>
            <p:nvSpPr>
              <p:cNvPr id="438" name="Oval 279">
                <a:extLst>
                  <a:ext uri="{FF2B5EF4-FFF2-40B4-BE49-F238E27FC236}">
                    <a16:creationId xmlns:a16="http://schemas.microsoft.com/office/drawing/2014/main" id="{FBC1D57A-A21D-47E8-9D8B-E6B786AB5FBD}"/>
                  </a:ext>
                </a:extLst>
              </p:cNvPr>
              <p:cNvSpPr>
                <a:spLocks noChangeArrowheads="1"/>
              </p:cNvSpPr>
              <p:nvPr/>
            </p:nvSpPr>
            <p:spPr bwMode="auto">
              <a:xfrm>
                <a:off x="10836275" y="5562600"/>
                <a:ext cx="30163" cy="2698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sp>
            <p:nvSpPr>
              <p:cNvPr id="439" name="Line 280">
                <a:extLst>
                  <a:ext uri="{FF2B5EF4-FFF2-40B4-BE49-F238E27FC236}">
                    <a16:creationId xmlns:a16="http://schemas.microsoft.com/office/drawing/2014/main" id="{3BC402A6-B25D-4418-85E5-3E7179FA84BC}"/>
                  </a:ext>
                </a:extLst>
              </p:cNvPr>
              <p:cNvSpPr>
                <a:spLocks noChangeShapeType="1"/>
              </p:cNvSpPr>
              <p:nvPr/>
            </p:nvSpPr>
            <p:spPr bwMode="auto">
              <a:xfrm flipH="1" flipV="1">
                <a:off x="10694988" y="5422900"/>
                <a:ext cx="155575" cy="152400"/>
              </a:xfrm>
              <a:prstGeom prst="line">
                <a:avLst/>
              </a:prstGeom>
              <a:noFill/>
              <a:ln w="6350"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sp>
            <p:nvSpPr>
              <p:cNvPr id="440" name="Line 281">
                <a:extLst>
                  <a:ext uri="{FF2B5EF4-FFF2-40B4-BE49-F238E27FC236}">
                    <a16:creationId xmlns:a16="http://schemas.microsoft.com/office/drawing/2014/main" id="{0877EF9F-0248-49CC-89A7-43DA3CB87797}"/>
                  </a:ext>
                </a:extLst>
              </p:cNvPr>
              <p:cNvSpPr>
                <a:spLocks noChangeShapeType="1"/>
              </p:cNvSpPr>
              <p:nvPr/>
            </p:nvSpPr>
            <p:spPr bwMode="auto">
              <a:xfrm>
                <a:off x="10850563" y="5575300"/>
                <a:ext cx="115888" cy="0"/>
              </a:xfrm>
              <a:prstGeom prst="line">
                <a:avLst/>
              </a:prstGeom>
              <a:noFill/>
              <a:ln w="6350"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sp>
            <p:nvSpPr>
              <p:cNvPr id="441" name="Line 282">
                <a:extLst>
                  <a:ext uri="{FF2B5EF4-FFF2-40B4-BE49-F238E27FC236}">
                    <a16:creationId xmlns:a16="http://schemas.microsoft.com/office/drawing/2014/main" id="{E7A73509-4206-41CF-8B4D-AB19093699D4}"/>
                  </a:ext>
                </a:extLst>
              </p:cNvPr>
              <p:cNvSpPr>
                <a:spLocks noChangeShapeType="1"/>
              </p:cNvSpPr>
              <p:nvPr/>
            </p:nvSpPr>
            <p:spPr bwMode="auto">
              <a:xfrm flipH="1">
                <a:off x="10694988" y="5541963"/>
                <a:ext cx="188913" cy="187325"/>
              </a:xfrm>
              <a:prstGeom prst="line">
                <a:avLst/>
              </a:prstGeom>
              <a:noFill/>
              <a:ln w="6350" cap="rnd">
                <a:solidFill>
                  <a:srgbClr val="E81123"/>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grpSp>
        <p:grpSp>
          <p:nvGrpSpPr>
            <p:cNvPr id="446" name="Group 445">
              <a:extLst>
                <a:ext uri="{FF2B5EF4-FFF2-40B4-BE49-F238E27FC236}">
                  <a16:creationId xmlns:a16="http://schemas.microsoft.com/office/drawing/2014/main" id="{FD413332-5DAA-4496-A849-B818E82D2845}"/>
                </a:ext>
              </a:extLst>
            </p:cNvPr>
            <p:cNvGrpSpPr/>
            <p:nvPr/>
          </p:nvGrpSpPr>
          <p:grpSpPr>
            <a:xfrm>
              <a:off x="8547295" y="2851700"/>
              <a:ext cx="917482" cy="499815"/>
              <a:chOff x="8484563" y="2851700"/>
              <a:chExt cx="917482" cy="499815"/>
            </a:xfrm>
          </p:grpSpPr>
          <p:grpSp>
            <p:nvGrpSpPr>
              <p:cNvPr id="397" name="Group 396">
                <a:extLst>
                  <a:ext uri="{FF2B5EF4-FFF2-40B4-BE49-F238E27FC236}">
                    <a16:creationId xmlns:a16="http://schemas.microsoft.com/office/drawing/2014/main" id="{74EB9E97-5882-47FC-8A97-DDE82E2391E3}"/>
                  </a:ext>
                </a:extLst>
              </p:cNvPr>
              <p:cNvGrpSpPr/>
              <p:nvPr/>
            </p:nvGrpSpPr>
            <p:grpSpPr>
              <a:xfrm>
                <a:off x="8818240" y="2851700"/>
                <a:ext cx="583805" cy="499815"/>
                <a:chOff x="5888038" y="3135313"/>
                <a:chExt cx="1125538" cy="963612"/>
              </a:xfrm>
            </p:grpSpPr>
            <p:sp>
              <p:nvSpPr>
                <p:cNvPr id="398" name="Freeform 21">
                  <a:extLst>
                    <a:ext uri="{FF2B5EF4-FFF2-40B4-BE49-F238E27FC236}">
                      <a16:creationId xmlns:a16="http://schemas.microsoft.com/office/drawing/2014/main" id="{9C178E68-D340-4D54-A742-64D899FA9E60}"/>
                    </a:ext>
                  </a:extLst>
                </p:cNvPr>
                <p:cNvSpPr>
                  <a:spLocks/>
                </p:cNvSpPr>
                <p:nvPr/>
              </p:nvSpPr>
              <p:spPr bwMode="auto">
                <a:xfrm>
                  <a:off x="5888038" y="3308350"/>
                  <a:ext cx="1125538" cy="790575"/>
                </a:xfrm>
                <a:custGeom>
                  <a:avLst/>
                  <a:gdLst>
                    <a:gd name="T0" fmla="*/ 0 w 300"/>
                    <a:gd name="T1" fmla="*/ 198 h 210"/>
                    <a:gd name="T2" fmla="*/ 11 w 300"/>
                    <a:gd name="T3" fmla="*/ 210 h 210"/>
                    <a:gd name="T4" fmla="*/ 289 w 300"/>
                    <a:gd name="T5" fmla="*/ 210 h 210"/>
                    <a:gd name="T6" fmla="*/ 300 w 300"/>
                    <a:gd name="T7" fmla="*/ 198 h 210"/>
                    <a:gd name="T8" fmla="*/ 300 w 300"/>
                    <a:gd name="T9" fmla="*/ 0 h 210"/>
                    <a:gd name="T10" fmla="*/ 0 w 300"/>
                    <a:gd name="T11" fmla="*/ 0 h 210"/>
                    <a:gd name="T12" fmla="*/ 0 w 300"/>
                    <a:gd name="T13" fmla="*/ 198 h 210"/>
                  </a:gdLst>
                  <a:ahLst/>
                  <a:cxnLst>
                    <a:cxn ang="0">
                      <a:pos x="T0" y="T1"/>
                    </a:cxn>
                    <a:cxn ang="0">
                      <a:pos x="T2" y="T3"/>
                    </a:cxn>
                    <a:cxn ang="0">
                      <a:pos x="T4" y="T5"/>
                    </a:cxn>
                    <a:cxn ang="0">
                      <a:pos x="T6" y="T7"/>
                    </a:cxn>
                    <a:cxn ang="0">
                      <a:pos x="T8" y="T9"/>
                    </a:cxn>
                    <a:cxn ang="0">
                      <a:pos x="T10" y="T11"/>
                    </a:cxn>
                    <a:cxn ang="0">
                      <a:pos x="T12" y="T13"/>
                    </a:cxn>
                  </a:cxnLst>
                  <a:rect l="0" t="0" r="r" b="b"/>
                  <a:pathLst>
                    <a:path w="300" h="210">
                      <a:moveTo>
                        <a:pt x="0" y="198"/>
                      </a:moveTo>
                      <a:cubicBezTo>
                        <a:pt x="0" y="204"/>
                        <a:pt x="4" y="210"/>
                        <a:pt x="11" y="210"/>
                      </a:cubicBezTo>
                      <a:cubicBezTo>
                        <a:pt x="289" y="210"/>
                        <a:pt x="289" y="210"/>
                        <a:pt x="289" y="210"/>
                      </a:cubicBezTo>
                      <a:cubicBezTo>
                        <a:pt x="295" y="210"/>
                        <a:pt x="300" y="205"/>
                        <a:pt x="300" y="198"/>
                      </a:cubicBezTo>
                      <a:cubicBezTo>
                        <a:pt x="300" y="0"/>
                        <a:pt x="300" y="0"/>
                        <a:pt x="300" y="0"/>
                      </a:cubicBezTo>
                      <a:cubicBezTo>
                        <a:pt x="0" y="0"/>
                        <a:pt x="0" y="0"/>
                        <a:pt x="0" y="0"/>
                      </a:cubicBezTo>
                      <a:cubicBezTo>
                        <a:pt x="0" y="198"/>
                        <a:pt x="0" y="198"/>
                        <a:pt x="0" y="198"/>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399" name="Freeform 22">
                  <a:extLst>
                    <a:ext uri="{FF2B5EF4-FFF2-40B4-BE49-F238E27FC236}">
                      <a16:creationId xmlns:a16="http://schemas.microsoft.com/office/drawing/2014/main" id="{923A5203-85E8-4459-97D8-60AC759A485F}"/>
                    </a:ext>
                  </a:extLst>
                </p:cNvPr>
                <p:cNvSpPr>
                  <a:spLocks/>
                </p:cNvSpPr>
                <p:nvPr/>
              </p:nvSpPr>
              <p:spPr bwMode="auto">
                <a:xfrm>
                  <a:off x="5888038" y="3135313"/>
                  <a:ext cx="1125538" cy="173038"/>
                </a:xfrm>
                <a:custGeom>
                  <a:avLst/>
                  <a:gdLst>
                    <a:gd name="T0" fmla="*/ 289 w 300"/>
                    <a:gd name="T1" fmla="*/ 0 h 46"/>
                    <a:gd name="T2" fmla="*/ 11 w 300"/>
                    <a:gd name="T3" fmla="*/ 0 h 46"/>
                    <a:gd name="T4" fmla="*/ 0 w 300"/>
                    <a:gd name="T5" fmla="*/ 11 h 46"/>
                    <a:gd name="T6" fmla="*/ 0 w 300"/>
                    <a:gd name="T7" fmla="*/ 46 h 46"/>
                    <a:gd name="T8" fmla="*/ 300 w 300"/>
                    <a:gd name="T9" fmla="*/ 46 h 46"/>
                    <a:gd name="T10" fmla="*/ 300 w 300"/>
                    <a:gd name="T11" fmla="*/ 11 h 46"/>
                    <a:gd name="T12" fmla="*/ 289 w 300"/>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300" h="46">
                      <a:moveTo>
                        <a:pt x="289" y="0"/>
                      </a:moveTo>
                      <a:cubicBezTo>
                        <a:pt x="11" y="0"/>
                        <a:pt x="11" y="0"/>
                        <a:pt x="11" y="0"/>
                      </a:cubicBezTo>
                      <a:cubicBezTo>
                        <a:pt x="4" y="0"/>
                        <a:pt x="0" y="5"/>
                        <a:pt x="0" y="11"/>
                      </a:cubicBezTo>
                      <a:cubicBezTo>
                        <a:pt x="0" y="46"/>
                        <a:pt x="0" y="46"/>
                        <a:pt x="0" y="46"/>
                      </a:cubicBezTo>
                      <a:cubicBezTo>
                        <a:pt x="300" y="46"/>
                        <a:pt x="300" y="46"/>
                        <a:pt x="300" y="46"/>
                      </a:cubicBezTo>
                      <a:cubicBezTo>
                        <a:pt x="300" y="11"/>
                        <a:pt x="300" y="11"/>
                        <a:pt x="300" y="11"/>
                      </a:cubicBezTo>
                      <a:cubicBezTo>
                        <a:pt x="300" y="5"/>
                        <a:pt x="296" y="0"/>
                        <a:pt x="289" y="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00" name="Rectangle 399">
                  <a:extLst>
                    <a:ext uri="{FF2B5EF4-FFF2-40B4-BE49-F238E27FC236}">
                      <a16:creationId xmlns:a16="http://schemas.microsoft.com/office/drawing/2014/main" id="{4F2CB20C-FE81-410A-BED6-77344BD7162D}"/>
                    </a:ext>
                  </a:extLst>
                </p:cNvPr>
                <p:cNvSpPr>
                  <a:spLocks noChangeArrowheads="1"/>
                </p:cNvSpPr>
                <p:nvPr/>
              </p:nvSpPr>
              <p:spPr bwMode="auto">
                <a:xfrm>
                  <a:off x="6311900"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01" name="Rectangle 400">
                  <a:extLst>
                    <a:ext uri="{FF2B5EF4-FFF2-40B4-BE49-F238E27FC236}">
                      <a16:creationId xmlns:a16="http://schemas.microsoft.com/office/drawing/2014/main" id="{2A784873-C1FE-48F1-B79E-DF3391686710}"/>
                    </a:ext>
                  </a:extLst>
                </p:cNvPr>
                <p:cNvSpPr>
                  <a:spLocks noChangeArrowheads="1"/>
                </p:cNvSpPr>
                <p:nvPr/>
              </p:nvSpPr>
              <p:spPr bwMode="auto">
                <a:xfrm>
                  <a:off x="6311900"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02" name="Rectangle 401">
                  <a:extLst>
                    <a:ext uri="{FF2B5EF4-FFF2-40B4-BE49-F238E27FC236}">
                      <a16:creationId xmlns:a16="http://schemas.microsoft.com/office/drawing/2014/main" id="{069458DF-1944-441A-99FE-B951EE463F1D}"/>
                    </a:ext>
                  </a:extLst>
                </p:cNvPr>
                <p:cNvSpPr>
                  <a:spLocks noChangeArrowheads="1"/>
                </p:cNvSpPr>
                <p:nvPr/>
              </p:nvSpPr>
              <p:spPr bwMode="auto">
                <a:xfrm>
                  <a:off x="6311900" y="3613150"/>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03" name="Rectangle 402">
                  <a:extLst>
                    <a:ext uri="{FF2B5EF4-FFF2-40B4-BE49-F238E27FC236}">
                      <a16:creationId xmlns:a16="http://schemas.microsoft.com/office/drawing/2014/main" id="{A0A4A9BF-0139-46CE-B7FC-72DDA15942AB}"/>
                    </a:ext>
                  </a:extLst>
                </p:cNvPr>
                <p:cNvSpPr>
                  <a:spLocks noChangeArrowheads="1"/>
                </p:cNvSpPr>
                <p:nvPr/>
              </p:nvSpPr>
              <p:spPr bwMode="auto">
                <a:xfrm>
                  <a:off x="6311900" y="3613150"/>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04" name="Rectangle 403">
                  <a:extLst>
                    <a:ext uri="{FF2B5EF4-FFF2-40B4-BE49-F238E27FC236}">
                      <a16:creationId xmlns:a16="http://schemas.microsoft.com/office/drawing/2014/main" id="{03882748-E3BC-4A76-8B99-5AEAF3E985F7}"/>
                    </a:ext>
                  </a:extLst>
                </p:cNvPr>
                <p:cNvSpPr>
                  <a:spLocks noChangeArrowheads="1"/>
                </p:cNvSpPr>
                <p:nvPr/>
              </p:nvSpPr>
              <p:spPr bwMode="auto">
                <a:xfrm>
                  <a:off x="6650038" y="3613150"/>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05" name="Rectangle 404">
                  <a:extLst>
                    <a:ext uri="{FF2B5EF4-FFF2-40B4-BE49-F238E27FC236}">
                      <a16:creationId xmlns:a16="http://schemas.microsoft.com/office/drawing/2014/main" id="{5D8D6F64-BE64-492C-B91F-8AC6E4361259}"/>
                    </a:ext>
                  </a:extLst>
                </p:cNvPr>
                <p:cNvSpPr>
                  <a:spLocks noChangeArrowheads="1"/>
                </p:cNvSpPr>
                <p:nvPr/>
              </p:nvSpPr>
              <p:spPr bwMode="auto">
                <a:xfrm>
                  <a:off x="6650038"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06" name="Rectangle 405">
                  <a:extLst>
                    <a:ext uri="{FF2B5EF4-FFF2-40B4-BE49-F238E27FC236}">
                      <a16:creationId xmlns:a16="http://schemas.microsoft.com/office/drawing/2014/main" id="{F96F135D-C162-4468-A77E-9D014BCA6919}"/>
                    </a:ext>
                  </a:extLst>
                </p:cNvPr>
                <p:cNvSpPr>
                  <a:spLocks noChangeArrowheads="1"/>
                </p:cNvSpPr>
                <p:nvPr/>
              </p:nvSpPr>
              <p:spPr bwMode="auto">
                <a:xfrm>
                  <a:off x="6650038"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07" name="Rectangle 406">
                  <a:extLst>
                    <a:ext uri="{FF2B5EF4-FFF2-40B4-BE49-F238E27FC236}">
                      <a16:creationId xmlns:a16="http://schemas.microsoft.com/office/drawing/2014/main" id="{5A3809E2-808C-426D-A916-70572B02C473}"/>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08" name="Rectangle 407">
                  <a:extLst>
                    <a:ext uri="{FF2B5EF4-FFF2-40B4-BE49-F238E27FC236}">
                      <a16:creationId xmlns:a16="http://schemas.microsoft.com/office/drawing/2014/main" id="{432A1961-DC6D-46F5-997C-647423EFF48D}"/>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09" name="Rectangle 408">
                  <a:extLst>
                    <a:ext uri="{FF2B5EF4-FFF2-40B4-BE49-F238E27FC236}">
                      <a16:creationId xmlns:a16="http://schemas.microsoft.com/office/drawing/2014/main" id="{ACA8D253-DDF6-439A-BE6A-B3189AE57B07}"/>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10" name="Rectangle 409">
                  <a:extLst>
                    <a:ext uri="{FF2B5EF4-FFF2-40B4-BE49-F238E27FC236}">
                      <a16:creationId xmlns:a16="http://schemas.microsoft.com/office/drawing/2014/main" id="{8CA4020E-50E4-4937-87E7-A939C8CB04FC}"/>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11" name="Rectangle 410">
                  <a:extLst>
                    <a:ext uri="{FF2B5EF4-FFF2-40B4-BE49-F238E27FC236}">
                      <a16:creationId xmlns:a16="http://schemas.microsoft.com/office/drawing/2014/main" id="{C6001965-AA10-4A31-BDF9-15BC75013FA2}"/>
                    </a:ext>
                  </a:extLst>
                </p:cNvPr>
                <p:cNvSpPr>
                  <a:spLocks noChangeArrowheads="1"/>
                </p:cNvSpPr>
                <p:nvPr/>
              </p:nvSpPr>
              <p:spPr bwMode="auto">
                <a:xfrm>
                  <a:off x="5973763" y="3843338"/>
                  <a:ext cx="282575"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12" name="Rectangle 411">
                  <a:extLst>
                    <a:ext uri="{FF2B5EF4-FFF2-40B4-BE49-F238E27FC236}">
                      <a16:creationId xmlns:a16="http://schemas.microsoft.com/office/drawing/2014/main" id="{A87EDE0F-BDBE-4D94-B09C-CD89E0C7BA5B}"/>
                    </a:ext>
                  </a:extLst>
                </p:cNvPr>
                <p:cNvSpPr>
                  <a:spLocks noChangeArrowheads="1"/>
                </p:cNvSpPr>
                <p:nvPr/>
              </p:nvSpPr>
              <p:spPr bwMode="auto">
                <a:xfrm>
                  <a:off x="5973763" y="384333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13" name="Rectangle 412">
                  <a:extLst>
                    <a:ext uri="{FF2B5EF4-FFF2-40B4-BE49-F238E27FC236}">
                      <a16:creationId xmlns:a16="http://schemas.microsoft.com/office/drawing/2014/main" id="{D389347A-4412-4EB6-B08A-D156D9F109D3}"/>
                    </a:ext>
                  </a:extLst>
                </p:cNvPr>
                <p:cNvSpPr>
                  <a:spLocks noChangeArrowheads="1"/>
                </p:cNvSpPr>
                <p:nvPr/>
              </p:nvSpPr>
              <p:spPr bwMode="auto">
                <a:xfrm>
                  <a:off x="6311900" y="3843338"/>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14" name="Rectangle 413">
                  <a:extLst>
                    <a:ext uri="{FF2B5EF4-FFF2-40B4-BE49-F238E27FC236}">
                      <a16:creationId xmlns:a16="http://schemas.microsoft.com/office/drawing/2014/main" id="{93A60534-1381-42D4-904B-3A7847C5D815}"/>
                    </a:ext>
                  </a:extLst>
                </p:cNvPr>
                <p:cNvSpPr>
                  <a:spLocks noChangeArrowheads="1"/>
                </p:cNvSpPr>
                <p:nvPr/>
              </p:nvSpPr>
              <p:spPr bwMode="auto">
                <a:xfrm>
                  <a:off x="6650038" y="3843338"/>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15" name="Freeform 38">
                  <a:extLst>
                    <a:ext uri="{FF2B5EF4-FFF2-40B4-BE49-F238E27FC236}">
                      <a16:creationId xmlns:a16="http://schemas.microsoft.com/office/drawing/2014/main" id="{852C311D-6227-489B-B16E-55CEB04AA725}"/>
                    </a:ext>
                  </a:extLst>
                </p:cNvPr>
                <p:cNvSpPr>
                  <a:spLocks noEditPoints="1"/>
                </p:cNvSpPr>
                <p:nvPr/>
              </p:nvSpPr>
              <p:spPr bwMode="auto">
                <a:xfrm>
                  <a:off x="5888038" y="3308350"/>
                  <a:ext cx="822325" cy="790575"/>
                </a:xfrm>
                <a:custGeom>
                  <a:avLst/>
                  <a:gdLst>
                    <a:gd name="T0" fmla="*/ 23 w 219"/>
                    <a:gd name="T1" fmla="*/ 127 h 210"/>
                    <a:gd name="T2" fmla="*/ 23 w 219"/>
                    <a:gd name="T3" fmla="*/ 81 h 210"/>
                    <a:gd name="T4" fmla="*/ 98 w 219"/>
                    <a:gd name="T5" fmla="*/ 81 h 210"/>
                    <a:gd name="T6" fmla="*/ 98 w 219"/>
                    <a:gd name="T7" fmla="*/ 127 h 210"/>
                    <a:gd name="T8" fmla="*/ 23 w 219"/>
                    <a:gd name="T9" fmla="*/ 127 h 210"/>
                    <a:gd name="T10" fmla="*/ 23 w 219"/>
                    <a:gd name="T11" fmla="*/ 65 h 210"/>
                    <a:gd name="T12" fmla="*/ 23 w 219"/>
                    <a:gd name="T13" fmla="*/ 19 h 210"/>
                    <a:gd name="T14" fmla="*/ 98 w 219"/>
                    <a:gd name="T15" fmla="*/ 19 h 210"/>
                    <a:gd name="T16" fmla="*/ 98 w 219"/>
                    <a:gd name="T17" fmla="*/ 65 h 210"/>
                    <a:gd name="T18" fmla="*/ 23 w 219"/>
                    <a:gd name="T19" fmla="*/ 65 h 210"/>
                    <a:gd name="T20" fmla="*/ 219 w 219"/>
                    <a:gd name="T21" fmla="*/ 0 h 210"/>
                    <a:gd name="T22" fmla="*/ 0 w 219"/>
                    <a:gd name="T23" fmla="*/ 0 h 210"/>
                    <a:gd name="T24" fmla="*/ 0 w 219"/>
                    <a:gd name="T25" fmla="*/ 10 h 210"/>
                    <a:gd name="T26" fmla="*/ 0 w 219"/>
                    <a:gd name="T27" fmla="*/ 30 h 210"/>
                    <a:gd name="T28" fmla="*/ 0 w 219"/>
                    <a:gd name="T29" fmla="*/ 198 h 210"/>
                    <a:gd name="T30" fmla="*/ 11 w 219"/>
                    <a:gd name="T31" fmla="*/ 210 h 210"/>
                    <a:gd name="T32" fmla="*/ 24 w 219"/>
                    <a:gd name="T33" fmla="*/ 210 h 210"/>
                    <a:gd name="T34" fmla="*/ 44 w 219"/>
                    <a:gd name="T35" fmla="*/ 188 h 210"/>
                    <a:gd name="T36" fmla="*/ 23 w 219"/>
                    <a:gd name="T37" fmla="*/ 188 h 210"/>
                    <a:gd name="T38" fmla="*/ 23 w 219"/>
                    <a:gd name="T39" fmla="*/ 142 h 210"/>
                    <a:gd name="T40" fmla="*/ 86 w 219"/>
                    <a:gd name="T41" fmla="*/ 142 h 210"/>
                    <a:gd name="T42" fmla="*/ 113 w 219"/>
                    <a:gd name="T43" fmla="*/ 114 h 210"/>
                    <a:gd name="T44" fmla="*/ 113 w 219"/>
                    <a:gd name="T45" fmla="*/ 81 h 210"/>
                    <a:gd name="T46" fmla="*/ 143 w 219"/>
                    <a:gd name="T47" fmla="*/ 81 h 210"/>
                    <a:gd name="T48" fmla="*/ 158 w 219"/>
                    <a:gd name="T49" fmla="*/ 65 h 210"/>
                    <a:gd name="T50" fmla="*/ 113 w 219"/>
                    <a:gd name="T51" fmla="*/ 65 h 210"/>
                    <a:gd name="T52" fmla="*/ 113 w 219"/>
                    <a:gd name="T53" fmla="*/ 19 h 210"/>
                    <a:gd name="T54" fmla="*/ 188 w 219"/>
                    <a:gd name="T55" fmla="*/ 19 h 210"/>
                    <a:gd name="T56" fmla="*/ 188 w 219"/>
                    <a:gd name="T57" fmla="*/ 33 h 210"/>
                    <a:gd name="T58" fmla="*/ 219 w 219"/>
                    <a:gd name="T5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9" h="210">
                      <a:moveTo>
                        <a:pt x="23" y="127"/>
                      </a:moveTo>
                      <a:cubicBezTo>
                        <a:pt x="23" y="81"/>
                        <a:pt x="23" y="81"/>
                        <a:pt x="23" y="81"/>
                      </a:cubicBezTo>
                      <a:cubicBezTo>
                        <a:pt x="98" y="81"/>
                        <a:pt x="98" y="81"/>
                        <a:pt x="98" y="81"/>
                      </a:cubicBezTo>
                      <a:cubicBezTo>
                        <a:pt x="98" y="127"/>
                        <a:pt x="98" y="127"/>
                        <a:pt x="98" y="127"/>
                      </a:cubicBezTo>
                      <a:cubicBezTo>
                        <a:pt x="23" y="127"/>
                        <a:pt x="23" y="127"/>
                        <a:pt x="23" y="127"/>
                      </a:cubicBezTo>
                      <a:moveTo>
                        <a:pt x="23" y="65"/>
                      </a:moveTo>
                      <a:cubicBezTo>
                        <a:pt x="23" y="19"/>
                        <a:pt x="23" y="19"/>
                        <a:pt x="23" y="19"/>
                      </a:cubicBezTo>
                      <a:cubicBezTo>
                        <a:pt x="98" y="19"/>
                        <a:pt x="98" y="19"/>
                        <a:pt x="98" y="19"/>
                      </a:cubicBezTo>
                      <a:cubicBezTo>
                        <a:pt x="98" y="65"/>
                        <a:pt x="98" y="65"/>
                        <a:pt x="98" y="65"/>
                      </a:cubicBezTo>
                      <a:cubicBezTo>
                        <a:pt x="23" y="65"/>
                        <a:pt x="23" y="65"/>
                        <a:pt x="23" y="65"/>
                      </a:cubicBezTo>
                      <a:moveTo>
                        <a:pt x="219" y="0"/>
                      </a:moveTo>
                      <a:cubicBezTo>
                        <a:pt x="0" y="0"/>
                        <a:pt x="0" y="0"/>
                        <a:pt x="0" y="0"/>
                      </a:cubicBezTo>
                      <a:cubicBezTo>
                        <a:pt x="0" y="10"/>
                        <a:pt x="0" y="10"/>
                        <a:pt x="0" y="10"/>
                      </a:cubicBezTo>
                      <a:cubicBezTo>
                        <a:pt x="0" y="30"/>
                        <a:pt x="0" y="30"/>
                        <a:pt x="0" y="30"/>
                      </a:cubicBezTo>
                      <a:cubicBezTo>
                        <a:pt x="0" y="198"/>
                        <a:pt x="0" y="198"/>
                        <a:pt x="0" y="198"/>
                      </a:cubicBezTo>
                      <a:cubicBezTo>
                        <a:pt x="0" y="204"/>
                        <a:pt x="6" y="210"/>
                        <a:pt x="11" y="210"/>
                      </a:cubicBezTo>
                      <a:cubicBezTo>
                        <a:pt x="24" y="210"/>
                        <a:pt x="24" y="210"/>
                        <a:pt x="24" y="210"/>
                      </a:cubicBezTo>
                      <a:cubicBezTo>
                        <a:pt x="44" y="188"/>
                        <a:pt x="44" y="188"/>
                        <a:pt x="44" y="188"/>
                      </a:cubicBezTo>
                      <a:cubicBezTo>
                        <a:pt x="23" y="188"/>
                        <a:pt x="23" y="188"/>
                        <a:pt x="23" y="188"/>
                      </a:cubicBezTo>
                      <a:cubicBezTo>
                        <a:pt x="23" y="142"/>
                        <a:pt x="23" y="142"/>
                        <a:pt x="23" y="142"/>
                      </a:cubicBezTo>
                      <a:cubicBezTo>
                        <a:pt x="86" y="142"/>
                        <a:pt x="86" y="142"/>
                        <a:pt x="86" y="142"/>
                      </a:cubicBezTo>
                      <a:cubicBezTo>
                        <a:pt x="113" y="114"/>
                        <a:pt x="113" y="114"/>
                        <a:pt x="113" y="114"/>
                      </a:cubicBezTo>
                      <a:cubicBezTo>
                        <a:pt x="113" y="81"/>
                        <a:pt x="113" y="81"/>
                        <a:pt x="113" y="81"/>
                      </a:cubicBezTo>
                      <a:cubicBezTo>
                        <a:pt x="143" y="81"/>
                        <a:pt x="143" y="81"/>
                        <a:pt x="143" y="81"/>
                      </a:cubicBezTo>
                      <a:cubicBezTo>
                        <a:pt x="158" y="65"/>
                        <a:pt x="158" y="65"/>
                        <a:pt x="158" y="65"/>
                      </a:cubicBezTo>
                      <a:cubicBezTo>
                        <a:pt x="113" y="65"/>
                        <a:pt x="113" y="65"/>
                        <a:pt x="113" y="65"/>
                      </a:cubicBezTo>
                      <a:cubicBezTo>
                        <a:pt x="113" y="19"/>
                        <a:pt x="113" y="19"/>
                        <a:pt x="113" y="19"/>
                      </a:cubicBezTo>
                      <a:cubicBezTo>
                        <a:pt x="188" y="19"/>
                        <a:pt x="188" y="19"/>
                        <a:pt x="188" y="19"/>
                      </a:cubicBezTo>
                      <a:cubicBezTo>
                        <a:pt x="188" y="33"/>
                        <a:pt x="188" y="33"/>
                        <a:pt x="188" y="33"/>
                      </a:cubicBezTo>
                      <a:cubicBezTo>
                        <a:pt x="219" y="0"/>
                        <a:pt x="219" y="0"/>
                        <a:pt x="219"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16" name="Freeform 39">
                  <a:extLst>
                    <a:ext uri="{FF2B5EF4-FFF2-40B4-BE49-F238E27FC236}">
                      <a16:creationId xmlns:a16="http://schemas.microsoft.com/office/drawing/2014/main" id="{860B206B-B3B8-4A19-9F10-1488FE4B6C47}"/>
                    </a:ext>
                  </a:extLst>
                </p:cNvPr>
                <p:cNvSpPr>
                  <a:spLocks/>
                </p:cNvSpPr>
                <p:nvPr/>
              </p:nvSpPr>
              <p:spPr bwMode="auto">
                <a:xfrm>
                  <a:off x="5888038" y="3135313"/>
                  <a:ext cx="984250" cy="173038"/>
                </a:xfrm>
                <a:custGeom>
                  <a:avLst/>
                  <a:gdLst>
                    <a:gd name="T0" fmla="*/ 262 w 262"/>
                    <a:gd name="T1" fmla="*/ 0 h 46"/>
                    <a:gd name="T2" fmla="*/ 11 w 262"/>
                    <a:gd name="T3" fmla="*/ 0 h 46"/>
                    <a:gd name="T4" fmla="*/ 11 w 262"/>
                    <a:gd name="T5" fmla="*/ 0 h 46"/>
                    <a:gd name="T6" fmla="*/ 0 w 262"/>
                    <a:gd name="T7" fmla="*/ 11 h 46"/>
                    <a:gd name="T8" fmla="*/ 0 w 262"/>
                    <a:gd name="T9" fmla="*/ 11 h 46"/>
                    <a:gd name="T10" fmla="*/ 0 w 262"/>
                    <a:gd name="T11" fmla="*/ 46 h 46"/>
                    <a:gd name="T12" fmla="*/ 219 w 262"/>
                    <a:gd name="T13" fmla="*/ 46 h 46"/>
                    <a:gd name="T14" fmla="*/ 262 w 262"/>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46">
                      <a:moveTo>
                        <a:pt x="262" y="0"/>
                      </a:moveTo>
                      <a:cubicBezTo>
                        <a:pt x="11" y="0"/>
                        <a:pt x="11" y="0"/>
                        <a:pt x="11" y="0"/>
                      </a:cubicBezTo>
                      <a:cubicBezTo>
                        <a:pt x="11" y="0"/>
                        <a:pt x="11" y="0"/>
                        <a:pt x="11" y="0"/>
                      </a:cubicBezTo>
                      <a:cubicBezTo>
                        <a:pt x="6" y="0"/>
                        <a:pt x="0" y="5"/>
                        <a:pt x="0" y="11"/>
                      </a:cubicBezTo>
                      <a:cubicBezTo>
                        <a:pt x="0" y="11"/>
                        <a:pt x="0" y="11"/>
                        <a:pt x="0" y="11"/>
                      </a:cubicBezTo>
                      <a:cubicBezTo>
                        <a:pt x="0" y="46"/>
                        <a:pt x="0" y="46"/>
                        <a:pt x="0" y="46"/>
                      </a:cubicBezTo>
                      <a:cubicBezTo>
                        <a:pt x="219" y="46"/>
                        <a:pt x="219" y="46"/>
                        <a:pt x="219" y="46"/>
                      </a:cubicBezTo>
                      <a:cubicBezTo>
                        <a:pt x="262" y="0"/>
                        <a:pt x="262" y="0"/>
                        <a:pt x="262" y="0"/>
                      </a:cubicBezTo>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17" name="Freeform 40">
                  <a:extLst>
                    <a:ext uri="{FF2B5EF4-FFF2-40B4-BE49-F238E27FC236}">
                      <a16:creationId xmlns:a16="http://schemas.microsoft.com/office/drawing/2014/main" id="{BCD61346-92BC-436A-9CDB-B59309617528}"/>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18" name="Freeform 41">
                  <a:extLst>
                    <a:ext uri="{FF2B5EF4-FFF2-40B4-BE49-F238E27FC236}">
                      <a16:creationId xmlns:a16="http://schemas.microsoft.com/office/drawing/2014/main" id="{52B7D22E-34A8-48F3-89CA-7230E066DE7B}"/>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19" name="Freeform 42">
                  <a:extLst>
                    <a:ext uri="{FF2B5EF4-FFF2-40B4-BE49-F238E27FC236}">
                      <a16:creationId xmlns:a16="http://schemas.microsoft.com/office/drawing/2014/main" id="{DF6A8D5F-E45B-43A2-8539-31064A6704BF}"/>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20" name="Freeform 43">
                  <a:extLst>
                    <a:ext uri="{FF2B5EF4-FFF2-40B4-BE49-F238E27FC236}">
                      <a16:creationId xmlns:a16="http://schemas.microsoft.com/office/drawing/2014/main" id="{CF2E0D33-AE64-4569-BB34-FCA6C22BC887}"/>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21" name="Rectangle 420">
                  <a:extLst>
                    <a:ext uri="{FF2B5EF4-FFF2-40B4-BE49-F238E27FC236}">
                      <a16:creationId xmlns:a16="http://schemas.microsoft.com/office/drawing/2014/main" id="{A67DB88F-C378-4D4E-B02A-2B1F9AD9878A}"/>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22" name="Rectangle 421">
                  <a:extLst>
                    <a:ext uri="{FF2B5EF4-FFF2-40B4-BE49-F238E27FC236}">
                      <a16:creationId xmlns:a16="http://schemas.microsoft.com/office/drawing/2014/main" id="{7448A225-7929-4389-AD76-017B9C5579A0}"/>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23" name="Rectangle 422">
                  <a:extLst>
                    <a:ext uri="{FF2B5EF4-FFF2-40B4-BE49-F238E27FC236}">
                      <a16:creationId xmlns:a16="http://schemas.microsoft.com/office/drawing/2014/main" id="{93338F6D-E8C5-4233-8DED-D019D822663A}"/>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24" name="Rectangle 423">
                  <a:extLst>
                    <a:ext uri="{FF2B5EF4-FFF2-40B4-BE49-F238E27FC236}">
                      <a16:creationId xmlns:a16="http://schemas.microsoft.com/office/drawing/2014/main" id="{7E83C7AA-D6F8-476E-9E1C-BE70BB2A9917}"/>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25" name="Freeform 48">
                  <a:extLst>
                    <a:ext uri="{FF2B5EF4-FFF2-40B4-BE49-F238E27FC236}">
                      <a16:creationId xmlns:a16="http://schemas.microsoft.com/office/drawing/2014/main" id="{EAF88575-3600-4857-B10E-C2EBFA2EAFBE}"/>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sp>
              <p:nvSpPr>
                <p:cNvPr id="426" name="Freeform 49">
                  <a:extLst>
                    <a:ext uri="{FF2B5EF4-FFF2-40B4-BE49-F238E27FC236}">
                      <a16:creationId xmlns:a16="http://schemas.microsoft.com/office/drawing/2014/main" id="{55D77222-2369-4805-AABD-AEB93B24C976}"/>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Calibri" panose="020F0502020204030204"/>
                  </a:endParaRPr>
                </a:p>
              </p:txBody>
            </p:sp>
          </p:grpSp>
          <p:grpSp>
            <p:nvGrpSpPr>
              <p:cNvPr id="190" name="Group 4">
                <a:extLst>
                  <a:ext uri="{FF2B5EF4-FFF2-40B4-BE49-F238E27FC236}">
                    <a16:creationId xmlns:a16="http://schemas.microsoft.com/office/drawing/2014/main" id="{80243494-C544-4D95-AA25-7BD86FE51D3E}"/>
                  </a:ext>
                </a:extLst>
              </p:cNvPr>
              <p:cNvGrpSpPr>
                <a:grpSpLocks noChangeAspect="1"/>
              </p:cNvGrpSpPr>
              <p:nvPr/>
            </p:nvGrpSpPr>
            <p:grpSpPr bwMode="auto">
              <a:xfrm rot="2700000">
                <a:off x="8588544" y="2854660"/>
                <a:ext cx="323851" cy="531813"/>
                <a:chOff x="4714" y="2045"/>
                <a:chExt cx="204" cy="335"/>
              </a:xfrm>
            </p:grpSpPr>
            <p:sp>
              <p:nvSpPr>
                <p:cNvPr id="442" name="Oval 5">
                  <a:extLst>
                    <a:ext uri="{FF2B5EF4-FFF2-40B4-BE49-F238E27FC236}">
                      <a16:creationId xmlns:a16="http://schemas.microsoft.com/office/drawing/2014/main" id="{0F6138BB-AAAC-4091-BF1B-D948C8B916B6}"/>
                    </a:ext>
                  </a:extLst>
                </p:cNvPr>
                <p:cNvSpPr>
                  <a:spLocks noChangeArrowheads="1"/>
                </p:cNvSpPr>
                <p:nvPr/>
              </p:nvSpPr>
              <p:spPr bwMode="auto">
                <a:xfrm>
                  <a:off x="4714" y="2045"/>
                  <a:ext cx="204" cy="203"/>
                </a:xfrm>
                <a:prstGeom prst="ellipse">
                  <a:avLst/>
                </a:prstGeom>
                <a:solidFill>
                  <a:schemeClr val="tx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sp>
              <p:nvSpPr>
                <p:cNvPr id="443" name="Freeform 6">
                  <a:extLst>
                    <a:ext uri="{FF2B5EF4-FFF2-40B4-BE49-F238E27FC236}">
                      <a16:creationId xmlns:a16="http://schemas.microsoft.com/office/drawing/2014/main" id="{5D973B07-9286-48E9-A8CE-5E81F6A4AD67}"/>
                    </a:ext>
                  </a:extLst>
                </p:cNvPr>
                <p:cNvSpPr>
                  <a:spLocks/>
                </p:cNvSpPr>
                <p:nvPr/>
              </p:nvSpPr>
              <p:spPr bwMode="auto">
                <a:xfrm>
                  <a:off x="4789" y="2212"/>
                  <a:ext cx="55" cy="168"/>
                </a:xfrm>
                <a:custGeom>
                  <a:avLst/>
                  <a:gdLst>
                    <a:gd name="T0" fmla="*/ 0 w 40"/>
                    <a:gd name="T1" fmla="*/ 0 h 122"/>
                    <a:gd name="T2" fmla="*/ 0 w 40"/>
                    <a:gd name="T3" fmla="*/ 102 h 122"/>
                    <a:gd name="T4" fmla="*/ 0 w 40"/>
                    <a:gd name="T5" fmla="*/ 102 h 122"/>
                    <a:gd name="T6" fmla="*/ 20 w 40"/>
                    <a:gd name="T7" fmla="*/ 122 h 122"/>
                    <a:gd name="T8" fmla="*/ 40 w 40"/>
                    <a:gd name="T9" fmla="*/ 102 h 122"/>
                    <a:gd name="T10" fmla="*/ 40 w 40"/>
                    <a:gd name="T11" fmla="*/ 102 h 122"/>
                    <a:gd name="T12" fmla="*/ 40 w 40"/>
                    <a:gd name="T13" fmla="*/ 0 h 122"/>
                    <a:gd name="T14" fmla="*/ 0 w 40"/>
                    <a:gd name="T15" fmla="*/ 0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22">
                      <a:moveTo>
                        <a:pt x="0" y="0"/>
                      </a:moveTo>
                      <a:cubicBezTo>
                        <a:pt x="0" y="102"/>
                        <a:pt x="0" y="102"/>
                        <a:pt x="0" y="102"/>
                      </a:cubicBezTo>
                      <a:cubicBezTo>
                        <a:pt x="0" y="102"/>
                        <a:pt x="0" y="102"/>
                        <a:pt x="0" y="102"/>
                      </a:cubicBezTo>
                      <a:cubicBezTo>
                        <a:pt x="0" y="113"/>
                        <a:pt x="9" y="122"/>
                        <a:pt x="20" y="122"/>
                      </a:cubicBezTo>
                      <a:cubicBezTo>
                        <a:pt x="31" y="122"/>
                        <a:pt x="40" y="113"/>
                        <a:pt x="40" y="102"/>
                      </a:cubicBezTo>
                      <a:cubicBezTo>
                        <a:pt x="40" y="102"/>
                        <a:pt x="40" y="102"/>
                        <a:pt x="40" y="102"/>
                      </a:cubicBezTo>
                      <a:cubicBezTo>
                        <a:pt x="40" y="0"/>
                        <a:pt x="40" y="0"/>
                        <a:pt x="40" y="0"/>
                      </a:cubicBezTo>
                      <a:lnTo>
                        <a:pt x="0" y="0"/>
                      </a:lnTo>
                      <a:close/>
                    </a:path>
                  </a:pathLst>
                </a:custGeom>
                <a:solidFill>
                  <a:schemeClr val="tx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sp>
              <p:nvSpPr>
                <p:cNvPr id="444" name="Oval 7">
                  <a:extLst>
                    <a:ext uri="{FF2B5EF4-FFF2-40B4-BE49-F238E27FC236}">
                      <a16:creationId xmlns:a16="http://schemas.microsoft.com/office/drawing/2014/main" id="{C4BE7456-876E-4740-8A30-2CFB91CE0875}"/>
                    </a:ext>
                  </a:extLst>
                </p:cNvPr>
                <p:cNvSpPr>
                  <a:spLocks noChangeArrowheads="1"/>
                </p:cNvSpPr>
                <p:nvPr/>
              </p:nvSpPr>
              <p:spPr bwMode="auto">
                <a:xfrm>
                  <a:off x="4742" y="2072"/>
                  <a:ext cx="149" cy="149"/>
                </a:xfrm>
                <a:prstGeom prst="ellipse">
                  <a:avLst/>
                </a:pr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sp>
              <p:nvSpPr>
                <p:cNvPr id="445" name="Freeform 8">
                  <a:extLst>
                    <a:ext uri="{FF2B5EF4-FFF2-40B4-BE49-F238E27FC236}">
                      <a16:creationId xmlns:a16="http://schemas.microsoft.com/office/drawing/2014/main" id="{A38146FB-EF0B-4F8F-9AA9-AF2201C5973D}"/>
                    </a:ext>
                  </a:extLst>
                </p:cNvPr>
                <p:cNvSpPr>
                  <a:spLocks/>
                </p:cNvSpPr>
                <p:nvPr/>
              </p:nvSpPr>
              <p:spPr bwMode="auto">
                <a:xfrm>
                  <a:off x="4791" y="2072"/>
                  <a:ext cx="100" cy="149"/>
                </a:xfrm>
                <a:custGeom>
                  <a:avLst/>
                  <a:gdLst>
                    <a:gd name="T0" fmla="*/ 18 w 72"/>
                    <a:gd name="T1" fmla="*/ 0 h 108"/>
                    <a:gd name="T2" fmla="*/ 7 w 72"/>
                    <a:gd name="T3" fmla="*/ 1 h 108"/>
                    <a:gd name="T4" fmla="*/ 0 w 72"/>
                    <a:gd name="T5" fmla="*/ 42 h 108"/>
                    <a:gd name="T6" fmla="*/ 19 w 72"/>
                    <a:gd name="T7" fmla="*/ 108 h 108"/>
                    <a:gd name="T8" fmla="*/ 72 w 72"/>
                    <a:gd name="T9" fmla="*/ 54 h 108"/>
                    <a:gd name="T10" fmla="*/ 18 w 72"/>
                    <a:gd name="T11" fmla="*/ 0 h 108"/>
                  </a:gdLst>
                  <a:ahLst/>
                  <a:cxnLst>
                    <a:cxn ang="0">
                      <a:pos x="T0" y="T1"/>
                    </a:cxn>
                    <a:cxn ang="0">
                      <a:pos x="T2" y="T3"/>
                    </a:cxn>
                    <a:cxn ang="0">
                      <a:pos x="T4" y="T5"/>
                    </a:cxn>
                    <a:cxn ang="0">
                      <a:pos x="T6" y="T7"/>
                    </a:cxn>
                    <a:cxn ang="0">
                      <a:pos x="T8" y="T9"/>
                    </a:cxn>
                    <a:cxn ang="0">
                      <a:pos x="T10" y="T11"/>
                    </a:cxn>
                  </a:cxnLst>
                  <a:rect l="0" t="0" r="r" b="b"/>
                  <a:pathLst>
                    <a:path w="72" h="108">
                      <a:moveTo>
                        <a:pt x="18" y="0"/>
                      </a:moveTo>
                      <a:cubicBezTo>
                        <a:pt x="14" y="0"/>
                        <a:pt x="10" y="0"/>
                        <a:pt x="7" y="1"/>
                      </a:cubicBezTo>
                      <a:cubicBezTo>
                        <a:pt x="3" y="13"/>
                        <a:pt x="0" y="27"/>
                        <a:pt x="0" y="42"/>
                      </a:cubicBezTo>
                      <a:cubicBezTo>
                        <a:pt x="0" y="68"/>
                        <a:pt x="8" y="92"/>
                        <a:pt x="19" y="108"/>
                      </a:cubicBezTo>
                      <a:cubicBezTo>
                        <a:pt x="48" y="107"/>
                        <a:pt x="72" y="83"/>
                        <a:pt x="72" y="54"/>
                      </a:cubicBezTo>
                      <a:cubicBezTo>
                        <a:pt x="72" y="24"/>
                        <a:pt x="47" y="0"/>
                        <a:pt x="18" y="0"/>
                      </a:cubicBez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endParaRPr lang="en-US" sz="1765">
                    <a:solidFill>
                      <a:srgbClr val="353535"/>
                    </a:solidFill>
                    <a:latin typeface="Segoe UI Semilight"/>
                  </a:endParaRPr>
                </a:p>
              </p:txBody>
            </p:sp>
          </p:grpSp>
        </p:grpSp>
      </p:grpSp>
    </p:spTree>
    <p:extLst>
      <p:ext uri="{BB962C8B-B14F-4D97-AF65-F5344CB8AC3E}">
        <p14:creationId xmlns:p14="http://schemas.microsoft.com/office/powerpoint/2010/main" val="2659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63" presetClass="path" presetSubtype="0" decel="100000" fill="hold" grpId="1" nodeType="withEffect">
                                  <p:stCondLst>
                                    <p:cond delay="0"/>
                                  </p:stCondLst>
                                  <p:childTnLst>
                                    <p:animMotion origin="layout" path="M -1.19734E-6 4.82524E-6 L 0.03957 4.82524E-6 " pathEditMode="relative" rAng="0" ptsTypes="AA">
                                      <p:cBhvr>
                                        <p:cTn id="9" dur="500" spd="-100000" fill="hold"/>
                                        <p:tgtEl>
                                          <p:spTgt spid="2"/>
                                        </p:tgtEl>
                                        <p:attrNameLst>
                                          <p:attrName>ppt_x</p:attrName>
                                          <p:attrName>ppt_y</p:attrName>
                                        </p:attrNameLst>
                                      </p:cBhvr>
                                      <p:rCtr x="1979" y="0"/>
                                    </p:animMotion>
                                  </p:childTnLst>
                                </p:cTn>
                              </p:par>
                              <p:par>
                                <p:cTn id="10" presetID="10" presetClass="entr" presetSubtype="0" fill="hold" grpId="0" nodeType="withEffect">
                                  <p:stCondLst>
                                    <p:cond delay="5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42" presetClass="path" presetSubtype="0" decel="100000" fill="hold" grpId="1" nodeType="withEffect">
                                  <p:stCondLst>
                                    <p:cond delay="500"/>
                                  </p:stCondLst>
                                  <p:childTnLst>
                                    <p:animMotion origin="layout" path="M -3.125E-6 4.44444E-6 L -3.125E-6 0.03703 " pathEditMode="relative" rAng="0" ptsTypes="AA">
                                      <p:cBhvr>
                                        <p:cTn id="14" dur="750" spd="-100000" fill="hold"/>
                                        <p:tgtEl>
                                          <p:spTgt spid="9"/>
                                        </p:tgtEl>
                                        <p:attrNameLst>
                                          <p:attrName>ppt_x</p:attrName>
                                          <p:attrName>ppt_y</p:attrName>
                                        </p:attrNameLst>
                                      </p:cBhvr>
                                      <p:rCtr x="0" y="1852"/>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47"/>
                                        </p:tgtEl>
                                        <p:attrNameLst>
                                          <p:attrName>style.visibility</p:attrName>
                                        </p:attrNameLst>
                                      </p:cBhvr>
                                      <p:to>
                                        <p:strVal val="visible"/>
                                      </p:to>
                                    </p:set>
                                    <p:animEffect transition="in" filter="fade">
                                      <p:cBhvr>
                                        <p:cTn id="19" dur="500"/>
                                        <p:tgtEl>
                                          <p:spTgt spid="447"/>
                                        </p:tgtEl>
                                      </p:cBhvr>
                                    </p:animEffect>
                                  </p:childTnLst>
                                </p:cTn>
                              </p:par>
                              <p:par>
                                <p:cTn id="20" presetID="35" presetClass="path" presetSubtype="0" decel="100000" fill="hold" nodeType="withEffect">
                                  <p:stCondLst>
                                    <p:cond delay="0"/>
                                  </p:stCondLst>
                                  <p:childTnLst>
                                    <p:animMotion origin="layout" path="M -4.08731E-6 -4.48933E-6 L -0.02387 -4.48933E-6 " pathEditMode="relative" rAng="0" ptsTypes="AA">
                                      <p:cBhvr>
                                        <p:cTn id="21" dur="750" spd="-100000" fill="hold"/>
                                        <p:tgtEl>
                                          <p:spTgt spid="447"/>
                                        </p:tgtEl>
                                        <p:attrNameLst>
                                          <p:attrName>ppt_x</p:attrName>
                                          <p:attrName>ppt_y</p:attrName>
                                        </p:attrNameLst>
                                      </p:cBhvr>
                                      <p:rCtr x="-1200" y="0"/>
                                    </p:animMotion>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48"/>
                                        </p:tgtEl>
                                        <p:attrNameLst>
                                          <p:attrName>style.visibility</p:attrName>
                                        </p:attrNameLst>
                                      </p:cBhvr>
                                      <p:to>
                                        <p:strVal val="visible"/>
                                      </p:to>
                                    </p:set>
                                    <p:animEffect transition="in" filter="fade">
                                      <p:cBhvr>
                                        <p:cTn id="26" dur="500"/>
                                        <p:tgtEl>
                                          <p:spTgt spid="448"/>
                                        </p:tgtEl>
                                      </p:cBhvr>
                                    </p:animEffect>
                                  </p:childTnLst>
                                </p:cTn>
                              </p:par>
                              <p:par>
                                <p:cTn id="27" presetID="35" presetClass="path" presetSubtype="0" decel="100000" fill="hold" nodeType="withEffect">
                                  <p:stCondLst>
                                    <p:cond delay="0"/>
                                  </p:stCondLst>
                                  <p:childTnLst>
                                    <p:animMotion origin="layout" path="M -4.08731E-6 -4.48933E-6 L -0.02387 -4.48933E-6 " pathEditMode="relative" rAng="0" ptsTypes="AA">
                                      <p:cBhvr>
                                        <p:cTn id="28" dur="750" spd="-100000" fill="hold"/>
                                        <p:tgtEl>
                                          <p:spTgt spid="448"/>
                                        </p:tgtEl>
                                        <p:attrNameLst>
                                          <p:attrName>ppt_x</p:attrName>
                                          <p:attrName>ppt_y</p:attrName>
                                        </p:attrNameLst>
                                      </p:cBhvr>
                                      <p:rCtr x="-1200" y="0"/>
                                    </p:animMotion>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49"/>
                                        </p:tgtEl>
                                        <p:attrNameLst>
                                          <p:attrName>style.visibility</p:attrName>
                                        </p:attrNameLst>
                                      </p:cBhvr>
                                      <p:to>
                                        <p:strVal val="visible"/>
                                      </p:to>
                                    </p:set>
                                    <p:animEffect transition="in" filter="fade">
                                      <p:cBhvr>
                                        <p:cTn id="33" dur="500"/>
                                        <p:tgtEl>
                                          <p:spTgt spid="449"/>
                                        </p:tgtEl>
                                      </p:cBhvr>
                                    </p:animEffect>
                                  </p:childTnLst>
                                </p:cTn>
                              </p:par>
                              <p:par>
                                <p:cTn id="34" presetID="35" presetClass="path" presetSubtype="0" decel="100000" fill="hold" nodeType="withEffect">
                                  <p:stCondLst>
                                    <p:cond delay="0"/>
                                  </p:stCondLst>
                                  <p:childTnLst>
                                    <p:animMotion origin="layout" path="M -1.10288E-6 -4.46664E-6 L -0.02387 -4.46664E-6 " pathEditMode="relative" rAng="0" ptsTypes="AA">
                                      <p:cBhvr>
                                        <p:cTn id="35" dur="750" spd="-100000" fill="hold"/>
                                        <p:tgtEl>
                                          <p:spTgt spid="449"/>
                                        </p:tgtEl>
                                        <p:attrNameLst>
                                          <p:attrName>ppt_x</p:attrName>
                                          <p:attrName>ppt_y</p:attrName>
                                        </p:attrNameLst>
                                      </p:cBhvr>
                                      <p:rCtr x="-1200" y="0"/>
                                    </p:animMotion>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50"/>
                                        </p:tgtEl>
                                        <p:attrNameLst>
                                          <p:attrName>style.visibility</p:attrName>
                                        </p:attrNameLst>
                                      </p:cBhvr>
                                      <p:to>
                                        <p:strVal val="visible"/>
                                      </p:to>
                                    </p:set>
                                    <p:animEffect transition="in" filter="fade">
                                      <p:cBhvr>
                                        <p:cTn id="40" dur="500"/>
                                        <p:tgtEl>
                                          <p:spTgt spid="450"/>
                                        </p:tgtEl>
                                      </p:cBhvr>
                                    </p:animEffect>
                                  </p:childTnLst>
                                </p:cTn>
                              </p:par>
                              <p:par>
                                <p:cTn id="41" presetID="35" presetClass="path" presetSubtype="0" decel="100000" fill="hold" nodeType="withEffect">
                                  <p:stCondLst>
                                    <p:cond delay="0"/>
                                  </p:stCondLst>
                                  <p:childTnLst>
                                    <p:animMotion origin="layout" path="M -4.08731E-6 -4.48933E-6 L -0.02387 -4.48933E-6 " pathEditMode="relative" rAng="0" ptsTypes="AA">
                                      <p:cBhvr>
                                        <p:cTn id="42" dur="750" spd="-100000" fill="hold"/>
                                        <p:tgtEl>
                                          <p:spTgt spid="450"/>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9" grpId="0"/>
      <p:bldP spid="9"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Functions</a:t>
            </a:r>
          </a:p>
        </p:txBody>
      </p:sp>
      <p:sp>
        <p:nvSpPr>
          <p:cNvPr id="6" name="Text Placeholder 5">
            <a:extLst>
              <a:ext uri="{FF2B5EF4-FFF2-40B4-BE49-F238E27FC236}">
                <a16:creationId xmlns:a16="http://schemas.microsoft.com/office/drawing/2014/main" id="{9455E910-E0E1-4CDD-9318-0C4E676755A4}"/>
              </a:ext>
            </a:extLst>
          </p:cNvPr>
          <p:cNvSpPr>
            <a:spLocks noGrp="1"/>
          </p:cNvSpPr>
          <p:nvPr>
            <p:ph type="body" sz="quarter" idx="12"/>
          </p:nvPr>
        </p:nvSpPr>
        <p:spPr/>
        <p:txBody>
          <a:bodyPr/>
          <a:lstStyle/>
          <a:p>
            <a:endParaRPr lang="en-US"/>
          </a:p>
        </p:txBody>
      </p:sp>
      <p:sp>
        <p:nvSpPr>
          <p:cNvPr id="3" name="Rectangle 2">
            <a:extLst>
              <a:ext uri="{FF2B5EF4-FFF2-40B4-BE49-F238E27FC236}">
                <a16:creationId xmlns:a16="http://schemas.microsoft.com/office/drawing/2014/main" id="{F12A188E-CB49-4D78-BB2B-ED9F49DE625F}"/>
              </a:ext>
            </a:extLst>
          </p:cNvPr>
          <p:cNvSpPr/>
          <p:nvPr/>
        </p:nvSpPr>
        <p:spPr>
          <a:xfrm>
            <a:off x="5974856" y="3247991"/>
            <a:ext cx="247149" cy="369279"/>
          </a:xfrm>
          <a:prstGeom prst="rect">
            <a:avLst/>
          </a:prstGeom>
        </p:spPr>
        <p:txBody>
          <a:bodyPr wrap="none">
            <a:spAutoFit/>
          </a:bodyPr>
          <a:lstStyle/>
          <a:p>
            <a:pPr defTabSz="914192">
              <a:defRPr/>
            </a:pPr>
            <a:r>
              <a:rPr lang="en-US" sz="1765">
                <a:solidFill>
                  <a:srgbClr val="FFFFFF"/>
                </a:solidFill>
                <a:latin typeface="Segoe UI Semilight"/>
              </a:rPr>
              <a:t> </a:t>
            </a:r>
          </a:p>
        </p:txBody>
      </p:sp>
      <p:sp>
        <p:nvSpPr>
          <p:cNvPr id="4" name="Rectangle 3">
            <a:extLst>
              <a:ext uri="{FF2B5EF4-FFF2-40B4-BE49-F238E27FC236}">
                <a16:creationId xmlns:a16="http://schemas.microsoft.com/office/drawing/2014/main" id="{3B10E7E9-7A9E-4D91-B262-33CD63E45785}"/>
              </a:ext>
            </a:extLst>
          </p:cNvPr>
          <p:cNvSpPr/>
          <p:nvPr/>
        </p:nvSpPr>
        <p:spPr>
          <a:xfrm>
            <a:off x="5974856" y="3247991"/>
            <a:ext cx="247149" cy="369279"/>
          </a:xfrm>
          <a:prstGeom prst="rect">
            <a:avLst/>
          </a:prstGeom>
        </p:spPr>
        <p:txBody>
          <a:bodyPr wrap="none">
            <a:spAutoFit/>
          </a:bodyPr>
          <a:lstStyle/>
          <a:p>
            <a:pPr defTabSz="914192">
              <a:defRPr/>
            </a:pPr>
            <a:r>
              <a:rPr lang="en-US" sz="1765">
                <a:solidFill>
                  <a:srgbClr val="FFFFFF"/>
                </a:solidFill>
                <a:latin typeface="Segoe UI Semilight"/>
              </a:rPr>
              <a:t> </a:t>
            </a:r>
          </a:p>
        </p:txBody>
      </p:sp>
      <p:sp>
        <p:nvSpPr>
          <p:cNvPr id="5" name="Rectangle 4">
            <a:extLst>
              <a:ext uri="{FF2B5EF4-FFF2-40B4-BE49-F238E27FC236}">
                <a16:creationId xmlns:a16="http://schemas.microsoft.com/office/drawing/2014/main" id="{FFDF7E57-C27B-4848-8876-48BC198D6725}"/>
              </a:ext>
            </a:extLst>
          </p:cNvPr>
          <p:cNvSpPr/>
          <p:nvPr/>
        </p:nvSpPr>
        <p:spPr>
          <a:xfrm>
            <a:off x="5974856" y="3247991"/>
            <a:ext cx="247149" cy="369279"/>
          </a:xfrm>
          <a:prstGeom prst="rect">
            <a:avLst/>
          </a:prstGeom>
        </p:spPr>
        <p:txBody>
          <a:bodyPr wrap="none">
            <a:spAutoFit/>
          </a:bodyPr>
          <a:lstStyle/>
          <a:p>
            <a:pPr defTabSz="914192">
              <a:defRPr/>
            </a:pPr>
            <a:r>
              <a:rPr lang="en-US" sz="1765">
                <a:solidFill>
                  <a:srgbClr val="FFFFFF"/>
                </a:solidFill>
                <a:latin typeface="Segoe UI Semilight"/>
              </a:rPr>
              <a:t> </a:t>
            </a:r>
          </a:p>
        </p:txBody>
      </p:sp>
    </p:spTree>
    <p:extLst>
      <p:ext uri="{BB962C8B-B14F-4D97-AF65-F5344CB8AC3E}">
        <p14:creationId xmlns:p14="http://schemas.microsoft.com/office/powerpoint/2010/main" val="10039257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lus 17"/>
          <p:cNvSpPr/>
          <p:nvPr/>
        </p:nvSpPr>
        <p:spPr bwMode="auto">
          <a:xfrm>
            <a:off x="5683342" y="3332793"/>
            <a:ext cx="787420" cy="684182"/>
          </a:xfrm>
          <a:prstGeom prst="mathPlus">
            <a:avLst>
              <a:gd name="adj1" fmla="val 8757"/>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TextBox 18"/>
          <p:cNvSpPr txBox="1"/>
          <p:nvPr/>
        </p:nvSpPr>
        <p:spPr>
          <a:xfrm>
            <a:off x="2393121" y="2010494"/>
            <a:ext cx="1866688" cy="566856"/>
          </a:xfrm>
          <a:prstGeom prst="rect">
            <a:avLst/>
          </a:prstGeom>
          <a:noFill/>
        </p:spPr>
        <p:txBody>
          <a:bodyPr wrap="square" lIns="182802" tIns="146243" rIns="182802" bIns="146243" rtlCol="0">
            <a:spAutoFit/>
          </a:bodyPr>
          <a:lstStyle/>
          <a:p>
            <a:pPr algn="ctr" defTabSz="914016">
              <a:lnSpc>
                <a:spcPct val="90000"/>
              </a:lnSpc>
              <a:spcAft>
                <a:spcPts val="600"/>
              </a:spcAft>
              <a:defRPr/>
            </a:pPr>
            <a:r>
              <a:rPr lang="en-US" sz="1961" kern="0" dirty="0">
                <a:gradFill>
                  <a:gsLst>
                    <a:gs pos="2917">
                      <a:srgbClr val="353535"/>
                    </a:gs>
                    <a:gs pos="30000">
                      <a:srgbClr val="353535"/>
                    </a:gs>
                  </a:gsLst>
                  <a:lin ang="5400000" scaled="0"/>
                </a:gradFill>
                <a:latin typeface="Segoe UI"/>
              </a:rPr>
              <a:t>Code</a:t>
            </a:r>
          </a:p>
        </p:txBody>
      </p:sp>
      <p:sp>
        <p:nvSpPr>
          <p:cNvPr id="20" name="TextBox 19"/>
          <p:cNvSpPr txBox="1"/>
          <p:nvPr/>
        </p:nvSpPr>
        <p:spPr>
          <a:xfrm>
            <a:off x="7569489" y="2010493"/>
            <a:ext cx="1866688" cy="566895"/>
          </a:xfrm>
          <a:prstGeom prst="rect">
            <a:avLst/>
          </a:prstGeom>
          <a:noFill/>
        </p:spPr>
        <p:txBody>
          <a:bodyPr wrap="square" lIns="182802" tIns="146243" rIns="182802" bIns="146243" rtlCol="0">
            <a:spAutoFit/>
          </a:bodyPr>
          <a:lstStyle/>
          <a:p>
            <a:pPr algn="ctr" defTabSz="914016">
              <a:lnSpc>
                <a:spcPct val="90000"/>
              </a:lnSpc>
              <a:spcAft>
                <a:spcPts val="600"/>
              </a:spcAft>
              <a:defRPr/>
            </a:pPr>
            <a:r>
              <a:rPr lang="en-US" sz="1961" kern="0">
                <a:gradFill>
                  <a:gsLst>
                    <a:gs pos="2917">
                      <a:srgbClr val="353535"/>
                    </a:gs>
                    <a:gs pos="30000">
                      <a:srgbClr val="353535"/>
                    </a:gs>
                  </a:gsLst>
                  <a:lin ang="5400000" scaled="0"/>
                </a:gradFill>
                <a:latin typeface="Segoe UI"/>
              </a:rPr>
              <a:t>Events + data</a:t>
            </a:r>
          </a:p>
        </p:txBody>
      </p:sp>
      <p:sp>
        <p:nvSpPr>
          <p:cNvPr id="25" name="TextBox 24"/>
          <p:cNvSpPr txBox="1"/>
          <p:nvPr/>
        </p:nvSpPr>
        <p:spPr>
          <a:xfrm>
            <a:off x="5045193" y="2010494"/>
            <a:ext cx="2196774" cy="566856"/>
          </a:xfrm>
          <a:prstGeom prst="rect">
            <a:avLst/>
          </a:prstGeom>
          <a:noFill/>
        </p:spPr>
        <p:txBody>
          <a:bodyPr wrap="square" lIns="182802" tIns="146243" rIns="182802" bIns="146243" rtlCol="0">
            <a:spAutoFit/>
          </a:bodyPr>
          <a:lstStyle/>
          <a:p>
            <a:pPr algn="ctr" defTabSz="914016">
              <a:lnSpc>
                <a:spcPct val="90000"/>
              </a:lnSpc>
              <a:spcAft>
                <a:spcPts val="600"/>
              </a:spcAft>
              <a:defRPr/>
            </a:pPr>
            <a:r>
              <a:rPr lang="en-US" sz="1961" kern="0">
                <a:gradFill>
                  <a:gsLst>
                    <a:gs pos="2917">
                      <a:srgbClr val="353535"/>
                    </a:gs>
                    <a:gs pos="30000">
                      <a:srgbClr val="353535"/>
                    </a:gs>
                  </a:gsLst>
                  <a:lin ang="5400000" scaled="0"/>
                </a:gradFill>
                <a:latin typeface="Segoe UI"/>
              </a:rPr>
              <a:t>Azure Functions</a:t>
            </a:r>
          </a:p>
        </p:txBody>
      </p:sp>
      <p:sp>
        <p:nvSpPr>
          <p:cNvPr id="4" name="Title 3"/>
          <p:cNvSpPr>
            <a:spLocks noGrp="1"/>
          </p:cNvSpPr>
          <p:nvPr>
            <p:ph type="title"/>
          </p:nvPr>
        </p:nvSpPr>
        <p:spPr/>
        <p:txBody>
          <a:bodyPr/>
          <a:lstStyle/>
          <a:p>
            <a:r>
              <a:rPr lang="en-US"/>
              <a:t>Introducing Functions</a:t>
            </a:r>
            <a:br>
              <a:rPr lang="en-US"/>
            </a:br>
            <a:endParaRPr lang="en-US"/>
          </a:p>
        </p:txBody>
      </p:sp>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r="65320"/>
          <a:stretch/>
        </p:blipFill>
        <p:spPr>
          <a:xfrm>
            <a:off x="1753806" y="2349989"/>
            <a:ext cx="1016578" cy="2793438"/>
          </a:xfrm>
          <a:prstGeom prst="rect">
            <a:avLst/>
          </a:prstGeom>
        </p:spPr>
      </p:pic>
      <p:pic>
        <p:nvPicPr>
          <p:cNvPr id="17"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l="66505"/>
          <a:stretch/>
        </p:blipFill>
        <p:spPr>
          <a:xfrm>
            <a:off x="3690292" y="2337793"/>
            <a:ext cx="981838" cy="2793438"/>
          </a:xfrm>
          <a:prstGeom prst="rect">
            <a:avLst/>
          </a:prstGeom>
        </p:spPr>
      </p:pic>
      <p:pic>
        <p:nvPicPr>
          <p:cNvPr id="22" name="slash"/>
          <p:cNvPicPr>
            <a:picLocks noChangeAspect="1"/>
          </p:cNvPicPr>
          <p:nvPr/>
        </p:nvPicPr>
        <p:blipFill rotWithShape="1">
          <a:blip r:embed="rId3" cstate="print">
            <a:extLst>
              <a:ext uri="{28A0092B-C50C-407E-A947-70E740481C1C}">
                <a14:useLocalDpi xmlns:a14="http://schemas.microsoft.com/office/drawing/2010/main" val="0"/>
              </a:ext>
            </a:extLst>
          </a:blip>
          <a:srcRect l="32808" r="35159"/>
          <a:stretch/>
        </p:blipFill>
        <p:spPr>
          <a:xfrm>
            <a:off x="2709282" y="2353296"/>
            <a:ext cx="938979" cy="2793438"/>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93005" y="2387595"/>
            <a:ext cx="3019120" cy="2664281"/>
          </a:xfrm>
          <a:prstGeom prst="rect">
            <a:avLst/>
          </a:prstGeom>
        </p:spPr>
      </p:pic>
    </p:spTree>
    <p:extLst>
      <p:ext uri="{BB962C8B-B14F-4D97-AF65-F5344CB8AC3E}">
        <p14:creationId xmlns:p14="http://schemas.microsoft.com/office/powerpoint/2010/main" val="137034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9"/>
                                        </p:tgtEl>
                                      </p:cBhvr>
                                    </p:animEffect>
                                    <p:set>
                                      <p:cBhvr>
                                        <p:cTn id="10" dur="1" fill="hold">
                                          <p:stCondLst>
                                            <p:cond delay="499"/>
                                          </p:stCondLst>
                                        </p:cTn>
                                        <p:tgtEl>
                                          <p:spTgt spid="1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0"/>
                                        </p:tgtEl>
                                      </p:cBhvr>
                                    </p:animEffect>
                                    <p:set>
                                      <p:cBhvr>
                                        <p:cTn id="13" dur="1" fill="hold">
                                          <p:stCondLst>
                                            <p:cond delay="499"/>
                                          </p:stCondLst>
                                        </p:cTn>
                                        <p:tgtEl>
                                          <p:spTgt spid="20"/>
                                        </p:tgtEl>
                                        <p:attrNameLst>
                                          <p:attrName>style.visibility</p:attrName>
                                        </p:attrNameLst>
                                      </p:cBhvr>
                                      <p:to>
                                        <p:strVal val="hidden"/>
                                      </p:to>
                                    </p:set>
                                  </p:childTnLst>
                                </p:cTn>
                              </p:par>
                              <p:par>
                                <p:cTn id="14" presetID="42" presetClass="path" presetSubtype="0" decel="100000" fill="hold" nodeType="withEffect">
                                  <p:stCondLst>
                                    <p:cond delay="0"/>
                                  </p:stCondLst>
                                  <p:childTnLst>
                                    <p:animMotion origin="layout" path="M 4.61067E-6 -2.12438E-6 L -0.19441 -0.00567 " pathEditMode="relative" rAng="0" ptsTypes="AA">
                                      <p:cBhvr>
                                        <p:cTn id="15" dur="750" fill="hold"/>
                                        <p:tgtEl>
                                          <p:spTgt spid="21"/>
                                        </p:tgtEl>
                                        <p:attrNameLst>
                                          <p:attrName>ppt_x</p:attrName>
                                          <p:attrName>ppt_y</p:attrName>
                                        </p:attrNameLst>
                                      </p:cBhvr>
                                      <p:rCtr x="-9727" y="-295"/>
                                    </p:animMotion>
                                  </p:childTnLst>
                                </p:cTn>
                              </p:par>
                              <p:par>
                                <p:cTn id="16" presetID="42" presetClass="path" presetSubtype="0" decel="100000" fill="hold" nodeType="withEffect">
                                  <p:stCondLst>
                                    <p:cond delay="0"/>
                                  </p:stCondLst>
                                  <p:childTnLst>
                                    <p:animMotion origin="layout" path="M -3.57672E-6 -4.99319E-7 L 0.23296 -0.00658 " pathEditMode="relative" rAng="0" ptsTypes="AA">
                                      <p:cBhvr>
                                        <p:cTn id="17" dur="750" fill="hold"/>
                                        <p:tgtEl>
                                          <p:spTgt spid="16"/>
                                        </p:tgtEl>
                                        <p:attrNameLst>
                                          <p:attrName>ppt_x</p:attrName>
                                          <p:attrName>ppt_y</p:attrName>
                                        </p:attrNameLst>
                                      </p:cBhvr>
                                      <p:rCtr x="11642" y="-340"/>
                                    </p:animMotion>
                                  </p:childTnLst>
                                </p:cTn>
                              </p:par>
                              <p:par>
                                <p:cTn id="18" presetID="42" presetClass="path" presetSubtype="0" decel="100000" fill="hold" nodeType="withEffect">
                                  <p:stCondLst>
                                    <p:cond delay="0"/>
                                  </p:stCondLst>
                                  <p:childTnLst>
                                    <p:animMotion origin="layout" path="M -4.43707E-6 -4.79346E-6 L 0.23513 -0.00658 " pathEditMode="relative" rAng="0" ptsTypes="AA">
                                      <p:cBhvr>
                                        <p:cTn id="19" dur="750" fill="hold"/>
                                        <p:tgtEl>
                                          <p:spTgt spid="17"/>
                                        </p:tgtEl>
                                        <p:attrNameLst>
                                          <p:attrName>ppt_x</p:attrName>
                                          <p:attrName>ppt_y</p:attrName>
                                        </p:attrNameLst>
                                      </p:cBhvr>
                                      <p:rCtr x="11756" y="-340"/>
                                    </p:animMotion>
                                  </p:childTnLst>
                                </p:cTn>
                              </p:par>
                              <p:par>
                                <p:cTn id="20" presetID="42" presetClass="path" presetSubtype="0" decel="100000" fill="hold" nodeType="withEffect">
                                  <p:stCondLst>
                                    <p:cond delay="0"/>
                                  </p:stCondLst>
                                  <p:childTnLst>
                                    <p:animMotion origin="layout" path="M 1.33265E-6 -4.42578E-6 L 0.23219 -0.00658 " pathEditMode="relative" rAng="0" ptsTypes="AA">
                                      <p:cBhvr>
                                        <p:cTn id="21" dur="750" fill="hold"/>
                                        <p:tgtEl>
                                          <p:spTgt spid="22"/>
                                        </p:tgtEl>
                                        <p:attrNameLst>
                                          <p:attrName>ppt_x</p:attrName>
                                          <p:attrName>ppt_y</p:attrName>
                                        </p:attrNameLst>
                                      </p:cBhvr>
                                      <p:rCtr x="11603" y="-340"/>
                                    </p:animMotion>
                                  </p:childTnLst>
                                </p:cTn>
                              </p:par>
                              <p:par>
                                <p:cTn id="22" presetID="6" presetClass="emph" presetSubtype="0" decel="100000" fill="hold" nodeType="withEffect">
                                  <p:stCondLst>
                                    <p:cond delay="300"/>
                                  </p:stCondLst>
                                  <p:childTnLst>
                                    <p:animScale>
                                      <p:cBhvr>
                                        <p:cTn id="23" dur="450" fill="hold"/>
                                        <p:tgtEl>
                                          <p:spTgt spid="22"/>
                                        </p:tgtEl>
                                      </p:cBhvr>
                                      <p:by x="0" y="0"/>
                                    </p:animScale>
                                  </p:childTnLst>
                                </p:cTn>
                              </p:par>
                              <p:par>
                                <p:cTn id="24" presetID="10" presetClass="entr" presetSubtype="0" fill="hold" grpId="0" nodeType="withEffect">
                                  <p:stCondLst>
                                    <p:cond delay="75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42" presetClass="path" presetSubtype="0" decel="100000" fill="hold" grpId="1" nodeType="withEffect">
                                  <p:stCondLst>
                                    <p:cond delay="750"/>
                                  </p:stCondLst>
                                  <p:childTnLst>
                                    <p:animMotion origin="layout" path="M 5.38678E-7 3.15933E-6 L 5.38678E-7 -0.05447 " pathEditMode="relative" rAng="0" ptsTypes="AA">
                                      <p:cBhvr>
                                        <p:cTn id="28" dur="500" spd="-100000" fill="hold"/>
                                        <p:tgtEl>
                                          <p:spTgt spid="25"/>
                                        </p:tgtEl>
                                        <p:attrNameLst>
                                          <p:attrName>ppt_x</p:attrName>
                                          <p:attrName>ppt_y</p:attrName>
                                        </p:attrNameLst>
                                      </p:cBhvr>
                                      <p:rCtr x="0" y="-27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25" grpId="0"/>
      <p:bldP spid="25"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F6DF1C86-17A4-41F4-8018-6296FD1F0A68}"/>
              </a:ext>
            </a:extLst>
          </p:cNvPr>
          <p:cNvPicPr>
            <a:picLocks noChangeAspect="1"/>
          </p:cNvPicPr>
          <p:nvPr/>
        </p:nvPicPr>
        <p:blipFill>
          <a:blip r:embed="rId3"/>
          <a:stretch>
            <a:fillRect/>
          </a:stretch>
        </p:blipFill>
        <p:spPr>
          <a:xfrm>
            <a:off x="7511632" y="1683114"/>
            <a:ext cx="4784640" cy="4308294"/>
          </a:xfrm>
          <a:prstGeom prst="rect">
            <a:avLst/>
          </a:prstGeom>
        </p:spPr>
      </p:pic>
      <p:sp>
        <p:nvSpPr>
          <p:cNvPr id="2" name="Title 1"/>
          <p:cNvSpPr>
            <a:spLocks noGrp="1"/>
          </p:cNvSpPr>
          <p:nvPr>
            <p:ph type="title"/>
          </p:nvPr>
        </p:nvSpPr>
        <p:spPr/>
        <p:txBody>
          <a:bodyPr/>
          <a:lstStyle/>
          <a:p>
            <a:r>
              <a:rPr lang="en-US"/>
              <a:t>Use bindings in your code</a:t>
            </a:r>
          </a:p>
        </p:txBody>
      </p:sp>
      <p:pic>
        <p:nvPicPr>
          <p:cNvPr id="26" name="Picture 25">
            <a:extLst>
              <a:ext uri="{FF2B5EF4-FFF2-40B4-BE49-F238E27FC236}">
                <a16:creationId xmlns:a16="http://schemas.microsoft.com/office/drawing/2014/main" id="{5D65451C-AC6B-46D7-9F30-549803AA4DD9}"/>
              </a:ext>
            </a:extLst>
          </p:cNvPr>
          <p:cNvPicPr>
            <a:picLocks noChangeAspect="1"/>
          </p:cNvPicPr>
          <p:nvPr/>
        </p:nvPicPr>
        <p:blipFill>
          <a:blip r:embed="rId4"/>
          <a:stretch>
            <a:fillRect/>
          </a:stretch>
        </p:blipFill>
        <p:spPr>
          <a:xfrm>
            <a:off x="290974" y="2144132"/>
            <a:ext cx="7742726" cy="3314230"/>
          </a:xfrm>
          <a:prstGeom prst="rect">
            <a:avLst/>
          </a:prstGeom>
        </p:spPr>
      </p:pic>
      <p:sp>
        <p:nvSpPr>
          <p:cNvPr id="27" name="TextBox 26">
            <a:extLst>
              <a:ext uri="{FF2B5EF4-FFF2-40B4-BE49-F238E27FC236}">
                <a16:creationId xmlns:a16="http://schemas.microsoft.com/office/drawing/2014/main" id="{228FDE8C-D29D-488C-BE14-137D979BFE8F}"/>
              </a:ext>
            </a:extLst>
          </p:cNvPr>
          <p:cNvSpPr txBox="1"/>
          <p:nvPr/>
        </p:nvSpPr>
        <p:spPr>
          <a:xfrm>
            <a:off x="3189981" y="1396922"/>
            <a:ext cx="1275888" cy="28437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defTabSz="932418">
              <a:lnSpc>
                <a:spcPct val="90000"/>
              </a:lnSpc>
              <a:defRPr/>
            </a:pPr>
            <a:r>
              <a:rPr lang="en-US" sz="1400" dirty="0">
                <a:gradFill>
                  <a:gsLst>
                    <a:gs pos="0">
                      <a:srgbClr val="FFFFFF"/>
                    </a:gs>
                    <a:gs pos="100000">
                      <a:srgbClr val="FFFFFF"/>
                    </a:gs>
                  </a:gsLst>
                  <a:lin ang="16200000" scaled="1"/>
                </a:gradFill>
                <a:latin typeface="Segoe UI" panose="020B0502040204020203" pitchFamily="34" charset="0"/>
                <a:cs typeface="Segoe UI" panose="020B0502040204020203" pitchFamily="34" charset="0"/>
              </a:rPr>
              <a:t>Trigger (data)</a:t>
            </a:r>
          </a:p>
        </p:txBody>
      </p:sp>
      <p:sp>
        <p:nvSpPr>
          <p:cNvPr id="28" name="TextBox 27">
            <a:extLst>
              <a:ext uri="{FF2B5EF4-FFF2-40B4-BE49-F238E27FC236}">
                <a16:creationId xmlns:a16="http://schemas.microsoft.com/office/drawing/2014/main" id="{0C8DF32E-FC79-4F80-B6C5-898050A7E534}"/>
              </a:ext>
            </a:extLst>
          </p:cNvPr>
          <p:cNvSpPr txBox="1"/>
          <p:nvPr/>
        </p:nvSpPr>
        <p:spPr>
          <a:xfrm>
            <a:off x="2486243" y="1402698"/>
            <a:ext cx="599053" cy="28437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defTabSz="932418">
              <a:lnSpc>
                <a:spcPct val="90000"/>
              </a:lnSpc>
              <a:defRPr/>
            </a:pPr>
            <a:r>
              <a:rPr lang="en-US" sz="1400" dirty="0">
                <a:gradFill>
                  <a:gsLst>
                    <a:gs pos="0">
                      <a:srgbClr val="FFFFFF"/>
                    </a:gs>
                    <a:gs pos="100000">
                      <a:srgbClr val="FFFFFF"/>
                    </a:gs>
                  </a:gsLst>
                  <a:lin ang="16200000" scaled="1"/>
                </a:gradFill>
                <a:latin typeface="Segoe UI" panose="020B0502040204020203" pitchFamily="34" charset="0"/>
                <a:cs typeface="Segoe UI" panose="020B0502040204020203" pitchFamily="34" charset="0"/>
              </a:rPr>
              <a:t>Input</a:t>
            </a:r>
          </a:p>
        </p:txBody>
      </p:sp>
      <p:sp>
        <p:nvSpPr>
          <p:cNvPr id="29" name="TextBox 28">
            <a:extLst>
              <a:ext uri="{FF2B5EF4-FFF2-40B4-BE49-F238E27FC236}">
                <a16:creationId xmlns:a16="http://schemas.microsoft.com/office/drawing/2014/main" id="{DB129300-BE45-4402-AF7B-DFDE7E17B006}"/>
              </a:ext>
            </a:extLst>
          </p:cNvPr>
          <p:cNvSpPr txBox="1"/>
          <p:nvPr/>
        </p:nvSpPr>
        <p:spPr>
          <a:xfrm>
            <a:off x="1575977" y="4625081"/>
            <a:ext cx="748345" cy="28437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defTabSz="932418">
              <a:lnSpc>
                <a:spcPct val="90000"/>
              </a:lnSpc>
              <a:defRPr/>
            </a:pPr>
            <a:r>
              <a:rPr lang="en-US" sz="1400" dirty="0">
                <a:gradFill>
                  <a:gsLst>
                    <a:gs pos="0">
                      <a:srgbClr val="FFFFFF"/>
                    </a:gs>
                    <a:gs pos="100000">
                      <a:srgbClr val="FFFFFF"/>
                    </a:gs>
                  </a:gsLst>
                  <a:lin ang="16200000" scaled="1"/>
                </a:gradFill>
                <a:latin typeface="Segoe UI" panose="020B0502040204020203" pitchFamily="34" charset="0"/>
                <a:cs typeface="Segoe UI" panose="020B0502040204020203" pitchFamily="34" charset="0"/>
              </a:rPr>
              <a:t>Output</a:t>
            </a:r>
          </a:p>
        </p:txBody>
      </p:sp>
      <p:sp>
        <p:nvSpPr>
          <p:cNvPr id="30" name="Rectangle 29">
            <a:extLst>
              <a:ext uri="{FF2B5EF4-FFF2-40B4-BE49-F238E27FC236}">
                <a16:creationId xmlns:a16="http://schemas.microsoft.com/office/drawing/2014/main" id="{BC2B7E4D-EC20-4C7E-93F2-B9CCDD083141}"/>
              </a:ext>
            </a:extLst>
          </p:cNvPr>
          <p:cNvSpPr/>
          <p:nvPr/>
        </p:nvSpPr>
        <p:spPr bwMode="auto">
          <a:xfrm>
            <a:off x="3490337" y="2123649"/>
            <a:ext cx="410462" cy="198253"/>
          </a:xfrm>
          <a:prstGeom prst="rect">
            <a:avLst/>
          </a:prstGeom>
          <a:noFill/>
          <a:ln w="19050">
            <a:solidFill>
              <a:schemeClr val="accent6">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1" name="Rectangle 30">
            <a:extLst>
              <a:ext uri="{FF2B5EF4-FFF2-40B4-BE49-F238E27FC236}">
                <a16:creationId xmlns:a16="http://schemas.microsoft.com/office/drawing/2014/main" id="{C9E996AF-93D9-4AB7-845C-0DC8656796ED}"/>
              </a:ext>
            </a:extLst>
          </p:cNvPr>
          <p:cNvSpPr/>
          <p:nvPr/>
        </p:nvSpPr>
        <p:spPr bwMode="auto">
          <a:xfrm>
            <a:off x="2659705" y="2132190"/>
            <a:ext cx="734138" cy="189711"/>
          </a:xfrm>
          <a:prstGeom prst="rect">
            <a:avLst/>
          </a:prstGeom>
          <a:noFill/>
          <a:ln w="19050">
            <a:solidFill>
              <a:schemeClr val="accent6">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2" name="Rectangle 31">
            <a:extLst>
              <a:ext uri="{FF2B5EF4-FFF2-40B4-BE49-F238E27FC236}">
                <a16:creationId xmlns:a16="http://schemas.microsoft.com/office/drawing/2014/main" id="{C8C36A03-E129-45FE-ACF5-06A33ADCE9FD}"/>
              </a:ext>
            </a:extLst>
          </p:cNvPr>
          <p:cNvSpPr/>
          <p:nvPr/>
        </p:nvSpPr>
        <p:spPr bwMode="auto">
          <a:xfrm>
            <a:off x="1799246" y="3954388"/>
            <a:ext cx="333327" cy="236504"/>
          </a:xfrm>
          <a:prstGeom prst="rect">
            <a:avLst/>
          </a:prstGeom>
          <a:noFill/>
          <a:ln w="19050">
            <a:solidFill>
              <a:schemeClr val="accent6">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3" name="Rectangle 32">
            <a:extLst>
              <a:ext uri="{FF2B5EF4-FFF2-40B4-BE49-F238E27FC236}">
                <a16:creationId xmlns:a16="http://schemas.microsoft.com/office/drawing/2014/main" id="{7F98766F-6A77-4C1A-A41F-B55A72054E42}"/>
              </a:ext>
            </a:extLst>
          </p:cNvPr>
          <p:cNvSpPr/>
          <p:nvPr/>
        </p:nvSpPr>
        <p:spPr bwMode="auto">
          <a:xfrm>
            <a:off x="4770626" y="3335407"/>
            <a:ext cx="799986" cy="23650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34" name="Straight Connector 33">
            <a:extLst>
              <a:ext uri="{FF2B5EF4-FFF2-40B4-BE49-F238E27FC236}">
                <a16:creationId xmlns:a16="http://schemas.microsoft.com/office/drawing/2014/main" id="{D0F9B4FF-2D14-4379-912D-426E48D341F2}"/>
              </a:ext>
            </a:extLst>
          </p:cNvPr>
          <p:cNvCxnSpPr/>
          <p:nvPr/>
        </p:nvCxnSpPr>
        <p:spPr>
          <a:xfrm flipV="1">
            <a:off x="3827924" y="1685313"/>
            <a:ext cx="0" cy="434758"/>
          </a:xfrm>
          <a:prstGeom prst="line">
            <a:avLst/>
          </a:prstGeom>
          <a:ln w="19050">
            <a:solidFill>
              <a:schemeClr val="accent6">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A182884-7CC1-4530-9198-317A506199C3}"/>
              </a:ext>
            </a:extLst>
          </p:cNvPr>
          <p:cNvCxnSpPr/>
          <p:nvPr/>
        </p:nvCxnSpPr>
        <p:spPr>
          <a:xfrm flipV="1">
            <a:off x="2785768" y="1691089"/>
            <a:ext cx="0" cy="434758"/>
          </a:xfrm>
          <a:prstGeom prst="line">
            <a:avLst/>
          </a:prstGeom>
          <a:ln w="19050">
            <a:solidFill>
              <a:schemeClr val="accent6">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DC408D3-C956-4301-832D-7F63F774FFCE}"/>
              </a:ext>
            </a:extLst>
          </p:cNvPr>
          <p:cNvCxnSpPr/>
          <p:nvPr/>
        </p:nvCxnSpPr>
        <p:spPr>
          <a:xfrm flipV="1">
            <a:off x="1949142" y="4190891"/>
            <a:ext cx="0" cy="434758"/>
          </a:xfrm>
          <a:prstGeom prst="line">
            <a:avLst/>
          </a:prstGeom>
          <a:ln w="19050">
            <a:solidFill>
              <a:schemeClr val="accent6">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513F98AE-6785-47E6-8F39-CB95998F0191}"/>
              </a:ext>
            </a:extLst>
          </p:cNvPr>
          <p:cNvSpPr/>
          <p:nvPr/>
        </p:nvSpPr>
        <p:spPr bwMode="auto">
          <a:xfrm>
            <a:off x="2659705" y="2132190"/>
            <a:ext cx="734138" cy="18971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Tree>
    <p:extLst>
      <p:ext uri="{BB962C8B-B14F-4D97-AF65-F5344CB8AC3E}">
        <p14:creationId xmlns:p14="http://schemas.microsoft.com/office/powerpoint/2010/main" val="251369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22" presetClass="entr" presetSubtype="4" fill="hold" nodeType="withEffect">
                                  <p:stCondLst>
                                    <p:cond delay="15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10" presetClass="entr" presetSubtype="0" fill="hold" grpId="0" nodeType="withEffect">
                                  <p:stCondLst>
                                    <p:cond delay="30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22" presetClass="entr" presetSubtype="4" fill="hold" nodeType="withEffect">
                                  <p:stCondLst>
                                    <p:cond delay="150"/>
                                  </p:stCondLst>
                                  <p:childTnLst>
                                    <p:set>
                                      <p:cBhvr>
                                        <p:cTn id="20" dur="1" fill="hold">
                                          <p:stCondLst>
                                            <p:cond delay="0"/>
                                          </p:stCondLst>
                                        </p:cTn>
                                        <p:tgtEl>
                                          <p:spTgt spid="35"/>
                                        </p:tgtEl>
                                        <p:attrNameLst>
                                          <p:attrName>style.visibility</p:attrName>
                                        </p:attrNameLst>
                                      </p:cBhvr>
                                      <p:to>
                                        <p:strVal val="visible"/>
                                      </p:to>
                                    </p:set>
                                    <p:animEffect transition="in" filter="wipe(down)">
                                      <p:cBhvr>
                                        <p:cTn id="21" dur="500"/>
                                        <p:tgtEl>
                                          <p:spTgt spid="35"/>
                                        </p:tgtEl>
                                      </p:cBhvr>
                                    </p:animEffect>
                                  </p:childTnLst>
                                </p:cTn>
                              </p:par>
                              <p:par>
                                <p:cTn id="22" presetID="10" presetClass="entr" presetSubtype="0" fill="hold" grpId="0" nodeType="withEffect">
                                  <p:stCondLst>
                                    <p:cond delay="30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22" presetClass="entr" presetSubtype="1" fill="hold" nodeType="withEffect">
                                  <p:stCondLst>
                                    <p:cond delay="150"/>
                                  </p:stCondLst>
                                  <p:childTnLst>
                                    <p:set>
                                      <p:cBhvr>
                                        <p:cTn id="29" dur="1" fill="hold">
                                          <p:stCondLst>
                                            <p:cond delay="0"/>
                                          </p:stCondLst>
                                        </p:cTn>
                                        <p:tgtEl>
                                          <p:spTgt spid="36"/>
                                        </p:tgtEl>
                                        <p:attrNameLst>
                                          <p:attrName>style.visibility</p:attrName>
                                        </p:attrNameLst>
                                      </p:cBhvr>
                                      <p:to>
                                        <p:strVal val="visible"/>
                                      </p:to>
                                    </p:set>
                                    <p:animEffect transition="in" filter="wipe(up)">
                                      <p:cBhvr>
                                        <p:cTn id="30" dur="500"/>
                                        <p:tgtEl>
                                          <p:spTgt spid="36"/>
                                        </p:tgtEl>
                                      </p:cBhvr>
                                    </p:animEffect>
                                  </p:childTnLst>
                                </p:cTn>
                              </p:par>
                              <p:par>
                                <p:cTn id="31" presetID="10" presetClass="entr" presetSubtype="0" fill="hold" grpId="0" nodeType="withEffect">
                                  <p:stCondLst>
                                    <p:cond delay="30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xit" presetSubtype="0" fill="hold" grpId="1" nodeType="withEffect">
                                  <p:stCondLst>
                                    <p:cond delay="0"/>
                                  </p:stCondLst>
                                  <p:childTnLst>
                                    <p:animEffect transition="out" filter="fade">
                                      <p:cBhvr>
                                        <p:cTn id="40" dur="500"/>
                                        <p:tgtEl>
                                          <p:spTgt spid="31"/>
                                        </p:tgtEl>
                                      </p:cBhvr>
                                    </p:animEffect>
                                    <p:set>
                                      <p:cBhvr>
                                        <p:cTn id="41" dur="1" fill="hold">
                                          <p:stCondLst>
                                            <p:cond delay="499"/>
                                          </p:stCondLst>
                                        </p:cTn>
                                        <p:tgtEl>
                                          <p:spTgt spid="31"/>
                                        </p:tgtEl>
                                        <p:attrNameLst>
                                          <p:attrName>style.visibility</p:attrName>
                                        </p:attrNameLst>
                                      </p:cBhvr>
                                      <p:to>
                                        <p:strVal val="hidden"/>
                                      </p:to>
                                    </p:set>
                                  </p:childTnLst>
                                </p:cTn>
                              </p:par>
                              <p:par>
                                <p:cTn id="42" presetID="10" presetClass="entr" presetSubtype="0"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par>
                                <p:cTn id="45" presetID="10"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1" grpId="1" animBg="1"/>
      <p:bldP spid="32" grpId="0" animBg="1"/>
      <p:bldP spid="33" grpId="0" animBg="1"/>
      <p:bldP spid="3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9957"/>
            <a:ext cx="11655840" cy="899537"/>
          </a:xfrm>
        </p:spPr>
        <p:txBody>
          <a:bodyPr/>
          <a:lstStyle/>
          <a:p>
            <a:r>
              <a:rPr lang="en-US"/>
              <a:t>Triggers and Bindings</a:t>
            </a:r>
          </a:p>
        </p:txBody>
      </p:sp>
      <p:graphicFrame>
        <p:nvGraphicFramePr>
          <p:cNvPr id="5" name="Table 4">
            <a:extLst>
              <a:ext uri="{FF2B5EF4-FFF2-40B4-BE49-F238E27FC236}">
                <a16:creationId xmlns:a16="http://schemas.microsoft.com/office/drawing/2014/main" id="{972EFF14-B0FB-4D57-976B-E89CCD5D71D3}"/>
              </a:ext>
            </a:extLst>
          </p:cNvPr>
          <p:cNvGraphicFramePr>
            <a:graphicFrameLocks noGrp="1"/>
          </p:cNvGraphicFramePr>
          <p:nvPr/>
        </p:nvGraphicFramePr>
        <p:xfrm>
          <a:off x="2399640" y="1262640"/>
          <a:ext cx="7395041" cy="5378546"/>
        </p:xfrm>
        <a:graphic>
          <a:graphicData uri="http://schemas.openxmlformats.org/drawingml/2006/table">
            <a:tbl>
              <a:tblPr firstRow="1">
                <a:tableStyleId>{69012ECD-51FC-41F1-AA8D-1B2483CD663E}</a:tableStyleId>
              </a:tblPr>
              <a:tblGrid>
                <a:gridCol w="2420347">
                  <a:extLst>
                    <a:ext uri="{9D8B030D-6E8A-4147-A177-3AD203B41FA5}">
                      <a16:colId xmlns:a16="http://schemas.microsoft.com/office/drawing/2014/main" val="1143622563"/>
                    </a:ext>
                  </a:extLst>
                </a:gridCol>
                <a:gridCol w="2047300">
                  <a:extLst>
                    <a:ext uri="{9D8B030D-6E8A-4147-A177-3AD203B41FA5}">
                      <a16:colId xmlns:a16="http://schemas.microsoft.com/office/drawing/2014/main" val="3084594242"/>
                    </a:ext>
                  </a:extLst>
                </a:gridCol>
                <a:gridCol w="1059842">
                  <a:extLst>
                    <a:ext uri="{9D8B030D-6E8A-4147-A177-3AD203B41FA5}">
                      <a16:colId xmlns:a16="http://schemas.microsoft.com/office/drawing/2014/main" val="468941877"/>
                    </a:ext>
                  </a:extLst>
                </a:gridCol>
                <a:gridCol w="821723">
                  <a:extLst>
                    <a:ext uri="{9D8B030D-6E8A-4147-A177-3AD203B41FA5}">
                      <a16:colId xmlns:a16="http://schemas.microsoft.com/office/drawing/2014/main" val="2039299647"/>
                    </a:ext>
                  </a:extLst>
                </a:gridCol>
                <a:gridCol w="1045829">
                  <a:extLst>
                    <a:ext uri="{9D8B030D-6E8A-4147-A177-3AD203B41FA5}">
                      <a16:colId xmlns:a16="http://schemas.microsoft.com/office/drawing/2014/main" val="1108133274"/>
                    </a:ext>
                  </a:extLst>
                </a:gridCol>
              </a:tblGrid>
              <a:tr h="404402">
                <a:tc>
                  <a:txBody>
                    <a:bodyPr/>
                    <a:lstStyle/>
                    <a:p>
                      <a:r>
                        <a:rPr lang="en-US" sz="1800" dirty="0"/>
                        <a:t>Type</a:t>
                      </a:r>
                      <a:endParaRPr lang="en-US" sz="1800" b="0" dirty="0">
                        <a:gradFill>
                          <a:gsLst>
                            <a:gs pos="0">
                              <a:schemeClr val="bg1"/>
                            </a:gs>
                            <a:gs pos="100000">
                              <a:schemeClr val="bg1"/>
                            </a:gs>
                          </a:gsLst>
                          <a:lin ang="5400000" scaled="0"/>
                        </a:gradFill>
                        <a:latin typeface="Segoe UI Semibold" panose="020B0702040204020203" pitchFamily="34" charset="0"/>
                        <a:cs typeface="Segoe UI Semibold" panose="020B0702040204020203" pitchFamily="34" charset="0"/>
                      </a:endParaRPr>
                    </a:p>
                  </a:txBody>
                  <a:tcPr marL="143428" marR="143428" marT="0" marB="0" anchor="ctr"/>
                </a:tc>
                <a:tc>
                  <a:txBody>
                    <a:bodyPr/>
                    <a:lstStyle/>
                    <a:p>
                      <a:r>
                        <a:rPr lang="en-US" sz="1800" dirty="0"/>
                        <a:t>Service </a:t>
                      </a:r>
                      <a:endParaRPr lang="en-US" sz="1800" b="0" dirty="0">
                        <a:gradFill>
                          <a:gsLst>
                            <a:gs pos="0">
                              <a:schemeClr val="bg1"/>
                            </a:gs>
                            <a:gs pos="100000">
                              <a:schemeClr val="bg1"/>
                            </a:gs>
                          </a:gsLst>
                          <a:lin ang="5400000" scaled="0"/>
                        </a:gradFill>
                        <a:latin typeface="Segoe UI Semibold" panose="020B0702040204020203" pitchFamily="34" charset="0"/>
                        <a:cs typeface="Segoe UI Semibold" panose="020B0702040204020203" pitchFamily="34" charset="0"/>
                      </a:endParaRPr>
                    </a:p>
                  </a:txBody>
                  <a:tcPr marL="143428" marR="143428" marT="0" marB="0" anchor="ctr"/>
                </a:tc>
                <a:tc>
                  <a:txBody>
                    <a:bodyPr/>
                    <a:lstStyle/>
                    <a:p>
                      <a:r>
                        <a:rPr lang="en-US" sz="1800" dirty="0"/>
                        <a:t>Trigger</a:t>
                      </a:r>
                      <a:endParaRPr lang="en-US" sz="1800" b="0" dirty="0">
                        <a:gradFill>
                          <a:gsLst>
                            <a:gs pos="0">
                              <a:schemeClr val="bg1"/>
                            </a:gs>
                            <a:gs pos="100000">
                              <a:schemeClr val="bg1"/>
                            </a:gs>
                          </a:gsLst>
                          <a:lin ang="5400000" scaled="0"/>
                        </a:gradFill>
                        <a:latin typeface="Segoe UI Semibold" panose="020B0702040204020203" pitchFamily="34" charset="0"/>
                        <a:cs typeface="Segoe UI Semibold" panose="020B0702040204020203" pitchFamily="34" charset="0"/>
                      </a:endParaRPr>
                    </a:p>
                  </a:txBody>
                  <a:tcPr marL="143428" marR="143428" marT="0" marB="0" anchor="ctr"/>
                </a:tc>
                <a:tc>
                  <a:txBody>
                    <a:bodyPr/>
                    <a:lstStyle/>
                    <a:p>
                      <a:r>
                        <a:rPr lang="en-US" sz="1800" dirty="0"/>
                        <a:t>Input</a:t>
                      </a:r>
                      <a:endParaRPr lang="en-US" sz="1800" b="0" dirty="0">
                        <a:gradFill>
                          <a:gsLst>
                            <a:gs pos="0">
                              <a:schemeClr val="bg1"/>
                            </a:gs>
                            <a:gs pos="100000">
                              <a:schemeClr val="bg1"/>
                            </a:gs>
                          </a:gsLst>
                          <a:lin ang="5400000" scaled="0"/>
                        </a:gradFill>
                        <a:latin typeface="Segoe UI Semibold" panose="020B0702040204020203" pitchFamily="34" charset="0"/>
                        <a:cs typeface="Segoe UI Semibold" panose="020B0702040204020203" pitchFamily="34" charset="0"/>
                      </a:endParaRPr>
                    </a:p>
                  </a:txBody>
                  <a:tcPr marL="143428" marR="143428" marT="0" marB="0" anchor="ctr"/>
                </a:tc>
                <a:tc>
                  <a:txBody>
                    <a:bodyPr/>
                    <a:lstStyle/>
                    <a:p>
                      <a:r>
                        <a:rPr lang="en-US" sz="1800" dirty="0"/>
                        <a:t>Output</a:t>
                      </a:r>
                      <a:endParaRPr lang="en-US" sz="1800" b="0" dirty="0">
                        <a:gradFill>
                          <a:gsLst>
                            <a:gs pos="0">
                              <a:schemeClr val="bg1"/>
                            </a:gs>
                            <a:gs pos="100000">
                              <a:schemeClr val="bg1"/>
                            </a:gs>
                          </a:gsLst>
                          <a:lin ang="5400000" scaled="0"/>
                        </a:gradFill>
                        <a:latin typeface="Segoe UI Semibold" panose="020B0702040204020203" pitchFamily="34" charset="0"/>
                        <a:cs typeface="Segoe UI Semibold" panose="020B0702040204020203" pitchFamily="34" charset="0"/>
                      </a:endParaRPr>
                    </a:p>
                  </a:txBody>
                  <a:tcPr marL="143428" marR="143428" marT="0" marB="0" anchor="ctr"/>
                </a:tc>
                <a:extLst>
                  <a:ext uri="{0D108BD9-81ED-4DB2-BD59-A6C34878D82A}">
                    <a16:rowId xmlns:a16="http://schemas.microsoft.com/office/drawing/2014/main" val="3551086938"/>
                  </a:ext>
                </a:extLst>
              </a:tr>
              <a:tr h="404402">
                <a:tc>
                  <a:txBody>
                    <a:bodyPr/>
                    <a:lstStyle/>
                    <a:p>
                      <a:r>
                        <a:rPr lang="en-US" sz="1400" dirty="0">
                          <a:latin typeface="+mn-lt"/>
                        </a:rPr>
                        <a:t>Schedule</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3428" marR="143428" marT="0" marB="0" anchor="ctr">
                    <a:lnB w="12700" cap="flat" cmpd="sng" algn="ctr">
                      <a:solidFill>
                        <a:schemeClr val="bg2"/>
                      </a:solidFill>
                      <a:prstDash val="solid"/>
                      <a:round/>
                      <a:headEnd type="none" w="med" len="med"/>
                      <a:tailEnd type="none" w="med" len="med"/>
                    </a:lnB>
                  </a:tcPr>
                </a:tc>
                <a:tc>
                  <a:txBody>
                    <a:bodyPr/>
                    <a:lstStyle/>
                    <a:p>
                      <a:r>
                        <a:rPr lang="en-US" sz="1400" dirty="0">
                          <a:latin typeface="+mn-lt"/>
                        </a:rPr>
                        <a:t>Azure Functions</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3428" marR="143428" marT="0" marB="0" anchor="ctr">
                    <a:lnB w="12700" cap="flat" cmpd="sng" algn="ctr">
                      <a:solidFill>
                        <a:schemeClr val="bg2"/>
                      </a:solidFill>
                      <a:prstDash val="solid"/>
                      <a:round/>
                      <a:headEnd type="none" w="med" len="med"/>
                      <a:tailEnd type="none" w="med" len="med"/>
                    </a:lnB>
                  </a:tcPr>
                </a:tc>
                <a:tc>
                  <a:txBody>
                    <a:bodyPr/>
                    <a:lstStyle/>
                    <a:p>
                      <a:pPr algn="ctr"/>
                      <a:r>
                        <a:rPr lang="en-US" sz="1800" dirty="0">
                          <a:latin typeface="Wingdings" panose="05000000000000000000" pitchFamily="2" charset="2"/>
                        </a:rPr>
                        <a:t>ü</a:t>
                      </a:r>
                      <a:endParaRPr lang="en-US" sz="900" dirty="0">
                        <a:latin typeface="MS Shell Dlg 2" panose="020B0604030504040204" pitchFamily="34" charset="0"/>
                      </a:endParaRPr>
                    </a:p>
                  </a:txBody>
                  <a:tcPr marL="143428" marR="143428" marT="0" marB="0" anchor="ctr">
                    <a:lnB w="12700" cap="flat" cmpd="sng" algn="ctr">
                      <a:solidFill>
                        <a:schemeClr val="bg2"/>
                      </a:solidFill>
                      <a:prstDash val="solid"/>
                      <a:round/>
                      <a:headEnd type="none" w="med" len="med"/>
                      <a:tailEnd type="none" w="med" len="med"/>
                    </a:lnB>
                  </a:tcPr>
                </a:tc>
                <a:tc>
                  <a:txBody>
                    <a:bodyPr/>
                    <a:lstStyle/>
                    <a:p>
                      <a:pPr algn="ctr"/>
                      <a:endParaRPr lang="en-US" sz="1800"/>
                    </a:p>
                  </a:txBody>
                  <a:tcPr marL="143428" marR="143428" marT="0" marB="0" anchor="ctr">
                    <a:lnB w="12700" cap="flat" cmpd="sng" algn="ctr">
                      <a:solidFill>
                        <a:schemeClr val="bg2"/>
                      </a:solidFill>
                      <a:prstDash val="solid"/>
                      <a:round/>
                      <a:headEnd type="none" w="med" len="med"/>
                      <a:tailEnd type="none" w="med" len="med"/>
                    </a:lnB>
                  </a:tcPr>
                </a:tc>
                <a:tc>
                  <a:txBody>
                    <a:bodyPr/>
                    <a:lstStyle/>
                    <a:p>
                      <a:pPr algn="ctr"/>
                      <a:endParaRPr lang="en-US" sz="1800"/>
                    </a:p>
                  </a:txBody>
                  <a:tcPr marL="143428" marR="143428" marT="0" marB="0" anchor="ctr">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18807915"/>
                  </a:ext>
                </a:extLst>
              </a:tr>
              <a:tr h="404402">
                <a:tc>
                  <a:txBody>
                    <a:bodyPr/>
                    <a:lstStyle/>
                    <a:p>
                      <a:r>
                        <a:rPr lang="en-US" sz="1400" dirty="0">
                          <a:latin typeface="+mn-lt"/>
                        </a:rPr>
                        <a:t>HTTP (REST or </a:t>
                      </a:r>
                      <a:r>
                        <a:rPr lang="en-US" sz="1400" dirty="0" err="1">
                          <a:latin typeface="+mn-lt"/>
                        </a:rPr>
                        <a:t>webhook</a:t>
                      </a:r>
                      <a:r>
                        <a:rPr lang="en-US" sz="1400" dirty="0">
                          <a:latin typeface="+mn-lt"/>
                        </a:rPr>
                        <a:t>)</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400" dirty="0">
                          <a:latin typeface="+mn-lt"/>
                        </a:rPr>
                        <a:t>Azure Functions</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800"/>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615937649"/>
                  </a:ext>
                </a:extLst>
              </a:tr>
              <a:tr h="404402">
                <a:tc>
                  <a:txBody>
                    <a:bodyPr/>
                    <a:lstStyle/>
                    <a:p>
                      <a:r>
                        <a:rPr lang="en-US" sz="1400" dirty="0">
                          <a:latin typeface="+mn-lt"/>
                        </a:rPr>
                        <a:t>Blob Storage</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400" dirty="0">
                          <a:latin typeface="+mn-lt"/>
                        </a:rPr>
                        <a:t>Azure Storage</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800" dirty="0">
                          <a:latin typeface="Wingdings" panose="05000000000000000000" pitchFamily="2" charset="2"/>
                        </a:rPr>
                        <a:t>ü</a:t>
                      </a:r>
                      <a:endParaRPr lang="en-US" sz="900" dirty="0">
                        <a:latin typeface="MS Shell Dlg 2" panose="020B0604030504040204"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545494598"/>
                  </a:ext>
                </a:extLst>
              </a:tr>
              <a:tr h="404402">
                <a:tc>
                  <a:txBody>
                    <a:bodyPr/>
                    <a:lstStyle/>
                    <a:p>
                      <a:r>
                        <a:rPr lang="en-US" sz="1400" dirty="0">
                          <a:latin typeface="+mn-lt"/>
                        </a:rPr>
                        <a:t>Events</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400" dirty="0">
                          <a:latin typeface="+mn-lt"/>
                        </a:rPr>
                        <a:t>Azure Event Hubs</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800" dirty="0"/>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343602386"/>
                  </a:ext>
                </a:extLst>
              </a:tr>
              <a:tr h="404402">
                <a:tc>
                  <a:txBody>
                    <a:bodyPr/>
                    <a:lstStyle/>
                    <a:p>
                      <a:r>
                        <a:rPr lang="en-US" sz="1400" dirty="0">
                          <a:latin typeface="+mn-lt"/>
                        </a:rPr>
                        <a:t>Queues</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400" dirty="0">
                          <a:latin typeface="+mn-lt"/>
                        </a:rPr>
                        <a:t>Azure Storage</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800"/>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842325025"/>
                  </a:ext>
                </a:extLst>
              </a:tr>
              <a:tr h="404402">
                <a:tc>
                  <a:txBody>
                    <a:bodyPr/>
                    <a:lstStyle/>
                    <a:p>
                      <a:r>
                        <a:rPr lang="en-US" sz="1400" dirty="0">
                          <a:latin typeface="+mn-lt"/>
                        </a:rPr>
                        <a:t>Queues and topics</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400" dirty="0">
                          <a:latin typeface="+mn-lt"/>
                        </a:rPr>
                        <a:t>Azure Service Bus</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800" dirty="0"/>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221121856"/>
                  </a:ext>
                </a:extLst>
              </a:tr>
              <a:tr h="404402">
                <a:tc>
                  <a:txBody>
                    <a:bodyPr/>
                    <a:lstStyle/>
                    <a:p>
                      <a:r>
                        <a:rPr lang="en-US" sz="1400" dirty="0">
                          <a:latin typeface="+mn-lt"/>
                        </a:rPr>
                        <a:t>Storage tables</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400" dirty="0">
                          <a:latin typeface="+mn-lt"/>
                        </a:rPr>
                        <a:t>Azure Storage</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800"/>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62181318"/>
                  </a:ext>
                </a:extLst>
              </a:tr>
              <a:tr h="404402">
                <a:tc>
                  <a:txBody>
                    <a:bodyPr/>
                    <a:lstStyle/>
                    <a:p>
                      <a:r>
                        <a:rPr lang="en-US" sz="1400" dirty="0">
                          <a:latin typeface="+mn-lt"/>
                        </a:rPr>
                        <a:t>SQL tables</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400" dirty="0">
                          <a:latin typeface="+mn-lt"/>
                        </a:rPr>
                        <a:t>Azure Mobile Apps</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800"/>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270562072"/>
                  </a:ext>
                </a:extLst>
              </a:tr>
              <a:tr h="404402">
                <a:tc>
                  <a:txBody>
                    <a:bodyPr/>
                    <a:lstStyle/>
                    <a:p>
                      <a:r>
                        <a:rPr lang="en-US" sz="1400" dirty="0">
                          <a:latin typeface="+mn-lt"/>
                        </a:rPr>
                        <a:t>No-SQL DB</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400" dirty="0">
                          <a:latin typeface="+mn-lt"/>
                        </a:rPr>
                        <a:t>Azure </a:t>
                      </a:r>
                      <a:r>
                        <a:rPr lang="en-US" sz="1400" dirty="0" err="1">
                          <a:latin typeface="+mn-lt"/>
                        </a:rPr>
                        <a:t>DocumentDB</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800"/>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39450358"/>
                  </a:ext>
                </a:extLst>
              </a:tr>
              <a:tr h="525722">
                <a:tc>
                  <a:txBody>
                    <a:bodyPr/>
                    <a:lstStyle/>
                    <a:p>
                      <a:r>
                        <a:rPr lang="en-US" sz="1400" dirty="0">
                          <a:latin typeface="+mn-lt"/>
                        </a:rPr>
                        <a:t>Push notifications</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400" dirty="0">
                          <a:latin typeface="+mn-lt"/>
                        </a:rPr>
                        <a:t>Azure Notification Hubs</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800"/>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800"/>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250437376"/>
                  </a:ext>
                </a:extLst>
              </a:tr>
              <a:tr h="404402">
                <a:tc>
                  <a:txBody>
                    <a:bodyPr/>
                    <a:lstStyle/>
                    <a:p>
                      <a:r>
                        <a:rPr lang="en-US" sz="1400" dirty="0">
                          <a:latin typeface="+mn-lt"/>
                        </a:rPr>
                        <a:t>Twilio SMS Text</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400" dirty="0">
                          <a:latin typeface="+mn-lt"/>
                        </a:rPr>
                        <a:t>Twilio</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800"/>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800"/>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140424228"/>
                  </a:ext>
                </a:extLst>
              </a:tr>
              <a:tr h="404402">
                <a:tc>
                  <a:txBody>
                    <a:bodyPr/>
                    <a:lstStyle/>
                    <a:p>
                      <a:r>
                        <a:rPr lang="en-US" sz="1400" dirty="0" err="1">
                          <a:latin typeface="+mn-lt"/>
                        </a:rPr>
                        <a:t>SendGrid</a:t>
                      </a:r>
                      <a:r>
                        <a:rPr lang="en-US" sz="1400" dirty="0">
                          <a:latin typeface="+mn-lt"/>
                        </a:rPr>
                        <a:t> email</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tcPr>
                </a:tc>
                <a:tc>
                  <a:txBody>
                    <a:bodyPr/>
                    <a:lstStyle/>
                    <a:p>
                      <a:r>
                        <a:rPr lang="en-US" sz="1400" dirty="0" err="1">
                          <a:latin typeface="+mn-lt"/>
                        </a:rPr>
                        <a:t>SendGrid</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3428" marR="143428" marT="0" marB="0" anchor="ctr">
                    <a:lnT w="12700" cap="flat" cmpd="sng" algn="ctr">
                      <a:solidFill>
                        <a:schemeClr val="bg2"/>
                      </a:solidFill>
                      <a:prstDash val="solid"/>
                      <a:round/>
                      <a:headEnd type="none" w="med" len="med"/>
                      <a:tailEnd type="none" w="med" len="med"/>
                    </a:lnT>
                  </a:tcPr>
                </a:tc>
                <a:tc>
                  <a:txBody>
                    <a:bodyPr/>
                    <a:lstStyle/>
                    <a:p>
                      <a:pPr algn="ctr"/>
                      <a:endParaRPr lang="en-US" sz="1800" dirty="0"/>
                    </a:p>
                  </a:txBody>
                  <a:tcPr marL="143428" marR="143428" marT="0" marB="0" anchor="ctr">
                    <a:lnT w="12700" cap="flat" cmpd="sng" algn="ctr">
                      <a:solidFill>
                        <a:schemeClr val="bg2"/>
                      </a:solidFill>
                      <a:prstDash val="solid"/>
                      <a:round/>
                      <a:headEnd type="none" w="med" len="med"/>
                      <a:tailEnd type="none" w="med" len="med"/>
                    </a:lnT>
                  </a:tcPr>
                </a:tc>
                <a:tc>
                  <a:txBody>
                    <a:bodyPr/>
                    <a:lstStyle/>
                    <a:p>
                      <a:pPr algn="ctr"/>
                      <a:endParaRPr lang="en-US" sz="1800"/>
                    </a:p>
                  </a:txBody>
                  <a:tcPr marL="143428" marR="143428" marT="0" marB="0" anchor="ctr">
                    <a:lnT w="12700" cap="flat" cmpd="sng" algn="ctr">
                      <a:solidFill>
                        <a:schemeClr val="bg2"/>
                      </a:solidFill>
                      <a:prstDash val="solid"/>
                      <a:round/>
                      <a:headEnd type="none" w="med" len="med"/>
                      <a:tailEnd type="none" w="med" len="med"/>
                    </a:lnT>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3428" marR="143428" marT="0" marB="0" anchor="ctr">
                    <a:lnT w="12700" cap="flat" cmpd="sng" algn="ctr">
                      <a:solidFill>
                        <a:schemeClr val="bg2"/>
                      </a:solidFill>
                      <a:prstDash val="solid"/>
                      <a:round/>
                      <a:headEnd type="none" w="med" len="med"/>
                      <a:tailEnd type="none" w="med" len="med"/>
                    </a:lnT>
                  </a:tcPr>
                </a:tc>
                <a:extLst>
                  <a:ext uri="{0D108BD9-81ED-4DB2-BD59-A6C34878D82A}">
                    <a16:rowId xmlns:a16="http://schemas.microsoft.com/office/drawing/2014/main" val="1619785670"/>
                  </a:ext>
                </a:extLst>
              </a:tr>
            </a:tbl>
          </a:graphicData>
        </a:graphic>
      </p:graphicFrame>
    </p:spTree>
    <p:extLst>
      <p:ext uri="{BB962C8B-B14F-4D97-AF65-F5344CB8AC3E}">
        <p14:creationId xmlns:p14="http://schemas.microsoft.com/office/powerpoint/2010/main" val="4579756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3AE9C501-B15D-458A-A3CC-1F750373D982}"/>
              </a:ext>
            </a:extLst>
          </p:cNvPr>
          <p:cNvGrpSpPr/>
          <p:nvPr/>
        </p:nvGrpSpPr>
        <p:grpSpPr>
          <a:xfrm>
            <a:off x="9935513" y="1522455"/>
            <a:ext cx="1972135" cy="1972135"/>
            <a:chOff x="10134740" y="1552487"/>
            <a:chExt cx="2011680" cy="2011680"/>
          </a:xfrm>
        </p:grpSpPr>
        <p:sp>
          <p:nvSpPr>
            <p:cNvPr id="73" name="Rounded Rectangle 72"/>
            <p:cNvSpPr/>
            <p:nvPr/>
          </p:nvSpPr>
          <p:spPr>
            <a:xfrm>
              <a:off x="10134740" y="1552487"/>
              <a:ext cx="2011680" cy="2011680"/>
            </a:xfrm>
            <a:prstGeom prst="roundRect">
              <a:avLst>
                <a:gd name="adj" fmla="val 0"/>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1" tIns="91401" rIns="91401" bIns="91401" numCol="1" spcCol="0" rtlCol="0" fromWordArt="0" anchor="t" anchorCtr="0" forceAA="0" compatLnSpc="1">
              <a:prstTxWarp prst="textNoShape">
                <a:avLst/>
              </a:prstTxWarp>
              <a:noAutofit/>
            </a:bodyPr>
            <a:lstStyle/>
            <a:p>
              <a:pPr defTabSz="914016"/>
              <a:r>
                <a:rPr lang="en-US" sz="1372" dirty="0">
                  <a:solidFill>
                    <a:schemeClr val="tx1"/>
                  </a:solidFill>
                  <a:latin typeface="Segoe UI"/>
                  <a:cs typeface="Segoe UI" pitchFamily="34" charset="0"/>
                </a:rPr>
                <a:t>5) Output binding</a:t>
              </a:r>
            </a:p>
            <a:p>
              <a:pPr defTabSz="914016"/>
              <a:endParaRPr lang="en-US" sz="1372" dirty="0">
                <a:solidFill>
                  <a:schemeClr val="tx1"/>
                </a:solidFill>
                <a:latin typeface="Segoe UI"/>
                <a:cs typeface="Segoe UI" pitchFamily="34" charset="0"/>
              </a:endParaRPr>
            </a:p>
          </p:txBody>
        </p:sp>
        <p:sp>
          <p:nvSpPr>
            <p:cNvPr id="117" name="TextBox 116"/>
            <p:cNvSpPr txBox="1"/>
            <p:nvPr/>
          </p:nvSpPr>
          <p:spPr>
            <a:xfrm>
              <a:off x="10587010" y="3271022"/>
              <a:ext cx="1107140" cy="293145"/>
            </a:xfrm>
            <a:prstGeom prst="rect">
              <a:avLst/>
            </a:prstGeom>
          </p:spPr>
          <p:txBody>
            <a:bodyPr vert="horz" wrap="square" lIns="91401" tIns="91401" rIns="91401" bIns="91401" rtlCol="0" anchor="t">
              <a:noAutofit/>
            </a:bodyPr>
            <a:lstStyle/>
            <a:p>
              <a:pPr marL="233228" indent="-233228" defTabSz="914016">
                <a:defRPr/>
              </a:pPr>
              <a:r>
                <a:rPr lang="en-US" sz="1100" dirty="0">
                  <a:solidFill>
                    <a:schemeClr val="accent1"/>
                  </a:solidFill>
                  <a:latin typeface="Segoe UI"/>
                  <a:cs typeface="Segoe UI" pitchFamily="34" charset="0"/>
                </a:rPr>
                <a:t>Azure Services</a:t>
              </a:r>
            </a:p>
          </p:txBody>
        </p:sp>
      </p:grpSp>
      <p:sp>
        <p:nvSpPr>
          <p:cNvPr id="2" name="Title 1"/>
          <p:cNvSpPr>
            <a:spLocks noGrp="1"/>
          </p:cNvSpPr>
          <p:nvPr>
            <p:ph type="title"/>
          </p:nvPr>
        </p:nvSpPr>
        <p:spPr/>
        <p:txBody>
          <a:bodyPr/>
          <a:lstStyle/>
          <a:p>
            <a:r>
              <a:rPr lang="en-US"/>
              <a:t>Seamless DevOps experience with Functions</a:t>
            </a:r>
            <a:endParaRPr lang="en-US" dirty="0"/>
          </a:p>
        </p:txBody>
      </p:sp>
      <p:cxnSp>
        <p:nvCxnSpPr>
          <p:cNvPr id="19" name="Straight Arrow Connector 18">
            <a:extLst>
              <a:ext uri="{FF2B5EF4-FFF2-40B4-BE49-F238E27FC236}">
                <a16:creationId xmlns:a16="http://schemas.microsoft.com/office/drawing/2014/main" id="{C177A332-D877-49FB-B165-993DD9B14FE7}"/>
              </a:ext>
            </a:extLst>
          </p:cNvPr>
          <p:cNvCxnSpPr>
            <a:stCxn id="66" idx="3"/>
            <a:endCxn id="73" idx="1"/>
          </p:cNvCxnSpPr>
          <p:nvPr/>
        </p:nvCxnSpPr>
        <p:spPr>
          <a:xfrm>
            <a:off x="2260049" y="2508522"/>
            <a:ext cx="7675464" cy="0"/>
          </a:xfrm>
          <a:prstGeom prst="straightConnector1">
            <a:avLst/>
          </a:prstGeom>
          <a:ln w="15875">
            <a:solidFill>
              <a:schemeClr val="accent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90" name="Rounded Rectangle 40"/>
          <p:cNvSpPr/>
          <p:nvPr/>
        </p:nvSpPr>
        <p:spPr>
          <a:xfrm>
            <a:off x="3883432" y="3915524"/>
            <a:ext cx="3200418" cy="2202750"/>
          </a:xfrm>
          <a:prstGeom prst="roundRect">
            <a:avLst>
              <a:gd name="adj" fmla="val 0"/>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1" tIns="91401" rIns="91401" bIns="91401" numCol="1" spcCol="0" rtlCol="0" fromWordArt="0" anchor="t" anchorCtr="0" forceAA="0" compatLnSpc="1">
            <a:prstTxWarp prst="textNoShape">
              <a:avLst/>
            </a:prstTxWarp>
            <a:noAutofit/>
          </a:bodyPr>
          <a:lstStyle/>
          <a:p>
            <a:pPr defTabSz="914016"/>
            <a:r>
              <a:rPr lang="en-US" sz="1372" dirty="0">
                <a:solidFill>
                  <a:schemeClr val="tx1"/>
                </a:solidFill>
                <a:latin typeface="Segoe UI"/>
                <a:cs typeface="Segoe UI" pitchFamily="34" charset="0"/>
              </a:rPr>
              <a:t>7) Develop locally</a:t>
            </a:r>
          </a:p>
          <a:p>
            <a:pPr defTabSz="914016"/>
            <a:endParaRPr lang="en-US" sz="1372" dirty="0">
              <a:solidFill>
                <a:schemeClr val="tx1"/>
              </a:solidFill>
              <a:latin typeface="Segoe UI"/>
              <a:cs typeface="Segoe UI" pitchFamily="34" charset="0"/>
            </a:endParaRPr>
          </a:p>
        </p:txBody>
      </p:sp>
      <p:sp>
        <p:nvSpPr>
          <p:cNvPr id="89" name="Rounded Rectangle 40"/>
          <p:cNvSpPr/>
          <p:nvPr/>
        </p:nvSpPr>
        <p:spPr>
          <a:xfrm>
            <a:off x="7518108" y="3915524"/>
            <a:ext cx="2406372" cy="2202750"/>
          </a:xfrm>
          <a:prstGeom prst="roundRect">
            <a:avLst>
              <a:gd name="adj" fmla="val 0"/>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1" tIns="91401" rIns="91401" bIns="91401" numCol="1" spcCol="0" rtlCol="0" fromWordArt="0" anchor="t" anchorCtr="0" forceAA="0" compatLnSpc="1">
            <a:prstTxWarp prst="textNoShape">
              <a:avLst/>
            </a:prstTxWarp>
            <a:noAutofit/>
          </a:bodyPr>
          <a:lstStyle/>
          <a:p>
            <a:pPr defTabSz="914016"/>
            <a:r>
              <a:rPr lang="en-US" sz="1372" dirty="0">
                <a:solidFill>
                  <a:schemeClr val="tx1"/>
                </a:solidFill>
                <a:latin typeface="Segoe UI"/>
                <a:cs typeface="Segoe UI" pitchFamily="34" charset="0"/>
              </a:rPr>
              <a:t>6) Monitor and improve</a:t>
            </a:r>
          </a:p>
          <a:p>
            <a:pPr defTabSz="914016"/>
            <a:endParaRPr lang="en-US" sz="1372" dirty="0">
              <a:solidFill>
                <a:schemeClr val="tx1"/>
              </a:solidFill>
              <a:latin typeface="Segoe UI"/>
              <a:cs typeface="Segoe UI" pitchFamily="34" charset="0"/>
            </a:endParaRPr>
          </a:p>
        </p:txBody>
      </p:sp>
      <p:sp>
        <p:nvSpPr>
          <p:cNvPr id="5" name="TextBox 24"/>
          <p:cNvSpPr txBox="1"/>
          <p:nvPr/>
        </p:nvSpPr>
        <p:spPr>
          <a:xfrm>
            <a:off x="3883431" y="5671023"/>
            <a:ext cx="2511376" cy="443912"/>
          </a:xfrm>
          <a:prstGeom prst="rect">
            <a:avLst/>
          </a:prstGeom>
        </p:spPr>
        <p:txBody>
          <a:bodyPr vert="horz" wrap="square" lIns="143428" tIns="89642" rIns="143428" bIns="89642" rtlCol="0" anchor="t">
            <a:noAutofit/>
          </a:bodyPr>
          <a:lstStyle/>
          <a:p>
            <a:pPr defTabSz="914016">
              <a:defRPr/>
            </a:pPr>
            <a:endParaRPr lang="en-US" sz="1600" dirty="0">
              <a:gradFill>
                <a:gsLst>
                  <a:gs pos="0">
                    <a:srgbClr val="FFFFFF"/>
                  </a:gs>
                  <a:gs pos="32000">
                    <a:srgbClr val="FFFFFF"/>
                  </a:gs>
                </a:gsLst>
                <a:lin ang="0" scaled="0"/>
              </a:gradFill>
              <a:latin typeface="Segoe UI"/>
              <a:ea typeface="Segoe UI" pitchFamily="34" charset="0"/>
              <a:cs typeface="Segoe UI" pitchFamily="34" charset="0"/>
            </a:endParaRPr>
          </a:p>
        </p:txBody>
      </p:sp>
      <p:sp>
        <p:nvSpPr>
          <p:cNvPr id="11" name="TextBox 10"/>
          <p:cNvSpPr txBox="1"/>
          <p:nvPr/>
        </p:nvSpPr>
        <p:spPr>
          <a:xfrm>
            <a:off x="7518108" y="5671023"/>
            <a:ext cx="2495825" cy="380838"/>
          </a:xfrm>
          <a:prstGeom prst="rect">
            <a:avLst/>
          </a:prstGeom>
        </p:spPr>
        <p:txBody>
          <a:bodyPr vert="horz" wrap="square" lIns="143428" tIns="89642" rIns="143428" bIns="89642" rtlCol="0" anchor="t">
            <a:noAutofit/>
          </a:bodyPr>
          <a:lstStyle/>
          <a:p>
            <a:pPr defTabSz="914016">
              <a:defRPr/>
            </a:pPr>
            <a:endParaRPr lang="en-US" sz="1600" dirty="0">
              <a:gradFill>
                <a:gsLst>
                  <a:gs pos="0">
                    <a:srgbClr val="FFFFFF"/>
                  </a:gs>
                  <a:gs pos="32000">
                    <a:srgbClr val="FFFFFF"/>
                  </a:gs>
                </a:gsLst>
                <a:lin ang="0" scaled="0"/>
              </a:gradFill>
              <a:latin typeface="Segoe UI"/>
              <a:ea typeface="Segoe UI" pitchFamily="34" charset="0"/>
              <a:cs typeface="Segoe UI" pitchFamily="34" charset="0"/>
            </a:endParaRPr>
          </a:p>
        </p:txBody>
      </p:sp>
      <p:sp>
        <p:nvSpPr>
          <p:cNvPr id="40" name="Rounded Rectangle 39"/>
          <p:cNvSpPr/>
          <p:nvPr/>
        </p:nvSpPr>
        <p:spPr>
          <a:xfrm>
            <a:off x="5111715" y="1522455"/>
            <a:ext cx="1972135" cy="1972135"/>
          </a:xfrm>
          <a:prstGeom prst="roundRect">
            <a:avLst>
              <a:gd name="adj" fmla="val 0"/>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1" tIns="91401" rIns="91401" bIns="91401" numCol="1" spcCol="0" rtlCol="0" fromWordArt="0" anchor="t" anchorCtr="0" forceAA="0" compatLnSpc="1">
            <a:prstTxWarp prst="textNoShape">
              <a:avLst/>
            </a:prstTxWarp>
            <a:noAutofit/>
          </a:bodyPr>
          <a:lstStyle/>
          <a:p>
            <a:pPr defTabSz="914016"/>
            <a:r>
              <a:rPr lang="en-US" sz="1372" dirty="0">
                <a:solidFill>
                  <a:schemeClr val="tx1"/>
                </a:solidFill>
                <a:latin typeface="Segoe UI"/>
                <a:ea typeface="Segoe UI" pitchFamily="34" charset="0"/>
                <a:cs typeface="Segoe UI" pitchFamily="34" charset="0"/>
              </a:rPr>
              <a:t>3) Develop</a:t>
            </a:r>
          </a:p>
          <a:p>
            <a:pPr algn="r" defTabSz="914016"/>
            <a:endParaRPr lang="en-US" sz="1200" dirty="0">
              <a:solidFill>
                <a:sysClr val="windowText" lastClr="000000"/>
              </a:solidFill>
              <a:latin typeface="Segoe UI"/>
            </a:endParaRPr>
          </a:p>
        </p:txBody>
      </p:sp>
      <p:sp>
        <p:nvSpPr>
          <p:cNvPr id="41" name="Rounded Rectangle 40"/>
          <p:cNvSpPr/>
          <p:nvPr/>
        </p:nvSpPr>
        <p:spPr>
          <a:xfrm>
            <a:off x="7523615" y="1522455"/>
            <a:ext cx="1972135" cy="1972135"/>
          </a:xfrm>
          <a:prstGeom prst="roundRect">
            <a:avLst>
              <a:gd name="adj" fmla="val 0"/>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1" tIns="91401" rIns="91401" bIns="91401" numCol="1" spcCol="0" rtlCol="0" fromWordArt="0" anchor="t" anchorCtr="0" forceAA="0" compatLnSpc="1">
            <a:prstTxWarp prst="textNoShape">
              <a:avLst/>
            </a:prstTxWarp>
            <a:noAutofit/>
          </a:bodyPr>
          <a:lstStyle/>
          <a:p>
            <a:pPr defTabSz="914016"/>
            <a:r>
              <a:rPr lang="en-US" sz="1372" dirty="0">
                <a:solidFill>
                  <a:schemeClr val="tx1"/>
                </a:solidFill>
                <a:latin typeface="Segoe UI"/>
                <a:cs typeface="Segoe UI" pitchFamily="34" charset="0"/>
              </a:rPr>
              <a:t>4) Execute</a:t>
            </a:r>
          </a:p>
          <a:p>
            <a:pPr defTabSz="914016"/>
            <a:endParaRPr lang="en-US" sz="1372" dirty="0">
              <a:solidFill>
                <a:schemeClr val="tx1"/>
              </a:solidFill>
              <a:latin typeface="Segoe UI"/>
              <a:cs typeface="Segoe UI" pitchFamily="34" charset="0"/>
            </a:endParaRPr>
          </a:p>
        </p:txBody>
      </p:sp>
      <p:sp>
        <p:nvSpPr>
          <p:cNvPr id="45" name="Rounded Rectangle 44"/>
          <p:cNvSpPr/>
          <p:nvPr/>
        </p:nvSpPr>
        <p:spPr>
          <a:xfrm>
            <a:off x="2699814" y="1522455"/>
            <a:ext cx="1972135" cy="1972135"/>
          </a:xfrm>
          <a:prstGeom prst="roundRect">
            <a:avLst>
              <a:gd name="adj" fmla="val 0"/>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1" tIns="91401" rIns="91401" bIns="91401" numCol="1" spcCol="0" rtlCol="0" fromWordArt="0" anchor="t" anchorCtr="0" forceAA="0" compatLnSpc="1">
            <a:prstTxWarp prst="textNoShape">
              <a:avLst/>
            </a:prstTxWarp>
            <a:noAutofit/>
          </a:bodyPr>
          <a:lstStyle/>
          <a:p>
            <a:pPr defTabSz="914016"/>
            <a:r>
              <a:rPr lang="en-US" sz="1372" dirty="0">
                <a:solidFill>
                  <a:schemeClr val="tx1"/>
                </a:solidFill>
                <a:latin typeface="Segoe UI"/>
                <a:cs typeface="Segoe UI" pitchFamily="34" charset="0"/>
              </a:rPr>
              <a:t>2) Input binding</a:t>
            </a:r>
          </a:p>
          <a:p>
            <a:pPr defTabSz="914016"/>
            <a:endParaRPr lang="en-US" sz="1372" dirty="0">
              <a:solidFill>
                <a:schemeClr val="tx1"/>
              </a:solidFill>
              <a:latin typeface="Segoe UI"/>
              <a:cs typeface="Segoe UI" pitchFamily="34" charset="0"/>
            </a:endParaRPr>
          </a:p>
        </p:txBody>
      </p:sp>
      <p:pic>
        <p:nvPicPr>
          <p:cNvPr id="39" name="Picture 38"/>
          <p:cNvPicPr>
            <a:picLocks noChangeAspect="1"/>
          </p:cNvPicPr>
          <p:nvPr/>
        </p:nvPicPr>
        <p:blipFill>
          <a:blip r:embed="rId3"/>
          <a:stretch>
            <a:fillRect/>
          </a:stretch>
        </p:blipFill>
        <p:spPr>
          <a:xfrm>
            <a:off x="5592101" y="3408117"/>
            <a:ext cx="9523" cy="9523"/>
          </a:xfrm>
          <a:prstGeom prst="rect">
            <a:avLst/>
          </a:prstGeom>
          <a:ln>
            <a:solidFill>
              <a:schemeClr val="accent1"/>
            </a:solidFill>
          </a:ln>
        </p:spPr>
      </p:pic>
      <p:grpSp>
        <p:nvGrpSpPr>
          <p:cNvPr id="14" name="Group 13"/>
          <p:cNvGrpSpPr/>
          <p:nvPr/>
        </p:nvGrpSpPr>
        <p:grpSpPr>
          <a:xfrm>
            <a:off x="5337852" y="2101024"/>
            <a:ext cx="1422646" cy="1139634"/>
            <a:chOff x="8055949" y="4551928"/>
            <a:chExt cx="1938825" cy="1416061"/>
          </a:xfrm>
        </p:grpSpPr>
        <p:pic>
          <p:nvPicPr>
            <p:cNvPr id="28" name="Picture 27"/>
            <p:cNvPicPr>
              <a:picLocks noChangeAspect="1"/>
            </p:cNvPicPr>
            <p:nvPr/>
          </p:nvPicPr>
          <p:blipFill>
            <a:blip r:embed="rId4"/>
            <a:stretch>
              <a:fillRect/>
            </a:stretch>
          </p:blipFill>
          <p:spPr>
            <a:xfrm>
              <a:off x="8055949" y="4551928"/>
              <a:ext cx="1938825" cy="1416061"/>
            </a:xfrm>
            <a:prstGeom prst="rect">
              <a:avLst/>
            </a:prstGeom>
            <a:ln>
              <a:solidFill>
                <a:schemeClr val="tx2">
                  <a:lumMod val="50000"/>
                </a:schemeClr>
              </a:solidFill>
            </a:ln>
          </p:spPr>
        </p:pic>
        <p:pic>
          <p:nvPicPr>
            <p:cNvPr id="2050" name="Picture 2" descr="Azure Functions screenshot"/>
            <p:cNvPicPr>
              <a:picLocks noChangeAspect="1" noChangeArrowheads="1"/>
            </p:cNvPicPr>
            <p:nvPr/>
          </p:nvPicPr>
          <p:blipFill rotWithShape="1">
            <a:blip r:embed="rId5">
              <a:extLst>
                <a:ext uri="{28A0092B-C50C-407E-A947-70E740481C1C}">
                  <a14:useLocalDpi xmlns:a14="http://schemas.microsoft.com/office/drawing/2010/main" val="0"/>
                </a:ext>
              </a:extLst>
            </a:blip>
            <a:srcRect l="15981" t="20881" r="52709" b="41924"/>
            <a:stretch/>
          </p:blipFill>
          <p:spPr bwMode="auto">
            <a:xfrm>
              <a:off x="8121790" y="4838850"/>
              <a:ext cx="1809940" cy="1048398"/>
            </a:xfrm>
            <a:prstGeom prst="rect">
              <a:avLst/>
            </a:prstGeom>
            <a:noFill/>
            <a:extLst>
              <a:ext uri="{909E8E84-426E-40DD-AFC4-6F175D3DCCD1}">
                <a14:hiddenFill xmlns:a14="http://schemas.microsoft.com/office/drawing/2010/main">
                  <a:solidFill>
                    <a:srgbClr val="FFFFFF"/>
                  </a:solidFill>
                </a14:hiddenFill>
              </a:ext>
            </a:extLst>
          </p:spPr>
        </p:pic>
      </p:grpSp>
      <p:pic>
        <p:nvPicPr>
          <p:cNvPr id="62" name="Picture 61"/>
          <p:cNvPicPr>
            <a:picLocks noChangeAspect="1"/>
          </p:cNvPicPr>
          <p:nvPr/>
        </p:nvPicPr>
        <p:blipFill>
          <a:blip r:embed="rId6"/>
          <a:stretch>
            <a:fillRect/>
          </a:stretch>
        </p:blipFill>
        <p:spPr>
          <a:xfrm>
            <a:off x="6234849" y="1912648"/>
            <a:ext cx="609937" cy="609937"/>
          </a:xfrm>
          <a:prstGeom prst="rect">
            <a:avLst/>
          </a:prstGeom>
        </p:spPr>
      </p:pic>
      <p:pic>
        <p:nvPicPr>
          <p:cNvPr id="92" name="Picture 91"/>
          <p:cNvPicPr>
            <a:picLocks noChangeAspect="1"/>
          </p:cNvPicPr>
          <p:nvPr/>
        </p:nvPicPr>
        <p:blipFill>
          <a:blip r:embed="rId7"/>
          <a:stretch>
            <a:fillRect/>
          </a:stretch>
        </p:blipFill>
        <p:spPr>
          <a:xfrm>
            <a:off x="3328957" y="2003397"/>
            <a:ext cx="322560" cy="322560"/>
          </a:xfrm>
          <a:prstGeom prst="rect">
            <a:avLst/>
          </a:prstGeom>
          <a:noFill/>
        </p:spPr>
      </p:pic>
      <p:pic>
        <p:nvPicPr>
          <p:cNvPr id="93" name="Picture 92"/>
          <p:cNvPicPr>
            <a:picLocks noChangeAspect="1"/>
          </p:cNvPicPr>
          <p:nvPr/>
        </p:nvPicPr>
        <p:blipFill>
          <a:blip r:embed="rId8"/>
          <a:stretch>
            <a:fillRect/>
          </a:stretch>
        </p:blipFill>
        <p:spPr>
          <a:xfrm>
            <a:off x="3328957" y="2370720"/>
            <a:ext cx="328194" cy="328194"/>
          </a:xfrm>
          <a:prstGeom prst="rect">
            <a:avLst/>
          </a:prstGeom>
          <a:noFill/>
        </p:spPr>
      </p:pic>
      <p:pic>
        <p:nvPicPr>
          <p:cNvPr id="94" name="Picture 93"/>
          <p:cNvPicPr>
            <a:picLocks noChangeAspect="1"/>
          </p:cNvPicPr>
          <p:nvPr/>
        </p:nvPicPr>
        <p:blipFill>
          <a:blip r:embed="rId9"/>
          <a:stretch>
            <a:fillRect/>
          </a:stretch>
        </p:blipFill>
        <p:spPr>
          <a:xfrm>
            <a:off x="3710407" y="2357767"/>
            <a:ext cx="333980" cy="333980"/>
          </a:xfrm>
          <a:prstGeom prst="rect">
            <a:avLst/>
          </a:prstGeom>
          <a:noFill/>
        </p:spPr>
      </p:pic>
      <p:pic>
        <p:nvPicPr>
          <p:cNvPr id="96" name="Picture 95"/>
          <p:cNvPicPr>
            <a:picLocks noChangeAspect="1"/>
          </p:cNvPicPr>
          <p:nvPr/>
        </p:nvPicPr>
        <p:blipFill>
          <a:blip r:embed="rId10"/>
          <a:stretch>
            <a:fillRect/>
          </a:stretch>
        </p:blipFill>
        <p:spPr>
          <a:xfrm>
            <a:off x="3702358" y="2000962"/>
            <a:ext cx="320309" cy="320309"/>
          </a:xfrm>
          <a:prstGeom prst="rect">
            <a:avLst/>
          </a:prstGeom>
          <a:noFill/>
        </p:spPr>
      </p:pic>
      <p:pic>
        <p:nvPicPr>
          <p:cNvPr id="97" name="Picture 96"/>
          <p:cNvPicPr>
            <a:picLocks noChangeAspect="1"/>
          </p:cNvPicPr>
          <p:nvPr/>
        </p:nvPicPr>
        <p:blipFill>
          <a:blip r:embed="rId11"/>
          <a:stretch>
            <a:fillRect/>
          </a:stretch>
        </p:blipFill>
        <p:spPr>
          <a:xfrm>
            <a:off x="3327378" y="2747828"/>
            <a:ext cx="332286" cy="332286"/>
          </a:xfrm>
          <a:prstGeom prst="rect">
            <a:avLst/>
          </a:prstGeom>
          <a:noFill/>
        </p:spPr>
      </p:pic>
      <p:pic>
        <p:nvPicPr>
          <p:cNvPr id="100" name="Picture 99"/>
          <p:cNvPicPr>
            <a:picLocks noChangeAspect="1"/>
          </p:cNvPicPr>
          <p:nvPr/>
        </p:nvPicPr>
        <p:blipFill>
          <a:blip r:embed="rId12"/>
          <a:stretch>
            <a:fillRect/>
          </a:stretch>
        </p:blipFill>
        <p:spPr>
          <a:xfrm>
            <a:off x="3717620" y="2762833"/>
            <a:ext cx="296445" cy="296445"/>
          </a:xfrm>
          <a:prstGeom prst="rect">
            <a:avLst/>
          </a:prstGeom>
          <a:noFill/>
        </p:spPr>
      </p:pic>
      <p:grpSp>
        <p:nvGrpSpPr>
          <p:cNvPr id="103" name="Group 102"/>
          <p:cNvGrpSpPr/>
          <p:nvPr/>
        </p:nvGrpSpPr>
        <p:grpSpPr>
          <a:xfrm>
            <a:off x="8044314" y="2078049"/>
            <a:ext cx="918160" cy="846162"/>
            <a:chOff x="827088" y="-3463925"/>
            <a:chExt cx="3833812" cy="3816350"/>
          </a:xfrm>
        </p:grpSpPr>
        <p:sp>
          <p:nvSpPr>
            <p:cNvPr id="104"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913841">
                <a:defRPr/>
              </a:pPr>
              <a:endParaRPr lang="en-US" sz="1765">
                <a:solidFill>
                  <a:srgbClr val="505050"/>
                </a:solidFill>
                <a:latin typeface="Segoe UI"/>
              </a:endParaRPr>
            </a:p>
          </p:txBody>
        </p:sp>
        <p:sp>
          <p:nvSpPr>
            <p:cNvPr id="105"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913841">
                <a:defRPr/>
              </a:pPr>
              <a:endParaRPr lang="en-US" sz="1765">
                <a:solidFill>
                  <a:srgbClr val="505050"/>
                </a:solidFill>
                <a:latin typeface="Segoe UI"/>
              </a:endParaRPr>
            </a:p>
          </p:txBody>
        </p:sp>
        <p:sp>
          <p:nvSpPr>
            <p:cNvPr id="106"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913841">
                <a:defRPr/>
              </a:pPr>
              <a:endParaRPr lang="en-US" sz="1765">
                <a:solidFill>
                  <a:srgbClr val="505050"/>
                </a:solidFill>
                <a:latin typeface="Segoe UI"/>
              </a:endParaRPr>
            </a:p>
          </p:txBody>
        </p:sp>
        <p:sp>
          <p:nvSpPr>
            <p:cNvPr id="107"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913841">
                <a:defRPr/>
              </a:pPr>
              <a:endParaRPr lang="en-US" sz="1765">
                <a:solidFill>
                  <a:srgbClr val="505050"/>
                </a:solidFill>
                <a:latin typeface="Segoe UI"/>
              </a:endParaRPr>
            </a:p>
          </p:txBody>
        </p:sp>
        <p:sp>
          <p:nvSpPr>
            <p:cNvPr id="108"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913841">
                <a:defRPr/>
              </a:pPr>
              <a:endParaRPr lang="en-US" sz="1765">
                <a:solidFill>
                  <a:srgbClr val="505050"/>
                </a:solidFill>
                <a:latin typeface="Segoe UI"/>
              </a:endParaRPr>
            </a:p>
          </p:txBody>
        </p:sp>
        <p:sp>
          <p:nvSpPr>
            <p:cNvPr id="10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913841">
                <a:defRPr/>
              </a:pPr>
              <a:endParaRPr lang="en-US" sz="1765">
                <a:solidFill>
                  <a:srgbClr val="505050"/>
                </a:solidFill>
                <a:latin typeface="Segoe UI"/>
              </a:endParaRPr>
            </a:p>
          </p:txBody>
        </p:sp>
        <p:sp>
          <p:nvSpPr>
            <p:cNvPr id="11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913841">
                <a:defRPr/>
              </a:pPr>
              <a:endParaRPr lang="en-US" sz="1765">
                <a:solidFill>
                  <a:srgbClr val="505050"/>
                </a:solidFill>
                <a:latin typeface="Segoe UI"/>
              </a:endParaRPr>
            </a:p>
          </p:txBody>
        </p:sp>
        <p:sp>
          <p:nvSpPr>
            <p:cNvPr id="11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913841">
                <a:defRPr/>
              </a:pPr>
              <a:endParaRPr lang="en-US" sz="1765">
                <a:solidFill>
                  <a:srgbClr val="505050"/>
                </a:solidFill>
                <a:latin typeface="Segoe UI"/>
              </a:endParaRPr>
            </a:p>
          </p:txBody>
        </p:sp>
      </p:grpSp>
      <p:sp>
        <p:nvSpPr>
          <p:cNvPr id="113" name="TextBox 112"/>
          <p:cNvSpPr txBox="1"/>
          <p:nvPr/>
        </p:nvSpPr>
        <p:spPr>
          <a:xfrm>
            <a:off x="7953089" y="2883225"/>
            <a:ext cx="1085376" cy="287382"/>
          </a:xfrm>
          <a:prstGeom prst="rect">
            <a:avLst/>
          </a:prstGeom>
        </p:spPr>
        <p:txBody>
          <a:bodyPr vert="horz" wrap="square" lIns="91401" tIns="91401" rIns="91401" bIns="91401" rtlCol="0" anchor="t">
            <a:noAutofit/>
          </a:bodyPr>
          <a:lstStyle/>
          <a:p>
            <a:pPr marL="233228" indent="-233228" defTabSz="914016">
              <a:lnSpc>
                <a:spcPct val="90000"/>
              </a:lnSpc>
              <a:defRPr/>
            </a:pPr>
            <a:r>
              <a:rPr lang="en-US" sz="1100">
                <a:gradFill>
                  <a:gsLst>
                    <a:gs pos="0">
                      <a:srgbClr val="FFFFFF"/>
                    </a:gs>
                    <a:gs pos="32000">
                      <a:srgbClr val="FFFFFF"/>
                    </a:gs>
                  </a:gsLst>
                  <a:lin ang="5400000" scaled="0"/>
                </a:gradFill>
                <a:latin typeface="Segoe UI"/>
                <a:cs typeface="Segoe UI" pitchFamily="34" charset="0"/>
              </a:rPr>
              <a:t>App Services</a:t>
            </a:r>
          </a:p>
          <a:p>
            <a:pPr marL="233228" indent="-233228" defTabSz="914016">
              <a:lnSpc>
                <a:spcPct val="90000"/>
              </a:lnSpc>
              <a:defRPr/>
            </a:pPr>
            <a:r>
              <a:rPr lang="en-US" sz="1100">
                <a:gradFill>
                  <a:gsLst>
                    <a:gs pos="0">
                      <a:srgbClr val="FFFFFF"/>
                    </a:gs>
                    <a:gs pos="32000">
                      <a:srgbClr val="FFFFFF"/>
                    </a:gs>
                  </a:gsLst>
                  <a:lin ang="5400000" scaled="0"/>
                </a:gradFill>
                <a:latin typeface="Segoe UI"/>
                <a:cs typeface="Segoe UI" pitchFamily="34" charset="0"/>
              </a:rPr>
              <a:t>Hosting Plans</a:t>
            </a:r>
          </a:p>
        </p:txBody>
      </p:sp>
      <p:pic>
        <p:nvPicPr>
          <p:cNvPr id="119" name="Picture 118"/>
          <p:cNvPicPr>
            <a:picLocks noChangeAspect="1"/>
          </p:cNvPicPr>
          <p:nvPr/>
        </p:nvPicPr>
        <p:blipFill>
          <a:blip r:embed="rId7"/>
          <a:stretch>
            <a:fillRect/>
          </a:stretch>
        </p:blipFill>
        <p:spPr>
          <a:xfrm>
            <a:off x="10280895" y="2003397"/>
            <a:ext cx="322560" cy="322560"/>
          </a:xfrm>
          <a:prstGeom prst="rect">
            <a:avLst/>
          </a:prstGeom>
          <a:noFill/>
        </p:spPr>
      </p:pic>
      <p:pic>
        <p:nvPicPr>
          <p:cNvPr id="125" name="Picture 124"/>
          <p:cNvPicPr>
            <a:picLocks noChangeAspect="1"/>
          </p:cNvPicPr>
          <p:nvPr/>
        </p:nvPicPr>
        <p:blipFill>
          <a:blip r:embed="rId13"/>
          <a:stretch>
            <a:fillRect/>
          </a:stretch>
        </p:blipFill>
        <p:spPr>
          <a:xfrm>
            <a:off x="11146654" y="2398495"/>
            <a:ext cx="610665" cy="305332"/>
          </a:xfrm>
          <a:prstGeom prst="rect">
            <a:avLst/>
          </a:prstGeom>
        </p:spPr>
      </p:pic>
      <p:sp>
        <p:nvSpPr>
          <p:cNvPr id="86" name="TextBox 85"/>
          <p:cNvSpPr txBox="1"/>
          <p:nvPr/>
        </p:nvSpPr>
        <p:spPr>
          <a:xfrm>
            <a:off x="1232128" y="2263794"/>
            <a:ext cx="928832" cy="287382"/>
          </a:xfrm>
          <a:prstGeom prst="rect">
            <a:avLst/>
          </a:prstGeom>
        </p:spPr>
        <p:txBody>
          <a:bodyPr vert="horz" wrap="square" lIns="91401" tIns="91401" rIns="91401" bIns="91401" rtlCol="0" anchor="t">
            <a:noAutofit/>
          </a:bodyPr>
          <a:lstStyle/>
          <a:p>
            <a:pPr algn="ctr" defTabSz="914016">
              <a:defRPr/>
            </a:pPr>
            <a:r>
              <a:rPr lang="en-US" sz="1078" dirty="0">
                <a:solidFill>
                  <a:schemeClr val="accent1"/>
                </a:solidFill>
                <a:latin typeface="Segoe UI"/>
                <a:cs typeface="Segoe UI" pitchFamily="34" charset="0"/>
              </a:rPr>
              <a:t>Web </a:t>
            </a:r>
            <a:br>
              <a:rPr lang="en-US" sz="1078" dirty="0">
                <a:solidFill>
                  <a:schemeClr val="accent1"/>
                </a:solidFill>
                <a:latin typeface="Segoe UI"/>
                <a:cs typeface="Segoe UI" pitchFamily="34" charset="0"/>
              </a:rPr>
            </a:br>
            <a:r>
              <a:rPr lang="en-US" sz="1078" dirty="0">
                <a:solidFill>
                  <a:schemeClr val="accent1"/>
                </a:solidFill>
                <a:latin typeface="Segoe UI"/>
                <a:cs typeface="Segoe UI" pitchFamily="34" charset="0"/>
              </a:rPr>
              <a:t>Hooks</a:t>
            </a:r>
          </a:p>
        </p:txBody>
      </p:sp>
      <p:grpSp>
        <p:nvGrpSpPr>
          <p:cNvPr id="27" name="Group 26">
            <a:extLst>
              <a:ext uri="{FF2B5EF4-FFF2-40B4-BE49-F238E27FC236}">
                <a16:creationId xmlns:a16="http://schemas.microsoft.com/office/drawing/2014/main" id="{63244581-0A75-4B84-A321-0BEE48FA2665}"/>
              </a:ext>
            </a:extLst>
          </p:cNvPr>
          <p:cNvGrpSpPr/>
          <p:nvPr/>
        </p:nvGrpSpPr>
        <p:grpSpPr>
          <a:xfrm>
            <a:off x="287914" y="1522455"/>
            <a:ext cx="1972135" cy="1972135"/>
            <a:chOff x="293687" y="1552487"/>
            <a:chExt cx="2011680" cy="2011680"/>
          </a:xfrm>
        </p:grpSpPr>
        <p:sp>
          <p:nvSpPr>
            <p:cNvPr id="66" name="Rounded Rectangle 65"/>
            <p:cNvSpPr/>
            <p:nvPr/>
          </p:nvSpPr>
          <p:spPr>
            <a:xfrm>
              <a:off x="293687" y="1552487"/>
              <a:ext cx="2011680" cy="2011680"/>
            </a:xfrm>
            <a:prstGeom prst="roundRect">
              <a:avLst>
                <a:gd name="adj" fmla="val 0"/>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1" tIns="91401" rIns="91401" bIns="91401" numCol="1" spcCol="0" rtlCol="0" fromWordArt="0" anchor="t" anchorCtr="0" forceAA="0" compatLnSpc="1">
              <a:prstTxWarp prst="textNoShape">
                <a:avLst/>
              </a:prstTxWarp>
              <a:noAutofit/>
            </a:bodyPr>
            <a:lstStyle/>
            <a:p>
              <a:pPr defTabSz="914016"/>
              <a:r>
                <a:rPr lang="en-US" sz="1372" dirty="0">
                  <a:solidFill>
                    <a:sysClr val="windowText" lastClr="000000"/>
                  </a:solidFill>
                  <a:latin typeface="Segoe UI"/>
                  <a:ea typeface="Segoe UI" pitchFamily="34" charset="0"/>
                  <a:cs typeface="Segoe UI" pitchFamily="34" charset="0"/>
                </a:rPr>
                <a:t>1) Trigger</a:t>
              </a:r>
            </a:p>
            <a:p>
              <a:pPr defTabSz="914016"/>
              <a:endParaRPr lang="en-US" sz="1372" dirty="0">
                <a:solidFill>
                  <a:schemeClr val="tx1"/>
                </a:solidFill>
                <a:latin typeface="Segoe UI"/>
                <a:cs typeface="Segoe UI" pitchFamily="34" charset="0"/>
              </a:endParaRPr>
            </a:p>
          </p:txBody>
        </p:sp>
        <p:sp>
          <p:nvSpPr>
            <p:cNvPr id="85" name="TextBox 84"/>
            <p:cNvSpPr txBox="1"/>
            <p:nvPr/>
          </p:nvSpPr>
          <p:spPr>
            <a:xfrm>
              <a:off x="745957" y="3260020"/>
              <a:ext cx="1107140" cy="293145"/>
            </a:xfrm>
            <a:prstGeom prst="rect">
              <a:avLst/>
            </a:prstGeom>
          </p:spPr>
          <p:txBody>
            <a:bodyPr vert="horz" wrap="square" lIns="91401" tIns="91401" rIns="91401" bIns="91401" rtlCol="0" anchor="t">
              <a:noAutofit/>
            </a:bodyPr>
            <a:lstStyle/>
            <a:p>
              <a:pPr marL="233228" indent="-233228" defTabSz="914016">
                <a:defRPr/>
              </a:pPr>
              <a:r>
                <a:rPr lang="en-US" sz="1100" dirty="0">
                  <a:solidFill>
                    <a:sysClr val="windowText" lastClr="000000"/>
                  </a:solidFill>
                  <a:latin typeface="Segoe UI"/>
                  <a:ea typeface="Segoe UI" pitchFamily="34" charset="0"/>
                  <a:cs typeface="Segoe UI" pitchFamily="34" charset="0"/>
                </a:rPr>
                <a:t>Azure Services</a:t>
              </a:r>
            </a:p>
          </p:txBody>
        </p:sp>
      </p:grpSp>
      <p:grpSp>
        <p:nvGrpSpPr>
          <p:cNvPr id="51" name="Group 50"/>
          <p:cNvGrpSpPr/>
          <p:nvPr/>
        </p:nvGrpSpPr>
        <p:grpSpPr>
          <a:xfrm>
            <a:off x="507482" y="2384971"/>
            <a:ext cx="712445" cy="692615"/>
            <a:chOff x="955490" y="1476192"/>
            <a:chExt cx="801016" cy="778720"/>
          </a:xfrm>
          <a:noFill/>
        </p:grpSpPr>
        <p:pic>
          <p:nvPicPr>
            <p:cNvPr id="78" name="Picture 77"/>
            <p:cNvPicPr>
              <a:picLocks noChangeAspect="1"/>
            </p:cNvPicPr>
            <p:nvPr/>
          </p:nvPicPr>
          <p:blipFill>
            <a:blip r:embed="rId7"/>
            <a:stretch>
              <a:fillRect/>
            </a:stretch>
          </p:blipFill>
          <p:spPr>
            <a:xfrm>
              <a:off x="955490" y="1476192"/>
              <a:ext cx="361147" cy="361147"/>
            </a:xfrm>
            <a:prstGeom prst="rect">
              <a:avLst/>
            </a:prstGeom>
            <a:grpFill/>
          </p:spPr>
        </p:pic>
        <p:pic>
          <p:nvPicPr>
            <p:cNvPr id="79" name="Picture 78"/>
            <p:cNvPicPr>
              <a:picLocks noChangeAspect="1"/>
            </p:cNvPicPr>
            <p:nvPr/>
          </p:nvPicPr>
          <p:blipFill>
            <a:blip r:embed="rId8"/>
            <a:stretch>
              <a:fillRect/>
            </a:stretch>
          </p:blipFill>
          <p:spPr>
            <a:xfrm>
              <a:off x="955490" y="1887457"/>
              <a:ext cx="367455" cy="367455"/>
            </a:xfrm>
            <a:prstGeom prst="rect">
              <a:avLst/>
            </a:prstGeom>
            <a:grpFill/>
          </p:spPr>
        </p:pic>
        <p:pic>
          <p:nvPicPr>
            <p:cNvPr id="80" name="Picture 79"/>
            <p:cNvPicPr>
              <a:picLocks noChangeAspect="1"/>
            </p:cNvPicPr>
            <p:nvPr/>
          </p:nvPicPr>
          <p:blipFill>
            <a:blip r:embed="rId9"/>
            <a:stretch>
              <a:fillRect/>
            </a:stretch>
          </p:blipFill>
          <p:spPr>
            <a:xfrm>
              <a:off x="1382572" y="1872954"/>
              <a:ext cx="373934" cy="373934"/>
            </a:xfrm>
            <a:prstGeom prst="rect">
              <a:avLst/>
            </a:prstGeom>
            <a:grpFill/>
          </p:spPr>
        </p:pic>
      </p:grpSp>
      <p:pic>
        <p:nvPicPr>
          <p:cNvPr id="98" name="Picture 97"/>
          <p:cNvPicPr>
            <a:picLocks noChangeAspect="1"/>
          </p:cNvPicPr>
          <p:nvPr/>
        </p:nvPicPr>
        <p:blipFill>
          <a:blip r:embed="rId14"/>
          <a:stretch>
            <a:fillRect/>
          </a:stretch>
        </p:blipFill>
        <p:spPr>
          <a:xfrm>
            <a:off x="691347" y="2000962"/>
            <a:ext cx="329471" cy="329471"/>
          </a:xfrm>
          <a:prstGeom prst="rect">
            <a:avLst/>
          </a:prstGeom>
          <a:noFill/>
        </p:spPr>
      </p:pic>
      <p:pic>
        <p:nvPicPr>
          <p:cNvPr id="127" name="Picture 126"/>
          <p:cNvPicPr>
            <a:picLocks noChangeAspect="1"/>
          </p:cNvPicPr>
          <p:nvPr/>
        </p:nvPicPr>
        <p:blipFill>
          <a:blip r:embed="rId13"/>
          <a:stretch>
            <a:fillRect/>
          </a:stretch>
        </p:blipFill>
        <p:spPr>
          <a:xfrm>
            <a:off x="1382048" y="2772811"/>
            <a:ext cx="610665" cy="305332"/>
          </a:xfrm>
          <a:prstGeom prst="rect">
            <a:avLst/>
          </a:prstGeom>
        </p:spPr>
      </p:pic>
      <p:sp>
        <p:nvSpPr>
          <p:cNvPr id="4" name="TextBox 12"/>
          <p:cNvSpPr txBox="1"/>
          <p:nvPr/>
        </p:nvSpPr>
        <p:spPr>
          <a:xfrm>
            <a:off x="287914" y="1522488"/>
            <a:ext cx="1203080" cy="380838"/>
          </a:xfrm>
          <a:prstGeom prst="rect">
            <a:avLst/>
          </a:prstGeom>
        </p:spPr>
        <p:txBody>
          <a:bodyPr vert="horz" wrap="square" lIns="143428" tIns="89642" rIns="143428" bIns="89642" rtlCol="0" anchor="t">
            <a:noAutofit/>
          </a:bodyPr>
          <a:lstStyle/>
          <a:p>
            <a:pPr marL="233228" indent="-233228" defTabSz="914016">
              <a:defRPr/>
            </a:pPr>
            <a:endParaRPr lang="en-US" sz="1568" dirty="0">
              <a:solidFill>
                <a:sysClr val="windowText" lastClr="000000"/>
              </a:solidFill>
              <a:latin typeface="Segoe UI"/>
              <a:ea typeface="Segoe UI" pitchFamily="34" charset="0"/>
              <a:cs typeface="Segoe UI" pitchFamily="34" charset="0"/>
            </a:endParaRPr>
          </a:p>
        </p:txBody>
      </p:sp>
      <p:sp>
        <p:nvSpPr>
          <p:cNvPr id="7" name="TextBox 30"/>
          <p:cNvSpPr txBox="1"/>
          <p:nvPr/>
        </p:nvSpPr>
        <p:spPr>
          <a:xfrm>
            <a:off x="7523616" y="1522446"/>
            <a:ext cx="1607150" cy="380838"/>
          </a:xfrm>
          <a:prstGeom prst="rect">
            <a:avLst/>
          </a:prstGeom>
        </p:spPr>
        <p:txBody>
          <a:bodyPr vert="horz" wrap="square" lIns="143428" tIns="89642" rIns="143428" bIns="89642" rtlCol="0" anchor="t">
            <a:noAutofit/>
          </a:bodyPr>
          <a:lstStyle/>
          <a:p>
            <a:pPr marL="233228" indent="-233228" defTabSz="914016">
              <a:defRPr/>
            </a:pPr>
            <a:endParaRPr lang="en-US" sz="1568" dirty="0">
              <a:gradFill>
                <a:gsLst>
                  <a:gs pos="0">
                    <a:srgbClr val="FFFFFF"/>
                  </a:gs>
                  <a:gs pos="32000">
                    <a:srgbClr val="FFFFFF"/>
                  </a:gs>
                </a:gsLst>
                <a:lin ang="0" scaled="0"/>
              </a:gradFill>
              <a:latin typeface="Segoe UI"/>
              <a:ea typeface="Segoe UI" pitchFamily="34" charset="0"/>
              <a:cs typeface="Segoe UI" pitchFamily="34" charset="0"/>
            </a:endParaRPr>
          </a:p>
        </p:txBody>
      </p:sp>
      <p:sp>
        <p:nvSpPr>
          <p:cNvPr id="56" name="TextBox 55"/>
          <p:cNvSpPr txBox="1"/>
          <p:nvPr/>
        </p:nvSpPr>
        <p:spPr>
          <a:xfrm>
            <a:off x="2699815" y="1522446"/>
            <a:ext cx="1890297" cy="301225"/>
          </a:xfrm>
          <a:prstGeom prst="rect">
            <a:avLst/>
          </a:prstGeom>
        </p:spPr>
        <p:txBody>
          <a:bodyPr vert="horz" wrap="square" lIns="143428" tIns="89642" rIns="143428" bIns="89642" rtlCol="0" anchor="t">
            <a:noAutofit/>
          </a:bodyPr>
          <a:lstStyle/>
          <a:p>
            <a:pPr marL="233228" indent="-233228" defTabSz="914016">
              <a:defRPr/>
            </a:pPr>
            <a:endParaRPr lang="en-US" sz="1568" dirty="0">
              <a:latin typeface="Segoe UI"/>
              <a:ea typeface="Segoe UI" pitchFamily="34" charset="0"/>
              <a:cs typeface="Segoe UI" pitchFamily="34" charset="0"/>
            </a:endParaRPr>
          </a:p>
        </p:txBody>
      </p:sp>
      <p:sp>
        <p:nvSpPr>
          <p:cNvPr id="72" name="TextBox 71"/>
          <p:cNvSpPr txBox="1"/>
          <p:nvPr/>
        </p:nvSpPr>
        <p:spPr>
          <a:xfrm>
            <a:off x="9935513" y="1522446"/>
            <a:ext cx="1989567" cy="430966"/>
          </a:xfrm>
          <a:prstGeom prst="rect">
            <a:avLst/>
          </a:prstGeom>
        </p:spPr>
        <p:txBody>
          <a:bodyPr vert="horz" wrap="square" lIns="143428" tIns="89642" rIns="143428" bIns="89642" rtlCol="0" anchor="t">
            <a:noAutofit/>
          </a:bodyPr>
          <a:lstStyle/>
          <a:p>
            <a:pPr defTabSz="914016">
              <a:defRPr/>
            </a:pPr>
            <a:endParaRPr lang="en-US" sz="1568" dirty="0">
              <a:gradFill>
                <a:gsLst>
                  <a:gs pos="0">
                    <a:srgbClr val="FFFFFF"/>
                  </a:gs>
                  <a:gs pos="32000">
                    <a:srgbClr val="FFFFFF"/>
                  </a:gs>
                </a:gsLst>
                <a:lin ang="0" scaled="0"/>
              </a:gradFill>
              <a:latin typeface="Segoe UI"/>
              <a:ea typeface="Segoe UI" pitchFamily="34" charset="0"/>
              <a:cs typeface="Segoe UI" pitchFamily="34" charset="0"/>
            </a:endParaRPr>
          </a:p>
        </p:txBody>
      </p:sp>
      <p:cxnSp>
        <p:nvCxnSpPr>
          <p:cNvPr id="138" name="Straight Arrow Connector 137">
            <a:extLst>
              <a:ext uri="{FF2B5EF4-FFF2-40B4-BE49-F238E27FC236}">
                <a16:creationId xmlns:a16="http://schemas.microsoft.com/office/drawing/2014/main" id="{A3A6FFAB-934A-4662-83A1-2CBFF8661536}"/>
              </a:ext>
            </a:extLst>
          </p:cNvPr>
          <p:cNvCxnSpPr>
            <a:cxnSpLocks/>
            <a:stCxn id="41" idx="2"/>
          </p:cNvCxnSpPr>
          <p:nvPr/>
        </p:nvCxnSpPr>
        <p:spPr>
          <a:xfrm>
            <a:off x="8509683" y="3494590"/>
            <a:ext cx="0" cy="420935"/>
          </a:xfrm>
          <a:prstGeom prst="straightConnector1">
            <a:avLst/>
          </a:prstGeom>
          <a:ln w="15875">
            <a:solidFill>
              <a:schemeClr val="accent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A3FEBEF4-7153-4D0A-B7C1-94AEED0B2112}"/>
              </a:ext>
            </a:extLst>
          </p:cNvPr>
          <p:cNvCxnSpPr>
            <a:cxnSpLocks/>
            <a:stCxn id="89" idx="1"/>
          </p:cNvCxnSpPr>
          <p:nvPr/>
        </p:nvCxnSpPr>
        <p:spPr>
          <a:xfrm flipH="1">
            <a:off x="7047456" y="5016899"/>
            <a:ext cx="470652" cy="0"/>
          </a:xfrm>
          <a:prstGeom prst="straightConnector1">
            <a:avLst/>
          </a:prstGeom>
          <a:ln w="15875">
            <a:solidFill>
              <a:schemeClr val="accent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CCE7BE21-73D4-4B78-AEF8-66448A4F0F6C}"/>
              </a:ext>
            </a:extLst>
          </p:cNvPr>
          <p:cNvCxnSpPr>
            <a:cxnSpLocks/>
          </p:cNvCxnSpPr>
          <p:nvPr/>
        </p:nvCxnSpPr>
        <p:spPr>
          <a:xfrm flipH="1" flipV="1">
            <a:off x="7093306" y="3494590"/>
            <a:ext cx="424802" cy="420935"/>
          </a:xfrm>
          <a:prstGeom prst="straightConnector1">
            <a:avLst/>
          </a:prstGeom>
          <a:ln w="15875">
            <a:solidFill>
              <a:schemeClr val="accent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CFF6DF7B-19FC-45A6-ABED-9B627447C885}"/>
              </a:ext>
            </a:extLst>
          </p:cNvPr>
          <p:cNvCxnSpPr>
            <a:cxnSpLocks/>
          </p:cNvCxnSpPr>
          <p:nvPr/>
        </p:nvCxnSpPr>
        <p:spPr>
          <a:xfrm rot="10800000">
            <a:off x="5820349" y="3494589"/>
            <a:ext cx="0" cy="420935"/>
          </a:xfrm>
          <a:prstGeom prst="straightConnector1">
            <a:avLst/>
          </a:prstGeom>
          <a:ln w="15875">
            <a:solidFill>
              <a:schemeClr val="accent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F8AB7787-4370-4262-8E6B-46CAFF3F01E6}"/>
              </a:ext>
            </a:extLst>
          </p:cNvPr>
          <p:cNvCxnSpPr>
            <a:cxnSpLocks/>
          </p:cNvCxnSpPr>
          <p:nvPr/>
        </p:nvCxnSpPr>
        <p:spPr>
          <a:xfrm rot="10800000">
            <a:off x="5202414" y="3494589"/>
            <a:ext cx="0" cy="420935"/>
          </a:xfrm>
          <a:prstGeom prst="straightConnector1">
            <a:avLst/>
          </a:prstGeom>
          <a:ln w="15875">
            <a:solidFill>
              <a:schemeClr val="accent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6636F712-C744-4D6A-BBC8-31F98FDDC5D8}"/>
              </a:ext>
            </a:extLst>
          </p:cNvPr>
          <p:cNvSpPr txBox="1"/>
          <p:nvPr/>
        </p:nvSpPr>
        <p:spPr>
          <a:xfrm>
            <a:off x="3143194" y="3117793"/>
            <a:ext cx="1085376" cy="287382"/>
          </a:xfrm>
          <a:prstGeom prst="rect">
            <a:avLst/>
          </a:prstGeom>
        </p:spPr>
        <p:txBody>
          <a:bodyPr vert="horz" wrap="square" lIns="91401" tIns="91401" rIns="91401" bIns="91401" rtlCol="0" anchor="t">
            <a:noAutofit/>
          </a:bodyPr>
          <a:lstStyle/>
          <a:p>
            <a:pPr marL="233228" indent="-233228" defTabSz="914016">
              <a:defRPr/>
            </a:pPr>
            <a:r>
              <a:rPr lang="en-US" sz="1100" dirty="0">
                <a:gradFill>
                  <a:gsLst>
                    <a:gs pos="0">
                      <a:srgbClr val="FFFFFF"/>
                    </a:gs>
                    <a:gs pos="32000">
                      <a:srgbClr val="FFFFFF"/>
                    </a:gs>
                  </a:gsLst>
                  <a:lin ang="5400000" scaled="0"/>
                </a:gradFill>
                <a:latin typeface="Segoe UI"/>
                <a:cs typeface="Segoe UI" pitchFamily="34" charset="0"/>
              </a:rPr>
              <a:t>Azure Services</a:t>
            </a:r>
          </a:p>
        </p:txBody>
      </p:sp>
      <p:grpSp>
        <p:nvGrpSpPr>
          <p:cNvPr id="12" name="Group 11">
            <a:extLst>
              <a:ext uri="{FF2B5EF4-FFF2-40B4-BE49-F238E27FC236}">
                <a16:creationId xmlns:a16="http://schemas.microsoft.com/office/drawing/2014/main" id="{B9A5CDAB-34DA-4C93-92F4-BF45B7FC0459}"/>
              </a:ext>
            </a:extLst>
          </p:cNvPr>
          <p:cNvGrpSpPr>
            <a:grpSpLocks noChangeAspect="1"/>
          </p:cNvGrpSpPr>
          <p:nvPr/>
        </p:nvGrpSpPr>
        <p:grpSpPr>
          <a:xfrm>
            <a:off x="1582055" y="1985498"/>
            <a:ext cx="298775" cy="299868"/>
            <a:chOff x="1471544" y="2009108"/>
            <a:chExt cx="1037045" cy="1040839"/>
          </a:xfrm>
        </p:grpSpPr>
        <p:sp>
          <p:nvSpPr>
            <p:cNvPr id="147" name="Freeform: Shape 146">
              <a:extLst>
                <a:ext uri="{FF2B5EF4-FFF2-40B4-BE49-F238E27FC236}">
                  <a16:creationId xmlns:a16="http://schemas.microsoft.com/office/drawing/2014/main" id="{B7CB047C-B586-4CB2-9411-D52D762E7442}"/>
                </a:ext>
              </a:extLst>
            </p:cNvPr>
            <p:cNvSpPr/>
            <p:nvPr/>
          </p:nvSpPr>
          <p:spPr bwMode="auto">
            <a:xfrm>
              <a:off x="2056473" y="2009108"/>
              <a:ext cx="452116" cy="457880"/>
            </a:xfrm>
            <a:custGeom>
              <a:avLst/>
              <a:gdLst>
                <a:gd name="connsiteX0" fmla="*/ 0 w 452116"/>
                <a:gd name="connsiteY0" fmla="*/ 0 h 457880"/>
                <a:gd name="connsiteX1" fmla="*/ 452116 w 452116"/>
                <a:gd name="connsiteY1" fmla="*/ 0 h 457880"/>
                <a:gd name="connsiteX2" fmla="*/ 452116 w 452116"/>
                <a:gd name="connsiteY2" fmla="*/ 457880 h 457880"/>
                <a:gd name="connsiteX3" fmla="*/ 272007 w 452116"/>
                <a:gd name="connsiteY3" fmla="*/ 457880 h 457880"/>
                <a:gd name="connsiteX4" fmla="*/ 272007 w 452116"/>
                <a:gd name="connsiteY4" fmla="*/ 175868 h 457880"/>
                <a:gd name="connsiteX5" fmla="*/ 0 w 452116"/>
                <a:gd name="connsiteY5" fmla="*/ 175868 h 457880"/>
                <a:gd name="connsiteX6" fmla="*/ 0 w 452116"/>
                <a:gd name="connsiteY6" fmla="*/ 0 h 45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116" h="457880">
                  <a:moveTo>
                    <a:pt x="0" y="0"/>
                  </a:moveTo>
                  <a:lnTo>
                    <a:pt x="452116" y="0"/>
                  </a:lnTo>
                  <a:lnTo>
                    <a:pt x="452116" y="457880"/>
                  </a:lnTo>
                  <a:lnTo>
                    <a:pt x="272007" y="457880"/>
                  </a:lnTo>
                  <a:lnTo>
                    <a:pt x="272007" y="175868"/>
                  </a:lnTo>
                  <a:lnTo>
                    <a:pt x="0" y="175868"/>
                  </a:lnTo>
                  <a:lnTo>
                    <a:pt x="0" y="0"/>
                  </a:lnTo>
                  <a:close/>
                </a:path>
              </a:pathLst>
            </a:custGeom>
            <a:solidFill>
              <a:srgbClr val="8A3E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4" name="Freeform: Shape 143">
              <a:extLst>
                <a:ext uri="{FF2B5EF4-FFF2-40B4-BE49-F238E27FC236}">
                  <a16:creationId xmlns:a16="http://schemas.microsoft.com/office/drawing/2014/main" id="{D5E6F32B-E418-4E57-B4D4-DB480F9F90F2}"/>
                </a:ext>
              </a:extLst>
            </p:cNvPr>
            <p:cNvSpPr/>
            <p:nvPr/>
          </p:nvSpPr>
          <p:spPr bwMode="auto">
            <a:xfrm>
              <a:off x="1471544" y="2135547"/>
              <a:ext cx="914400" cy="914400"/>
            </a:xfrm>
            <a:custGeom>
              <a:avLst/>
              <a:gdLst>
                <a:gd name="connsiteX0" fmla="*/ 0 w 914400"/>
                <a:gd name="connsiteY0" fmla="*/ 0 h 914400"/>
                <a:gd name="connsiteX1" fmla="*/ 462284 w 914400"/>
                <a:gd name="connsiteY1" fmla="*/ 0 h 914400"/>
                <a:gd name="connsiteX2" fmla="*/ 462284 w 914400"/>
                <a:gd name="connsiteY2" fmla="*/ 175868 h 914400"/>
                <a:gd name="connsiteX3" fmla="*/ 185432 w 914400"/>
                <a:gd name="connsiteY3" fmla="*/ 175868 h 914400"/>
                <a:gd name="connsiteX4" fmla="*/ 185432 w 914400"/>
                <a:gd name="connsiteY4" fmla="*/ 724727 h 914400"/>
                <a:gd name="connsiteX5" fmla="*/ 734291 w 914400"/>
                <a:gd name="connsiteY5" fmla="*/ 724727 h 914400"/>
                <a:gd name="connsiteX6" fmla="*/ 734291 w 914400"/>
                <a:gd name="connsiteY6" fmla="*/ 457880 h 914400"/>
                <a:gd name="connsiteX7" fmla="*/ 914400 w 914400"/>
                <a:gd name="connsiteY7" fmla="*/ 457880 h 914400"/>
                <a:gd name="connsiteX8" fmla="*/ 914400 w 914400"/>
                <a:gd name="connsiteY8" fmla="*/ 914400 h 914400"/>
                <a:gd name="connsiteX9" fmla="*/ 0 w 914400"/>
                <a:gd name="connsiteY9" fmla="*/ 914400 h 914400"/>
                <a:gd name="connsiteX10" fmla="*/ 0 w 914400"/>
                <a:gd name="connsiteY10"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400" h="914400">
                  <a:moveTo>
                    <a:pt x="0" y="0"/>
                  </a:moveTo>
                  <a:lnTo>
                    <a:pt x="462284" y="0"/>
                  </a:lnTo>
                  <a:lnTo>
                    <a:pt x="462284" y="175868"/>
                  </a:lnTo>
                  <a:lnTo>
                    <a:pt x="185432" y="175868"/>
                  </a:lnTo>
                  <a:lnTo>
                    <a:pt x="185432" y="724727"/>
                  </a:lnTo>
                  <a:lnTo>
                    <a:pt x="734291" y="724727"/>
                  </a:lnTo>
                  <a:lnTo>
                    <a:pt x="734291" y="457880"/>
                  </a:lnTo>
                  <a:lnTo>
                    <a:pt x="914400" y="457880"/>
                  </a:lnTo>
                  <a:lnTo>
                    <a:pt x="914400" y="914400"/>
                  </a:lnTo>
                  <a:lnTo>
                    <a:pt x="0" y="914400"/>
                  </a:lnTo>
                  <a:lnTo>
                    <a:pt x="0" y="0"/>
                  </a:ln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7" name="Freeform: Shape 136">
              <a:extLst>
                <a:ext uri="{FF2B5EF4-FFF2-40B4-BE49-F238E27FC236}">
                  <a16:creationId xmlns:a16="http://schemas.microsoft.com/office/drawing/2014/main" id="{0412D1A2-3CDF-44C6-B27D-2A3B566DF21F}"/>
                </a:ext>
              </a:extLst>
            </p:cNvPr>
            <p:cNvSpPr/>
            <p:nvPr/>
          </p:nvSpPr>
          <p:spPr bwMode="auto">
            <a:xfrm>
              <a:off x="1783378" y="2427815"/>
              <a:ext cx="272007" cy="282012"/>
            </a:xfrm>
            <a:custGeom>
              <a:avLst/>
              <a:gdLst>
                <a:gd name="connsiteX0" fmla="*/ 0 w 272007"/>
                <a:gd name="connsiteY0" fmla="*/ 0 h 282012"/>
                <a:gd name="connsiteX1" fmla="*/ 272007 w 272007"/>
                <a:gd name="connsiteY1" fmla="*/ 0 h 282012"/>
                <a:gd name="connsiteX2" fmla="*/ 272007 w 272007"/>
                <a:gd name="connsiteY2" fmla="*/ 282012 h 282012"/>
                <a:gd name="connsiteX3" fmla="*/ 0 w 272007"/>
                <a:gd name="connsiteY3" fmla="*/ 282012 h 282012"/>
                <a:gd name="connsiteX4" fmla="*/ 0 w 272007"/>
                <a:gd name="connsiteY4" fmla="*/ 0 h 282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007" h="282012">
                  <a:moveTo>
                    <a:pt x="0" y="0"/>
                  </a:moveTo>
                  <a:lnTo>
                    <a:pt x="272007" y="0"/>
                  </a:lnTo>
                  <a:lnTo>
                    <a:pt x="272007" y="282012"/>
                  </a:lnTo>
                  <a:lnTo>
                    <a:pt x="0" y="282012"/>
                  </a:lnTo>
                  <a:lnTo>
                    <a:pt x="0" y="0"/>
                  </a:lnTo>
                  <a:close/>
                </a:path>
              </a:pathLst>
            </a:custGeom>
            <a:solidFill>
              <a:srgbClr val="77B6B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1" name="Freeform: Shape 150">
            <a:extLst>
              <a:ext uri="{FF2B5EF4-FFF2-40B4-BE49-F238E27FC236}">
                <a16:creationId xmlns:a16="http://schemas.microsoft.com/office/drawing/2014/main" id="{B63D2F34-3EB1-435F-B656-25241184FE84}"/>
              </a:ext>
            </a:extLst>
          </p:cNvPr>
          <p:cNvSpPr>
            <a:spLocks noChangeAspect="1"/>
          </p:cNvSpPr>
          <p:nvPr/>
        </p:nvSpPr>
        <p:spPr bwMode="auto">
          <a:xfrm>
            <a:off x="885580" y="2398495"/>
            <a:ext cx="317407" cy="318432"/>
          </a:xfrm>
          <a:custGeom>
            <a:avLst/>
            <a:gdLst>
              <a:gd name="connsiteX0" fmla="*/ 398731 w 2961809"/>
              <a:gd name="connsiteY0" fmla="*/ 2093488 h 2971369"/>
              <a:gd name="connsiteX1" fmla="*/ 272640 w 2961809"/>
              <a:gd name="connsiteY1" fmla="*/ 2393588 h 2971369"/>
              <a:gd name="connsiteX2" fmla="*/ 600458 w 2961809"/>
              <a:gd name="connsiteY2" fmla="*/ 2721406 h 2971369"/>
              <a:gd name="connsiteX3" fmla="*/ 900558 w 2961809"/>
              <a:gd name="connsiteY3" fmla="*/ 2595315 h 2971369"/>
              <a:gd name="connsiteX4" fmla="*/ 1925138 w 2961809"/>
              <a:gd name="connsiteY4" fmla="*/ 1943246 h 2971369"/>
              <a:gd name="connsiteX5" fmla="*/ 1236746 w 2961809"/>
              <a:gd name="connsiteY5" fmla="*/ 2631638 h 2971369"/>
              <a:gd name="connsiteX6" fmla="*/ 1334199 w 2961809"/>
              <a:gd name="connsiteY6" fmla="*/ 2739459 h 2971369"/>
              <a:gd name="connsiteX7" fmla="*/ 1925138 w 2961809"/>
              <a:gd name="connsiteY7" fmla="*/ 2739459 h 2971369"/>
              <a:gd name="connsiteX8" fmla="*/ 1619260 w 2961809"/>
              <a:gd name="connsiteY8" fmla="*/ 1148481 h 2971369"/>
              <a:gd name="connsiteX9" fmla="*/ 1844621 w 2961809"/>
              <a:gd name="connsiteY9" fmla="*/ 1373842 h 2971369"/>
              <a:gd name="connsiteX10" fmla="*/ 1619260 w 2961809"/>
              <a:gd name="connsiteY10" fmla="*/ 1599203 h 2971369"/>
              <a:gd name="connsiteX11" fmla="*/ 1393899 w 2961809"/>
              <a:gd name="connsiteY11" fmla="*/ 1373842 h 2971369"/>
              <a:gd name="connsiteX12" fmla="*/ 1619260 w 2961809"/>
              <a:gd name="connsiteY12" fmla="*/ 1148481 h 2971369"/>
              <a:gd name="connsiteX13" fmla="*/ 243050 w 2961809"/>
              <a:gd name="connsiteY13" fmla="*/ 1058516 h 2971369"/>
              <a:gd name="connsiteX14" fmla="*/ 243050 w 2961809"/>
              <a:gd name="connsiteY14" fmla="*/ 1649455 h 2971369"/>
              <a:gd name="connsiteX15" fmla="*/ 350871 w 2961809"/>
              <a:gd name="connsiteY15" fmla="*/ 1746908 h 2971369"/>
              <a:gd name="connsiteX16" fmla="*/ 1039263 w 2961809"/>
              <a:gd name="connsiteY16" fmla="*/ 1058516 h 2971369"/>
              <a:gd name="connsiteX17" fmla="*/ 1719356 w 2961809"/>
              <a:gd name="connsiteY17" fmla="*/ 673376 h 2971369"/>
              <a:gd name="connsiteX18" fmla="*/ 496664 w 2961809"/>
              <a:gd name="connsiteY18" fmla="*/ 1896067 h 2971369"/>
              <a:gd name="connsiteX19" fmla="*/ 1068444 w 2961809"/>
              <a:gd name="connsiteY19" fmla="*/ 2467847 h 2971369"/>
              <a:gd name="connsiteX20" fmla="*/ 2291135 w 2961809"/>
              <a:gd name="connsiteY20" fmla="*/ 1245155 h 2971369"/>
              <a:gd name="connsiteX21" fmla="*/ 2762819 w 2961809"/>
              <a:gd name="connsiteY21" fmla="*/ 211900 h 2971369"/>
              <a:gd name="connsiteX22" fmla="*/ 1889889 w 2961809"/>
              <a:gd name="connsiteY22" fmla="*/ 547802 h 2971369"/>
              <a:gd name="connsiteX23" fmla="*/ 2433138 w 2961809"/>
              <a:gd name="connsiteY23" fmla="*/ 1091051 h 2971369"/>
              <a:gd name="connsiteX24" fmla="*/ 2762819 w 2961809"/>
              <a:gd name="connsiteY24" fmla="*/ 211900 h 2971369"/>
              <a:gd name="connsiteX25" fmla="*/ 2960915 w 2961809"/>
              <a:gd name="connsiteY25" fmla="*/ 406 h 2971369"/>
              <a:gd name="connsiteX26" fmla="*/ 2140300 w 2961809"/>
              <a:gd name="connsiteY26" fmla="*/ 1718674 h 2971369"/>
              <a:gd name="connsiteX27" fmla="*/ 2140300 w 2961809"/>
              <a:gd name="connsiteY27" fmla="*/ 2951272 h 2971369"/>
              <a:gd name="connsiteX28" fmla="*/ 1262744 w 2961809"/>
              <a:gd name="connsiteY28" fmla="*/ 2944573 h 2971369"/>
              <a:gd name="connsiteX29" fmla="*/ 1065126 w 2961809"/>
              <a:gd name="connsiteY29" fmla="*/ 2770401 h 2971369"/>
              <a:gd name="connsiteX30" fmla="*/ 535913 w 2961809"/>
              <a:gd name="connsiteY30" fmla="*/ 2971369 h 2971369"/>
              <a:gd name="connsiteX31" fmla="*/ 0 w 2961809"/>
              <a:gd name="connsiteY31" fmla="*/ 2448854 h 2971369"/>
              <a:gd name="connsiteX32" fmla="*/ 221066 w 2961809"/>
              <a:gd name="connsiteY32" fmla="*/ 1902893 h 2971369"/>
              <a:gd name="connsiteX33" fmla="*/ 26797 w 2961809"/>
              <a:gd name="connsiteY33" fmla="*/ 1752168 h 2971369"/>
              <a:gd name="connsiteX34" fmla="*/ 26797 w 2961809"/>
              <a:gd name="connsiteY34" fmla="*/ 834419 h 2971369"/>
              <a:gd name="connsiteX35" fmla="*/ 1239298 w 2961809"/>
              <a:gd name="connsiteY35" fmla="*/ 834419 h 2971369"/>
              <a:gd name="connsiteX36" fmla="*/ 2960915 w 2961809"/>
              <a:gd name="connsiteY36" fmla="*/ 406 h 2971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61809" h="2971369">
                <a:moveTo>
                  <a:pt x="398731" y="2093488"/>
                </a:moveTo>
                <a:lnTo>
                  <a:pt x="272640" y="2393588"/>
                </a:lnTo>
                <a:lnTo>
                  <a:pt x="600458" y="2721406"/>
                </a:lnTo>
                <a:lnTo>
                  <a:pt x="900558" y="2595315"/>
                </a:lnTo>
                <a:close/>
                <a:moveTo>
                  <a:pt x="1925138" y="1943246"/>
                </a:moveTo>
                <a:lnTo>
                  <a:pt x="1236746" y="2631638"/>
                </a:lnTo>
                <a:lnTo>
                  <a:pt x="1334199" y="2739459"/>
                </a:lnTo>
                <a:lnTo>
                  <a:pt x="1925138" y="2739459"/>
                </a:lnTo>
                <a:close/>
                <a:moveTo>
                  <a:pt x="1619260" y="1148481"/>
                </a:moveTo>
                <a:cubicBezTo>
                  <a:pt x="1743723" y="1148481"/>
                  <a:pt x="1844621" y="1249379"/>
                  <a:pt x="1844621" y="1373842"/>
                </a:cubicBezTo>
                <a:cubicBezTo>
                  <a:pt x="1844621" y="1498305"/>
                  <a:pt x="1743723" y="1599203"/>
                  <a:pt x="1619260" y="1599203"/>
                </a:cubicBezTo>
                <a:cubicBezTo>
                  <a:pt x="1494797" y="1599203"/>
                  <a:pt x="1393899" y="1498305"/>
                  <a:pt x="1393899" y="1373842"/>
                </a:cubicBezTo>
                <a:cubicBezTo>
                  <a:pt x="1393899" y="1249379"/>
                  <a:pt x="1494797" y="1148481"/>
                  <a:pt x="1619260" y="1148481"/>
                </a:cubicBezTo>
                <a:close/>
                <a:moveTo>
                  <a:pt x="243050" y="1058516"/>
                </a:moveTo>
                <a:lnTo>
                  <a:pt x="243050" y="1649455"/>
                </a:lnTo>
                <a:lnTo>
                  <a:pt x="350871" y="1746908"/>
                </a:lnTo>
                <a:lnTo>
                  <a:pt x="1039263" y="1058516"/>
                </a:lnTo>
                <a:close/>
                <a:moveTo>
                  <a:pt x="1719356" y="673376"/>
                </a:moveTo>
                <a:lnTo>
                  <a:pt x="496664" y="1896067"/>
                </a:lnTo>
                <a:lnTo>
                  <a:pt x="1068444" y="2467847"/>
                </a:lnTo>
                <a:lnTo>
                  <a:pt x="2291135" y="1245155"/>
                </a:lnTo>
                <a:close/>
                <a:moveTo>
                  <a:pt x="2762819" y="211900"/>
                </a:moveTo>
                <a:cubicBezTo>
                  <a:pt x="2428299" y="253369"/>
                  <a:pt x="2126956" y="346676"/>
                  <a:pt x="1889889" y="547802"/>
                </a:cubicBezTo>
                <a:lnTo>
                  <a:pt x="2433138" y="1091051"/>
                </a:lnTo>
                <a:cubicBezTo>
                  <a:pt x="2655000" y="864352"/>
                  <a:pt x="2733790" y="519464"/>
                  <a:pt x="2762819" y="211900"/>
                </a:cubicBezTo>
                <a:close/>
                <a:moveTo>
                  <a:pt x="2960915" y="406"/>
                </a:moveTo>
                <a:cubicBezTo>
                  <a:pt x="2981011" y="823254"/>
                  <a:pt x="2661244" y="1297131"/>
                  <a:pt x="2140300" y="1718674"/>
                </a:cubicBezTo>
                <a:lnTo>
                  <a:pt x="2140300" y="2951272"/>
                </a:lnTo>
                <a:lnTo>
                  <a:pt x="1262744" y="2944573"/>
                </a:lnTo>
                <a:lnTo>
                  <a:pt x="1065126" y="2770401"/>
                </a:lnTo>
                <a:lnTo>
                  <a:pt x="535913" y="2971369"/>
                </a:lnTo>
                <a:lnTo>
                  <a:pt x="0" y="2448854"/>
                </a:lnTo>
                <a:lnTo>
                  <a:pt x="221066" y="1902893"/>
                </a:lnTo>
                <a:lnTo>
                  <a:pt x="26797" y="1752168"/>
                </a:lnTo>
                <a:lnTo>
                  <a:pt x="26797" y="834419"/>
                </a:lnTo>
                <a:lnTo>
                  <a:pt x="1239298" y="834419"/>
                </a:lnTo>
                <a:cubicBezTo>
                  <a:pt x="1608854" y="489426"/>
                  <a:pt x="1934867" y="-16343"/>
                  <a:pt x="2960915" y="406"/>
                </a:cubicBezTo>
                <a:close/>
              </a:path>
            </a:pathLst>
          </a:custGeom>
          <a:solidFill>
            <a:srgbClr val="0079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2" name="Picture 151">
            <a:extLst>
              <a:ext uri="{FF2B5EF4-FFF2-40B4-BE49-F238E27FC236}">
                <a16:creationId xmlns:a16="http://schemas.microsoft.com/office/drawing/2014/main" id="{6AAADB1E-2CBD-4775-A9DC-EF8E01D0C145}"/>
              </a:ext>
            </a:extLst>
          </p:cNvPr>
          <p:cNvPicPr>
            <a:picLocks noChangeAspect="1"/>
          </p:cNvPicPr>
          <p:nvPr/>
        </p:nvPicPr>
        <p:blipFill>
          <a:blip r:embed="rId8"/>
          <a:stretch>
            <a:fillRect/>
          </a:stretch>
        </p:blipFill>
        <p:spPr>
          <a:xfrm>
            <a:off x="10280961" y="2370720"/>
            <a:ext cx="328194" cy="328194"/>
          </a:xfrm>
          <a:prstGeom prst="rect">
            <a:avLst/>
          </a:prstGeom>
          <a:noFill/>
        </p:spPr>
      </p:pic>
      <p:pic>
        <p:nvPicPr>
          <p:cNvPr id="153" name="Picture 152">
            <a:extLst>
              <a:ext uri="{FF2B5EF4-FFF2-40B4-BE49-F238E27FC236}">
                <a16:creationId xmlns:a16="http://schemas.microsoft.com/office/drawing/2014/main" id="{7F365C03-320E-49DC-94DB-B4A9C8DC376A}"/>
              </a:ext>
            </a:extLst>
          </p:cNvPr>
          <p:cNvPicPr>
            <a:picLocks noChangeAspect="1"/>
          </p:cNvPicPr>
          <p:nvPr/>
        </p:nvPicPr>
        <p:blipFill>
          <a:blip r:embed="rId9"/>
          <a:stretch>
            <a:fillRect/>
          </a:stretch>
        </p:blipFill>
        <p:spPr>
          <a:xfrm>
            <a:off x="10662410" y="2357767"/>
            <a:ext cx="333980" cy="333980"/>
          </a:xfrm>
          <a:prstGeom prst="rect">
            <a:avLst/>
          </a:prstGeom>
          <a:noFill/>
        </p:spPr>
      </p:pic>
      <p:pic>
        <p:nvPicPr>
          <p:cNvPr id="154" name="Picture 153">
            <a:extLst>
              <a:ext uri="{FF2B5EF4-FFF2-40B4-BE49-F238E27FC236}">
                <a16:creationId xmlns:a16="http://schemas.microsoft.com/office/drawing/2014/main" id="{512995CD-1D85-4679-802E-05312D943B19}"/>
              </a:ext>
            </a:extLst>
          </p:cNvPr>
          <p:cNvPicPr>
            <a:picLocks noChangeAspect="1"/>
          </p:cNvPicPr>
          <p:nvPr/>
        </p:nvPicPr>
        <p:blipFill>
          <a:blip r:embed="rId10"/>
          <a:stretch>
            <a:fillRect/>
          </a:stretch>
        </p:blipFill>
        <p:spPr>
          <a:xfrm>
            <a:off x="10654361" y="2000962"/>
            <a:ext cx="320309" cy="320309"/>
          </a:xfrm>
          <a:prstGeom prst="rect">
            <a:avLst/>
          </a:prstGeom>
          <a:noFill/>
        </p:spPr>
      </p:pic>
      <p:pic>
        <p:nvPicPr>
          <p:cNvPr id="155" name="Picture 154">
            <a:extLst>
              <a:ext uri="{FF2B5EF4-FFF2-40B4-BE49-F238E27FC236}">
                <a16:creationId xmlns:a16="http://schemas.microsoft.com/office/drawing/2014/main" id="{639A5BEC-97C9-4057-96C2-401F9C906CDD}"/>
              </a:ext>
            </a:extLst>
          </p:cNvPr>
          <p:cNvPicPr>
            <a:picLocks noChangeAspect="1"/>
          </p:cNvPicPr>
          <p:nvPr/>
        </p:nvPicPr>
        <p:blipFill>
          <a:blip r:embed="rId11"/>
          <a:stretch>
            <a:fillRect/>
          </a:stretch>
        </p:blipFill>
        <p:spPr>
          <a:xfrm>
            <a:off x="10279382" y="2747828"/>
            <a:ext cx="332286" cy="332286"/>
          </a:xfrm>
          <a:prstGeom prst="rect">
            <a:avLst/>
          </a:prstGeom>
          <a:noFill/>
        </p:spPr>
      </p:pic>
      <p:pic>
        <p:nvPicPr>
          <p:cNvPr id="156" name="Picture 155">
            <a:extLst>
              <a:ext uri="{FF2B5EF4-FFF2-40B4-BE49-F238E27FC236}">
                <a16:creationId xmlns:a16="http://schemas.microsoft.com/office/drawing/2014/main" id="{30BC9C9F-6C7D-4EBA-990C-C334448DFEE1}"/>
              </a:ext>
            </a:extLst>
          </p:cNvPr>
          <p:cNvPicPr>
            <a:picLocks noChangeAspect="1"/>
          </p:cNvPicPr>
          <p:nvPr/>
        </p:nvPicPr>
        <p:blipFill>
          <a:blip r:embed="rId12"/>
          <a:stretch>
            <a:fillRect/>
          </a:stretch>
        </p:blipFill>
        <p:spPr>
          <a:xfrm>
            <a:off x="10669624" y="2762833"/>
            <a:ext cx="296445" cy="296445"/>
          </a:xfrm>
          <a:prstGeom prst="rect">
            <a:avLst/>
          </a:prstGeom>
          <a:noFill/>
        </p:spPr>
      </p:pic>
      <p:sp>
        <p:nvSpPr>
          <p:cNvPr id="34" name="Freeform 5">
            <a:extLst>
              <a:ext uri="{FF2B5EF4-FFF2-40B4-BE49-F238E27FC236}">
                <a16:creationId xmlns:a16="http://schemas.microsoft.com/office/drawing/2014/main" id="{9DF74505-1795-44C5-A3FC-64F0E2371AA9}"/>
              </a:ext>
            </a:extLst>
          </p:cNvPr>
          <p:cNvSpPr>
            <a:spLocks/>
          </p:cNvSpPr>
          <p:nvPr/>
        </p:nvSpPr>
        <p:spPr bwMode="auto">
          <a:xfrm>
            <a:off x="6271862" y="4913707"/>
            <a:ext cx="244338" cy="152517"/>
          </a:xfrm>
          <a:custGeom>
            <a:avLst/>
            <a:gdLst>
              <a:gd name="T0" fmla="*/ 92 w 309"/>
              <a:gd name="T1" fmla="*/ 107 h 193"/>
              <a:gd name="T2" fmla="*/ 252 w 309"/>
              <a:gd name="T3" fmla="*/ 7 h 193"/>
              <a:gd name="T4" fmla="*/ 276 w 309"/>
              <a:gd name="T5" fmla="*/ 2 h 193"/>
              <a:gd name="T6" fmla="*/ 299 w 309"/>
              <a:gd name="T7" fmla="*/ 17 h 193"/>
              <a:gd name="T8" fmla="*/ 288 w 309"/>
              <a:gd name="T9" fmla="*/ 65 h 193"/>
              <a:gd name="T10" fmla="*/ 94 w 309"/>
              <a:gd name="T11" fmla="*/ 186 h 193"/>
              <a:gd name="T12" fmla="*/ 65 w 309"/>
              <a:gd name="T13" fmla="*/ 190 h 193"/>
              <a:gd name="T14" fmla="*/ 44 w 309"/>
              <a:gd name="T15" fmla="*/ 170 h 193"/>
              <a:gd name="T16" fmla="*/ 0 w 309"/>
              <a:gd name="T17" fmla="*/ 65 h 193"/>
              <a:gd name="T18" fmla="*/ 61 w 309"/>
              <a:gd name="T19" fmla="*/ 33 h 193"/>
              <a:gd name="T20" fmla="*/ 92 w 309"/>
              <a:gd name="T21" fmla="*/ 10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9" h="193">
                <a:moveTo>
                  <a:pt x="92" y="107"/>
                </a:moveTo>
                <a:cubicBezTo>
                  <a:pt x="138" y="77"/>
                  <a:pt x="252" y="7"/>
                  <a:pt x="252" y="7"/>
                </a:cubicBezTo>
                <a:cubicBezTo>
                  <a:pt x="259" y="2"/>
                  <a:pt x="268" y="0"/>
                  <a:pt x="276" y="2"/>
                </a:cubicBezTo>
                <a:cubicBezTo>
                  <a:pt x="285" y="3"/>
                  <a:pt x="294" y="9"/>
                  <a:pt x="299" y="17"/>
                </a:cubicBezTo>
                <a:cubicBezTo>
                  <a:pt x="309" y="33"/>
                  <a:pt x="304" y="55"/>
                  <a:pt x="288" y="65"/>
                </a:cubicBezTo>
                <a:cubicBezTo>
                  <a:pt x="94" y="186"/>
                  <a:pt x="94" y="186"/>
                  <a:pt x="94" y="186"/>
                </a:cubicBezTo>
                <a:cubicBezTo>
                  <a:pt x="85" y="191"/>
                  <a:pt x="75" y="193"/>
                  <a:pt x="65" y="190"/>
                </a:cubicBezTo>
                <a:cubicBezTo>
                  <a:pt x="56" y="187"/>
                  <a:pt x="48" y="179"/>
                  <a:pt x="44" y="170"/>
                </a:cubicBezTo>
                <a:cubicBezTo>
                  <a:pt x="0" y="65"/>
                  <a:pt x="0" y="65"/>
                  <a:pt x="0" y="65"/>
                </a:cubicBezTo>
                <a:cubicBezTo>
                  <a:pt x="61" y="33"/>
                  <a:pt x="61" y="33"/>
                  <a:pt x="61" y="33"/>
                </a:cubicBezTo>
                <a:cubicBezTo>
                  <a:pt x="72" y="58"/>
                  <a:pt x="83" y="86"/>
                  <a:pt x="92" y="10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37" name="Freeform 6">
            <a:extLst>
              <a:ext uri="{FF2B5EF4-FFF2-40B4-BE49-F238E27FC236}">
                <a16:creationId xmlns:a16="http://schemas.microsoft.com/office/drawing/2014/main" id="{10FE602C-6C01-454A-8A7F-3E24A1417B2B}"/>
              </a:ext>
            </a:extLst>
          </p:cNvPr>
          <p:cNvSpPr>
            <a:spLocks/>
          </p:cNvSpPr>
          <p:nvPr/>
        </p:nvSpPr>
        <p:spPr bwMode="auto">
          <a:xfrm>
            <a:off x="6248518" y="4882581"/>
            <a:ext cx="71589" cy="82484"/>
          </a:xfrm>
          <a:custGeom>
            <a:avLst/>
            <a:gdLst>
              <a:gd name="T0" fmla="*/ 26 w 92"/>
              <a:gd name="T1" fmla="*/ 3 h 105"/>
              <a:gd name="T2" fmla="*/ 45 w 92"/>
              <a:gd name="T3" fmla="*/ 1 h 105"/>
              <a:gd name="T4" fmla="*/ 71 w 92"/>
              <a:gd name="T5" fmla="*/ 21 h 105"/>
              <a:gd name="T6" fmla="*/ 92 w 92"/>
              <a:gd name="T7" fmla="*/ 73 h 105"/>
              <a:gd name="T8" fmla="*/ 31 w 92"/>
              <a:gd name="T9" fmla="*/ 105 h 105"/>
              <a:gd name="T10" fmla="*/ 7 w 92"/>
              <a:gd name="T11" fmla="*/ 48 h 105"/>
              <a:gd name="T12" fmla="*/ 26 w 92"/>
              <a:gd name="T13" fmla="*/ 3 h 105"/>
            </a:gdLst>
            <a:ahLst/>
            <a:cxnLst>
              <a:cxn ang="0">
                <a:pos x="T0" y="T1"/>
              </a:cxn>
              <a:cxn ang="0">
                <a:pos x="T2" y="T3"/>
              </a:cxn>
              <a:cxn ang="0">
                <a:pos x="T4" y="T5"/>
              </a:cxn>
              <a:cxn ang="0">
                <a:pos x="T6" y="T7"/>
              </a:cxn>
              <a:cxn ang="0">
                <a:pos x="T8" y="T9"/>
              </a:cxn>
              <a:cxn ang="0">
                <a:pos x="T10" y="T11"/>
              </a:cxn>
              <a:cxn ang="0">
                <a:pos x="T12" y="T13"/>
              </a:cxn>
            </a:cxnLst>
            <a:rect l="0" t="0" r="r" b="b"/>
            <a:pathLst>
              <a:path w="92" h="105">
                <a:moveTo>
                  <a:pt x="26" y="3"/>
                </a:moveTo>
                <a:cubicBezTo>
                  <a:pt x="32" y="0"/>
                  <a:pt x="38" y="0"/>
                  <a:pt x="45" y="1"/>
                </a:cubicBezTo>
                <a:cubicBezTo>
                  <a:pt x="56" y="3"/>
                  <a:pt x="66" y="10"/>
                  <a:pt x="71" y="21"/>
                </a:cubicBezTo>
                <a:cubicBezTo>
                  <a:pt x="71" y="21"/>
                  <a:pt x="80" y="45"/>
                  <a:pt x="92" y="73"/>
                </a:cubicBezTo>
                <a:cubicBezTo>
                  <a:pt x="31" y="105"/>
                  <a:pt x="31" y="105"/>
                  <a:pt x="31" y="105"/>
                </a:cubicBezTo>
                <a:cubicBezTo>
                  <a:pt x="7" y="48"/>
                  <a:pt x="7" y="48"/>
                  <a:pt x="7" y="48"/>
                </a:cubicBezTo>
                <a:cubicBezTo>
                  <a:pt x="0" y="30"/>
                  <a:pt x="8" y="10"/>
                  <a:pt x="26" y="3"/>
                </a:cubicBezTo>
                <a:close/>
              </a:path>
            </a:pathLst>
          </a:custGeom>
          <a:solidFill>
            <a:srgbClr val="DCE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38" name="Oval 7">
            <a:extLst>
              <a:ext uri="{FF2B5EF4-FFF2-40B4-BE49-F238E27FC236}">
                <a16:creationId xmlns:a16="http://schemas.microsoft.com/office/drawing/2014/main" id="{801448A1-A98D-493D-B003-37BCF13DAE4D}"/>
              </a:ext>
            </a:extLst>
          </p:cNvPr>
          <p:cNvSpPr>
            <a:spLocks noChangeArrowheads="1"/>
          </p:cNvSpPr>
          <p:nvPr/>
        </p:nvSpPr>
        <p:spPr bwMode="auto">
          <a:xfrm>
            <a:off x="6494412" y="4733177"/>
            <a:ext cx="161854" cy="161854"/>
          </a:xfrm>
          <a:prstGeom prst="ellipse">
            <a:avLst/>
          </a:prstGeom>
          <a:solidFill>
            <a:srgbClr val="DCE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43" name="Freeform 8">
            <a:extLst>
              <a:ext uri="{FF2B5EF4-FFF2-40B4-BE49-F238E27FC236}">
                <a16:creationId xmlns:a16="http://schemas.microsoft.com/office/drawing/2014/main" id="{DCEA0D7F-FA67-4C25-8290-EC2DA09ECD68}"/>
              </a:ext>
            </a:extLst>
          </p:cNvPr>
          <p:cNvSpPr>
            <a:spLocks/>
          </p:cNvSpPr>
          <p:nvPr/>
        </p:nvSpPr>
        <p:spPr bwMode="auto">
          <a:xfrm>
            <a:off x="6443055" y="5201621"/>
            <a:ext cx="140066" cy="466888"/>
          </a:xfrm>
          <a:custGeom>
            <a:avLst/>
            <a:gdLst>
              <a:gd name="T0" fmla="*/ 0 w 177"/>
              <a:gd name="T1" fmla="*/ 592 h 592"/>
              <a:gd name="T2" fmla="*/ 116 w 177"/>
              <a:gd name="T3" fmla="*/ 592 h 592"/>
              <a:gd name="T4" fmla="*/ 177 w 177"/>
              <a:gd name="T5" fmla="*/ 20 h 592"/>
              <a:gd name="T6" fmla="*/ 35 w 177"/>
              <a:gd name="T7" fmla="*/ 0 h 592"/>
              <a:gd name="T8" fmla="*/ 0 w 177"/>
              <a:gd name="T9" fmla="*/ 592 h 592"/>
            </a:gdLst>
            <a:ahLst/>
            <a:cxnLst>
              <a:cxn ang="0">
                <a:pos x="T0" y="T1"/>
              </a:cxn>
              <a:cxn ang="0">
                <a:pos x="T2" y="T3"/>
              </a:cxn>
              <a:cxn ang="0">
                <a:pos x="T4" y="T5"/>
              </a:cxn>
              <a:cxn ang="0">
                <a:pos x="T6" y="T7"/>
              </a:cxn>
              <a:cxn ang="0">
                <a:pos x="T8" y="T9"/>
              </a:cxn>
            </a:cxnLst>
            <a:rect l="0" t="0" r="r" b="b"/>
            <a:pathLst>
              <a:path w="177" h="592">
                <a:moveTo>
                  <a:pt x="0" y="592"/>
                </a:moveTo>
                <a:cubicBezTo>
                  <a:pt x="116" y="592"/>
                  <a:pt x="116" y="592"/>
                  <a:pt x="116" y="592"/>
                </a:cubicBezTo>
                <a:cubicBezTo>
                  <a:pt x="116" y="351"/>
                  <a:pt x="177" y="22"/>
                  <a:pt x="177" y="20"/>
                </a:cubicBezTo>
                <a:cubicBezTo>
                  <a:pt x="35" y="0"/>
                  <a:pt x="35" y="0"/>
                  <a:pt x="35" y="0"/>
                </a:cubicBezTo>
                <a:cubicBezTo>
                  <a:pt x="33" y="8"/>
                  <a:pt x="0" y="340"/>
                  <a:pt x="0" y="59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46" name="Freeform 9">
            <a:extLst>
              <a:ext uri="{FF2B5EF4-FFF2-40B4-BE49-F238E27FC236}">
                <a16:creationId xmlns:a16="http://schemas.microsoft.com/office/drawing/2014/main" id="{2E91317E-9528-40DE-90C7-7453201EA1A3}"/>
              </a:ext>
            </a:extLst>
          </p:cNvPr>
          <p:cNvSpPr>
            <a:spLocks/>
          </p:cNvSpPr>
          <p:nvPr/>
        </p:nvSpPr>
        <p:spPr bwMode="auto">
          <a:xfrm>
            <a:off x="6578452" y="5209402"/>
            <a:ext cx="115166" cy="455994"/>
          </a:xfrm>
          <a:custGeom>
            <a:avLst/>
            <a:gdLst>
              <a:gd name="T0" fmla="*/ 0 w 74"/>
              <a:gd name="T1" fmla="*/ 0 h 293"/>
              <a:gd name="T2" fmla="*/ 15 w 74"/>
              <a:gd name="T3" fmla="*/ 293 h 293"/>
              <a:gd name="T4" fmla="*/ 74 w 74"/>
              <a:gd name="T5" fmla="*/ 293 h 293"/>
              <a:gd name="T6" fmla="*/ 74 w 74"/>
              <a:gd name="T7" fmla="*/ 0 h 293"/>
              <a:gd name="T8" fmla="*/ 0 w 74"/>
              <a:gd name="T9" fmla="*/ 0 h 293"/>
            </a:gdLst>
            <a:ahLst/>
            <a:cxnLst>
              <a:cxn ang="0">
                <a:pos x="T0" y="T1"/>
              </a:cxn>
              <a:cxn ang="0">
                <a:pos x="T2" y="T3"/>
              </a:cxn>
              <a:cxn ang="0">
                <a:pos x="T4" y="T5"/>
              </a:cxn>
              <a:cxn ang="0">
                <a:pos x="T6" y="T7"/>
              </a:cxn>
              <a:cxn ang="0">
                <a:pos x="T8" y="T9"/>
              </a:cxn>
            </a:cxnLst>
            <a:rect l="0" t="0" r="r" b="b"/>
            <a:pathLst>
              <a:path w="74" h="293">
                <a:moveTo>
                  <a:pt x="0" y="0"/>
                </a:moveTo>
                <a:lnTo>
                  <a:pt x="15" y="293"/>
                </a:lnTo>
                <a:lnTo>
                  <a:pt x="74" y="293"/>
                </a:lnTo>
                <a:lnTo>
                  <a:pt x="7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48" name="Freeform 10">
            <a:extLst>
              <a:ext uri="{FF2B5EF4-FFF2-40B4-BE49-F238E27FC236}">
                <a16:creationId xmlns:a16="http://schemas.microsoft.com/office/drawing/2014/main" id="{12E6E308-D183-4B2F-ABAD-79DC6AEB1E04}"/>
              </a:ext>
            </a:extLst>
          </p:cNvPr>
          <p:cNvSpPr>
            <a:spLocks/>
          </p:cNvSpPr>
          <p:nvPr/>
        </p:nvSpPr>
        <p:spPr bwMode="auto">
          <a:xfrm>
            <a:off x="6531763" y="4907481"/>
            <a:ext cx="98046" cy="63809"/>
          </a:xfrm>
          <a:custGeom>
            <a:avLst/>
            <a:gdLst>
              <a:gd name="T0" fmla="*/ 124 w 124"/>
              <a:gd name="T1" fmla="*/ 0 h 80"/>
              <a:gd name="T2" fmla="*/ 61 w 124"/>
              <a:gd name="T3" fmla="*/ 26 h 80"/>
              <a:gd name="T4" fmla="*/ 0 w 124"/>
              <a:gd name="T5" fmla="*/ 2 h 80"/>
              <a:gd name="T6" fmla="*/ 0 w 124"/>
              <a:gd name="T7" fmla="*/ 26 h 80"/>
              <a:gd name="T8" fmla="*/ 62 w 124"/>
              <a:gd name="T9" fmla="*/ 80 h 80"/>
              <a:gd name="T10" fmla="*/ 124 w 124"/>
              <a:gd name="T11" fmla="*/ 31 h 80"/>
              <a:gd name="T12" fmla="*/ 124 w 124"/>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124" h="80">
                <a:moveTo>
                  <a:pt x="124" y="0"/>
                </a:moveTo>
                <a:cubicBezTo>
                  <a:pt x="108" y="16"/>
                  <a:pt x="86" y="26"/>
                  <a:pt x="61" y="26"/>
                </a:cubicBezTo>
                <a:cubicBezTo>
                  <a:pt x="37" y="26"/>
                  <a:pt x="16" y="17"/>
                  <a:pt x="0" y="2"/>
                </a:cubicBezTo>
                <a:cubicBezTo>
                  <a:pt x="0" y="26"/>
                  <a:pt x="0" y="26"/>
                  <a:pt x="0" y="26"/>
                </a:cubicBezTo>
                <a:cubicBezTo>
                  <a:pt x="62" y="80"/>
                  <a:pt x="62" y="80"/>
                  <a:pt x="62" y="80"/>
                </a:cubicBezTo>
                <a:cubicBezTo>
                  <a:pt x="124" y="31"/>
                  <a:pt x="124" y="31"/>
                  <a:pt x="124" y="31"/>
                </a:cubicBezTo>
                <a:lnTo>
                  <a:pt x="1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49" name="Freeform 11">
            <a:extLst>
              <a:ext uri="{FF2B5EF4-FFF2-40B4-BE49-F238E27FC236}">
                <a16:creationId xmlns:a16="http://schemas.microsoft.com/office/drawing/2014/main" id="{D991FA8E-7D40-4D94-830A-BABC8F73E4F7}"/>
              </a:ext>
            </a:extLst>
          </p:cNvPr>
          <p:cNvSpPr>
            <a:spLocks/>
          </p:cNvSpPr>
          <p:nvPr/>
        </p:nvSpPr>
        <p:spPr bwMode="auto">
          <a:xfrm>
            <a:off x="6467955" y="4905925"/>
            <a:ext cx="225662" cy="435762"/>
          </a:xfrm>
          <a:custGeom>
            <a:avLst/>
            <a:gdLst>
              <a:gd name="T0" fmla="*/ 205 w 285"/>
              <a:gd name="T1" fmla="*/ 0 h 549"/>
              <a:gd name="T2" fmla="*/ 263 w 285"/>
              <a:gd name="T3" fmla="*/ 9 h 549"/>
              <a:gd name="T4" fmla="*/ 285 w 285"/>
              <a:gd name="T5" fmla="*/ 31 h 549"/>
              <a:gd name="T6" fmla="*/ 285 w 285"/>
              <a:gd name="T7" fmla="*/ 549 h 549"/>
              <a:gd name="T8" fmla="*/ 0 w 285"/>
              <a:gd name="T9" fmla="*/ 549 h 549"/>
              <a:gd name="T10" fmla="*/ 0 w 285"/>
              <a:gd name="T11" fmla="*/ 31 h 549"/>
              <a:gd name="T12" fmla="*/ 22 w 285"/>
              <a:gd name="T13" fmla="*/ 9 h 549"/>
              <a:gd name="T14" fmla="*/ 79 w 285"/>
              <a:gd name="T15" fmla="*/ 0 h 549"/>
              <a:gd name="T16" fmla="*/ 143 w 285"/>
              <a:gd name="T17" fmla="*/ 59 h 549"/>
              <a:gd name="T18" fmla="*/ 205 w 285"/>
              <a:gd name="T19"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 h="549">
                <a:moveTo>
                  <a:pt x="205" y="0"/>
                </a:moveTo>
                <a:cubicBezTo>
                  <a:pt x="263" y="9"/>
                  <a:pt x="263" y="9"/>
                  <a:pt x="263" y="9"/>
                </a:cubicBezTo>
                <a:cubicBezTo>
                  <a:pt x="275" y="9"/>
                  <a:pt x="285" y="19"/>
                  <a:pt x="285" y="31"/>
                </a:cubicBezTo>
                <a:cubicBezTo>
                  <a:pt x="285" y="549"/>
                  <a:pt x="285" y="549"/>
                  <a:pt x="285" y="549"/>
                </a:cubicBezTo>
                <a:cubicBezTo>
                  <a:pt x="0" y="549"/>
                  <a:pt x="0" y="549"/>
                  <a:pt x="0" y="549"/>
                </a:cubicBezTo>
                <a:cubicBezTo>
                  <a:pt x="0" y="31"/>
                  <a:pt x="0" y="31"/>
                  <a:pt x="0" y="31"/>
                </a:cubicBezTo>
                <a:cubicBezTo>
                  <a:pt x="0" y="19"/>
                  <a:pt x="10" y="9"/>
                  <a:pt x="22" y="9"/>
                </a:cubicBezTo>
                <a:cubicBezTo>
                  <a:pt x="79" y="0"/>
                  <a:pt x="79" y="0"/>
                  <a:pt x="79" y="0"/>
                </a:cubicBezTo>
                <a:cubicBezTo>
                  <a:pt x="143" y="59"/>
                  <a:pt x="143" y="59"/>
                  <a:pt x="143" y="59"/>
                </a:cubicBezTo>
                <a:lnTo>
                  <a:pt x="20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52" name="Rectangle 12">
            <a:extLst>
              <a:ext uri="{FF2B5EF4-FFF2-40B4-BE49-F238E27FC236}">
                <a16:creationId xmlns:a16="http://schemas.microsoft.com/office/drawing/2014/main" id="{179A9A10-C6C5-4E46-82C3-DDB41948AF6D}"/>
              </a:ext>
            </a:extLst>
          </p:cNvPr>
          <p:cNvSpPr>
            <a:spLocks noChangeArrowheads="1"/>
          </p:cNvSpPr>
          <p:nvPr/>
        </p:nvSpPr>
        <p:spPr bwMode="auto">
          <a:xfrm>
            <a:off x="6564445" y="5200064"/>
            <a:ext cx="31126" cy="31126"/>
          </a:xfrm>
          <a:prstGeom prst="rect">
            <a:avLst/>
          </a:prstGeom>
          <a:solidFill>
            <a:srgbClr val="EDA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53" name="Rectangle 13">
            <a:extLst>
              <a:ext uri="{FF2B5EF4-FFF2-40B4-BE49-F238E27FC236}">
                <a16:creationId xmlns:a16="http://schemas.microsoft.com/office/drawing/2014/main" id="{29137AC9-5B27-43D9-8CCD-F795A17EB4EC}"/>
              </a:ext>
            </a:extLst>
          </p:cNvPr>
          <p:cNvSpPr>
            <a:spLocks noChangeArrowheads="1"/>
          </p:cNvSpPr>
          <p:nvPr/>
        </p:nvSpPr>
        <p:spPr bwMode="auto">
          <a:xfrm>
            <a:off x="6608021" y="5206289"/>
            <a:ext cx="38907" cy="1867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54" name="Rectangle 14">
            <a:extLst>
              <a:ext uri="{FF2B5EF4-FFF2-40B4-BE49-F238E27FC236}">
                <a16:creationId xmlns:a16="http://schemas.microsoft.com/office/drawing/2014/main" id="{F370FFBF-FF93-47D0-806A-84D39A8A564E}"/>
              </a:ext>
            </a:extLst>
          </p:cNvPr>
          <p:cNvSpPr>
            <a:spLocks noChangeArrowheads="1"/>
          </p:cNvSpPr>
          <p:nvPr/>
        </p:nvSpPr>
        <p:spPr bwMode="auto">
          <a:xfrm>
            <a:off x="6657822" y="5206289"/>
            <a:ext cx="24901" cy="1867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55" name="Rectangle 15">
            <a:extLst>
              <a:ext uri="{FF2B5EF4-FFF2-40B4-BE49-F238E27FC236}">
                <a16:creationId xmlns:a16="http://schemas.microsoft.com/office/drawing/2014/main" id="{AA1FB100-A7C4-4521-8B49-747D3C726FA8}"/>
              </a:ext>
            </a:extLst>
          </p:cNvPr>
          <p:cNvSpPr>
            <a:spLocks noChangeArrowheads="1"/>
          </p:cNvSpPr>
          <p:nvPr/>
        </p:nvSpPr>
        <p:spPr bwMode="auto">
          <a:xfrm>
            <a:off x="6478849" y="5206289"/>
            <a:ext cx="24901" cy="1867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57" name="Rectangle 16">
            <a:extLst>
              <a:ext uri="{FF2B5EF4-FFF2-40B4-BE49-F238E27FC236}">
                <a16:creationId xmlns:a16="http://schemas.microsoft.com/office/drawing/2014/main" id="{F34B5A7D-9949-4E5B-B1F1-D235E665C9A3}"/>
              </a:ext>
            </a:extLst>
          </p:cNvPr>
          <p:cNvSpPr>
            <a:spLocks noChangeArrowheads="1"/>
          </p:cNvSpPr>
          <p:nvPr/>
        </p:nvSpPr>
        <p:spPr bwMode="auto">
          <a:xfrm>
            <a:off x="6513088" y="5206289"/>
            <a:ext cx="38907" cy="1867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58" name="Freeform 17">
            <a:extLst>
              <a:ext uri="{FF2B5EF4-FFF2-40B4-BE49-F238E27FC236}">
                <a16:creationId xmlns:a16="http://schemas.microsoft.com/office/drawing/2014/main" id="{6861F633-E1E4-4F00-9A61-D0608ADADBD8}"/>
              </a:ext>
            </a:extLst>
          </p:cNvPr>
          <p:cNvSpPr>
            <a:spLocks/>
          </p:cNvSpPr>
          <p:nvPr/>
        </p:nvSpPr>
        <p:spPr bwMode="auto">
          <a:xfrm>
            <a:off x="6562889" y="4725395"/>
            <a:ext cx="98046" cy="80927"/>
          </a:xfrm>
          <a:custGeom>
            <a:avLst/>
            <a:gdLst>
              <a:gd name="T0" fmla="*/ 0 w 124"/>
              <a:gd name="T1" fmla="*/ 8 h 103"/>
              <a:gd name="T2" fmla="*/ 124 w 124"/>
              <a:gd name="T3" fmla="*/ 103 h 103"/>
              <a:gd name="T4" fmla="*/ 0 w 124"/>
              <a:gd name="T5" fmla="*/ 8 h 103"/>
            </a:gdLst>
            <a:ahLst/>
            <a:cxnLst>
              <a:cxn ang="0">
                <a:pos x="T0" y="T1"/>
              </a:cxn>
              <a:cxn ang="0">
                <a:pos x="T2" y="T3"/>
              </a:cxn>
              <a:cxn ang="0">
                <a:pos x="T4" y="T5"/>
              </a:cxn>
            </a:cxnLst>
            <a:rect l="0" t="0" r="r" b="b"/>
            <a:pathLst>
              <a:path w="124" h="103">
                <a:moveTo>
                  <a:pt x="0" y="8"/>
                </a:moveTo>
                <a:cubicBezTo>
                  <a:pt x="0" y="8"/>
                  <a:pt x="32" y="83"/>
                  <a:pt x="124" y="103"/>
                </a:cubicBezTo>
                <a:cubicBezTo>
                  <a:pt x="124" y="103"/>
                  <a:pt x="106" y="0"/>
                  <a:pt x="0"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59" name="Freeform 18">
            <a:extLst>
              <a:ext uri="{FF2B5EF4-FFF2-40B4-BE49-F238E27FC236}">
                <a16:creationId xmlns:a16="http://schemas.microsoft.com/office/drawing/2014/main" id="{F5743B9F-ED48-48FA-A2CA-E271A8E07994}"/>
              </a:ext>
            </a:extLst>
          </p:cNvPr>
          <p:cNvSpPr>
            <a:spLocks/>
          </p:cNvSpPr>
          <p:nvPr/>
        </p:nvSpPr>
        <p:spPr bwMode="auto">
          <a:xfrm>
            <a:off x="6475737" y="4731620"/>
            <a:ext cx="87152" cy="90265"/>
          </a:xfrm>
          <a:custGeom>
            <a:avLst/>
            <a:gdLst>
              <a:gd name="T0" fmla="*/ 109 w 109"/>
              <a:gd name="T1" fmla="*/ 0 h 114"/>
              <a:gd name="T2" fmla="*/ 19 w 109"/>
              <a:gd name="T3" fmla="*/ 114 h 114"/>
              <a:gd name="T4" fmla="*/ 109 w 109"/>
              <a:gd name="T5" fmla="*/ 0 h 114"/>
            </a:gdLst>
            <a:ahLst/>
            <a:cxnLst>
              <a:cxn ang="0">
                <a:pos x="T0" y="T1"/>
              </a:cxn>
              <a:cxn ang="0">
                <a:pos x="T2" y="T3"/>
              </a:cxn>
              <a:cxn ang="0">
                <a:pos x="T4" y="T5"/>
              </a:cxn>
            </a:cxnLst>
            <a:rect l="0" t="0" r="r" b="b"/>
            <a:pathLst>
              <a:path w="109" h="114">
                <a:moveTo>
                  <a:pt x="109" y="0"/>
                </a:moveTo>
                <a:cubicBezTo>
                  <a:pt x="109" y="0"/>
                  <a:pt x="62" y="110"/>
                  <a:pt x="19" y="114"/>
                </a:cubicBezTo>
                <a:cubicBezTo>
                  <a:pt x="19" y="114"/>
                  <a:pt x="0" y="30"/>
                  <a:pt x="10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60" name="Freeform 19">
            <a:extLst>
              <a:ext uri="{FF2B5EF4-FFF2-40B4-BE49-F238E27FC236}">
                <a16:creationId xmlns:a16="http://schemas.microsoft.com/office/drawing/2014/main" id="{ED95064F-F865-41AB-89A5-742081FFEFCC}"/>
              </a:ext>
            </a:extLst>
          </p:cNvPr>
          <p:cNvSpPr>
            <a:spLocks/>
          </p:cNvSpPr>
          <p:nvPr/>
        </p:nvSpPr>
        <p:spPr bwMode="auto">
          <a:xfrm>
            <a:off x="6640704" y="4909038"/>
            <a:ext cx="203874" cy="208543"/>
          </a:xfrm>
          <a:custGeom>
            <a:avLst/>
            <a:gdLst>
              <a:gd name="T0" fmla="*/ 161 w 258"/>
              <a:gd name="T1" fmla="*/ 165 h 262"/>
              <a:gd name="T2" fmla="*/ 20 w 258"/>
              <a:gd name="T3" fmla="*/ 68 h 262"/>
              <a:gd name="T4" fmla="*/ 11 w 258"/>
              <a:gd name="T5" fmla="*/ 20 h 262"/>
              <a:gd name="T6" fmla="*/ 59 w 258"/>
              <a:gd name="T7" fmla="*/ 11 h 262"/>
              <a:gd name="T8" fmla="*/ 243 w 258"/>
              <a:gd name="T9" fmla="*/ 139 h 262"/>
              <a:gd name="T10" fmla="*/ 258 w 258"/>
              <a:gd name="T11" fmla="*/ 168 h 262"/>
              <a:gd name="T12" fmla="*/ 241 w 258"/>
              <a:gd name="T13" fmla="*/ 196 h 262"/>
              <a:gd name="T14" fmla="*/ 134 w 258"/>
              <a:gd name="T15" fmla="*/ 262 h 262"/>
              <a:gd name="T16" fmla="*/ 90 w 258"/>
              <a:gd name="T17" fmla="*/ 209 h 262"/>
              <a:gd name="T18" fmla="*/ 161 w 258"/>
              <a:gd name="T19" fmla="*/ 165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62">
                <a:moveTo>
                  <a:pt x="161" y="165"/>
                </a:moveTo>
                <a:cubicBezTo>
                  <a:pt x="110" y="130"/>
                  <a:pt x="20" y="68"/>
                  <a:pt x="20" y="68"/>
                </a:cubicBezTo>
                <a:cubicBezTo>
                  <a:pt x="4" y="57"/>
                  <a:pt x="0" y="35"/>
                  <a:pt x="11" y="20"/>
                </a:cubicBezTo>
                <a:cubicBezTo>
                  <a:pt x="22" y="4"/>
                  <a:pt x="43" y="0"/>
                  <a:pt x="59" y="11"/>
                </a:cubicBezTo>
                <a:cubicBezTo>
                  <a:pt x="243" y="139"/>
                  <a:pt x="243" y="139"/>
                  <a:pt x="243" y="139"/>
                </a:cubicBezTo>
                <a:cubicBezTo>
                  <a:pt x="252" y="145"/>
                  <a:pt x="258" y="156"/>
                  <a:pt x="258" y="168"/>
                </a:cubicBezTo>
                <a:cubicBezTo>
                  <a:pt x="257" y="179"/>
                  <a:pt x="251" y="190"/>
                  <a:pt x="241" y="196"/>
                </a:cubicBezTo>
                <a:cubicBezTo>
                  <a:pt x="134" y="262"/>
                  <a:pt x="134" y="262"/>
                  <a:pt x="134" y="262"/>
                </a:cubicBezTo>
                <a:cubicBezTo>
                  <a:pt x="90" y="209"/>
                  <a:pt x="90" y="209"/>
                  <a:pt x="90" y="209"/>
                </a:cubicBezTo>
                <a:cubicBezTo>
                  <a:pt x="112" y="195"/>
                  <a:pt x="139" y="179"/>
                  <a:pt x="161" y="1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61" name="Freeform 20">
            <a:extLst>
              <a:ext uri="{FF2B5EF4-FFF2-40B4-BE49-F238E27FC236}">
                <a16:creationId xmlns:a16="http://schemas.microsoft.com/office/drawing/2014/main" id="{377F4A04-9980-4B01-ACC7-40462A92FF12}"/>
              </a:ext>
            </a:extLst>
          </p:cNvPr>
          <p:cNvSpPr>
            <a:spLocks/>
          </p:cNvSpPr>
          <p:nvPr/>
        </p:nvSpPr>
        <p:spPr bwMode="auto">
          <a:xfrm>
            <a:off x="6662492" y="5075562"/>
            <a:ext cx="84040" cy="73146"/>
          </a:xfrm>
          <a:custGeom>
            <a:avLst/>
            <a:gdLst>
              <a:gd name="T0" fmla="*/ 10 w 106"/>
              <a:gd name="T1" fmla="*/ 72 h 93"/>
              <a:gd name="T2" fmla="*/ 22 w 106"/>
              <a:gd name="T3" fmla="*/ 25 h 93"/>
              <a:gd name="T4" fmla="*/ 62 w 106"/>
              <a:gd name="T5" fmla="*/ 0 h 93"/>
              <a:gd name="T6" fmla="*/ 106 w 106"/>
              <a:gd name="T7" fmla="*/ 53 h 93"/>
              <a:gd name="T8" fmla="*/ 57 w 106"/>
              <a:gd name="T9" fmla="*/ 83 h 93"/>
              <a:gd name="T10" fmla="*/ 10 w 106"/>
              <a:gd name="T11" fmla="*/ 72 h 93"/>
            </a:gdLst>
            <a:ahLst/>
            <a:cxnLst>
              <a:cxn ang="0">
                <a:pos x="T0" y="T1"/>
              </a:cxn>
              <a:cxn ang="0">
                <a:pos x="T2" y="T3"/>
              </a:cxn>
              <a:cxn ang="0">
                <a:pos x="T4" y="T5"/>
              </a:cxn>
              <a:cxn ang="0">
                <a:pos x="T6" y="T7"/>
              </a:cxn>
              <a:cxn ang="0">
                <a:pos x="T8" y="T9"/>
              </a:cxn>
              <a:cxn ang="0">
                <a:pos x="T10" y="T11"/>
              </a:cxn>
            </a:cxnLst>
            <a:rect l="0" t="0" r="r" b="b"/>
            <a:pathLst>
              <a:path w="106" h="93">
                <a:moveTo>
                  <a:pt x="10" y="72"/>
                </a:moveTo>
                <a:cubicBezTo>
                  <a:pt x="0" y="56"/>
                  <a:pt x="5" y="34"/>
                  <a:pt x="22" y="25"/>
                </a:cubicBezTo>
                <a:cubicBezTo>
                  <a:pt x="22" y="25"/>
                  <a:pt x="39" y="14"/>
                  <a:pt x="62" y="0"/>
                </a:cubicBezTo>
                <a:cubicBezTo>
                  <a:pt x="106" y="53"/>
                  <a:pt x="106" y="53"/>
                  <a:pt x="106" y="53"/>
                </a:cubicBezTo>
                <a:cubicBezTo>
                  <a:pt x="57" y="83"/>
                  <a:pt x="57" y="83"/>
                  <a:pt x="57" y="83"/>
                </a:cubicBezTo>
                <a:cubicBezTo>
                  <a:pt x="41" y="93"/>
                  <a:pt x="20" y="88"/>
                  <a:pt x="10" y="72"/>
                </a:cubicBezTo>
                <a:close/>
              </a:path>
            </a:pathLst>
          </a:custGeom>
          <a:solidFill>
            <a:srgbClr val="DCE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63" name="Freeform 21">
            <a:extLst>
              <a:ext uri="{FF2B5EF4-FFF2-40B4-BE49-F238E27FC236}">
                <a16:creationId xmlns:a16="http://schemas.microsoft.com/office/drawing/2014/main" id="{91E3D309-C5EE-4806-A19A-C9CC9485107A}"/>
              </a:ext>
            </a:extLst>
          </p:cNvPr>
          <p:cNvSpPr>
            <a:spLocks/>
          </p:cNvSpPr>
          <p:nvPr/>
        </p:nvSpPr>
        <p:spPr bwMode="auto">
          <a:xfrm>
            <a:off x="6587790" y="4923045"/>
            <a:ext cx="60695" cy="60696"/>
          </a:xfrm>
          <a:custGeom>
            <a:avLst/>
            <a:gdLst>
              <a:gd name="T0" fmla="*/ 0 w 39"/>
              <a:gd name="T1" fmla="*/ 23 h 39"/>
              <a:gd name="T2" fmla="*/ 20 w 39"/>
              <a:gd name="T3" fmla="*/ 39 h 39"/>
              <a:gd name="T4" fmla="*/ 39 w 39"/>
              <a:gd name="T5" fmla="*/ 0 h 39"/>
              <a:gd name="T6" fmla="*/ 20 w 39"/>
              <a:gd name="T7" fmla="*/ 34 h 39"/>
              <a:gd name="T8" fmla="*/ 0 w 39"/>
              <a:gd name="T9" fmla="*/ 23 h 39"/>
            </a:gdLst>
            <a:ahLst/>
            <a:cxnLst>
              <a:cxn ang="0">
                <a:pos x="T0" y="T1"/>
              </a:cxn>
              <a:cxn ang="0">
                <a:pos x="T2" y="T3"/>
              </a:cxn>
              <a:cxn ang="0">
                <a:pos x="T4" y="T5"/>
              </a:cxn>
              <a:cxn ang="0">
                <a:pos x="T6" y="T7"/>
              </a:cxn>
              <a:cxn ang="0">
                <a:pos x="T8" y="T9"/>
              </a:cxn>
            </a:cxnLst>
            <a:rect l="0" t="0" r="r" b="b"/>
            <a:pathLst>
              <a:path w="39" h="39">
                <a:moveTo>
                  <a:pt x="0" y="23"/>
                </a:moveTo>
                <a:lnTo>
                  <a:pt x="20" y="39"/>
                </a:lnTo>
                <a:lnTo>
                  <a:pt x="39" y="0"/>
                </a:lnTo>
                <a:lnTo>
                  <a:pt x="20" y="34"/>
                </a:lnTo>
                <a:lnTo>
                  <a:pt x="0"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48" name="Freeform 22">
            <a:extLst>
              <a:ext uri="{FF2B5EF4-FFF2-40B4-BE49-F238E27FC236}">
                <a16:creationId xmlns:a16="http://schemas.microsoft.com/office/drawing/2014/main" id="{98B9811A-1DC8-40AC-B6EC-3329D7ABEE7B}"/>
              </a:ext>
            </a:extLst>
          </p:cNvPr>
          <p:cNvSpPr>
            <a:spLocks/>
          </p:cNvSpPr>
          <p:nvPr/>
        </p:nvSpPr>
        <p:spPr bwMode="auto">
          <a:xfrm>
            <a:off x="6516201" y="4923045"/>
            <a:ext cx="59139" cy="60696"/>
          </a:xfrm>
          <a:custGeom>
            <a:avLst/>
            <a:gdLst>
              <a:gd name="T0" fmla="*/ 38 w 38"/>
              <a:gd name="T1" fmla="*/ 23 h 39"/>
              <a:gd name="T2" fmla="*/ 18 w 38"/>
              <a:gd name="T3" fmla="*/ 39 h 39"/>
              <a:gd name="T4" fmla="*/ 0 w 38"/>
              <a:gd name="T5" fmla="*/ 0 h 39"/>
              <a:gd name="T6" fmla="*/ 18 w 38"/>
              <a:gd name="T7" fmla="*/ 34 h 39"/>
              <a:gd name="T8" fmla="*/ 38 w 38"/>
              <a:gd name="T9" fmla="*/ 23 h 39"/>
            </a:gdLst>
            <a:ahLst/>
            <a:cxnLst>
              <a:cxn ang="0">
                <a:pos x="T0" y="T1"/>
              </a:cxn>
              <a:cxn ang="0">
                <a:pos x="T2" y="T3"/>
              </a:cxn>
              <a:cxn ang="0">
                <a:pos x="T4" y="T5"/>
              </a:cxn>
              <a:cxn ang="0">
                <a:pos x="T6" y="T7"/>
              </a:cxn>
              <a:cxn ang="0">
                <a:pos x="T8" y="T9"/>
              </a:cxn>
            </a:cxnLst>
            <a:rect l="0" t="0" r="r" b="b"/>
            <a:pathLst>
              <a:path w="38" h="39">
                <a:moveTo>
                  <a:pt x="38" y="23"/>
                </a:moveTo>
                <a:lnTo>
                  <a:pt x="18" y="39"/>
                </a:lnTo>
                <a:lnTo>
                  <a:pt x="0" y="0"/>
                </a:lnTo>
                <a:lnTo>
                  <a:pt x="18" y="34"/>
                </a:lnTo>
                <a:lnTo>
                  <a:pt x="38"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49" name="Freeform 23">
            <a:extLst>
              <a:ext uri="{FF2B5EF4-FFF2-40B4-BE49-F238E27FC236}">
                <a16:creationId xmlns:a16="http://schemas.microsoft.com/office/drawing/2014/main" id="{677AE8AE-9208-4022-85CD-748948E2011B}"/>
              </a:ext>
            </a:extLst>
          </p:cNvPr>
          <p:cNvSpPr>
            <a:spLocks/>
          </p:cNvSpPr>
          <p:nvPr/>
        </p:nvSpPr>
        <p:spPr bwMode="auto">
          <a:xfrm>
            <a:off x="6497525" y="5014866"/>
            <a:ext cx="51357" cy="66921"/>
          </a:xfrm>
          <a:custGeom>
            <a:avLst/>
            <a:gdLst>
              <a:gd name="T0" fmla="*/ 1 w 33"/>
              <a:gd name="T1" fmla="*/ 33 h 43"/>
              <a:gd name="T2" fmla="*/ 1 w 33"/>
              <a:gd name="T3" fmla="*/ 34 h 43"/>
              <a:gd name="T4" fmla="*/ 16 w 33"/>
              <a:gd name="T5" fmla="*/ 43 h 43"/>
              <a:gd name="T6" fmla="*/ 33 w 33"/>
              <a:gd name="T7" fmla="*/ 33 h 43"/>
              <a:gd name="T8" fmla="*/ 33 w 33"/>
              <a:gd name="T9" fmla="*/ 0 h 43"/>
              <a:gd name="T10" fmla="*/ 0 w 33"/>
              <a:gd name="T11" fmla="*/ 0 h 43"/>
              <a:gd name="T12" fmla="*/ 0 w 33"/>
              <a:gd name="T13" fmla="*/ 33 h 43"/>
              <a:gd name="T14" fmla="*/ 1 w 33"/>
              <a:gd name="T15" fmla="*/ 34 h 43"/>
              <a:gd name="T16" fmla="*/ 1 w 33"/>
              <a:gd name="T17" fmla="*/ 33 h 43"/>
              <a:gd name="T18" fmla="*/ 3 w 33"/>
              <a:gd name="T19" fmla="*/ 33 h 43"/>
              <a:gd name="T20" fmla="*/ 3 w 33"/>
              <a:gd name="T21" fmla="*/ 3 h 43"/>
              <a:gd name="T22" fmla="*/ 30 w 33"/>
              <a:gd name="T23" fmla="*/ 3 h 43"/>
              <a:gd name="T24" fmla="*/ 30 w 33"/>
              <a:gd name="T25" fmla="*/ 32 h 43"/>
              <a:gd name="T26" fmla="*/ 16 w 33"/>
              <a:gd name="T27" fmla="*/ 40 h 43"/>
              <a:gd name="T28" fmla="*/ 2 w 33"/>
              <a:gd name="T29" fmla="*/ 32 h 43"/>
              <a:gd name="T30" fmla="*/ 1 w 33"/>
              <a:gd name="T31" fmla="*/ 33 h 43"/>
              <a:gd name="T32" fmla="*/ 3 w 33"/>
              <a:gd name="T33" fmla="*/ 33 h 43"/>
              <a:gd name="T34" fmla="*/ 1 w 33"/>
              <a:gd name="T35" fmla="*/ 3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43">
                <a:moveTo>
                  <a:pt x="1" y="33"/>
                </a:moveTo>
                <a:lnTo>
                  <a:pt x="1" y="34"/>
                </a:lnTo>
                <a:lnTo>
                  <a:pt x="16" y="43"/>
                </a:lnTo>
                <a:lnTo>
                  <a:pt x="33" y="33"/>
                </a:lnTo>
                <a:lnTo>
                  <a:pt x="33" y="0"/>
                </a:lnTo>
                <a:lnTo>
                  <a:pt x="0" y="0"/>
                </a:lnTo>
                <a:lnTo>
                  <a:pt x="0" y="33"/>
                </a:lnTo>
                <a:lnTo>
                  <a:pt x="1" y="34"/>
                </a:lnTo>
                <a:lnTo>
                  <a:pt x="1" y="33"/>
                </a:lnTo>
                <a:lnTo>
                  <a:pt x="3" y="33"/>
                </a:lnTo>
                <a:lnTo>
                  <a:pt x="3" y="3"/>
                </a:lnTo>
                <a:lnTo>
                  <a:pt x="30" y="3"/>
                </a:lnTo>
                <a:lnTo>
                  <a:pt x="30" y="32"/>
                </a:lnTo>
                <a:lnTo>
                  <a:pt x="16" y="40"/>
                </a:lnTo>
                <a:lnTo>
                  <a:pt x="2" y="32"/>
                </a:lnTo>
                <a:lnTo>
                  <a:pt x="1" y="33"/>
                </a:lnTo>
                <a:lnTo>
                  <a:pt x="3" y="33"/>
                </a:lnTo>
                <a:lnTo>
                  <a:pt x="1" y="3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51" name="Freeform 24">
            <a:extLst>
              <a:ext uri="{FF2B5EF4-FFF2-40B4-BE49-F238E27FC236}">
                <a16:creationId xmlns:a16="http://schemas.microsoft.com/office/drawing/2014/main" id="{A3DA9810-5A98-49B5-94C9-4E23E6340369}"/>
              </a:ext>
            </a:extLst>
          </p:cNvPr>
          <p:cNvSpPr>
            <a:spLocks/>
          </p:cNvSpPr>
          <p:nvPr/>
        </p:nvSpPr>
        <p:spPr bwMode="auto">
          <a:xfrm>
            <a:off x="6730969" y="5077117"/>
            <a:ext cx="77815" cy="57583"/>
          </a:xfrm>
          <a:custGeom>
            <a:avLst/>
            <a:gdLst>
              <a:gd name="T0" fmla="*/ 10 w 50"/>
              <a:gd name="T1" fmla="*/ 26 h 37"/>
              <a:gd name="T2" fmla="*/ 20 w 50"/>
              <a:gd name="T3" fmla="*/ 37 h 37"/>
              <a:gd name="T4" fmla="*/ 50 w 50"/>
              <a:gd name="T5" fmla="*/ 16 h 37"/>
              <a:gd name="T6" fmla="*/ 25 w 50"/>
              <a:gd name="T7" fmla="*/ 0 h 37"/>
              <a:gd name="T8" fmla="*/ 0 w 50"/>
              <a:gd name="T9" fmla="*/ 13 h 37"/>
              <a:gd name="T10" fmla="*/ 10 w 50"/>
              <a:gd name="T11" fmla="*/ 26 h 37"/>
            </a:gdLst>
            <a:ahLst/>
            <a:cxnLst>
              <a:cxn ang="0">
                <a:pos x="T0" y="T1"/>
              </a:cxn>
              <a:cxn ang="0">
                <a:pos x="T2" y="T3"/>
              </a:cxn>
              <a:cxn ang="0">
                <a:pos x="T4" y="T5"/>
              </a:cxn>
              <a:cxn ang="0">
                <a:pos x="T6" y="T7"/>
              </a:cxn>
              <a:cxn ang="0">
                <a:pos x="T8" y="T9"/>
              </a:cxn>
              <a:cxn ang="0">
                <a:pos x="T10" y="T11"/>
              </a:cxn>
            </a:cxnLst>
            <a:rect l="0" t="0" r="r" b="b"/>
            <a:pathLst>
              <a:path w="50" h="37">
                <a:moveTo>
                  <a:pt x="10" y="26"/>
                </a:moveTo>
                <a:lnTo>
                  <a:pt x="20" y="37"/>
                </a:lnTo>
                <a:lnTo>
                  <a:pt x="50" y="16"/>
                </a:lnTo>
                <a:lnTo>
                  <a:pt x="25" y="0"/>
                </a:lnTo>
                <a:lnTo>
                  <a:pt x="0" y="13"/>
                </a:lnTo>
                <a:lnTo>
                  <a:pt x="1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52" name="Oval 25">
            <a:extLst>
              <a:ext uri="{FF2B5EF4-FFF2-40B4-BE49-F238E27FC236}">
                <a16:creationId xmlns:a16="http://schemas.microsoft.com/office/drawing/2014/main" id="{5179D447-7CD4-45C3-982E-294EF68DFFB5}"/>
              </a:ext>
            </a:extLst>
          </p:cNvPr>
          <p:cNvSpPr>
            <a:spLocks noChangeArrowheads="1"/>
          </p:cNvSpPr>
          <p:nvPr/>
        </p:nvSpPr>
        <p:spPr bwMode="auto">
          <a:xfrm>
            <a:off x="6576895" y="5010197"/>
            <a:ext cx="6225" cy="6225"/>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53" name="Oval 26">
            <a:extLst>
              <a:ext uri="{FF2B5EF4-FFF2-40B4-BE49-F238E27FC236}">
                <a16:creationId xmlns:a16="http://schemas.microsoft.com/office/drawing/2014/main" id="{83F46F16-00DC-47A9-BE7B-00A0432F5B97}"/>
              </a:ext>
            </a:extLst>
          </p:cNvPr>
          <p:cNvSpPr>
            <a:spLocks noChangeArrowheads="1"/>
          </p:cNvSpPr>
          <p:nvPr/>
        </p:nvSpPr>
        <p:spPr bwMode="auto">
          <a:xfrm>
            <a:off x="6576895" y="5047548"/>
            <a:ext cx="6225" cy="6225"/>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54" name="Oval 27">
            <a:extLst>
              <a:ext uri="{FF2B5EF4-FFF2-40B4-BE49-F238E27FC236}">
                <a16:creationId xmlns:a16="http://schemas.microsoft.com/office/drawing/2014/main" id="{B676DCB9-76D9-44ED-BE3C-0DB8722B81DC}"/>
              </a:ext>
            </a:extLst>
          </p:cNvPr>
          <p:cNvSpPr>
            <a:spLocks noChangeArrowheads="1"/>
          </p:cNvSpPr>
          <p:nvPr/>
        </p:nvSpPr>
        <p:spPr bwMode="auto">
          <a:xfrm>
            <a:off x="6576895" y="5084899"/>
            <a:ext cx="6225" cy="6225"/>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55" name="Oval 28">
            <a:extLst>
              <a:ext uri="{FF2B5EF4-FFF2-40B4-BE49-F238E27FC236}">
                <a16:creationId xmlns:a16="http://schemas.microsoft.com/office/drawing/2014/main" id="{DD20A18E-D97B-464C-BE81-8DE8D3B029DD}"/>
              </a:ext>
            </a:extLst>
          </p:cNvPr>
          <p:cNvSpPr>
            <a:spLocks noChangeArrowheads="1"/>
          </p:cNvSpPr>
          <p:nvPr/>
        </p:nvSpPr>
        <p:spPr bwMode="auto">
          <a:xfrm>
            <a:off x="6576895" y="5123806"/>
            <a:ext cx="6225" cy="6225"/>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56" name="Oval 29">
            <a:extLst>
              <a:ext uri="{FF2B5EF4-FFF2-40B4-BE49-F238E27FC236}">
                <a16:creationId xmlns:a16="http://schemas.microsoft.com/office/drawing/2014/main" id="{F0589101-862F-4475-9318-5A28DC5860B9}"/>
              </a:ext>
            </a:extLst>
          </p:cNvPr>
          <p:cNvSpPr>
            <a:spLocks noChangeArrowheads="1"/>
          </p:cNvSpPr>
          <p:nvPr/>
        </p:nvSpPr>
        <p:spPr bwMode="auto">
          <a:xfrm>
            <a:off x="6576895" y="5161157"/>
            <a:ext cx="6225" cy="6225"/>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57" name="Freeform 30">
            <a:extLst>
              <a:ext uri="{FF2B5EF4-FFF2-40B4-BE49-F238E27FC236}">
                <a16:creationId xmlns:a16="http://schemas.microsoft.com/office/drawing/2014/main" id="{B068C8E0-3B83-4CF3-92F5-8BD348346A4E}"/>
              </a:ext>
            </a:extLst>
          </p:cNvPr>
          <p:cNvSpPr>
            <a:spLocks/>
          </p:cNvSpPr>
          <p:nvPr/>
        </p:nvSpPr>
        <p:spPr bwMode="auto">
          <a:xfrm>
            <a:off x="4380966" y="4927713"/>
            <a:ext cx="233444" cy="146292"/>
          </a:xfrm>
          <a:custGeom>
            <a:avLst/>
            <a:gdLst>
              <a:gd name="T0" fmla="*/ 203 w 295"/>
              <a:gd name="T1" fmla="*/ 97 h 184"/>
              <a:gd name="T2" fmla="*/ 58 w 295"/>
              <a:gd name="T3" fmla="*/ 7 h 184"/>
              <a:gd name="T4" fmla="*/ 34 w 295"/>
              <a:gd name="T5" fmla="*/ 2 h 184"/>
              <a:gd name="T6" fmla="*/ 10 w 295"/>
              <a:gd name="T7" fmla="*/ 17 h 184"/>
              <a:gd name="T8" fmla="*/ 21 w 295"/>
              <a:gd name="T9" fmla="*/ 65 h 184"/>
              <a:gd name="T10" fmla="*/ 201 w 295"/>
              <a:gd name="T11" fmla="*/ 177 h 184"/>
              <a:gd name="T12" fmla="*/ 229 w 295"/>
              <a:gd name="T13" fmla="*/ 180 h 184"/>
              <a:gd name="T14" fmla="*/ 251 w 295"/>
              <a:gd name="T15" fmla="*/ 161 h 184"/>
              <a:gd name="T16" fmla="*/ 295 w 295"/>
              <a:gd name="T17" fmla="*/ 56 h 184"/>
              <a:gd name="T18" fmla="*/ 233 w 295"/>
              <a:gd name="T19" fmla="*/ 24 h 184"/>
              <a:gd name="T20" fmla="*/ 203 w 295"/>
              <a:gd name="T21" fmla="*/ 9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184">
                <a:moveTo>
                  <a:pt x="203" y="97"/>
                </a:moveTo>
                <a:cubicBezTo>
                  <a:pt x="157" y="68"/>
                  <a:pt x="58" y="7"/>
                  <a:pt x="58" y="7"/>
                </a:cubicBezTo>
                <a:cubicBezTo>
                  <a:pt x="50" y="2"/>
                  <a:pt x="42" y="0"/>
                  <a:pt x="34" y="2"/>
                </a:cubicBezTo>
                <a:cubicBezTo>
                  <a:pt x="24" y="3"/>
                  <a:pt x="16" y="9"/>
                  <a:pt x="10" y="17"/>
                </a:cubicBezTo>
                <a:cubicBezTo>
                  <a:pt x="0" y="33"/>
                  <a:pt x="5" y="55"/>
                  <a:pt x="21" y="65"/>
                </a:cubicBezTo>
                <a:cubicBezTo>
                  <a:pt x="201" y="177"/>
                  <a:pt x="201" y="177"/>
                  <a:pt x="201" y="177"/>
                </a:cubicBezTo>
                <a:cubicBezTo>
                  <a:pt x="209" y="182"/>
                  <a:pt x="220" y="184"/>
                  <a:pt x="229" y="180"/>
                </a:cubicBezTo>
                <a:cubicBezTo>
                  <a:pt x="239" y="177"/>
                  <a:pt x="247" y="170"/>
                  <a:pt x="251" y="161"/>
                </a:cubicBezTo>
                <a:cubicBezTo>
                  <a:pt x="295" y="56"/>
                  <a:pt x="295" y="56"/>
                  <a:pt x="295" y="56"/>
                </a:cubicBezTo>
                <a:cubicBezTo>
                  <a:pt x="233" y="24"/>
                  <a:pt x="233" y="24"/>
                  <a:pt x="233" y="24"/>
                </a:cubicBezTo>
                <a:cubicBezTo>
                  <a:pt x="223" y="49"/>
                  <a:pt x="212" y="77"/>
                  <a:pt x="203" y="97"/>
                </a:cubicBezTo>
                <a:close/>
              </a:path>
            </a:pathLst>
          </a:custGeom>
          <a:solidFill>
            <a:srgbClr val="2BA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58" name="Freeform 31">
            <a:extLst>
              <a:ext uri="{FF2B5EF4-FFF2-40B4-BE49-F238E27FC236}">
                <a16:creationId xmlns:a16="http://schemas.microsoft.com/office/drawing/2014/main" id="{D227C98F-56E3-4C54-992A-9601ED218E5D}"/>
              </a:ext>
            </a:extLst>
          </p:cNvPr>
          <p:cNvSpPr>
            <a:spLocks/>
          </p:cNvSpPr>
          <p:nvPr/>
        </p:nvSpPr>
        <p:spPr bwMode="auto">
          <a:xfrm>
            <a:off x="4566165" y="4888806"/>
            <a:ext cx="73145" cy="84040"/>
          </a:xfrm>
          <a:custGeom>
            <a:avLst/>
            <a:gdLst>
              <a:gd name="T0" fmla="*/ 67 w 93"/>
              <a:gd name="T1" fmla="*/ 3 h 105"/>
              <a:gd name="T2" fmla="*/ 48 w 93"/>
              <a:gd name="T3" fmla="*/ 1 h 105"/>
              <a:gd name="T4" fmla="*/ 22 w 93"/>
              <a:gd name="T5" fmla="*/ 21 h 105"/>
              <a:gd name="T6" fmla="*/ 0 w 93"/>
              <a:gd name="T7" fmla="*/ 73 h 105"/>
              <a:gd name="T8" fmla="*/ 62 w 93"/>
              <a:gd name="T9" fmla="*/ 105 h 105"/>
              <a:gd name="T10" fmla="*/ 85 w 93"/>
              <a:gd name="T11" fmla="*/ 48 h 105"/>
              <a:gd name="T12" fmla="*/ 67 w 93"/>
              <a:gd name="T13" fmla="*/ 3 h 105"/>
            </a:gdLst>
            <a:ahLst/>
            <a:cxnLst>
              <a:cxn ang="0">
                <a:pos x="T0" y="T1"/>
              </a:cxn>
              <a:cxn ang="0">
                <a:pos x="T2" y="T3"/>
              </a:cxn>
              <a:cxn ang="0">
                <a:pos x="T4" y="T5"/>
              </a:cxn>
              <a:cxn ang="0">
                <a:pos x="T6" y="T7"/>
              </a:cxn>
              <a:cxn ang="0">
                <a:pos x="T8" y="T9"/>
              </a:cxn>
              <a:cxn ang="0">
                <a:pos x="T10" y="T11"/>
              </a:cxn>
              <a:cxn ang="0">
                <a:pos x="T12" y="T13"/>
              </a:cxn>
            </a:cxnLst>
            <a:rect l="0" t="0" r="r" b="b"/>
            <a:pathLst>
              <a:path w="93" h="105">
                <a:moveTo>
                  <a:pt x="67" y="3"/>
                </a:moveTo>
                <a:cubicBezTo>
                  <a:pt x="61" y="0"/>
                  <a:pt x="54" y="0"/>
                  <a:pt x="48" y="1"/>
                </a:cubicBezTo>
                <a:cubicBezTo>
                  <a:pt x="37" y="3"/>
                  <a:pt x="27" y="10"/>
                  <a:pt x="22" y="21"/>
                </a:cubicBezTo>
                <a:cubicBezTo>
                  <a:pt x="22" y="21"/>
                  <a:pt x="12" y="45"/>
                  <a:pt x="0" y="73"/>
                </a:cubicBezTo>
                <a:cubicBezTo>
                  <a:pt x="62" y="105"/>
                  <a:pt x="62" y="105"/>
                  <a:pt x="62" y="105"/>
                </a:cubicBezTo>
                <a:cubicBezTo>
                  <a:pt x="85" y="48"/>
                  <a:pt x="85" y="48"/>
                  <a:pt x="85" y="48"/>
                </a:cubicBezTo>
                <a:cubicBezTo>
                  <a:pt x="93" y="30"/>
                  <a:pt x="84" y="10"/>
                  <a:pt x="67" y="3"/>
                </a:cubicBezTo>
                <a:close/>
              </a:path>
            </a:pathLst>
          </a:custGeom>
          <a:solidFill>
            <a:srgbClr val="DCE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59" name="Oval 32">
            <a:extLst>
              <a:ext uri="{FF2B5EF4-FFF2-40B4-BE49-F238E27FC236}">
                <a16:creationId xmlns:a16="http://schemas.microsoft.com/office/drawing/2014/main" id="{A30DC7D3-B0F6-4060-A597-D2338F84D07D}"/>
              </a:ext>
            </a:extLst>
          </p:cNvPr>
          <p:cNvSpPr>
            <a:spLocks noChangeArrowheads="1"/>
          </p:cNvSpPr>
          <p:nvPr/>
        </p:nvSpPr>
        <p:spPr bwMode="auto">
          <a:xfrm>
            <a:off x="4247125" y="4748740"/>
            <a:ext cx="163410" cy="163411"/>
          </a:xfrm>
          <a:prstGeom prst="ellipse">
            <a:avLst/>
          </a:prstGeom>
          <a:solidFill>
            <a:srgbClr val="DCE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60" name="Freeform 33">
            <a:extLst>
              <a:ext uri="{FF2B5EF4-FFF2-40B4-BE49-F238E27FC236}">
                <a16:creationId xmlns:a16="http://schemas.microsoft.com/office/drawing/2014/main" id="{33EE59AC-5E2D-44F7-B320-48CA82B54283}"/>
              </a:ext>
            </a:extLst>
          </p:cNvPr>
          <p:cNvSpPr>
            <a:spLocks/>
          </p:cNvSpPr>
          <p:nvPr/>
        </p:nvSpPr>
        <p:spPr bwMode="auto">
          <a:xfrm>
            <a:off x="4318715" y="5217185"/>
            <a:ext cx="140066" cy="459107"/>
          </a:xfrm>
          <a:custGeom>
            <a:avLst/>
            <a:gdLst>
              <a:gd name="T0" fmla="*/ 177 w 177"/>
              <a:gd name="T1" fmla="*/ 580 h 580"/>
              <a:gd name="T2" fmla="*/ 62 w 177"/>
              <a:gd name="T3" fmla="*/ 580 h 580"/>
              <a:gd name="T4" fmla="*/ 0 w 177"/>
              <a:gd name="T5" fmla="*/ 21 h 580"/>
              <a:gd name="T6" fmla="*/ 143 w 177"/>
              <a:gd name="T7" fmla="*/ 0 h 580"/>
              <a:gd name="T8" fmla="*/ 177 w 177"/>
              <a:gd name="T9" fmla="*/ 580 h 580"/>
            </a:gdLst>
            <a:ahLst/>
            <a:cxnLst>
              <a:cxn ang="0">
                <a:pos x="T0" y="T1"/>
              </a:cxn>
              <a:cxn ang="0">
                <a:pos x="T2" y="T3"/>
              </a:cxn>
              <a:cxn ang="0">
                <a:pos x="T4" y="T5"/>
              </a:cxn>
              <a:cxn ang="0">
                <a:pos x="T6" y="T7"/>
              </a:cxn>
              <a:cxn ang="0">
                <a:pos x="T8" y="T9"/>
              </a:cxn>
            </a:cxnLst>
            <a:rect l="0" t="0" r="r" b="b"/>
            <a:pathLst>
              <a:path w="177" h="580">
                <a:moveTo>
                  <a:pt x="177" y="580"/>
                </a:moveTo>
                <a:cubicBezTo>
                  <a:pt x="62" y="580"/>
                  <a:pt x="62" y="580"/>
                  <a:pt x="62" y="580"/>
                </a:cubicBezTo>
                <a:cubicBezTo>
                  <a:pt x="62" y="339"/>
                  <a:pt x="0" y="22"/>
                  <a:pt x="0" y="21"/>
                </a:cubicBezTo>
                <a:cubicBezTo>
                  <a:pt x="143" y="0"/>
                  <a:pt x="143" y="0"/>
                  <a:pt x="143" y="0"/>
                </a:cubicBezTo>
                <a:cubicBezTo>
                  <a:pt x="144" y="8"/>
                  <a:pt x="177" y="328"/>
                  <a:pt x="177" y="58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61" name="Freeform 34">
            <a:extLst>
              <a:ext uri="{FF2B5EF4-FFF2-40B4-BE49-F238E27FC236}">
                <a16:creationId xmlns:a16="http://schemas.microsoft.com/office/drawing/2014/main" id="{75E5228B-BAC8-4677-8EFB-E0F7A5EAD1FF}"/>
              </a:ext>
            </a:extLst>
          </p:cNvPr>
          <p:cNvSpPr>
            <a:spLocks/>
          </p:cNvSpPr>
          <p:nvPr/>
        </p:nvSpPr>
        <p:spPr bwMode="auto">
          <a:xfrm>
            <a:off x="4215999" y="5224965"/>
            <a:ext cx="113609" cy="448212"/>
          </a:xfrm>
          <a:custGeom>
            <a:avLst/>
            <a:gdLst>
              <a:gd name="T0" fmla="*/ 73 w 73"/>
              <a:gd name="T1" fmla="*/ 0 h 288"/>
              <a:gd name="T2" fmla="*/ 59 w 73"/>
              <a:gd name="T3" fmla="*/ 288 h 288"/>
              <a:gd name="T4" fmla="*/ 0 w 73"/>
              <a:gd name="T5" fmla="*/ 288 h 288"/>
              <a:gd name="T6" fmla="*/ 0 w 73"/>
              <a:gd name="T7" fmla="*/ 0 h 288"/>
              <a:gd name="T8" fmla="*/ 73 w 73"/>
              <a:gd name="T9" fmla="*/ 0 h 288"/>
            </a:gdLst>
            <a:ahLst/>
            <a:cxnLst>
              <a:cxn ang="0">
                <a:pos x="T0" y="T1"/>
              </a:cxn>
              <a:cxn ang="0">
                <a:pos x="T2" y="T3"/>
              </a:cxn>
              <a:cxn ang="0">
                <a:pos x="T4" y="T5"/>
              </a:cxn>
              <a:cxn ang="0">
                <a:pos x="T6" y="T7"/>
              </a:cxn>
              <a:cxn ang="0">
                <a:pos x="T8" y="T9"/>
              </a:cxn>
            </a:cxnLst>
            <a:rect l="0" t="0" r="r" b="b"/>
            <a:pathLst>
              <a:path w="73" h="288">
                <a:moveTo>
                  <a:pt x="73" y="0"/>
                </a:moveTo>
                <a:lnTo>
                  <a:pt x="59" y="288"/>
                </a:lnTo>
                <a:lnTo>
                  <a:pt x="0" y="288"/>
                </a:lnTo>
                <a:lnTo>
                  <a:pt x="0" y="0"/>
                </a:lnTo>
                <a:lnTo>
                  <a:pt x="7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62" name="Freeform 35">
            <a:extLst>
              <a:ext uri="{FF2B5EF4-FFF2-40B4-BE49-F238E27FC236}">
                <a16:creationId xmlns:a16="http://schemas.microsoft.com/office/drawing/2014/main" id="{FB95183A-67D9-4ECF-9F67-9BE01505B177}"/>
              </a:ext>
            </a:extLst>
          </p:cNvPr>
          <p:cNvSpPr>
            <a:spLocks/>
          </p:cNvSpPr>
          <p:nvPr/>
        </p:nvSpPr>
        <p:spPr bwMode="auto">
          <a:xfrm>
            <a:off x="4215999" y="5224965"/>
            <a:ext cx="113609" cy="448212"/>
          </a:xfrm>
          <a:custGeom>
            <a:avLst/>
            <a:gdLst>
              <a:gd name="T0" fmla="*/ 73 w 73"/>
              <a:gd name="T1" fmla="*/ 0 h 288"/>
              <a:gd name="T2" fmla="*/ 59 w 73"/>
              <a:gd name="T3" fmla="*/ 288 h 288"/>
              <a:gd name="T4" fmla="*/ 0 w 73"/>
              <a:gd name="T5" fmla="*/ 288 h 288"/>
              <a:gd name="T6" fmla="*/ 0 w 73"/>
              <a:gd name="T7" fmla="*/ 0 h 288"/>
              <a:gd name="T8" fmla="*/ 73 w 73"/>
              <a:gd name="T9" fmla="*/ 0 h 288"/>
            </a:gdLst>
            <a:ahLst/>
            <a:cxnLst>
              <a:cxn ang="0">
                <a:pos x="T0" y="T1"/>
              </a:cxn>
              <a:cxn ang="0">
                <a:pos x="T2" y="T3"/>
              </a:cxn>
              <a:cxn ang="0">
                <a:pos x="T4" y="T5"/>
              </a:cxn>
              <a:cxn ang="0">
                <a:pos x="T6" y="T7"/>
              </a:cxn>
              <a:cxn ang="0">
                <a:pos x="T8" y="T9"/>
              </a:cxn>
            </a:cxnLst>
            <a:rect l="0" t="0" r="r" b="b"/>
            <a:pathLst>
              <a:path w="73" h="288">
                <a:moveTo>
                  <a:pt x="73" y="0"/>
                </a:moveTo>
                <a:lnTo>
                  <a:pt x="59" y="288"/>
                </a:lnTo>
                <a:lnTo>
                  <a:pt x="0" y="288"/>
                </a:lnTo>
                <a:lnTo>
                  <a:pt x="0" y="0"/>
                </a:lnTo>
                <a:lnTo>
                  <a:pt x="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63" name="Freeform 36">
            <a:extLst>
              <a:ext uri="{FF2B5EF4-FFF2-40B4-BE49-F238E27FC236}">
                <a16:creationId xmlns:a16="http://schemas.microsoft.com/office/drawing/2014/main" id="{0D3AFF32-5B33-483F-A682-55445D9DE405}"/>
              </a:ext>
            </a:extLst>
          </p:cNvPr>
          <p:cNvSpPr>
            <a:spLocks/>
          </p:cNvSpPr>
          <p:nvPr/>
        </p:nvSpPr>
        <p:spPr bwMode="auto">
          <a:xfrm>
            <a:off x="4273581" y="4924600"/>
            <a:ext cx="98046" cy="62252"/>
          </a:xfrm>
          <a:custGeom>
            <a:avLst/>
            <a:gdLst>
              <a:gd name="T0" fmla="*/ 0 w 124"/>
              <a:gd name="T1" fmla="*/ 0 h 79"/>
              <a:gd name="T2" fmla="*/ 63 w 124"/>
              <a:gd name="T3" fmla="*/ 26 h 79"/>
              <a:gd name="T4" fmla="*/ 124 w 124"/>
              <a:gd name="T5" fmla="*/ 2 h 79"/>
              <a:gd name="T6" fmla="*/ 124 w 124"/>
              <a:gd name="T7" fmla="*/ 26 h 79"/>
              <a:gd name="T8" fmla="*/ 62 w 124"/>
              <a:gd name="T9" fmla="*/ 79 h 79"/>
              <a:gd name="T10" fmla="*/ 0 w 124"/>
              <a:gd name="T11" fmla="*/ 31 h 79"/>
              <a:gd name="T12" fmla="*/ 0 w 124"/>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124" h="79">
                <a:moveTo>
                  <a:pt x="0" y="0"/>
                </a:moveTo>
                <a:cubicBezTo>
                  <a:pt x="16" y="16"/>
                  <a:pt x="38" y="26"/>
                  <a:pt x="63" y="26"/>
                </a:cubicBezTo>
                <a:cubicBezTo>
                  <a:pt x="86" y="26"/>
                  <a:pt x="108" y="17"/>
                  <a:pt x="124" y="2"/>
                </a:cubicBezTo>
                <a:cubicBezTo>
                  <a:pt x="124" y="26"/>
                  <a:pt x="124" y="26"/>
                  <a:pt x="124" y="26"/>
                </a:cubicBezTo>
                <a:cubicBezTo>
                  <a:pt x="62" y="79"/>
                  <a:pt x="62" y="79"/>
                  <a:pt x="62" y="79"/>
                </a:cubicBezTo>
                <a:cubicBezTo>
                  <a:pt x="0" y="31"/>
                  <a:pt x="0" y="31"/>
                  <a:pt x="0" y="3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64" name="Freeform 37">
            <a:extLst>
              <a:ext uri="{FF2B5EF4-FFF2-40B4-BE49-F238E27FC236}">
                <a16:creationId xmlns:a16="http://schemas.microsoft.com/office/drawing/2014/main" id="{2150A9AF-3E12-4A6A-81D9-C569D42312EE}"/>
              </a:ext>
            </a:extLst>
          </p:cNvPr>
          <p:cNvSpPr>
            <a:spLocks/>
          </p:cNvSpPr>
          <p:nvPr/>
        </p:nvSpPr>
        <p:spPr bwMode="auto">
          <a:xfrm>
            <a:off x="4211330" y="4923045"/>
            <a:ext cx="225662" cy="350166"/>
          </a:xfrm>
          <a:custGeom>
            <a:avLst/>
            <a:gdLst>
              <a:gd name="T0" fmla="*/ 79 w 285"/>
              <a:gd name="T1" fmla="*/ 0 h 443"/>
              <a:gd name="T2" fmla="*/ 22 w 285"/>
              <a:gd name="T3" fmla="*/ 10 h 443"/>
              <a:gd name="T4" fmla="*/ 9 w 285"/>
              <a:gd name="T5" fmla="*/ 31 h 443"/>
              <a:gd name="T6" fmla="*/ 0 w 285"/>
              <a:gd name="T7" fmla="*/ 443 h 443"/>
              <a:gd name="T8" fmla="*/ 285 w 285"/>
              <a:gd name="T9" fmla="*/ 422 h 443"/>
              <a:gd name="T10" fmla="*/ 275 w 285"/>
              <a:gd name="T11" fmla="*/ 31 h 443"/>
              <a:gd name="T12" fmla="*/ 263 w 285"/>
              <a:gd name="T13" fmla="*/ 10 h 443"/>
              <a:gd name="T14" fmla="*/ 205 w 285"/>
              <a:gd name="T15" fmla="*/ 0 h 443"/>
              <a:gd name="T16" fmla="*/ 142 w 285"/>
              <a:gd name="T17" fmla="*/ 59 h 443"/>
              <a:gd name="T18" fmla="*/ 79 w 285"/>
              <a:gd name="T19"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 h="443">
                <a:moveTo>
                  <a:pt x="79" y="0"/>
                </a:moveTo>
                <a:cubicBezTo>
                  <a:pt x="22" y="10"/>
                  <a:pt x="22" y="10"/>
                  <a:pt x="22" y="10"/>
                </a:cubicBezTo>
                <a:cubicBezTo>
                  <a:pt x="10" y="10"/>
                  <a:pt x="9" y="19"/>
                  <a:pt x="9" y="31"/>
                </a:cubicBezTo>
                <a:cubicBezTo>
                  <a:pt x="0" y="443"/>
                  <a:pt x="0" y="443"/>
                  <a:pt x="0" y="443"/>
                </a:cubicBezTo>
                <a:cubicBezTo>
                  <a:pt x="285" y="422"/>
                  <a:pt x="285" y="422"/>
                  <a:pt x="285" y="422"/>
                </a:cubicBezTo>
                <a:cubicBezTo>
                  <a:pt x="275" y="31"/>
                  <a:pt x="275" y="31"/>
                  <a:pt x="275" y="31"/>
                </a:cubicBezTo>
                <a:cubicBezTo>
                  <a:pt x="275" y="19"/>
                  <a:pt x="275" y="10"/>
                  <a:pt x="263" y="10"/>
                </a:cubicBezTo>
                <a:cubicBezTo>
                  <a:pt x="205" y="0"/>
                  <a:pt x="205" y="0"/>
                  <a:pt x="205" y="0"/>
                </a:cubicBezTo>
                <a:cubicBezTo>
                  <a:pt x="142" y="59"/>
                  <a:pt x="142" y="59"/>
                  <a:pt x="142" y="59"/>
                </a:cubicBezTo>
                <a:cubicBezTo>
                  <a:pt x="79" y="0"/>
                  <a:pt x="79" y="0"/>
                  <a:pt x="79" y="0"/>
                </a:cubicBezTo>
              </a:path>
            </a:pathLst>
          </a:custGeom>
          <a:solidFill>
            <a:srgbClr val="2BA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65" name="Freeform 38">
            <a:extLst>
              <a:ext uri="{FF2B5EF4-FFF2-40B4-BE49-F238E27FC236}">
                <a16:creationId xmlns:a16="http://schemas.microsoft.com/office/drawing/2014/main" id="{7122D97D-0483-41FB-BAB9-E3C2F191030B}"/>
              </a:ext>
            </a:extLst>
          </p:cNvPr>
          <p:cNvSpPr>
            <a:spLocks/>
          </p:cNvSpPr>
          <p:nvPr/>
        </p:nvSpPr>
        <p:spPr bwMode="auto">
          <a:xfrm>
            <a:off x="4060370" y="4927713"/>
            <a:ext cx="202318" cy="206987"/>
          </a:xfrm>
          <a:custGeom>
            <a:avLst/>
            <a:gdLst>
              <a:gd name="T0" fmla="*/ 97 w 257"/>
              <a:gd name="T1" fmla="*/ 165 h 262"/>
              <a:gd name="T2" fmla="*/ 238 w 257"/>
              <a:gd name="T3" fmla="*/ 67 h 262"/>
              <a:gd name="T4" fmla="*/ 247 w 257"/>
              <a:gd name="T5" fmla="*/ 19 h 262"/>
              <a:gd name="T6" fmla="*/ 199 w 257"/>
              <a:gd name="T7" fmla="*/ 10 h 262"/>
              <a:gd name="T8" fmla="*/ 15 w 257"/>
              <a:gd name="T9" fmla="*/ 138 h 262"/>
              <a:gd name="T10" fmla="*/ 0 w 257"/>
              <a:gd name="T11" fmla="*/ 167 h 262"/>
              <a:gd name="T12" fmla="*/ 16 w 257"/>
              <a:gd name="T13" fmla="*/ 195 h 262"/>
              <a:gd name="T14" fmla="*/ 124 w 257"/>
              <a:gd name="T15" fmla="*/ 262 h 262"/>
              <a:gd name="T16" fmla="*/ 167 w 257"/>
              <a:gd name="T17" fmla="*/ 208 h 262"/>
              <a:gd name="T18" fmla="*/ 97 w 257"/>
              <a:gd name="T19" fmla="*/ 165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262">
                <a:moveTo>
                  <a:pt x="97" y="165"/>
                </a:moveTo>
                <a:cubicBezTo>
                  <a:pt x="147" y="130"/>
                  <a:pt x="238" y="67"/>
                  <a:pt x="238" y="67"/>
                </a:cubicBezTo>
                <a:cubicBezTo>
                  <a:pt x="254" y="56"/>
                  <a:pt x="257" y="35"/>
                  <a:pt x="247" y="19"/>
                </a:cubicBezTo>
                <a:cubicBezTo>
                  <a:pt x="236" y="4"/>
                  <a:pt x="215" y="0"/>
                  <a:pt x="199" y="10"/>
                </a:cubicBezTo>
                <a:cubicBezTo>
                  <a:pt x="15" y="138"/>
                  <a:pt x="15" y="138"/>
                  <a:pt x="15" y="138"/>
                </a:cubicBezTo>
                <a:cubicBezTo>
                  <a:pt x="5" y="145"/>
                  <a:pt x="0" y="156"/>
                  <a:pt x="0" y="167"/>
                </a:cubicBezTo>
                <a:cubicBezTo>
                  <a:pt x="0" y="179"/>
                  <a:pt x="6" y="189"/>
                  <a:pt x="16" y="195"/>
                </a:cubicBezTo>
                <a:cubicBezTo>
                  <a:pt x="124" y="262"/>
                  <a:pt x="124" y="262"/>
                  <a:pt x="124" y="262"/>
                </a:cubicBezTo>
                <a:cubicBezTo>
                  <a:pt x="167" y="208"/>
                  <a:pt x="167" y="208"/>
                  <a:pt x="167" y="208"/>
                </a:cubicBezTo>
                <a:cubicBezTo>
                  <a:pt x="146" y="194"/>
                  <a:pt x="119" y="178"/>
                  <a:pt x="97" y="165"/>
                </a:cubicBezTo>
                <a:close/>
              </a:path>
            </a:pathLst>
          </a:custGeom>
          <a:solidFill>
            <a:srgbClr val="2BA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66" name="Freeform 39">
            <a:extLst>
              <a:ext uri="{FF2B5EF4-FFF2-40B4-BE49-F238E27FC236}">
                <a16:creationId xmlns:a16="http://schemas.microsoft.com/office/drawing/2014/main" id="{0D0BB88E-F01C-4E0D-A222-D1D24FD5FAF2}"/>
              </a:ext>
            </a:extLst>
          </p:cNvPr>
          <p:cNvSpPr>
            <a:spLocks/>
          </p:cNvSpPr>
          <p:nvPr/>
        </p:nvSpPr>
        <p:spPr bwMode="auto">
          <a:xfrm>
            <a:off x="4158416" y="5091124"/>
            <a:ext cx="82483" cy="74702"/>
          </a:xfrm>
          <a:custGeom>
            <a:avLst/>
            <a:gdLst>
              <a:gd name="T0" fmla="*/ 95 w 105"/>
              <a:gd name="T1" fmla="*/ 72 h 93"/>
              <a:gd name="T2" fmla="*/ 84 w 105"/>
              <a:gd name="T3" fmla="*/ 25 h 93"/>
              <a:gd name="T4" fmla="*/ 43 w 105"/>
              <a:gd name="T5" fmla="*/ 0 h 93"/>
              <a:gd name="T6" fmla="*/ 0 w 105"/>
              <a:gd name="T7" fmla="*/ 54 h 93"/>
              <a:gd name="T8" fmla="*/ 48 w 105"/>
              <a:gd name="T9" fmla="*/ 83 h 93"/>
              <a:gd name="T10" fmla="*/ 95 w 105"/>
              <a:gd name="T11" fmla="*/ 72 h 93"/>
            </a:gdLst>
            <a:ahLst/>
            <a:cxnLst>
              <a:cxn ang="0">
                <a:pos x="T0" y="T1"/>
              </a:cxn>
              <a:cxn ang="0">
                <a:pos x="T2" y="T3"/>
              </a:cxn>
              <a:cxn ang="0">
                <a:pos x="T4" y="T5"/>
              </a:cxn>
              <a:cxn ang="0">
                <a:pos x="T6" y="T7"/>
              </a:cxn>
              <a:cxn ang="0">
                <a:pos x="T8" y="T9"/>
              </a:cxn>
              <a:cxn ang="0">
                <a:pos x="T10" y="T11"/>
              </a:cxn>
            </a:cxnLst>
            <a:rect l="0" t="0" r="r" b="b"/>
            <a:pathLst>
              <a:path w="105" h="93">
                <a:moveTo>
                  <a:pt x="95" y="72"/>
                </a:moveTo>
                <a:cubicBezTo>
                  <a:pt x="105" y="56"/>
                  <a:pt x="100" y="35"/>
                  <a:pt x="84" y="25"/>
                </a:cubicBezTo>
                <a:cubicBezTo>
                  <a:pt x="84" y="25"/>
                  <a:pt x="67" y="14"/>
                  <a:pt x="43" y="0"/>
                </a:cubicBezTo>
                <a:cubicBezTo>
                  <a:pt x="0" y="54"/>
                  <a:pt x="0" y="54"/>
                  <a:pt x="0" y="54"/>
                </a:cubicBezTo>
                <a:cubicBezTo>
                  <a:pt x="48" y="83"/>
                  <a:pt x="48" y="83"/>
                  <a:pt x="48" y="83"/>
                </a:cubicBezTo>
                <a:cubicBezTo>
                  <a:pt x="64" y="93"/>
                  <a:pt x="85" y="88"/>
                  <a:pt x="95" y="72"/>
                </a:cubicBezTo>
                <a:close/>
              </a:path>
            </a:pathLst>
          </a:custGeom>
          <a:solidFill>
            <a:srgbClr val="DCE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67" name="Freeform 40">
            <a:extLst>
              <a:ext uri="{FF2B5EF4-FFF2-40B4-BE49-F238E27FC236}">
                <a16:creationId xmlns:a16="http://schemas.microsoft.com/office/drawing/2014/main" id="{8D733A6B-1628-4BA2-96B1-58130D6839E2}"/>
              </a:ext>
            </a:extLst>
          </p:cNvPr>
          <p:cNvSpPr>
            <a:spLocks/>
          </p:cNvSpPr>
          <p:nvPr/>
        </p:nvSpPr>
        <p:spPr bwMode="auto">
          <a:xfrm>
            <a:off x="4239343" y="4744070"/>
            <a:ext cx="174305" cy="144736"/>
          </a:xfrm>
          <a:custGeom>
            <a:avLst/>
            <a:gdLst>
              <a:gd name="T0" fmla="*/ 105 w 220"/>
              <a:gd name="T1" fmla="*/ 0 h 182"/>
              <a:gd name="T2" fmla="*/ 110 w 220"/>
              <a:gd name="T3" fmla="*/ 5 h 182"/>
              <a:gd name="T4" fmla="*/ 116 w 220"/>
              <a:gd name="T5" fmla="*/ 0 h 182"/>
              <a:gd name="T6" fmla="*/ 220 w 220"/>
              <a:gd name="T7" fmla="*/ 104 h 182"/>
              <a:gd name="T8" fmla="*/ 192 w 220"/>
              <a:gd name="T9" fmla="*/ 182 h 182"/>
              <a:gd name="T10" fmla="*/ 192 w 220"/>
              <a:gd name="T11" fmla="*/ 73 h 182"/>
              <a:gd name="T12" fmla="*/ 190 w 220"/>
              <a:gd name="T13" fmla="*/ 73 h 182"/>
              <a:gd name="T14" fmla="*/ 31 w 220"/>
              <a:gd name="T15" fmla="*/ 73 h 182"/>
              <a:gd name="T16" fmla="*/ 29 w 220"/>
              <a:gd name="T17" fmla="*/ 73 h 182"/>
              <a:gd name="T18" fmla="*/ 29 w 220"/>
              <a:gd name="T19" fmla="*/ 182 h 182"/>
              <a:gd name="T20" fmla="*/ 0 w 220"/>
              <a:gd name="T21" fmla="*/ 104 h 182"/>
              <a:gd name="T22" fmla="*/ 105 w 220"/>
              <a:gd name="T23"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0" h="182">
                <a:moveTo>
                  <a:pt x="105" y="0"/>
                </a:moveTo>
                <a:cubicBezTo>
                  <a:pt x="110" y="5"/>
                  <a:pt x="110" y="5"/>
                  <a:pt x="110" y="5"/>
                </a:cubicBezTo>
                <a:cubicBezTo>
                  <a:pt x="116" y="0"/>
                  <a:pt x="116" y="0"/>
                  <a:pt x="116" y="0"/>
                </a:cubicBezTo>
                <a:cubicBezTo>
                  <a:pt x="179" y="0"/>
                  <a:pt x="220" y="49"/>
                  <a:pt x="220" y="104"/>
                </a:cubicBezTo>
                <a:cubicBezTo>
                  <a:pt x="220" y="159"/>
                  <a:pt x="192" y="182"/>
                  <a:pt x="192" y="182"/>
                </a:cubicBezTo>
                <a:cubicBezTo>
                  <a:pt x="192" y="73"/>
                  <a:pt x="192" y="73"/>
                  <a:pt x="192" y="73"/>
                </a:cubicBezTo>
                <a:cubicBezTo>
                  <a:pt x="190" y="73"/>
                  <a:pt x="190" y="73"/>
                  <a:pt x="190" y="73"/>
                </a:cubicBezTo>
                <a:cubicBezTo>
                  <a:pt x="31" y="73"/>
                  <a:pt x="31" y="73"/>
                  <a:pt x="31" y="73"/>
                </a:cubicBezTo>
                <a:cubicBezTo>
                  <a:pt x="29" y="73"/>
                  <a:pt x="29" y="73"/>
                  <a:pt x="29" y="73"/>
                </a:cubicBezTo>
                <a:cubicBezTo>
                  <a:pt x="29" y="182"/>
                  <a:pt x="29" y="182"/>
                  <a:pt x="29" y="182"/>
                </a:cubicBezTo>
                <a:cubicBezTo>
                  <a:pt x="29" y="182"/>
                  <a:pt x="0" y="159"/>
                  <a:pt x="0" y="104"/>
                </a:cubicBezTo>
                <a:cubicBezTo>
                  <a:pt x="0" y="49"/>
                  <a:pt x="42" y="0"/>
                  <a:pt x="10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68" name="Freeform 41">
            <a:extLst>
              <a:ext uri="{FF2B5EF4-FFF2-40B4-BE49-F238E27FC236}">
                <a16:creationId xmlns:a16="http://schemas.microsoft.com/office/drawing/2014/main" id="{58EA7654-1BA4-4698-BEDF-0759628D20A8}"/>
              </a:ext>
            </a:extLst>
          </p:cNvPr>
          <p:cNvSpPr>
            <a:spLocks/>
          </p:cNvSpPr>
          <p:nvPr/>
        </p:nvSpPr>
        <p:spPr bwMode="auto">
          <a:xfrm>
            <a:off x="4295370" y="5226522"/>
            <a:ext cx="121391" cy="14007"/>
          </a:xfrm>
          <a:custGeom>
            <a:avLst/>
            <a:gdLst>
              <a:gd name="T0" fmla="*/ 124 w 152"/>
              <a:gd name="T1" fmla="*/ 0 h 19"/>
              <a:gd name="T2" fmla="*/ 0 w 152"/>
              <a:gd name="T3" fmla="*/ 19 h 19"/>
              <a:gd name="T4" fmla="*/ 152 w 152"/>
              <a:gd name="T5" fmla="*/ 5 h 19"/>
              <a:gd name="T6" fmla="*/ 124 w 152"/>
              <a:gd name="T7" fmla="*/ 0 h 19"/>
            </a:gdLst>
            <a:ahLst/>
            <a:cxnLst>
              <a:cxn ang="0">
                <a:pos x="T0" y="T1"/>
              </a:cxn>
              <a:cxn ang="0">
                <a:pos x="T2" y="T3"/>
              </a:cxn>
              <a:cxn ang="0">
                <a:pos x="T4" y="T5"/>
              </a:cxn>
              <a:cxn ang="0">
                <a:pos x="T6" y="T7"/>
              </a:cxn>
            </a:cxnLst>
            <a:rect l="0" t="0" r="r" b="b"/>
            <a:pathLst>
              <a:path w="152" h="19">
                <a:moveTo>
                  <a:pt x="124" y="0"/>
                </a:moveTo>
                <a:cubicBezTo>
                  <a:pt x="78" y="0"/>
                  <a:pt x="0" y="19"/>
                  <a:pt x="0" y="19"/>
                </a:cubicBezTo>
                <a:cubicBezTo>
                  <a:pt x="152" y="5"/>
                  <a:pt x="152" y="5"/>
                  <a:pt x="152" y="5"/>
                </a:cubicBezTo>
                <a:cubicBezTo>
                  <a:pt x="147" y="1"/>
                  <a:pt x="137" y="0"/>
                  <a:pt x="124" y="0"/>
                </a:cubicBezTo>
              </a:path>
            </a:pathLst>
          </a:custGeom>
          <a:solidFill>
            <a:srgbClr val="0771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69" name="Rectangle 42">
            <a:extLst>
              <a:ext uri="{FF2B5EF4-FFF2-40B4-BE49-F238E27FC236}">
                <a16:creationId xmlns:a16="http://schemas.microsoft.com/office/drawing/2014/main" id="{36A4F135-E02F-4731-A36F-3738AD9EE4B3}"/>
              </a:ext>
            </a:extLst>
          </p:cNvPr>
          <p:cNvSpPr>
            <a:spLocks noChangeArrowheads="1"/>
          </p:cNvSpPr>
          <p:nvPr/>
        </p:nvSpPr>
        <p:spPr bwMode="auto">
          <a:xfrm>
            <a:off x="4430768" y="5014865"/>
            <a:ext cx="891755" cy="60695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70" name="Rectangle 43">
            <a:extLst>
              <a:ext uri="{FF2B5EF4-FFF2-40B4-BE49-F238E27FC236}">
                <a16:creationId xmlns:a16="http://schemas.microsoft.com/office/drawing/2014/main" id="{AECFD003-7292-4544-9D05-B4780BF773A0}"/>
              </a:ext>
            </a:extLst>
          </p:cNvPr>
          <p:cNvSpPr>
            <a:spLocks noChangeArrowheads="1"/>
          </p:cNvSpPr>
          <p:nvPr/>
        </p:nvSpPr>
        <p:spPr bwMode="auto">
          <a:xfrm>
            <a:off x="4430768" y="5014865"/>
            <a:ext cx="891755" cy="6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71" name="Rectangle 44">
            <a:extLst>
              <a:ext uri="{FF2B5EF4-FFF2-40B4-BE49-F238E27FC236}">
                <a16:creationId xmlns:a16="http://schemas.microsoft.com/office/drawing/2014/main" id="{EBB70464-251C-4746-9B61-43677634CB92}"/>
              </a:ext>
            </a:extLst>
          </p:cNvPr>
          <p:cNvSpPr>
            <a:spLocks noChangeArrowheads="1"/>
          </p:cNvSpPr>
          <p:nvPr/>
        </p:nvSpPr>
        <p:spPr bwMode="auto">
          <a:xfrm>
            <a:off x="4461894" y="5063111"/>
            <a:ext cx="829504" cy="530696"/>
          </a:xfrm>
          <a:prstGeom prst="rect">
            <a:avLst/>
          </a:pr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2072" name="Rectangle 45">
            <a:extLst>
              <a:ext uri="{FF2B5EF4-FFF2-40B4-BE49-F238E27FC236}">
                <a16:creationId xmlns:a16="http://schemas.microsoft.com/office/drawing/2014/main" id="{065599C0-643E-4E3D-87F2-321B833EC253}"/>
              </a:ext>
            </a:extLst>
          </p:cNvPr>
          <p:cNvSpPr>
            <a:spLocks noChangeArrowheads="1"/>
          </p:cNvSpPr>
          <p:nvPr/>
        </p:nvSpPr>
        <p:spPr bwMode="auto">
          <a:xfrm>
            <a:off x="4461894" y="5063111"/>
            <a:ext cx="829504" cy="530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73" name="Freeform 46">
            <a:extLst>
              <a:ext uri="{FF2B5EF4-FFF2-40B4-BE49-F238E27FC236}">
                <a16:creationId xmlns:a16="http://schemas.microsoft.com/office/drawing/2014/main" id="{B09B8196-1453-4AFA-8B21-411F96C27BF3}"/>
              </a:ext>
            </a:extLst>
          </p:cNvPr>
          <p:cNvSpPr>
            <a:spLocks/>
          </p:cNvSpPr>
          <p:nvPr/>
        </p:nvSpPr>
        <p:spPr bwMode="auto">
          <a:xfrm>
            <a:off x="4293814" y="5632714"/>
            <a:ext cx="1150100" cy="45133"/>
          </a:xfrm>
          <a:custGeom>
            <a:avLst/>
            <a:gdLst>
              <a:gd name="T0" fmla="*/ 0 w 1454"/>
              <a:gd name="T1" fmla="*/ 0 h 57"/>
              <a:gd name="T2" fmla="*/ 0 w 1454"/>
              <a:gd name="T3" fmla="*/ 4 h 57"/>
              <a:gd name="T4" fmla="*/ 53 w 1454"/>
              <a:gd name="T5" fmla="*/ 57 h 57"/>
              <a:gd name="T6" fmla="*/ 1400 w 1454"/>
              <a:gd name="T7" fmla="*/ 57 h 57"/>
              <a:gd name="T8" fmla="*/ 1454 w 1454"/>
              <a:gd name="T9" fmla="*/ 4 h 57"/>
              <a:gd name="T10" fmla="*/ 1454 w 1454"/>
              <a:gd name="T11" fmla="*/ 0 h 57"/>
              <a:gd name="T12" fmla="*/ 0 w 1454"/>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454" h="57">
                <a:moveTo>
                  <a:pt x="0" y="0"/>
                </a:moveTo>
                <a:cubicBezTo>
                  <a:pt x="0" y="4"/>
                  <a:pt x="0" y="4"/>
                  <a:pt x="0" y="4"/>
                </a:cubicBezTo>
                <a:cubicBezTo>
                  <a:pt x="0" y="33"/>
                  <a:pt x="24" y="57"/>
                  <a:pt x="53" y="57"/>
                </a:cubicBezTo>
                <a:cubicBezTo>
                  <a:pt x="1400" y="57"/>
                  <a:pt x="1400" y="57"/>
                  <a:pt x="1400" y="57"/>
                </a:cubicBezTo>
                <a:cubicBezTo>
                  <a:pt x="1430" y="57"/>
                  <a:pt x="1454" y="33"/>
                  <a:pt x="1454" y="4"/>
                </a:cubicBezTo>
                <a:cubicBezTo>
                  <a:pt x="1454" y="0"/>
                  <a:pt x="1454" y="0"/>
                  <a:pt x="1454"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74" name="Rectangle 48">
            <a:extLst>
              <a:ext uri="{FF2B5EF4-FFF2-40B4-BE49-F238E27FC236}">
                <a16:creationId xmlns:a16="http://schemas.microsoft.com/office/drawing/2014/main" id="{23F6C2E6-861D-4CD2-88E3-A339316A2EC8}"/>
              </a:ext>
            </a:extLst>
          </p:cNvPr>
          <p:cNvSpPr>
            <a:spLocks noChangeArrowheads="1"/>
          </p:cNvSpPr>
          <p:nvPr/>
        </p:nvSpPr>
        <p:spPr bwMode="auto">
          <a:xfrm>
            <a:off x="5626001" y="5014865"/>
            <a:ext cx="891755" cy="606955"/>
          </a:xfrm>
          <a:prstGeom prst="rect">
            <a:avLst/>
          </a:prstGeom>
          <a:solidFill>
            <a:schemeClr val="bg1">
              <a:lumMod val="65000"/>
            </a:schemeClr>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2075" name="Rectangle 49">
            <a:extLst>
              <a:ext uri="{FF2B5EF4-FFF2-40B4-BE49-F238E27FC236}">
                <a16:creationId xmlns:a16="http://schemas.microsoft.com/office/drawing/2014/main" id="{A65162A9-4C75-42AE-A460-77D504518103}"/>
              </a:ext>
            </a:extLst>
          </p:cNvPr>
          <p:cNvSpPr>
            <a:spLocks noChangeArrowheads="1"/>
          </p:cNvSpPr>
          <p:nvPr/>
        </p:nvSpPr>
        <p:spPr bwMode="auto">
          <a:xfrm>
            <a:off x="5626001" y="5014865"/>
            <a:ext cx="891755" cy="6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76" name="Rectangle 50">
            <a:extLst>
              <a:ext uri="{FF2B5EF4-FFF2-40B4-BE49-F238E27FC236}">
                <a16:creationId xmlns:a16="http://schemas.microsoft.com/office/drawing/2014/main" id="{B462644F-9821-4DCB-BE29-3647CF742E62}"/>
              </a:ext>
            </a:extLst>
          </p:cNvPr>
          <p:cNvSpPr>
            <a:spLocks noChangeArrowheads="1"/>
          </p:cNvSpPr>
          <p:nvPr/>
        </p:nvSpPr>
        <p:spPr bwMode="auto">
          <a:xfrm>
            <a:off x="5657127" y="5063111"/>
            <a:ext cx="829504" cy="530696"/>
          </a:xfrm>
          <a:prstGeom prst="rect">
            <a:avLst/>
          </a:pr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2077" name="Rectangle 51">
            <a:extLst>
              <a:ext uri="{FF2B5EF4-FFF2-40B4-BE49-F238E27FC236}">
                <a16:creationId xmlns:a16="http://schemas.microsoft.com/office/drawing/2014/main" id="{687851E9-82EA-49B0-A3BB-130344337331}"/>
              </a:ext>
            </a:extLst>
          </p:cNvPr>
          <p:cNvSpPr>
            <a:spLocks noChangeArrowheads="1"/>
          </p:cNvSpPr>
          <p:nvPr/>
        </p:nvSpPr>
        <p:spPr bwMode="auto">
          <a:xfrm>
            <a:off x="5657127" y="5063111"/>
            <a:ext cx="829504" cy="530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78" name="Freeform 52">
            <a:extLst>
              <a:ext uri="{FF2B5EF4-FFF2-40B4-BE49-F238E27FC236}">
                <a16:creationId xmlns:a16="http://schemas.microsoft.com/office/drawing/2014/main" id="{B521C547-E873-464D-8EC3-BD5EEEF10644}"/>
              </a:ext>
            </a:extLst>
          </p:cNvPr>
          <p:cNvSpPr>
            <a:spLocks/>
          </p:cNvSpPr>
          <p:nvPr/>
        </p:nvSpPr>
        <p:spPr bwMode="auto">
          <a:xfrm>
            <a:off x="5489047" y="5632714"/>
            <a:ext cx="1150100" cy="45133"/>
          </a:xfrm>
          <a:custGeom>
            <a:avLst/>
            <a:gdLst>
              <a:gd name="T0" fmla="*/ 0 w 1454"/>
              <a:gd name="T1" fmla="*/ 0 h 57"/>
              <a:gd name="T2" fmla="*/ 0 w 1454"/>
              <a:gd name="T3" fmla="*/ 4 h 57"/>
              <a:gd name="T4" fmla="*/ 53 w 1454"/>
              <a:gd name="T5" fmla="*/ 57 h 57"/>
              <a:gd name="T6" fmla="*/ 1400 w 1454"/>
              <a:gd name="T7" fmla="*/ 57 h 57"/>
              <a:gd name="T8" fmla="*/ 1454 w 1454"/>
              <a:gd name="T9" fmla="*/ 4 h 57"/>
              <a:gd name="T10" fmla="*/ 1454 w 1454"/>
              <a:gd name="T11" fmla="*/ 0 h 57"/>
              <a:gd name="T12" fmla="*/ 0 w 1454"/>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454" h="57">
                <a:moveTo>
                  <a:pt x="0" y="0"/>
                </a:moveTo>
                <a:cubicBezTo>
                  <a:pt x="0" y="4"/>
                  <a:pt x="0" y="4"/>
                  <a:pt x="0" y="4"/>
                </a:cubicBezTo>
                <a:cubicBezTo>
                  <a:pt x="0" y="33"/>
                  <a:pt x="24" y="57"/>
                  <a:pt x="53" y="57"/>
                </a:cubicBezTo>
                <a:cubicBezTo>
                  <a:pt x="1400" y="57"/>
                  <a:pt x="1400" y="57"/>
                  <a:pt x="1400" y="57"/>
                </a:cubicBezTo>
                <a:cubicBezTo>
                  <a:pt x="1430" y="57"/>
                  <a:pt x="1454" y="33"/>
                  <a:pt x="1454" y="4"/>
                </a:cubicBezTo>
                <a:cubicBezTo>
                  <a:pt x="1454" y="0"/>
                  <a:pt x="1454" y="0"/>
                  <a:pt x="1454" y="0"/>
                </a:cubicBezTo>
                <a:lnTo>
                  <a:pt x="0" y="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grpSp>
        <p:nvGrpSpPr>
          <p:cNvPr id="179" name="Group 178">
            <a:extLst>
              <a:ext uri="{FF2B5EF4-FFF2-40B4-BE49-F238E27FC236}">
                <a16:creationId xmlns:a16="http://schemas.microsoft.com/office/drawing/2014/main" id="{EC6BF216-AAB0-4D35-A8F4-9418D7EF2CC1}"/>
              </a:ext>
            </a:extLst>
          </p:cNvPr>
          <p:cNvGrpSpPr>
            <a:grpSpLocks noChangeAspect="1"/>
          </p:cNvGrpSpPr>
          <p:nvPr/>
        </p:nvGrpSpPr>
        <p:grpSpPr bwMode="black">
          <a:xfrm rot="10800000" flipH="1">
            <a:off x="5772956" y="5162964"/>
            <a:ext cx="316649" cy="369422"/>
            <a:chOff x="396875" y="1300163"/>
            <a:chExt cx="1162051" cy="1355725"/>
          </a:xfrm>
        </p:grpSpPr>
        <p:sp>
          <p:nvSpPr>
            <p:cNvPr id="180" name="Freeform 5">
              <a:extLst>
                <a:ext uri="{FF2B5EF4-FFF2-40B4-BE49-F238E27FC236}">
                  <a16:creationId xmlns:a16="http://schemas.microsoft.com/office/drawing/2014/main" id="{6E4DB942-4F58-43F8-A14D-0ABE4B612057}"/>
                </a:ext>
              </a:extLst>
            </p:cNvPr>
            <p:cNvSpPr>
              <a:spLocks/>
            </p:cNvSpPr>
            <p:nvPr/>
          </p:nvSpPr>
          <p:spPr bwMode="black">
            <a:xfrm>
              <a:off x="396875" y="1616075"/>
              <a:ext cx="1162051" cy="1039813"/>
            </a:xfrm>
            <a:custGeom>
              <a:avLst/>
              <a:gdLst>
                <a:gd name="T0" fmla="*/ 455 w 539"/>
                <a:gd name="T1" fmla="*/ 186 h 482"/>
                <a:gd name="T2" fmla="*/ 522 w 539"/>
                <a:gd name="T3" fmla="*/ 67 h 482"/>
                <a:gd name="T4" fmla="*/ 408 w 539"/>
                <a:gd name="T5" fmla="*/ 5 h 482"/>
                <a:gd name="T6" fmla="*/ 288 w 539"/>
                <a:gd name="T7" fmla="*/ 34 h 482"/>
                <a:gd name="T8" fmla="*/ 184 w 539"/>
                <a:gd name="T9" fmla="*/ 7 h 482"/>
                <a:gd name="T10" fmla="*/ 55 w 539"/>
                <a:gd name="T11" fmla="*/ 86 h 482"/>
                <a:gd name="T12" fmla="*/ 95 w 539"/>
                <a:gd name="T13" fmla="*/ 401 h 482"/>
                <a:gd name="T14" fmla="*/ 194 w 539"/>
                <a:gd name="T15" fmla="*/ 480 h 482"/>
                <a:gd name="T16" fmla="*/ 296 w 539"/>
                <a:gd name="T17" fmla="*/ 455 h 482"/>
                <a:gd name="T18" fmla="*/ 400 w 539"/>
                <a:gd name="T19" fmla="*/ 479 h 482"/>
                <a:gd name="T20" fmla="*/ 496 w 539"/>
                <a:gd name="T21" fmla="*/ 402 h 482"/>
                <a:gd name="T22" fmla="*/ 539 w 539"/>
                <a:gd name="T23" fmla="*/ 313 h 482"/>
                <a:gd name="T24" fmla="*/ 455 w 539"/>
                <a:gd name="T25" fmla="*/ 18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 h="482">
                  <a:moveTo>
                    <a:pt x="455" y="186"/>
                  </a:moveTo>
                  <a:cubicBezTo>
                    <a:pt x="454" y="107"/>
                    <a:pt x="519" y="69"/>
                    <a:pt x="522" y="67"/>
                  </a:cubicBezTo>
                  <a:cubicBezTo>
                    <a:pt x="485" y="13"/>
                    <a:pt x="428" y="6"/>
                    <a:pt x="408" y="5"/>
                  </a:cubicBezTo>
                  <a:cubicBezTo>
                    <a:pt x="359" y="0"/>
                    <a:pt x="312" y="34"/>
                    <a:pt x="288" y="34"/>
                  </a:cubicBezTo>
                  <a:cubicBezTo>
                    <a:pt x="263" y="34"/>
                    <a:pt x="225" y="6"/>
                    <a:pt x="184" y="7"/>
                  </a:cubicBezTo>
                  <a:cubicBezTo>
                    <a:pt x="131" y="8"/>
                    <a:pt x="82" y="38"/>
                    <a:pt x="55" y="86"/>
                  </a:cubicBezTo>
                  <a:cubicBezTo>
                    <a:pt x="0" y="182"/>
                    <a:pt x="41" y="323"/>
                    <a:pt x="95" y="401"/>
                  </a:cubicBezTo>
                  <a:cubicBezTo>
                    <a:pt x="121" y="439"/>
                    <a:pt x="153" y="482"/>
                    <a:pt x="194" y="480"/>
                  </a:cubicBezTo>
                  <a:cubicBezTo>
                    <a:pt x="234" y="479"/>
                    <a:pt x="248" y="455"/>
                    <a:pt x="296" y="455"/>
                  </a:cubicBezTo>
                  <a:cubicBezTo>
                    <a:pt x="344" y="454"/>
                    <a:pt x="358" y="480"/>
                    <a:pt x="400" y="479"/>
                  </a:cubicBezTo>
                  <a:cubicBezTo>
                    <a:pt x="443" y="478"/>
                    <a:pt x="470" y="440"/>
                    <a:pt x="496" y="402"/>
                  </a:cubicBezTo>
                  <a:cubicBezTo>
                    <a:pt x="526" y="358"/>
                    <a:pt x="538" y="315"/>
                    <a:pt x="539" y="313"/>
                  </a:cubicBezTo>
                  <a:cubicBezTo>
                    <a:pt x="538" y="313"/>
                    <a:pt x="456" y="281"/>
                    <a:pt x="455" y="186"/>
                  </a:cubicBezTo>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81" name="Freeform 6">
              <a:extLst>
                <a:ext uri="{FF2B5EF4-FFF2-40B4-BE49-F238E27FC236}">
                  <a16:creationId xmlns:a16="http://schemas.microsoft.com/office/drawing/2014/main" id="{1CE0427E-8DB7-4EC7-8AD8-C84837B51FD1}"/>
                </a:ext>
              </a:extLst>
            </p:cNvPr>
            <p:cNvSpPr>
              <a:spLocks/>
            </p:cNvSpPr>
            <p:nvPr/>
          </p:nvSpPr>
          <p:spPr bwMode="black">
            <a:xfrm>
              <a:off x="996950" y="1300163"/>
              <a:ext cx="288925" cy="317500"/>
            </a:xfrm>
            <a:custGeom>
              <a:avLst/>
              <a:gdLst>
                <a:gd name="T0" fmla="*/ 98 w 134"/>
                <a:gd name="T1" fmla="*/ 100 h 147"/>
                <a:gd name="T2" fmla="*/ 130 w 134"/>
                <a:gd name="T3" fmla="*/ 0 h 147"/>
                <a:gd name="T4" fmla="*/ 38 w 134"/>
                <a:gd name="T5" fmla="*/ 47 h 147"/>
                <a:gd name="T6" fmla="*/ 5 w 134"/>
                <a:gd name="T7" fmla="*/ 144 h 147"/>
                <a:gd name="T8" fmla="*/ 98 w 134"/>
                <a:gd name="T9" fmla="*/ 100 h 147"/>
              </a:gdLst>
              <a:ahLst/>
              <a:cxnLst>
                <a:cxn ang="0">
                  <a:pos x="T0" y="T1"/>
                </a:cxn>
                <a:cxn ang="0">
                  <a:pos x="T2" y="T3"/>
                </a:cxn>
                <a:cxn ang="0">
                  <a:pos x="T4" y="T5"/>
                </a:cxn>
                <a:cxn ang="0">
                  <a:pos x="T6" y="T7"/>
                </a:cxn>
                <a:cxn ang="0">
                  <a:pos x="T8" y="T9"/>
                </a:cxn>
              </a:cxnLst>
              <a:rect l="0" t="0" r="r" b="b"/>
              <a:pathLst>
                <a:path w="134" h="147">
                  <a:moveTo>
                    <a:pt x="98" y="100"/>
                  </a:moveTo>
                  <a:cubicBezTo>
                    <a:pt x="120" y="73"/>
                    <a:pt x="134" y="36"/>
                    <a:pt x="130" y="0"/>
                  </a:cubicBezTo>
                  <a:cubicBezTo>
                    <a:pt x="99" y="1"/>
                    <a:pt x="61" y="21"/>
                    <a:pt x="38" y="47"/>
                  </a:cubicBezTo>
                  <a:cubicBezTo>
                    <a:pt x="18" y="71"/>
                    <a:pt x="0" y="108"/>
                    <a:pt x="5" y="144"/>
                  </a:cubicBezTo>
                  <a:cubicBezTo>
                    <a:pt x="40" y="147"/>
                    <a:pt x="76" y="126"/>
                    <a:pt x="98" y="100"/>
                  </a:cubicBezTo>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765"/>
            </a:p>
          </p:txBody>
        </p:sp>
      </p:grpSp>
      <p:sp>
        <p:nvSpPr>
          <p:cNvPr id="182" name="Freeform 41">
            <a:extLst>
              <a:ext uri="{FF2B5EF4-FFF2-40B4-BE49-F238E27FC236}">
                <a16:creationId xmlns:a16="http://schemas.microsoft.com/office/drawing/2014/main" id="{3836148D-139E-4470-8268-8740B8FCEEA7}"/>
              </a:ext>
            </a:extLst>
          </p:cNvPr>
          <p:cNvSpPr>
            <a:spLocks noChangeAspect="1" noEditPoints="1"/>
          </p:cNvSpPr>
          <p:nvPr/>
        </p:nvSpPr>
        <p:spPr bwMode="black">
          <a:xfrm>
            <a:off x="4665692" y="5148708"/>
            <a:ext cx="365878" cy="364392"/>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accent1"/>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183" name="Freeform 13">
            <a:extLst>
              <a:ext uri="{FF2B5EF4-FFF2-40B4-BE49-F238E27FC236}">
                <a16:creationId xmlns:a16="http://schemas.microsoft.com/office/drawing/2014/main" id="{B2D2B2B0-22F0-478F-A5F3-7108BB6D0274}"/>
              </a:ext>
            </a:extLst>
          </p:cNvPr>
          <p:cNvSpPr>
            <a:spLocks noChangeAspect="1" noEditPoints="1"/>
          </p:cNvSpPr>
          <p:nvPr/>
        </p:nvSpPr>
        <p:spPr bwMode="black">
          <a:xfrm>
            <a:off x="5084526" y="5080370"/>
            <a:ext cx="173808" cy="174024"/>
          </a:xfrm>
          <a:custGeom>
            <a:avLst/>
            <a:gdLst>
              <a:gd name="T0" fmla="*/ 600 w 800"/>
              <a:gd name="T1" fmla="*/ 0 h 801"/>
              <a:gd name="T2" fmla="*/ 283 w 800"/>
              <a:gd name="T3" fmla="*/ 317 h 801"/>
              <a:gd name="T4" fmla="*/ 81 w 800"/>
              <a:gd name="T5" fmla="*/ 159 h 801"/>
              <a:gd name="T6" fmla="*/ 0 w 800"/>
              <a:gd name="T7" fmla="*/ 200 h 801"/>
              <a:gd name="T8" fmla="*/ 0 w 800"/>
              <a:gd name="T9" fmla="*/ 600 h 801"/>
              <a:gd name="T10" fmla="*/ 81 w 800"/>
              <a:gd name="T11" fmla="*/ 641 h 801"/>
              <a:gd name="T12" fmla="*/ 283 w 800"/>
              <a:gd name="T13" fmla="*/ 484 h 801"/>
              <a:gd name="T14" fmla="*/ 600 w 800"/>
              <a:gd name="T15" fmla="*/ 801 h 801"/>
              <a:gd name="T16" fmla="*/ 800 w 800"/>
              <a:gd name="T17" fmla="*/ 722 h 801"/>
              <a:gd name="T18" fmla="*/ 800 w 800"/>
              <a:gd name="T19" fmla="*/ 78 h 801"/>
              <a:gd name="T20" fmla="*/ 600 w 800"/>
              <a:gd name="T21" fmla="*/ 0 h 801"/>
              <a:gd name="T22" fmla="*/ 81 w 800"/>
              <a:gd name="T23" fmla="*/ 519 h 801"/>
              <a:gd name="T24" fmla="*/ 81 w 800"/>
              <a:gd name="T25" fmla="*/ 281 h 801"/>
              <a:gd name="T26" fmla="*/ 200 w 800"/>
              <a:gd name="T27" fmla="*/ 400 h 801"/>
              <a:gd name="T28" fmla="*/ 81 w 800"/>
              <a:gd name="T29" fmla="*/ 519 h 801"/>
              <a:gd name="T30" fmla="*/ 388 w 800"/>
              <a:gd name="T31" fmla="*/ 400 h 801"/>
              <a:gd name="T32" fmla="*/ 600 w 800"/>
              <a:gd name="T33" fmla="*/ 236 h 801"/>
              <a:gd name="T34" fmla="*/ 600 w 800"/>
              <a:gd name="T35" fmla="*/ 565 h 801"/>
              <a:gd name="T36" fmla="*/ 388 w 800"/>
              <a:gd name="T37" fmla="*/ 400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0" h="801">
                <a:moveTo>
                  <a:pt x="600" y="0"/>
                </a:moveTo>
                <a:lnTo>
                  <a:pt x="283" y="317"/>
                </a:lnTo>
                <a:lnTo>
                  <a:pt x="81" y="159"/>
                </a:lnTo>
                <a:lnTo>
                  <a:pt x="0" y="200"/>
                </a:lnTo>
                <a:lnTo>
                  <a:pt x="0" y="600"/>
                </a:lnTo>
                <a:lnTo>
                  <a:pt x="81" y="641"/>
                </a:lnTo>
                <a:lnTo>
                  <a:pt x="283" y="484"/>
                </a:lnTo>
                <a:lnTo>
                  <a:pt x="600" y="801"/>
                </a:lnTo>
                <a:lnTo>
                  <a:pt x="800" y="722"/>
                </a:lnTo>
                <a:lnTo>
                  <a:pt x="800" y="78"/>
                </a:lnTo>
                <a:lnTo>
                  <a:pt x="600" y="0"/>
                </a:lnTo>
                <a:close/>
                <a:moveTo>
                  <a:pt x="81" y="519"/>
                </a:moveTo>
                <a:lnTo>
                  <a:pt x="81" y="281"/>
                </a:lnTo>
                <a:lnTo>
                  <a:pt x="200" y="400"/>
                </a:lnTo>
                <a:lnTo>
                  <a:pt x="81" y="519"/>
                </a:lnTo>
                <a:close/>
                <a:moveTo>
                  <a:pt x="388" y="400"/>
                </a:moveTo>
                <a:lnTo>
                  <a:pt x="600" y="236"/>
                </a:lnTo>
                <a:lnTo>
                  <a:pt x="600" y="565"/>
                </a:lnTo>
                <a:lnTo>
                  <a:pt x="388" y="400"/>
                </a:lnTo>
                <a:close/>
              </a:path>
            </a:pathLst>
          </a:custGeom>
          <a:solidFill>
            <a:srgbClr val="006FBB"/>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184" name="Freeform 13">
            <a:extLst>
              <a:ext uri="{FF2B5EF4-FFF2-40B4-BE49-F238E27FC236}">
                <a16:creationId xmlns:a16="http://schemas.microsoft.com/office/drawing/2014/main" id="{ADF6C29D-7FA2-4E13-8143-C1862F950383}"/>
              </a:ext>
            </a:extLst>
          </p:cNvPr>
          <p:cNvSpPr>
            <a:spLocks noChangeAspect="1" noEditPoints="1"/>
          </p:cNvSpPr>
          <p:nvPr/>
        </p:nvSpPr>
        <p:spPr bwMode="black">
          <a:xfrm>
            <a:off x="6265885" y="5080370"/>
            <a:ext cx="173808" cy="174024"/>
          </a:xfrm>
          <a:custGeom>
            <a:avLst/>
            <a:gdLst>
              <a:gd name="T0" fmla="*/ 600 w 800"/>
              <a:gd name="T1" fmla="*/ 0 h 801"/>
              <a:gd name="T2" fmla="*/ 283 w 800"/>
              <a:gd name="T3" fmla="*/ 317 h 801"/>
              <a:gd name="T4" fmla="*/ 81 w 800"/>
              <a:gd name="T5" fmla="*/ 159 h 801"/>
              <a:gd name="T6" fmla="*/ 0 w 800"/>
              <a:gd name="T7" fmla="*/ 200 h 801"/>
              <a:gd name="T8" fmla="*/ 0 w 800"/>
              <a:gd name="T9" fmla="*/ 600 h 801"/>
              <a:gd name="T10" fmla="*/ 81 w 800"/>
              <a:gd name="T11" fmla="*/ 641 h 801"/>
              <a:gd name="T12" fmla="*/ 283 w 800"/>
              <a:gd name="T13" fmla="*/ 484 h 801"/>
              <a:gd name="T14" fmla="*/ 600 w 800"/>
              <a:gd name="T15" fmla="*/ 801 h 801"/>
              <a:gd name="T16" fmla="*/ 800 w 800"/>
              <a:gd name="T17" fmla="*/ 722 h 801"/>
              <a:gd name="T18" fmla="*/ 800 w 800"/>
              <a:gd name="T19" fmla="*/ 78 h 801"/>
              <a:gd name="T20" fmla="*/ 600 w 800"/>
              <a:gd name="T21" fmla="*/ 0 h 801"/>
              <a:gd name="T22" fmla="*/ 81 w 800"/>
              <a:gd name="T23" fmla="*/ 519 h 801"/>
              <a:gd name="T24" fmla="*/ 81 w 800"/>
              <a:gd name="T25" fmla="*/ 281 h 801"/>
              <a:gd name="T26" fmla="*/ 200 w 800"/>
              <a:gd name="T27" fmla="*/ 400 h 801"/>
              <a:gd name="T28" fmla="*/ 81 w 800"/>
              <a:gd name="T29" fmla="*/ 519 h 801"/>
              <a:gd name="T30" fmla="*/ 388 w 800"/>
              <a:gd name="T31" fmla="*/ 400 h 801"/>
              <a:gd name="T32" fmla="*/ 600 w 800"/>
              <a:gd name="T33" fmla="*/ 236 h 801"/>
              <a:gd name="T34" fmla="*/ 600 w 800"/>
              <a:gd name="T35" fmla="*/ 565 h 801"/>
              <a:gd name="T36" fmla="*/ 388 w 800"/>
              <a:gd name="T37" fmla="*/ 400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0" h="801">
                <a:moveTo>
                  <a:pt x="600" y="0"/>
                </a:moveTo>
                <a:lnTo>
                  <a:pt x="283" y="317"/>
                </a:lnTo>
                <a:lnTo>
                  <a:pt x="81" y="159"/>
                </a:lnTo>
                <a:lnTo>
                  <a:pt x="0" y="200"/>
                </a:lnTo>
                <a:lnTo>
                  <a:pt x="0" y="600"/>
                </a:lnTo>
                <a:lnTo>
                  <a:pt x="81" y="641"/>
                </a:lnTo>
                <a:lnTo>
                  <a:pt x="283" y="484"/>
                </a:lnTo>
                <a:lnTo>
                  <a:pt x="600" y="801"/>
                </a:lnTo>
                <a:lnTo>
                  <a:pt x="800" y="722"/>
                </a:lnTo>
                <a:lnTo>
                  <a:pt x="800" y="78"/>
                </a:lnTo>
                <a:lnTo>
                  <a:pt x="600" y="0"/>
                </a:lnTo>
                <a:close/>
                <a:moveTo>
                  <a:pt x="81" y="519"/>
                </a:moveTo>
                <a:lnTo>
                  <a:pt x="81" y="281"/>
                </a:lnTo>
                <a:lnTo>
                  <a:pt x="200" y="400"/>
                </a:lnTo>
                <a:lnTo>
                  <a:pt x="81" y="519"/>
                </a:lnTo>
                <a:close/>
                <a:moveTo>
                  <a:pt x="388" y="400"/>
                </a:moveTo>
                <a:lnTo>
                  <a:pt x="600" y="236"/>
                </a:lnTo>
                <a:lnTo>
                  <a:pt x="600" y="565"/>
                </a:lnTo>
                <a:lnTo>
                  <a:pt x="388" y="400"/>
                </a:lnTo>
                <a:close/>
              </a:path>
            </a:pathLst>
          </a:custGeom>
          <a:solidFill>
            <a:srgbClr val="9766A4"/>
          </a:solidFill>
          <a:ln>
            <a:noFill/>
          </a:ln>
        </p:spPr>
        <p:txBody>
          <a:bodyPr vert="horz" wrap="square" lIns="89642" tIns="44821" rIns="89642" bIns="44821" numCol="1" anchor="t" anchorCtr="0" compatLnSpc="1">
            <a:prstTxWarp prst="textNoShape">
              <a:avLst/>
            </a:prstTxWarp>
          </a:bodyPr>
          <a:lstStyle/>
          <a:p>
            <a:endParaRPr lang="en-US" sz="1765" dirty="0"/>
          </a:p>
        </p:txBody>
      </p:sp>
      <p:grpSp>
        <p:nvGrpSpPr>
          <p:cNvPr id="2079" name="Group 56">
            <a:extLst>
              <a:ext uri="{FF2B5EF4-FFF2-40B4-BE49-F238E27FC236}">
                <a16:creationId xmlns:a16="http://schemas.microsoft.com/office/drawing/2014/main" id="{85EEF917-6382-4B40-A866-42522C24C21D}"/>
              </a:ext>
            </a:extLst>
          </p:cNvPr>
          <p:cNvGrpSpPr>
            <a:grpSpLocks noChangeAspect="1"/>
          </p:cNvGrpSpPr>
          <p:nvPr/>
        </p:nvGrpSpPr>
        <p:grpSpPr bwMode="auto">
          <a:xfrm>
            <a:off x="4647331" y="4488839"/>
            <a:ext cx="491789" cy="515133"/>
            <a:chOff x="3135" y="2825"/>
            <a:chExt cx="316" cy="331"/>
          </a:xfrm>
        </p:grpSpPr>
        <p:sp>
          <p:nvSpPr>
            <p:cNvPr id="64" name="AutoShape 55">
              <a:extLst>
                <a:ext uri="{FF2B5EF4-FFF2-40B4-BE49-F238E27FC236}">
                  <a16:creationId xmlns:a16="http://schemas.microsoft.com/office/drawing/2014/main" id="{F03AD611-112E-486D-9FB5-B1E521427874}"/>
                </a:ext>
              </a:extLst>
            </p:cNvPr>
            <p:cNvSpPr>
              <a:spLocks noChangeAspect="1" noChangeArrowheads="1" noTextEdit="1"/>
            </p:cNvSpPr>
            <p:nvPr/>
          </p:nvSpPr>
          <p:spPr bwMode="auto">
            <a:xfrm>
              <a:off x="3135" y="2825"/>
              <a:ext cx="31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65" name="Freeform 57">
              <a:extLst>
                <a:ext uri="{FF2B5EF4-FFF2-40B4-BE49-F238E27FC236}">
                  <a16:creationId xmlns:a16="http://schemas.microsoft.com/office/drawing/2014/main" id="{7BC033CC-0694-4139-922E-8681BCDF1E5F}"/>
                </a:ext>
              </a:extLst>
            </p:cNvPr>
            <p:cNvSpPr>
              <a:spLocks/>
            </p:cNvSpPr>
            <p:nvPr/>
          </p:nvSpPr>
          <p:spPr bwMode="auto">
            <a:xfrm>
              <a:off x="3135" y="2825"/>
              <a:ext cx="317" cy="331"/>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67" name="Freeform 58">
              <a:extLst>
                <a:ext uri="{FF2B5EF4-FFF2-40B4-BE49-F238E27FC236}">
                  <a16:creationId xmlns:a16="http://schemas.microsoft.com/office/drawing/2014/main" id="{7C513AE6-3BB2-42DC-95E2-38F457B2DC2B}"/>
                </a:ext>
              </a:extLst>
            </p:cNvPr>
            <p:cNvSpPr>
              <a:spLocks/>
            </p:cNvSpPr>
            <p:nvPr/>
          </p:nvSpPr>
          <p:spPr bwMode="auto">
            <a:xfrm>
              <a:off x="3388" y="2825"/>
              <a:ext cx="64" cy="62"/>
            </a:xfrm>
            <a:custGeom>
              <a:avLst/>
              <a:gdLst>
                <a:gd name="T0" fmla="*/ 64 w 64"/>
                <a:gd name="T1" fmla="*/ 62 h 62"/>
                <a:gd name="T2" fmla="*/ 0 w 64"/>
                <a:gd name="T3" fmla="*/ 0 h 62"/>
                <a:gd name="T4" fmla="*/ 0 w 64"/>
                <a:gd name="T5" fmla="*/ 62 h 62"/>
                <a:gd name="T6" fmla="*/ 64 w 64"/>
                <a:gd name="T7" fmla="*/ 62 h 62"/>
              </a:gdLst>
              <a:ahLst/>
              <a:cxnLst>
                <a:cxn ang="0">
                  <a:pos x="T0" y="T1"/>
                </a:cxn>
                <a:cxn ang="0">
                  <a:pos x="T2" y="T3"/>
                </a:cxn>
                <a:cxn ang="0">
                  <a:pos x="T4" y="T5"/>
                </a:cxn>
                <a:cxn ang="0">
                  <a:pos x="T6" y="T7"/>
                </a:cxn>
              </a:cxnLst>
              <a:rect l="0" t="0" r="r" b="b"/>
              <a:pathLst>
                <a:path w="64" h="62">
                  <a:moveTo>
                    <a:pt x="64" y="62"/>
                  </a:moveTo>
                  <a:lnTo>
                    <a:pt x="0" y="0"/>
                  </a:lnTo>
                  <a:lnTo>
                    <a:pt x="0" y="62"/>
                  </a:lnTo>
                  <a:lnTo>
                    <a:pt x="64" y="6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68" name="Rectangle 59">
              <a:extLst>
                <a:ext uri="{FF2B5EF4-FFF2-40B4-BE49-F238E27FC236}">
                  <a16:creationId xmlns:a16="http://schemas.microsoft.com/office/drawing/2014/main" id="{41572345-F90E-4342-A23F-44C1DA8835D5}"/>
                </a:ext>
              </a:extLst>
            </p:cNvPr>
            <p:cNvSpPr>
              <a:spLocks noChangeArrowheads="1"/>
            </p:cNvSpPr>
            <p:nvPr/>
          </p:nvSpPr>
          <p:spPr bwMode="auto">
            <a:xfrm>
              <a:off x="3211" y="2925"/>
              <a:ext cx="160" cy="3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69" name="Rectangle 60">
              <a:extLst>
                <a:ext uri="{FF2B5EF4-FFF2-40B4-BE49-F238E27FC236}">
                  <a16:creationId xmlns:a16="http://schemas.microsoft.com/office/drawing/2014/main" id="{ECE22ABE-EEDA-4EAF-A837-010BAAA0A4E6}"/>
                </a:ext>
              </a:extLst>
            </p:cNvPr>
            <p:cNvSpPr>
              <a:spLocks noChangeArrowheads="1"/>
            </p:cNvSpPr>
            <p:nvPr/>
          </p:nvSpPr>
          <p:spPr bwMode="auto">
            <a:xfrm>
              <a:off x="3211" y="2982"/>
              <a:ext cx="160" cy="3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70" name="Rectangle 61">
              <a:extLst>
                <a:ext uri="{FF2B5EF4-FFF2-40B4-BE49-F238E27FC236}">
                  <a16:creationId xmlns:a16="http://schemas.microsoft.com/office/drawing/2014/main" id="{12DE2EEC-801F-4D0F-9A39-D04BA988CFB5}"/>
                </a:ext>
              </a:extLst>
            </p:cNvPr>
            <p:cNvSpPr>
              <a:spLocks noChangeArrowheads="1"/>
            </p:cNvSpPr>
            <p:nvPr/>
          </p:nvSpPr>
          <p:spPr bwMode="auto">
            <a:xfrm>
              <a:off x="3211" y="3039"/>
              <a:ext cx="160" cy="3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grpSp>
      <p:grpSp>
        <p:nvGrpSpPr>
          <p:cNvPr id="192" name="Group 56">
            <a:extLst>
              <a:ext uri="{FF2B5EF4-FFF2-40B4-BE49-F238E27FC236}">
                <a16:creationId xmlns:a16="http://schemas.microsoft.com/office/drawing/2014/main" id="{AFDB6A11-4300-4D92-AA54-75603A5BFB48}"/>
              </a:ext>
            </a:extLst>
          </p:cNvPr>
          <p:cNvGrpSpPr>
            <a:grpSpLocks noChangeAspect="1"/>
          </p:cNvGrpSpPr>
          <p:nvPr/>
        </p:nvGrpSpPr>
        <p:grpSpPr bwMode="auto">
          <a:xfrm>
            <a:off x="5746253" y="4488504"/>
            <a:ext cx="491789" cy="515133"/>
            <a:chOff x="3135" y="2825"/>
            <a:chExt cx="316" cy="331"/>
          </a:xfrm>
        </p:grpSpPr>
        <p:sp>
          <p:nvSpPr>
            <p:cNvPr id="193" name="AutoShape 55">
              <a:extLst>
                <a:ext uri="{FF2B5EF4-FFF2-40B4-BE49-F238E27FC236}">
                  <a16:creationId xmlns:a16="http://schemas.microsoft.com/office/drawing/2014/main" id="{E8417F22-24E0-4FD7-9A0C-25BD6B0CC2CE}"/>
                </a:ext>
              </a:extLst>
            </p:cNvPr>
            <p:cNvSpPr>
              <a:spLocks noChangeAspect="1" noChangeArrowheads="1" noTextEdit="1"/>
            </p:cNvSpPr>
            <p:nvPr/>
          </p:nvSpPr>
          <p:spPr bwMode="auto">
            <a:xfrm>
              <a:off x="3135" y="2825"/>
              <a:ext cx="31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4" name="Freeform 57">
              <a:extLst>
                <a:ext uri="{FF2B5EF4-FFF2-40B4-BE49-F238E27FC236}">
                  <a16:creationId xmlns:a16="http://schemas.microsoft.com/office/drawing/2014/main" id="{32845C97-9C17-4D50-B077-D790E510749A}"/>
                </a:ext>
              </a:extLst>
            </p:cNvPr>
            <p:cNvSpPr>
              <a:spLocks/>
            </p:cNvSpPr>
            <p:nvPr/>
          </p:nvSpPr>
          <p:spPr bwMode="auto">
            <a:xfrm>
              <a:off x="3135" y="2825"/>
              <a:ext cx="317" cy="331"/>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5" name="Freeform 58">
              <a:extLst>
                <a:ext uri="{FF2B5EF4-FFF2-40B4-BE49-F238E27FC236}">
                  <a16:creationId xmlns:a16="http://schemas.microsoft.com/office/drawing/2014/main" id="{2A5F3145-D73D-4247-BD38-5291381D3624}"/>
                </a:ext>
              </a:extLst>
            </p:cNvPr>
            <p:cNvSpPr>
              <a:spLocks/>
            </p:cNvSpPr>
            <p:nvPr/>
          </p:nvSpPr>
          <p:spPr bwMode="auto">
            <a:xfrm>
              <a:off x="3388" y="2825"/>
              <a:ext cx="64" cy="62"/>
            </a:xfrm>
            <a:custGeom>
              <a:avLst/>
              <a:gdLst>
                <a:gd name="T0" fmla="*/ 64 w 64"/>
                <a:gd name="T1" fmla="*/ 62 h 62"/>
                <a:gd name="T2" fmla="*/ 0 w 64"/>
                <a:gd name="T3" fmla="*/ 0 h 62"/>
                <a:gd name="T4" fmla="*/ 0 w 64"/>
                <a:gd name="T5" fmla="*/ 62 h 62"/>
                <a:gd name="T6" fmla="*/ 64 w 64"/>
                <a:gd name="T7" fmla="*/ 62 h 62"/>
              </a:gdLst>
              <a:ahLst/>
              <a:cxnLst>
                <a:cxn ang="0">
                  <a:pos x="T0" y="T1"/>
                </a:cxn>
                <a:cxn ang="0">
                  <a:pos x="T2" y="T3"/>
                </a:cxn>
                <a:cxn ang="0">
                  <a:pos x="T4" y="T5"/>
                </a:cxn>
                <a:cxn ang="0">
                  <a:pos x="T6" y="T7"/>
                </a:cxn>
              </a:cxnLst>
              <a:rect l="0" t="0" r="r" b="b"/>
              <a:pathLst>
                <a:path w="64" h="62">
                  <a:moveTo>
                    <a:pt x="64" y="62"/>
                  </a:moveTo>
                  <a:lnTo>
                    <a:pt x="0" y="0"/>
                  </a:lnTo>
                  <a:lnTo>
                    <a:pt x="0" y="62"/>
                  </a:lnTo>
                  <a:lnTo>
                    <a:pt x="64" y="6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6" name="Rectangle 59">
              <a:extLst>
                <a:ext uri="{FF2B5EF4-FFF2-40B4-BE49-F238E27FC236}">
                  <a16:creationId xmlns:a16="http://schemas.microsoft.com/office/drawing/2014/main" id="{3AAA7139-352E-448D-966F-CFED1FCBD004}"/>
                </a:ext>
              </a:extLst>
            </p:cNvPr>
            <p:cNvSpPr>
              <a:spLocks noChangeArrowheads="1"/>
            </p:cNvSpPr>
            <p:nvPr/>
          </p:nvSpPr>
          <p:spPr bwMode="auto">
            <a:xfrm>
              <a:off x="3211" y="2925"/>
              <a:ext cx="160" cy="3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7" name="Rectangle 60">
              <a:extLst>
                <a:ext uri="{FF2B5EF4-FFF2-40B4-BE49-F238E27FC236}">
                  <a16:creationId xmlns:a16="http://schemas.microsoft.com/office/drawing/2014/main" id="{7AD27D7B-D215-4FB6-A094-B6058B9F07F3}"/>
                </a:ext>
              </a:extLst>
            </p:cNvPr>
            <p:cNvSpPr>
              <a:spLocks noChangeArrowheads="1"/>
            </p:cNvSpPr>
            <p:nvPr/>
          </p:nvSpPr>
          <p:spPr bwMode="auto">
            <a:xfrm>
              <a:off x="3211" y="2982"/>
              <a:ext cx="160" cy="3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8" name="Rectangle 61">
              <a:extLst>
                <a:ext uri="{FF2B5EF4-FFF2-40B4-BE49-F238E27FC236}">
                  <a16:creationId xmlns:a16="http://schemas.microsoft.com/office/drawing/2014/main" id="{B6388B0A-B9F4-4790-8C8D-46067BA5BD7B}"/>
                </a:ext>
              </a:extLst>
            </p:cNvPr>
            <p:cNvSpPr>
              <a:spLocks noChangeArrowheads="1"/>
            </p:cNvSpPr>
            <p:nvPr/>
          </p:nvSpPr>
          <p:spPr bwMode="auto">
            <a:xfrm>
              <a:off x="3211" y="3039"/>
              <a:ext cx="160" cy="3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grpSp>
      <p:grpSp>
        <p:nvGrpSpPr>
          <p:cNvPr id="157" name="Group 64">
            <a:extLst>
              <a:ext uri="{FF2B5EF4-FFF2-40B4-BE49-F238E27FC236}">
                <a16:creationId xmlns:a16="http://schemas.microsoft.com/office/drawing/2014/main" id="{CA2E1ADF-DEE8-46AF-B6CE-4264C9318D98}"/>
              </a:ext>
            </a:extLst>
          </p:cNvPr>
          <p:cNvGrpSpPr>
            <a:grpSpLocks noChangeAspect="1"/>
          </p:cNvGrpSpPr>
          <p:nvPr/>
        </p:nvGrpSpPr>
        <p:grpSpPr bwMode="auto">
          <a:xfrm>
            <a:off x="7780149" y="4446040"/>
            <a:ext cx="1822419" cy="1319737"/>
            <a:chOff x="4971" y="2823"/>
            <a:chExt cx="1171" cy="848"/>
          </a:xfrm>
        </p:grpSpPr>
        <p:sp>
          <p:nvSpPr>
            <p:cNvPr id="159" name="Rectangle 65">
              <a:extLst>
                <a:ext uri="{FF2B5EF4-FFF2-40B4-BE49-F238E27FC236}">
                  <a16:creationId xmlns:a16="http://schemas.microsoft.com/office/drawing/2014/main" id="{8D48C495-EFAB-412C-B339-4AFA05B0C448}"/>
                </a:ext>
              </a:extLst>
            </p:cNvPr>
            <p:cNvSpPr>
              <a:spLocks noChangeArrowheads="1"/>
            </p:cNvSpPr>
            <p:nvPr/>
          </p:nvSpPr>
          <p:spPr bwMode="auto">
            <a:xfrm>
              <a:off x="4993" y="2830"/>
              <a:ext cx="1120" cy="132"/>
            </a:xfrm>
            <a:prstGeom prst="rect">
              <a:avLst/>
            </a:prstGeom>
            <a:solidFill>
              <a:srgbClr val="B7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056" name="Freeform 66">
              <a:extLst>
                <a:ext uri="{FF2B5EF4-FFF2-40B4-BE49-F238E27FC236}">
                  <a16:creationId xmlns:a16="http://schemas.microsoft.com/office/drawing/2014/main" id="{E71D86D8-4C36-4860-973B-EE7CC8300DE7}"/>
                </a:ext>
              </a:extLst>
            </p:cNvPr>
            <p:cNvSpPr>
              <a:spLocks noEditPoints="1"/>
            </p:cNvSpPr>
            <p:nvPr/>
          </p:nvSpPr>
          <p:spPr bwMode="auto">
            <a:xfrm>
              <a:off x="4971" y="2823"/>
              <a:ext cx="1171" cy="848"/>
            </a:xfrm>
            <a:custGeom>
              <a:avLst/>
              <a:gdLst>
                <a:gd name="T0" fmla="*/ 1945 w 2021"/>
                <a:gd name="T1" fmla="*/ 0 h 1474"/>
                <a:gd name="T2" fmla="*/ 77 w 2021"/>
                <a:gd name="T3" fmla="*/ 0 h 1474"/>
                <a:gd name="T4" fmla="*/ 0 w 2021"/>
                <a:gd name="T5" fmla="*/ 77 h 1474"/>
                <a:gd name="T6" fmla="*/ 0 w 2021"/>
                <a:gd name="T7" fmla="*/ 1397 h 1474"/>
                <a:gd name="T8" fmla="*/ 77 w 2021"/>
                <a:gd name="T9" fmla="*/ 1474 h 1474"/>
                <a:gd name="T10" fmla="*/ 1945 w 2021"/>
                <a:gd name="T11" fmla="*/ 1474 h 1474"/>
                <a:gd name="T12" fmla="*/ 2021 w 2021"/>
                <a:gd name="T13" fmla="*/ 1397 h 1474"/>
                <a:gd name="T14" fmla="*/ 2021 w 2021"/>
                <a:gd name="T15" fmla="*/ 77 h 1474"/>
                <a:gd name="T16" fmla="*/ 1945 w 2021"/>
                <a:gd name="T17" fmla="*/ 0 h 1474"/>
                <a:gd name="T18" fmla="*/ 156 w 2021"/>
                <a:gd name="T19" fmla="*/ 240 h 1474"/>
                <a:gd name="T20" fmla="*/ 56 w 2021"/>
                <a:gd name="T21" fmla="*/ 139 h 1474"/>
                <a:gd name="T22" fmla="*/ 156 w 2021"/>
                <a:gd name="T23" fmla="*/ 38 h 1474"/>
                <a:gd name="T24" fmla="*/ 257 w 2021"/>
                <a:gd name="T25" fmla="*/ 139 h 1474"/>
                <a:gd name="T26" fmla="*/ 156 w 2021"/>
                <a:gd name="T27" fmla="*/ 240 h 1474"/>
                <a:gd name="T28" fmla="*/ 1964 w 2021"/>
                <a:gd name="T29" fmla="*/ 191 h 1474"/>
                <a:gd name="T30" fmla="*/ 295 w 2021"/>
                <a:gd name="T31" fmla="*/ 191 h 1474"/>
                <a:gd name="T32" fmla="*/ 295 w 2021"/>
                <a:gd name="T33" fmla="*/ 74 h 1474"/>
                <a:gd name="T34" fmla="*/ 1964 w 2021"/>
                <a:gd name="T35" fmla="*/ 74 h 1474"/>
                <a:gd name="T36" fmla="*/ 1964 w 2021"/>
                <a:gd name="T37" fmla="*/ 191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1" h="1474">
                  <a:moveTo>
                    <a:pt x="1945" y="0"/>
                  </a:moveTo>
                  <a:cubicBezTo>
                    <a:pt x="77" y="0"/>
                    <a:pt x="77" y="0"/>
                    <a:pt x="77" y="0"/>
                  </a:cubicBezTo>
                  <a:cubicBezTo>
                    <a:pt x="13" y="0"/>
                    <a:pt x="0" y="13"/>
                    <a:pt x="0" y="77"/>
                  </a:cubicBezTo>
                  <a:cubicBezTo>
                    <a:pt x="0" y="1397"/>
                    <a:pt x="0" y="1397"/>
                    <a:pt x="0" y="1397"/>
                  </a:cubicBezTo>
                  <a:cubicBezTo>
                    <a:pt x="0" y="1461"/>
                    <a:pt x="13" y="1474"/>
                    <a:pt x="77" y="1474"/>
                  </a:cubicBezTo>
                  <a:cubicBezTo>
                    <a:pt x="1945" y="1474"/>
                    <a:pt x="1945" y="1474"/>
                    <a:pt x="1945" y="1474"/>
                  </a:cubicBezTo>
                  <a:cubicBezTo>
                    <a:pt x="2008" y="1474"/>
                    <a:pt x="2021" y="1461"/>
                    <a:pt x="2021" y="1397"/>
                  </a:cubicBezTo>
                  <a:cubicBezTo>
                    <a:pt x="2021" y="77"/>
                    <a:pt x="2021" y="77"/>
                    <a:pt x="2021" y="77"/>
                  </a:cubicBezTo>
                  <a:cubicBezTo>
                    <a:pt x="2021" y="13"/>
                    <a:pt x="2008" y="0"/>
                    <a:pt x="1945" y="0"/>
                  </a:cubicBezTo>
                  <a:close/>
                  <a:moveTo>
                    <a:pt x="156" y="240"/>
                  </a:moveTo>
                  <a:cubicBezTo>
                    <a:pt x="101" y="240"/>
                    <a:pt x="56" y="195"/>
                    <a:pt x="56" y="139"/>
                  </a:cubicBezTo>
                  <a:cubicBezTo>
                    <a:pt x="56" y="83"/>
                    <a:pt x="101" y="38"/>
                    <a:pt x="156" y="38"/>
                  </a:cubicBezTo>
                  <a:cubicBezTo>
                    <a:pt x="212" y="38"/>
                    <a:pt x="257" y="83"/>
                    <a:pt x="257" y="139"/>
                  </a:cubicBezTo>
                  <a:cubicBezTo>
                    <a:pt x="257" y="195"/>
                    <a:pt x="212" y="240"/>
                    <a:pt x="156" y="240"/>
                  </a:cubicBezTo>
                  <a:close/>
                  <a:moveTo>
                    <a:pt x="1964" y="191"/>
                  </a:moveTo>
                  <a:cubicBezTo>
                    <a:pt x="295" y="191"/>
                    <a:pt x="295" y="191"/>
                    <a:pt x="295" y="191"/>
                  </a:cubicBezTo>
                  <a:cubicBezTo>
                    <a:pt x="295" y="74"/>
                    <a:pt x="295" y="74"/>
                    <a:pt x="295" y="74"/>
                  </a:cubicBezTo>
                  <a:cubicBezTo>
                    <a:pt x="1964" y="74"/>
                    <a:pt x="1964" y="74"/>
                    <a:pt x="1964" y="74"/>
                  </a:cubicBezTo>
                  <a:lnTo>
                    <a:pt x="1964" y="19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057" name="Freeform 67">
              <a:extLst>
                <a:ext uri="{FF2B5EF4-FFF2-40B4-BE49-F238E27FC236}">
                  <a16:creationId xmlns:a16="http://schemas.microsoft.com/office/drawing/2014/main" id="{EF891232-A10B-4CF2-B33B-618E9013EE85}"/>
                </a:ext>
              </a:extLst>
            </p:cNvPr>
            <p:cNvSpPr>
              <a:spLocks/>
            </p:cNvSpPr>
            <p:nvPr/>
          </p:nvSpPr>
          <p:spPr bwMode="auto">
            <a:xfrm>
              <a:off x="5027" y="2877"/>
              <a:ext cx="69" cy="51"/>
            </a:xfrm>
            <a:custGeom>
              <a:avLst/>
              <a:gdLst>
                <a:gd name="T0" fmla="*/ 23 w 69"/>
                <a:gd name="T1" fmla="*/ 19 h 51"/>
                <a:gd name="T2" fmla="*/ 44 w 69"/>
                <a:gd name="T3" fmla="*/ 0 h 51"/>
                <a:gd name="T4" fmla="*/ 27 w 69"/>
                <a:gd name="T5" fmla="*/ 0 h 51"/>
                <a:gd name="T6" fmla="*/ 0 w 69"/>
                <a:gd name="T7" fmla="*/ 26 h 51"/>
                <a:gd name="T8" fmla="*/ 27 w 69"/>
                <a:gd name="T9" fmla="*/ 51 h 51"/>
                <a:gd name="T10" fmla="*/ 44 w 69"/>
                <a:gd name="T11" fmla="*/ 51 h 51"/>
                <a:gd name="T12" fmla="*/ 23 w 69"/>
                <a:gd name="T13" fmla="*/ 32 h 51"/>
                <a:gd name="T14" fmla="*/ 69 w 69"/>
                <a:gd name="T15" fmla="*/ 32 h 51"/>
                <a:gd name="T16" fmla="*/ 69 w 69"/>
                <a:gd name="T17" fmla="*/ 19 h 51"/>
                <a:gd name="T18" fmla="*/ 23 w 69"/>
                <a:gd name="T19" fmla="*/ 1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51">
                  <a:moveTo>
                    <a:pt x="23" y="19"/>
                  </a:moveTo>
                  <a:lnTo>
                    <a:pt x="44" y="0"/>
                  </a:lnTo>
                  <a:lnTo>
                    <a:pt x="27" y="0"/>
                  </a:lnTo>
                  <a:lnTo>
                    <a:pt x="0" y="26"/>
                  </a:lnTo>
                  <a:lnTo>
                    <a:pt x="27" y="51"/>
                  </a:lnTo>
                  <a:lnTo>
                    <a:pt x="44" y="51"/>
                  </a:lnTo>
                  <a:lnTo>
                    <a:pt x="23" y="32"/>
                  </a:lnTo>
                  <a:lnTo>
                    <a:pt x="69" y="32"/>
                  </a:lnTo>
                  <a:lnTo>
                    <a:pt x="69" y="19"/>
                  </a:lnTo>
                  <a:lnTo>
                    <a:pt x="23"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058" name="Rectangle 68">
              <a:extLst>
                <a:ext uri="{FF2B5EF4-FFF2-40B4-BE49-F238E27FC236}">
                  <a16:creationId xmlns:a16="http://schemas.microsoft.com/office/drawing/2014/main" id="{9BA23D09-F337-41E7-849F-DC0C0A5E2A36}"/>
                </a:ext>
              </a:extLst>
            </p:cNvPr>
            <p:cNvSpPr>
              <a:spLocks noChangeArrowheads="1"/>
            </p:cNvSpPr>
            <p:nvPr/>
          </p:nvSpPr>
          <p:spPr bwMode="auto">
            <a:xfrm>
              <a:off x="4999" y="2983"/>
              <a:ext cx="1114" cy="649"/>
            </a:xfrm>
            <a:prstGeom prst="rect">
              <a:avLst/>
            </a:prstGeom>
            <a:solidFill>
              <a:srgbClr val="198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059" name="Rectangle 69">
              <a:extLst>
                <a:ext uri="{FF2B5EF4-FFF2-40B4-BE49-F238E27FC236}">
                  <a16:creationId xmlns:a16="http://schemas.microsoft.com/office/drawing/2014/main" id="{1370A1BF-BE0A-4EDF-8158-4E560D0E92C5}"/>
                </a:ext>
              </a:extLst>
            </p:cNvPr>
            <p:cNvSpPr>
              <a:spLocks noChangeArrowheads="1"/>
            </p:cNvSpPr>
            <p:nvPr/>
          </p:nvSpPr>
          <p:spPr bwMode="auto">
            <a:xfrm>
              <a:off x="5100" y="3216"/>
              <a:ext cx="32" cy="2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060" name="Rectangle 70">
              <a:extLst>
                <a:ext uri="{FF2B5EF4-FFF2-40B4-BE49-F238E27FC236}">
                  <a16:creationId xmlns:a16="http://schemas.microsoft.com/office/drawing/2014/main" id="{779A49A7-28E2-47BF-ACF2-E04AF58A2F40}"/>
                </a:ext>
              </a:extLst>
            </p:cNvPr>
            <p:cNvSpPr>
              <a:spLocks noChangeArrowheads="1"/>
            </p:cNvSpPr>
            <p:nvPr/>
          </p:nvSpPr>
          <p:spPr bwMode="auto">
            <a:xfrm>
              <a:off x="5143" y="3142"/>
              <a:ext cx="32" cy="3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061" name="Rectangle 71">
              <a:extLst>
                <a:ext uri="{FF2B5EF4-FFF2-40B4-BE49-F238E27FC236}">
                  <a16:creationId xmlns:a16="http://schemas.microsoft.com/office/drawing/2014/main" id="{A44DBA03-559A-49CA-B093-BF0B68EDC164}"/>
                </a:ext>
              </a:extLst>
            </p:cNvPr>
            <p:cNvSpPr>
              <a:spLocks noChangeArrowheads="1"/>
            </p:cNvSpPr>
            <p:nvPr/>
          </p:nvSpPr>
          <p:spPr bwMode="auto">
            <a:xfrm>
              <a:off x="5186" y="3278"/>
              <a:ext cx="32" cy="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062" name="Rectangle 72">
              <a:extLst>
                <a:ext uri="{FF2B5EF4-FFF2-40B4-BE49-F238E27FC236}">
                  <a16:creationId xmlns:a16="http://schemas.microsoft.com/office/drawing/2014/main" id="{96A7F1A6-891F-491B-9A9E-3324B97BCA9F}"/>
                </a:ext>
              </a:extLst>
            </p:cNvPr>
            <p:cNvSpPr>
              <a:spLocks noChangeArrowheads="1"/>
            </p:cNvSpPr>
            <p:nvPr/>
          </p:nvSpPr>
          <p:spPr bwMode="auto">
            <a:xfrm>
              <a:off x="5229" y="3187"/>
              <a:ext cx="32" cy="2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063" name="Rectangle 73">
              <a:extLst>
                <a:ext uri="{FF2B5EF4-FFF2-40B4-BE49-F238E27FC236}">
                  <a16:creationId xmlns:a16="http://schemas.microsoft.com/office/drawing/2014/main" id="{A3049326-3CF5-46B4-B5FE-F681F8A5D23B}"/>
                </a:ext>
              </a:extLst>
            </p:cNvPr>
            <p:cNvSpPr>
              <a:spLocks noChangeArrowheads="1"/>
            </p:cNvSpPr>
            <p:nvPr/>
          </p:nvSpPr>
          <p:spPr bwMode="auto">
            <a:xfrm>
              <a:off x="5272" y="3142"/>
              <a:ext cx="32" cy="3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064" name="Freeform 74">
              <a:extLst>
                <a:ext uri="{FF2B5EF4-FFF2-40B4-BE49-F238E27FC236}">
                  <a16:creationId xmlns:a16="http://schemas.microsoft.com/office/drawing/2014/main" id="{2D97E962-A968-44CB-8044-82EC925EEFE8}"/>
                </a:ext>
              </a:extLst>
            </p:cNvPr>
            <p:cNvSpPr>
              <a:spLocks/>
            </p:cNvSpPr>
            <p:nvPr/>
          </p:nvSpPr>
          <p:spPr bwMode="auto">
            <a:xfrm>
              <a:off x="5407" y="3187"/>
              <a:ext cx="296" cy="85"/>
            </a:xfrm>
            <a:custGeom>
              <a:avLst/>
              <a:gdLst>
                <a:gd name="T0" fmla="*/ 0 w 296"/>
                <a:gd name="T1" fmla="*/ 85 h 85"/>
                <a:gd name="T2" fmla="*/ 135 w 296"/>
                <a:gd name="T3" fmla="*/ 37 h 85"/>
                <a:gd name="T4" fmla="*/ 258 w 296"/>
                <a:gd name="T5" fmla="*/ 60 h 85"/>
                <a:gd name="T6" fmla="*/ 296 w 296"/>
                <a:gd name="T7" fmla="*/ 0 h 85"/>
              </a:gdLst>
              <a:ahLst/>
              <a:cxnLst>
                <a:cxn ang="0">
                  <a:pos x="T0" y="T1"/>
                </a:cxn>
                <a:cxn ang="0">
                  <a:pos x="T2" y="T3"/>
                </a:cxn>
                <a:cxn ang="0">
                  <a:pos x="T4" y="T5"/>
                </a:cxn>
                <a:cxn ang="0">
                  <a:pos x="T6" y="T7"/>
                </a:cxn>
              </a:cxnLst>
              <a:rect l="0" t="0" r="r" b="b"/>
              <a:pathLst>
                <a:path w="296" h="85">
                  <a:moveTo>
                    <a:pt x="0" y="85"/>
                  </a:moveTo>
                  <a:lnTo>
                    <a:pt x="135" y="37"/>
                  </a:lnTo>
                  <a:lnTo>
                    <a:pt x="258" y="60"/>
                  </a:lnTo>
                  <a:lnTo>
                    <a:pt x="296" y="0"/>
                  </a:lnTo>
                </a:path>
              </a:pathLst>
            </a:custGeom>
            <a:noFill/>
            <a:ln w="174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065" name="Freeform 75">
              <a:extLst>
                <a:ext uri="{FF2B5EF4-FFF2-40B4-BE49-F238E27FC236}">
                  <a16:creationId xmlns:a16="http://schemas.microsoft.com/office/drawing/2014/main" id="{BD690065-190F-47FC-B8FA-A2463AEE7BFF}"/>
                </a:ext>
              </a:extLst>
            </p:cNvPr>
            <p:cNvSpPr>
              <a:spLocks/>
            </p:cNvSpPr>
            <p:nvPr/>
          </p:nvSpPr>
          <p:spPr bwMode="auto">
            <a:xfrm>
              <a:off x="5407" y="3298"/>
              <a:ext cx="296" cy="75"/>
            </a:xfrm>
            <a:custGeom>
              <a:avLst/>
              <a:gdLst>
                <a:gd name="T0" fmla="*/ 0 w 296"/>
                <a:gd name="T1" fmla="*/ 75 h 75"/>
                <a:gd name="T2" fmla="*/ 135 w 296"/>
                <a:gd name="T3" fmla="*/ 68 h 75"/>
                <a:gd name="T4" fmla="*/ 258 w 296"/>
                <a:gd name="T5" fmla="*/ 0 h 75"/>
                <a:gd name="T6" fmla="*/ 296 w 296"/>
                <a:gd name="T7" fmla="*/ 21 h 75"/>
              </a:gdLst>
              <a:ahLst/>
              <a:cxnLst>
                <a:cxn ang="0">
                  <a:pos x="T0" y="T1"/>
                </a:cxn>
                <a:cxn ang="0">
                  <a:pos x="T2" y="T3"/>
                </a:cxn>
                <a:cxn ang="0">
                  <a:pos x="T4" y="T5"/>
                </a:cxn>
                <a:cxn ang="0">
                  <a:pos x="T6" y="T7"/>
                </a:cxn>
              </a:cxnLst>
              <a:rect l="0" t="0" r="r" b="b"/>
              <a:pathLst>
                <a:path w="296" h="75">
                  <a:moveTo>
                    <a:pt x="0" y="75"/>
                  </a:moveTo>
                  <a:lnTo>
                    <a:pt x="135" y="68"/>
                  </a:lnTo>
                  <a:lnTo>
                    <a:pt x="258" y="0"/>
                  </a:lnTo>
                  <a:lnTo>
                    <a:pt x="296" y="21"/>
                  </a:lnTo>
                </a:path>
              </a:pathLst>
            </a:custGeom>
            <a:noFill/>
            <a:ln w="174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066" name="Line 76">
              <a:extLst>
                <a:ext uri="{FF2B5EF4-FFF2-40B4-BE49-F238E27FC236}">
                  <a16:creationId xmlns:a16="http://schemas.microsoft.com/office/drawing/2014/main" id="{A481044A-DFBA-4775-8A45-DE1E9A8F445B}"/>
                </a:ext>
              </a:extLst>
            </p:cNvPr>
            <p:cNvSpPr>
              <a:spLocks noChangeShapeType="1"/>
            </p:cNvSpPr>
            <p:nvPr/>
          </p:nvSpPr>
          <p:spPr bwMode="auto">
            <a:xfrm>
              <a:off x="5054" y="3500"/>
              <a:ext cx="295" cy="0"/>
            </a:xfrm>
            <a:prstGeom prst="line">
              <a:avLst/>
            </a:prstGeom>
            <a:noFill/>
            <a:ln w="1111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067" name="Line 77">
              <a:extLst>
                <a:ext uri="{FF2B5EF4-FFF2-40B4-BE49-F238E27FC236}">
                  <a16:creationId xmlns:a16="http://schemas.microsoft.com/office/drawing/2014/main" id="{6B1EA817-EA26-4975-86E6-4C050D4C63B4}"/>
                </a:ext>
              </a:extLst>
            </p:cNvPr>
            <p:cNvSpPr>
              <a:spLocks noChangeShapeType="1"/>
            </p:cNvSpPr>
            <p:nvPr/>
          </p:nvSpPr>
          <p:spPr bwMode="auto">
            <a:xfrm>
              <a:off x="5405" y="3500"/>
              <a:ext cx="296" cy="0"/>
            </a:xfrm>
            <a:prstGeom prst="line">
              <a:avLst/>
            </a:prstGeom>
            <a:noFill/>
            <a:ln w="1111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068" name="Line 78">
              <a:extLst>
                <a:ext uri="{FF2B5EF4-FFF2-40B4-BE49-F238E27FC236}">
                  <a16:creationId xmlns:a16="http://schemas.microsoft.com/office/drawing/2014/main" id="{DA41557E-C913-46E6-9479-BBEA3CC2A956}"/>
                </a:ext>
              </a:extLst>
            </p:cNvPr>
            <p:cNvSpPr>
              <a:spLocks noChangeShapeType="1"/>
            </p:cNvSpPr>
            <p:nvPr/>
          </p:nvSpPr>
          <p:spPr bwMode="auto">
            <a:xfrm>
              <a:off x="5757" y="3500"/>
              <a:ext cx="295" cy="0"/>
            </a:xfrm>
            <a:prstGeom prst="line">
              <a:avLst/>
            </a:prstGeom>
            <a:noFill/>
            <a:ln w="1111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069" name="Freeform 79">
              <a:extLst>
                <a:ext uri="{FF2B5EF4-FFF2-40B4-BE49-F238E27FC236}">
                  <a16:creationId xmlns:a16="http://schemas.microsoft.com/office/drawing/2014/main" id="{CDC584D4-5489-4720-9037-9D346D47817A}"/>
                </a:ext>
              </a:extLst>
            </p:cNvPr>
            <p:cNvSpPr>
              <a:spLocks/>
            </p:cNvSpPr>
            <p:nvPr/>
          </p:nvSpPr>
          <p:spPr bwMode="auto">
            <a:xfrm>
              <a:off x="5770" y="3173"/>
              <a:ext cx="228" cy="241"/>
            </a:xfrm>
            <a:custGeom>
              <a:avLst/>
              <a:gdLst>
                <a:gd name="T0" fmla="*/ 209 w 394"/>
                <a:gd name="T1" fmla="*/ 330 h 419"/>
                <a:gd name="T2" fmla="*/ 89 w 394"/>
                <a:gd name="T3" fmla="*/ 209 h 419"/>
                <a:gd name="T4" fmla="*/ 209 w 394"/>
                <a:gd name="T5" fmla="*/ 89 h 419"/>
                <a:gd name="T6" fmla="*/ 209 w 394"/>
                <a:gd name="T7" fmla="*/ 0 h 419"/>
                <a:gd name="T8" fmla="*/ 0 w 394"/>
                <a:gd name="T9" fmla="*/ 209 h 419"/>
                <a:gd name="T10" fmla="*/ 209 w 394"/>
                <a:gd name="T11" fmla="*/ 419 h 419"/>
                <a:gd name="T12" fmla="*/ 394 w 394"/>
                <a:gd name="T13" fmla="*/ 309 h 419"/>
                <a:gd name="T14" fmla="*/ 316 w 394"/>
                <a:gd name="T15" fmla="*/ 267 h 419"/>
                <a:gd name="T16" fmla="*/ 209 w 394"/>
                <a:gd name="T17" fmla="*/ 33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419">
                  <a:moveTo>
                    <a:pt x="209" y="330"/>
                  </a:moveTo>
                  <a:cubicBezTo>
                    <a:pt x="143" y="330"/>
                    <a:pt x="89" y="276"/>
                    <a:pt x="89" y="209"/>
                  </a:cubicBezTo>
                  <a:cubicBezTo>
                    <a:pt x="89" y="143"/>
                    <a:pt x="143" y="89"/>
                    <a:pt x="209" y="89"/>
                  </a:cubicBezTo>
                  <a:cubicBezTo>
                    <a:pt x="209" y="0"/>
                    <a:pt x="209" y="0"/>
                    <a:pt x="209" y="0"/>
                  </a:cubicBezTo>
                  <a:cubicBezTo>
                    <a:pt x="94" y="0"/>
                    <a:pt x="0" y="94"/>
                    <a:pt x="0" y="209"/>
                  </a:cubicBezTo>
                  <a:cubicBezTo>
                    <a:pt x="0" y="325"/>
                    <a:pt x="94" y="419"/>
                    <a:pt x="209" y="419"/>
                  </a:cubicBezTo>
                  <a:cubicBezTo>
                    <a:pt x="289" y="419"/>
                    <a:pt x="359" y="375"/>
                    <a:pt x="394" y="309"/>
                  </a:cubicBezTo>
                  <a:cubicBezTo>
                    <a:pt x="316" y="267"/>
                    <a:pt x="316" y="267"/>
                    <a:pt x="316" y="267"/>
                  </a:cubicBezTo>
                  <a:cubicBezTo>
                    <a:pt x="295" y="305"/>
                    <a:pt x="255" y="330"/>
                    <a:pt x="209" y="330"/>
                  </a:cubicBezTo>
                  <a:close/>
                </a:path>
              </a:pathLst>
            </a:custGeom>
            <a:noFill/>
            <a:ln w="174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070" name="Freeform 80">
              <a:extLst>
                <a:ext uri="{FF2B5EF4-FFF2-40B4-BE49-F238E27FC236}">
                  <a16:creationId xmlns:a16="http://schemas.microsoft.com/office/drawing/2014/main" id="{6285B493-E207-4F7D-88CA-DDDAE340DE39}"/>
                </a:ext>
              </a:extLst>
            </p:cNvPr>
            <p:cNvSpPr>
              <a:spLocks/>
            </p:cNvSpPr>
            <p:nvPr/>
          </p:nvSpPr>
          <p:spPr bwMode="auto">
            <a:xfrm>
              <a:off x="5891" y="3173"/>
              <a:ext cx="121" cy="178"/>
            </a:xfrm>
            <a:custGeom>
              <a:avLst/>
              <a:gdLst>
                <a:gd name="T0" fmla="*/ 0 w 210"/>
                <a:gd name="T1" fmla="*/ 0 h 309"/>
                <a:gd name="T2" fmla="*/ 0 w 210"/>
                <a:gd name="T3" fmla="*/ 89 h 309"/>
                <a:gd name="T4" fmla="*/ 121 w 210"/>
                <a:gd name="T5" fmla="*/ 209 h 309"/>
                <a:gd name="T6" fmla="*/ 107 w 210"/>
                <a:gd name="T7" fmla="*/ 267 h 309"/>
                <a:gd name="T8" fmla="*/ 185 w 210"/>
                <a:gd name="T9" fmla="*/ 309 h 309"/>
                <a:gd name="T10" fmla="*/ 210 w 210"/>
                <a:gd name="T11" fmla="*/ 209 h 309"/>
                <a:gd name="T12" fmla="*/ 0 w 210"/>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210" h="309">
                  <a:moveTo>
                    <a:pt x="0" y="0"/>
                  </a:moveTo>
                  <a:cubicBezTo>
                    <a:pt x="0" y="89"/>
                    <a:pt x="0" y="89"/>
                    <a:pt x="0" y="89"/>
                  </a:cubicBezTo>
                  <a:cubicBezTo>
                    <a:pt x="67" y="89"/>
                    <a:pt x="121" y="143"/>
                    <a:pt x="121" y="209"/>
                  </a:cubicBezTo>
                  <a:cubicBezTo>
                    <a:pt x="121" y="230"/>
                    <a:pt x="116" y="250"/>
                    <a:pt x="107" y="267"/>
                  </a:cubicBezTo>
                  <a:cubicBezTo>
                    <a:pt x="185" y="309"/>
                    <a:pt x="185" y="309"/>
                    <a:pt x="185" y="309"/>
                  </a:cubicBezTo>
                  <a:cubicBezTo>
                    <a:pt x="201" y="279"/>
                    <a:pt x="210" y="245"/>
                    <a:pt x="210" y="209"/>
                  </a:cubicBezTo>
                  <a:cubicBezTo>
                    <a:pt x="210" y="94"/>
                    <a:pt x="116" y="0"/>
                    <a:pt x="0" y="0"/>
                  </a:cubicBezTo>
                  <a:close/>
                </a:path>
              </a:pathLst>
            </a:custGeom>
            <a:solidFill>
              <a:srgbClr val="FFFFFF"/>
            </a:solidFill>
            <a:ln w="17463" cap="rnd">
              <a:solidFill>
                <a:srgbClr val="FFFFFF"/>
              </a:solid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2687746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Logic Apps</a:t>
            </a:r>
          </a:p>
        </p:txBody>
      </p:sp>
      <p:sp>
        <p:nvSpPr>
          <p:cNvPr id="3" name="Text Placeholder 2">
            <a:extLst>
              <a:ext uri="{FF2B5EF4-FFF2-40B4-BE49-F238E27FC236}">
                <a16:creationId xmlns:a16="http://schemas.microsoft.com/office/drawing/2014/main" id="{23FD9732-E746-4953-9B28-B1BFD3C3E7CC}"/>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9733408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solidFill>
                  <a:srgbClr val="002060"/>
                </a:solidFill>
                <a:latin typeface="Segoe UI" panose="020B0502040204020203" pitchFamily="34" charset="0"/>
                <a:cs typeface="Segoe UI" panose="020B0502040204020203" pitchFamily="34" charset="0"/>
              </a:rPr>
              <a:t>Challenge Zero</a:t>
            </a:r>
            <a:br>
              <a:rPr lang="en-US" dirty="0"/>
            </a:br>
            <a:r>
              <a:rPr lang="en-US" sz="3200" b="1" dirty="0">
                <a:solidFill>
                  <a:srgbClr val="7030A0"/>
                </a:solidFill>
                <a:latin typeface="Segoe UI" panose="020B0502040204020203" pitchFamily="34" charset="0"/>
                <a:cs typeface="Segoe UI" panose="020B0502040204020203" pitchFamily="34" charset="0"/>
              </a:rPr>
              <a:t>Pre-requirements</a:t>
            </a:r>
          </a:p>
        </p:txBody>
      </p:sp>
      <p:sp>
        <p:nvSpPr>
          <p:cNvPr id="2" name="Text Placeholder 1"/>
          <p:cNvSpPr>
            <a:spLocks noGrp="1"/>
          </p:cNvSpPr>
          <p:nvPr>
            <p:ph type="body" sz="quarter" idx="10"/>
          </p:nvPr>
        </p:nvSpPr>
        <p:spPr>
          <a:xfrm>
            <a:off x="271558" y="2189047"/>
            <a:ext cx="11653523" cy="4159280"/>
          </a:xfrm>
        </p:spPr>
        <p:txBody>
          <a:bodyPr>
            <a:normAutofit/>
          </a:bodyPr>
          <a:lstStyle/>
          <a:p>
            <a:pPr algn="l">
              <a:buFont typeface="Arial" panose="020B0604020202020204" pitchFamily="34" charset="0"/>
              <a:buChar char="•"/>
            </a:pPr>
            <a:r>
              <a:rPr lang="en-US" dirty="0"/>
              <a:t>Your laptop: Win, MacOS or Linux with administrator rights.</a:t>
            </a:r>
          </a:p>
          <a:p>
            <a:pPr algn="l">
              <a:buFont typeface="Arial" panose="020B0604020202020204" pitchFamily="34" charset="0"/>
              <a:buChar char="•"/>
            </a:pPr>
            <a:r>
              <a:rPr lang="en-US" dirty="0"/>
              <a:t>Active Azure Subscription with contributor level access or equivalent</a:t>
            </a:r>
          </a:p>
        </p:txBody>
      </p:sp>
      <p:pic>
        <p:nvPicPr>
          <p:cNvPr id="5" name="Picture 4" descr="Text&#10;&#10;Description automatically generated">
            <a:extLst>
              <a:ext uri="{FF2B5EF4-FFF2-40B4-BE49-F238E27FC236}">
                <a16:creationId xmlns:a16="http://schemas.microsoft.com/office/drawing/2014/main" id="{E0B65B75-A899-CEC2-AF21-4ADBC08BF99E}"/>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698523" y="-229216"/>
            <a:ext cx="3622431" cy="1704766"/>
          </a:xfrm>
          <a:prstGeom prst="rect">
            <a:avLst/>
          </a:prstGeom>
        </p:spPr>
      </p:pic>
    </p:spTree>
    <p:extLst>
      <p:ext uri="{BB962C8B-B14F-4D97-AF65-F5344CB8AC3E}">
        <p14:creationId xmlns:p14="http://schemas.microsoft.com/office/powerpoint/2010/main" val="408639350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DC04AF5-4AB0-4ABD-80FA-384D5CC95314}"/>
              </a:ext>
            </a:extLst>
          </p:cNvPr>
          <p:cNvGrpSpPr/>
          <p:nvPr/>
        </p:nvGrpSpPr>
        <p:grpSpPr>
          <a:xfrm>
            <a:off x="8561169" y="2457873"/>
            <a:ext cx="2889004" cy="1590297"/>
            <a:chOff x="8905440" y="2686172"/>
            <a:chExt cx="2946935" cy="1622186"/>
          </a:xfrm>
        </p:grpSpPr>
        <p:sp>
          <p:nvSpPr>
            <p:cNvPr id="13" name="Left Brace 12"/>
            <p:cNvSpPr/>
            <p:nvPr/>
          </p:nvSpPr>
          <p:spPr>
            <a:xfrm rot="10800000">
              <a:off x="11247438" y="2686172"/>
              <a:ext cx="604937" cy="1622186"/>
            </a:xfrm>
            <a:prstGeom prst="leftBrace">
              <a:avLst>
                <a:gd name="adj1" fmla="val 51383"/>
                <a:gd name="adj2" fmla="val 50000"/>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963">
                <a:defRPr/>
              </a:pPr>
              <a:endParaRPr lang="en-US">
                <a:solidFill>
                  <a:srgbClr val="505050"/>
                </a:solidFill>
                <a:latin typeface="Segoe UI"/>
              </a:endParaRPr>
            </a:p>
          </p:txBody>
        </p:sp>
        <p:sp>
          <p:nvSpPr>
            <p:cNvPr id="14" name="Left Brace 13"/>
            <p:cNvSpPr/>
            <p:nvPr/>
          </p:nvSpPr>
          <p:spPr>
            <a:xfrm rot="10800000" flipH="1">
              <a:off x="8905440" y="2686172"/>
              <a:ext cx="604937" cy="1622184"/>
            </a:xfrm>
            <a:prstGeom prst="leftBrace">
              <a:avLst>
                <a:gd name="adj1" fmla="val 51383"/>
                <a:gd name="adj2" fmla="val 50000"/>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963">
                <a:defRPr/>
              </a:pPr>
              <a:endParaRPr lang="en-US">
                <a:solidFill>
                  <a:srgbClr val="505050"/>
                </a:solidFill>
                <a:latin typeface="Segoe UI"/>
              </a:endParaRPr>
            </a:p>
          </p:txBody>
        </p:sp>
        <p:sp>
          <p:nvSpPr>
            <p:cNvPr id="18" name="Org_ECA6">
              <a:extLst>
                <a:ext uri="{FF2B5EF4-FFF2-40B4-BE49-F238E27FC236}">
                  <a16:creationId xmlns:a16="http://schemas.microsoft.com/office/drawing/2014/main" id="{185C1AC1-1C62-4544-9322-DDFAFFE87DCE}"/>
                </a:ext>
              </a:extLst>
            </p:cNvPr>
            <p:cNvSpPr>
              <a:spLocks noChangeAspect="1" noEditPoints="1"/>
            </p:cNvSpPr>
            <p:nvPr/>
          </p:nvSpPr>
          <p:spPr bwMode="auto">
            <a:xfrm>
              <a:off x="9676320" y="2794333"/>
              <a:ext cx="1405175" cy="1405860"/>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882">
                <a:gradFill>
                  <a:gsLst>
                    <a:gs pos="0">
                      <a:srgbClr val="505050"/>
                    </a:gs>
                    <a:gs pos="100000">
                      <a:srgbClr val="505050"/>
                    </a:gs>
                  </a:gsLst>
                  <a:lin ang="5400000" scaled="1"/>
                </a:gradFill>
                <a:latin typeface="Segoe UI Semilight"/>
              </a:endParaRPr>
            </a:p>
          </p:txBody>
        </p:sp>
      </p:grpSp>
      <p:sp>
        <p:nvSpPr>
          <p:cNvPr id="2" name="Title 1"/>
          <p:cNvSpPr>
            <a:spLocks noGrp="1"/>
          </p:cNvSpPr>
          <p:nvPr>
            <p:ph type="title"/>
          </p:nvPr>
        </p:nvSpPr>
        <p:spPr>
          <a:xfrm>
            <a:off x="269240" y="289511"/>
            <a:ext cx="7621126" cy="1410197"/>
          </a:xfrm>
        </p:spPr>
        <p:txBody>
          <a:bodyPr>
            <a:normAutofit fontScale="90000"/>
          </a:bodyPr>
          <a:lstStyle/>
          <a:p>
            <a:r>
              <a:rPr lang="en-US" dirty="0"/>
              <a:t>Azure Logic Apps</a:t>
            </a:r>
            <a:br>
              <a:rPr lang="en-US" dirty="0"/>
            </a:br>
            <a:br>
              <a:rPr lang="en-US" dirty="0"/>
            </a:br>
            <a:endParaRPr lang="en-US" dirty="0"/>
          </a:p>
        </p:txBody>
      </p:sp>
      <p:sp>
        <p:nvSpPr>
          <p:cNvPr id="3" name="Text Placeholder 2"/>
          <p:cNvSpPr>
            <a:spLocks noGrp="1"/>
          </p:cNvSpPr>
          <p:nvPr>
            <p:ph type="body" sz="quarter" idx="10"/>
          </p:nvPr>
        </p:nvSpPr>
        <p:spPr/>
        <p:txBody>
          <a:bodyPr>
            <a:normAutofit lnSpcReduction="10000"/>
          </a:bodyPr>
          <a:lstStyle/>
          <a:p>
            <a:pPr lvl="2"/>
            <a:r>
              <a:rPr lang="en-US"/>
              <a:t>Fast integrations using a visual designer </a:t>
            </a:r>
            <a:br>
              <a:rPr lang="en-US"/>
            </a:br>
            <a:r>
              <a:rPr lang="en-US"/>
              <a:t>and workflow creation with triggers and actions</a:t>
            </a:r>
          </a:p>
          <a:p>
            <a:pPr lvl="2"/>
            <a:r>
              <a:rPr lang="en-US"/>
              <a:t>Connect applications, data and services</a:t>
            </a:r>
          </a:p>
          <a:p>
            <a:pPr lvl="2"/>
            <a:r>
              <a:rPr lang="en-US"/>
              <a:t>Connect and orchestrate Azure Functions</a:t>
            </a:r>
          </a:p>
          <a:p>
            <a:endParaRPr lang="en-US" dirty="0"/>
          </a:p>
        </p:txBody>
      </p:sp>
      <p:sp>
        <p:nvSpPr>
          <p:cNvPr id="5" name="Text Placeholder 4">
            <a:extLst>
              <a:ext uri="{FF2B5EF4-FFF2-40B4-BE49-F238E27FC236}">
                <a16:creationId xmlns:a16="http://schemas.microsoft.com/office/drawing/2014/main" id="{3ED05805-BFC8-4091-A463-F285B3E1617E}"/>
              </a:ext>
            </a:extLst>
          </p:cNvPr>
          <p:cNvSpPr>
            <a:spLocks noGrp="1"/>
          </p:cNvSpPr>
          <p:nvPr>
            <p:ph type="body" sz="quarter" idx="11"/>
          </p:nvPr>
        </p:nvSpPr>
        <p:spPr/>
        <p:txBody>
          <a:bodyPr>
            <a:normAutofit fontScale="77500" lnSpcReduction="20000"/>
          </a:bodyPr>
          <a:lstStyle/>
          <a:p>
            <a:r>
              <a:rPr lang="en-US"/>
              <a:t>Powerful Integration </a:t>
            </a:r>
            <a:br>
              <a:rPr lang="en-US"/>
            </a:br>
            <a:r>
              <a:rPr lang="en-US"/>
              <a:t>and Workflow Engine born in Azure</a:t>
            </a:r>
            <a:endParaRPr lang="en-US" dirty="0"/>
          </a:p>
        </p:txBody>
      </p:sp>
    </p:spTree>
    <p:extLst>
      <p:ext uri="{BB962C8B-B14F-4D97-AF65-F5344CB8AC3E}">
        <p14:creationId xmlns:p14="http://schemas.microsoft.com/office/powerpoint/2010/main" val="28595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665" y="320431"/>
            <a:ext cx="7591649" cy="6007892"/>
          </a:xfrm>
          <a:prstGeom prst="rect">
            <a:avLst/>
          </a:prstGeom>
          <a:effectLst/>
        </p:spPr>
      </p:pic>
      <p:sp>
        <p:nvSpPr>
          <p:cNvPr id="5" name="Rectangle 4"/>
          <p:cNvSpPr/>
          <p:nvPr/>
        </p:nvSpPr>
        <p:spPr bwMode="auto">
          <a:xfrm>
            <a:off x="867" y="974"/>
            <a:ext cx="4227848" cy="685605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 name="Title 1"/>
          <p:cNvSpPr txBox="1">
            <a:spLocks/>
          </p:cNvSpPr>
          <p:nvPr/>
        </p:nvSpPr>
        <p:spPr>
          <a:xfrm>
            <a:off x="270070" y="290403"/>
            <a:ext cx="3734571" cy="899409"/>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defRPr/>
            </a:pPr>
            <a:endParaRPr lang="en-NZ" sz="4704" spc="-100" dirty="0">
              <a:gradFill>
                <a:gsLst>
                  <a:gs pos="2917">
                    <a:srgbClr val="FFFFFF"/>
                  </a:gs>
                  <a:gs pos="30000">
                    <a:srgbClr val="FFFFFF"/>
                  </a:gs>
                </a:gsLst>
                <a:lin ang="5400000" scaled="0"/>
              </a:gradFill>
              <a:latin typeface="Segoe UI Light"/>
            </a:endParaRPr>
          </a:p>
        </p:txBody>
      </p:sp>
      <p:sp>
        <p:nvSpPr>
          <p:cNvPr id="8" name="Text Placeholder 2"/>
          <p:cNvSpPr txBox="1">
            <a:spLocks/>
          </p:cNvSpPr>
          <p:nvPr/>
        </p:nvSpPr>
        <p:spPr>
          <a:xfrm>
            <a:off x="269241" y="2358423"/>
            <a:ext cx="3585698" cy="3137981"/>
          </a:xfrm>
          <a:prstGeom prst="rect">
            <a:avLst/>
          </a:prstGeom>
        </p:spPr>
        <p:txBody>
          <a:bodyPr lIns="179158" tIns="143326" rIns="179158"/>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lvl="1" indent="0" defTabSz="914192">
              <a:spcBef>
                <a:spcPts val="0"/>
              </a:spcBef>
              <a:spcAft>
                <a:spcPts val="1176"/>
              </a:spcAft>
              <a:buNone/>
              <a:defRPr/>
            </a:pPr>
            <a:r>
              <a:rPr lang="en-US" dirty="0">
                <a:gradFill>
                  <a:gsLst>
                    <a:gs pos="2917">
                      <a:srgbClr val="FFFFFF"/>
                    </a:gs>
                    <a:gs pos="30000">
                      <a:srgbClr val="FFFFFF"/>
                    </a:gs>
                  </a:gsLst>
                  <a:lin ang="5400000" scaled="0"/>
                </a:gradFill>
                <a:latin typeface="Segoe UI" panose="020B0502040204020203" pitchFamily="34" charset="0"/>
              </a:rPr>
              <a:t>Workflow in the cloud</a:t>
            </a:r>
          </a:p>
          <a:p>
            <a:pPr marL="0" lvl="1" indent="0" defTabSz="914192">
              <a:spcBef>
                <a:spcPts val="0"/>
              </a:spcBef>
              <a:spcAft>
                <a:spcPts val="1176"/>
              </a:spcAft>
              <a:buNone/>
              <a:defRPr/>
            </a:pPr>
            <a:r>
              <a:rPr lang="en-US" dirty="0">
                <a:gradFill>
                  <a:gsLst>
                    <a:gs pos="2917">
                      <a:srgbClr val="FFFFFF"/>
                    </a:gs>
                    <a:gs pos="30000">
                      <a:srgbClr val="FFFFFF"/>
                    </a:gs>
                  </a:gsLst>
                  <a:lin ang="5400000" scaled="0"/>
                </a:gradFill>
                <a:latin typeface="Segoe UI" panose="020B0502040204020203" pitchFamily="34" charset="0"/>
              </a:rPr>
              <a:t>Powerful control flow</a:t>
            </a:r>
          </a:p>
          <a:p>
            <a:pPr marL="0" lvl="1" indent="0" defTabSz="914192">
              <a:spcBef>
                <a:spcPts val="0"/>
              </a:spcBef>
              <a:spcAft>
                <a:spcPts val="1176"/>
              </a:spcAft>
              <a:buNone/>
              <a:defRPr/>
            </a:pPr>
            <a:r>
              <a:rPr lang="en-US" dirty="0">
                <a:gradFill>
                  <a:gsLst>
                    <a:gs pos="2917">
                      <a:srgbClr val="FFFFFF"/>
                    </a:gs>
                    <a:gs pos="30000">
                      <a:srgbClr val="FFFFFF"/>
                    </a:gs>
                  </a:gsLst>
                  <a:lin ang="5400000" scaled="0"/>
                </a:gradFill>
                <a:latin typeface="Segoe UI" panose="020B0502040204020203" pitchFamily="34" charset="0"/>
              </a:rPr>
              <a:t>Connect disparate applications</a:t>
            </a:r>
          </a:p>
          <a:p>
            <a:pPr marL="0" lvl="1" indent="0" defTabSz="914192">
              <a:spcBef>
                <a:spcPts val="0"/>
              </a:spcBef>
              <a:spcAft>
                <a:spcPts val="1176"/>
              </a:spcAft>
              <a:buNone/>
              <a:defRPr/>
            </a:pPr>
            <a:r>
              <a:rPr lang="en-US" dirty="0">
                <a:gradFill>
                  <a:gsLst>
                    <a:gs pos="2917">
                      <a:srgbClr val="FFFFFF"/>
                    </a:gs>
                    <a:gs pos="30000">
                      <a:srgbClr val="FFFFFF"/>
                    </a:gs>
                  </a:gsLst>
                  <a:lin ang="5400000" scaled="0"/>
                </a:gradFill>
                <a:latin typeface="Segoe UI" panose="020B0502040204020203" pitchFamily="34" charset="0"/>
              </a:rPr>
              <a:t>No code designer </a:t>
            </a:r>
            <a:br>
              <a:rPr lang="en-US" dirty="0">
                <a:gradFill>
                  <a:gsLst>
                    <a:gs pos="2917">
                      <a:srgbClr val="FFFFFF"/>
                    </a:gs>
                    <a:gs pos="30000">
                      <a:srgbClr val="FFFFFF"/>
                    </a:gs>
                  </a:gsLst>
                  <a:lin ang="5400000" scaled="0"/>
                </a:gradFill>
                <a:latin typeface="Segoe UI" panose="020B0502040204020203" pitchFamily="34" charset="0"/>
              </a:rPr>
            </a:br>
            <a:r>
              <a:rPr lang="en-US" dirty="0">
                <a:gradFill>
                  <a:gsLst>
                    <a:gs pos="2917">
                      <a:srgbClr val="FFFFFF"/>
                    </a:gs>
                    <a:gs pos="30000">
                      <a:srgbClr val="FFFFFF"/>
                    </a:gs>
                  </a:gsLst>
                  <a:lin ang="5400000" scaled="0"/>
                </a:gradFill>
                <a:latin typeface="Segoe UI" panose="020B0502040204020203" pitchFamily="34" charset="0"/>
              </a:rPr>
              <a:t>for rapid creation</a:t>
            </a:r>
          </a:p>
          <a:p>
            <a:pPr marL="0" lvl="1" indent="0" defTabSz="914192">
              <a:spcBef>
                <a:spcPts val="0"/>
              </a:spcBef>
              <a:spcAft>
                <a:spcPts val="1176"/>
              </a:spcAft>
              <a:buNone/>
              <a:defRPr/>
            </a:pPr>
            <a:r>
              <a:rPr lang="en-US" dirty="0">
                <a:gradFill>
                  <a:gsLst>
                    <a:gs pos="2917">
                      <a:srgbClr val="FFFFFF"/>
                    </a:gs>
                    <a:gs pos="30000">
                      <a:srgbClr val="FFFFFF"/>
                    </a:gs>
                  </a:gsLst>
                  <a:lin ang="5400000" scaled="0"/>
                </a:gradFill>
                <a:latin typeface="Segoe UI" panose="020B0502040204020203" pitchFamily="34" charset="0"/>
              </a:rPr>
              <a:t>Also works within Visual Studio for added CI/CD</a:t>
            </a:r>
          </a:p>
        </p:txBody>
      </p:sp>
      <p:sp>
        <p:nvSpPr>
          <p:cNvPr id="2" name="Title 1">
            <a:extLst>
              <a:ext uri="{FF2B5EF4-FFF2-40B4-BE49-F238E27FC236}">
                <a16:creationId xmlns:a16="http://schemas.microsoft.com/office/drawing/2014/main" id="{8CE172A1-A032-43F6-A9B5-1FF05E2E542A}"/>
              </a:ext>
            </a:extLst>
          </p:cNvPr>
          <p:cNvSpPr>
            <a:spLocks noGrp="1"/>
          </p:cNvSpPr>
          <p:nvPr>
            <p:ph type="title"/>
          </p:nvPr>
        </p:nvSpPr>
        <p:spPr>
          <a:xfrm>
            <a:off x="269241" y="289957"/>
            <a:ext cx="3959474" cy="1409751"/>
          </a:xfrm>
        </p:spPr>
        <p:txBody>
          <a:bodyPr>
            <a:normAutofit fontScale="90000"/>
          </a:bodyPr>
          <a:lstStyle/>
          <a:p>
            <a:r>
              <a:rPr lang="en-NZ" sz="4704" dirty="0">
                <a:gradFill>
                  <a:gsLst>
                    <a:gs pos="2917">
                      <a:srgbClr val="FFFFFF"/>
                    </a:gs>
                    <a:gs pos="30000">
                      <a:srgbClr val="FFFFFF"/>
                    </a:gs>
                  </a:gsLst>
                  <a:lin ang="5400000" scaled="0"/>
                </a:gradFill>
              </a:rPr>
              <a:t>Logic Apps</a:t>
            </a:r>
            <a:br>
              <a:rPr lang="en-NZ" sz="4704" dirty="0">
                <a:gradFill>
                  <a:gsLst>
                    <a:gs pos="2917">
                      <a:srgbClr val="FFFFFF"/>
                    </a:gs>
                    <a:gs pos="30000">
                      <a:srgbClr val="FFFFFF"/>
                    </a:gs>
                  </a:gsLst>
                  <a:lin ang="5400000" scaled="0"/>
                </a:gradFill>
              </a:rPr>
            </a:br>
            <a:r>
              <a:rPr lang="en-NZ" sz="4704" dirty="0">
                <a:gradFill>
                  <a:gsLst>
                    <a:gs pos="2917">
                      <a:srgbClr val="FFFFFF"/>
                    </a:gs>
                    <a:gs pos="30000">
                      <a:srgbClr val="FFFFFF"/>
                    </a:gs>
                  </a:gsLst>
                  <a:lin ang="5400000" scaled="0"/>
                </a:gradFill>
              </a:rPr>
              <a:t>Workflow </a:t>
            </a:r>
            <a:br>
              <a:rPr lang="en-NZ" sz="4704" dirty="0">
                <a:gradFill>
                  <a:gsLst>
                    <a:gs pos="2917">
                      <a:srgbClr val="FFFFFF"/>
                    </a:gs>
                    <a:gs pos="30000">
                      <a:srgbClr val="FFFFFF"/>
                    </a:gs>
                  </a:gsLst>
                  <a:lin ang="5400000" scaled="0"/>
                </a:gradFill>
              </a:rPr>
            </a:br>
            <a:r>
              <a:rPr lang="en-NZ" sz="4704" dirty="0">
                <a:gradFill>
                  <a:gsLst>
                    <a:gs pos="2917">
                      <a:srgbClr val="FFFFFF"/>
                    </a:gs>
                    <a:gs pos="30000">
                      <a:srgbClr val="FFFFFF"/>
                    </a:gs>
                  </a:gsLst>
                  <a:lin ang="5400000" scaled="0"/>
                </a:gradFill>
              </a:rPr>
              <a:t>Designer</a:t>
            </a:r>
            <a:endParaRPr lang="en-US" dirty="0"/>
          </a:p>
        </p:txBody>
      </p:sp>
    </p:spTree>
    <p:extLst>
      <p:ext uri="{BB962C8B-B14F-4D97-AF65-F5344CB8AC3E}">
        <p14:creationId xmlns:p14="http://schemas.microsoft.com/office/powerpoint/2010/main" val="2689127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p:cNvSpPr>
          <p:nvPr/>
        </p:nvSpPr>
        <p:spPr>
          <a:xfrm>
            <a:off x="4440980" y="739726"/>
            <a:ext cx="6360584" cy="5071033"/>
          </a:xfrm>
          <a:prstGeom prst="rect">
            <a:avLst/>
          </a:prstGeom>
          <a:noFill/>
        </p:spPr>
        <p:txBody>
          <a:bodyPr wrap="square" lIns="143428" tIns="89642" rIns="143428" bIns="89642" numCol="3" rtlCol="0">
            <a:noAutofit/>
          </a:bodyPr>
          <a:lstStyle/>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appFigures</a:t>
            </a:r>
            <a:endPar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endParaRP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Asana</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API Management</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App Services</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Automation</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Cognitive Face API</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Cognitive LUIS</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Cognitive Text Analytics</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Cognitive Vision</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Data Lake Store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Document DB</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Event Hub</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Functions</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Machine Learning</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Resource Manager</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Service Bus</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SQL</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Storage Blob</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Azure Storage Queues</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Basecamp</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Bing Search</a:t>
            </a: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BitBucket</a:t>
            </a:r>
            <a:endPar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endParaRP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Bitly</a:t>
            </a:r>
            <a:endPar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endParaRP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Blogger</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Box</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Buffer</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Campfire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Chatter</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Common Data Service</a:t>
            </a: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Disqus</a:t>
            </a:r>
            <a:endPar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endParaRP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DocuSign</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Dropbox</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Dynamics AX Online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Dynamics CRM Online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Dynamics CRM Service Bus</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Dynamics Financials</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Dynamics Operations</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Easy Redmine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Eventbrite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Facebook</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FreshBooks</a:t>
            </a: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Freshdesk</a:t>
            </a:r>
            <a:endPar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endParaRP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GitHub</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Gmail</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Google Calendar</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Google Contacts</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Google Drive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Google Sheets</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Google Tasks</a:t>
            </a: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GoTo</a:t>
            </a: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 Meeting</a:t>
            </a: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GoTo</a:t>
            </a: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 Training</a:t>
            </a: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GoTo</a:t>
            </a: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 Webinar</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Harvest</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HelloSign</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Infusionsoft</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JIRA</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Insightly</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Instagram</a:t>
            </a: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Instapaper</a:t>
            </a:r>
            <a:endPar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endParaRP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MailChimp</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Mandrill</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Medium</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Microsoft Project Online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Microsoft Translator</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MSN Weather</a:t>
            </a: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Muhimbi</a:t>
            </a: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 PDF</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Office 365</a:t>
            </a:r>
          </a:p>
          <a:p>
            <a:pPr marL="89622" indent="-89622" defTabSz="913253">
              <a:lnSpc>
                <a:spcPct val="90000"/>
              </a:lnSpc>
              <a:spcAft>
                <a:spcPts val="98"/>
              </a:spcAft>
              <a:buFont typeface="Arial" panose="020B0604020202020204" pitchFamily="34" charset="0"/>
              <a:buChar char="•"/>
              <a:defRPr/>
            </a:pPr>
            <a:r>
              <a:rPr lang="en-US" altLang="ja-JP"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Office</a:t>
            </a:r>
            <a:r>
              <a:rPr lang="ja-JP" alt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 </a:t>
            </a:r>
            <a:r>
              <a:rPr lang="en-US" altLang="ja-JP"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365</a:t>
            </a:r>
            <a:r>
              <a:rPr lang="ja-JP" alt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 </a:t>
            </a:r>
            <a:r>
              <a:rPr lang="en-US" altLang="ja-JP"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Users</a:t>
            </a:r>
          </a:p>
          <a:p>
            <a:pPr marL="89622" indent="-89622" defTabSz="913253">
              <a:lnSpc>
                <a:spcPct val="90000"/>
              </a:lnSpc>
              <a:spcAft>
                <a:spcPts val="98"/>
              </a:spcAft>
              <a:buFont typeface="Arial" panose="020B0604020202020204" pitchFamily="34" charset="0"/>
              <a:buChar char="•"/>
              <a:defRPr/>
            </a:pPr>
            <a:r>
              <a:rPr lang="en-US" altLang="ja-JP"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Office 365 Video</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OneDrive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OneDrive for Business</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OneNote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Outlook.com</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Outlook Tasks</a:t>
            </a: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PagerDuty</a:t>
            </a:r>
            <a:endPar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endParaRP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Pinterest</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Pipedrive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Pivotal Tracker</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Power BI</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Project Online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Redmine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Salesforce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Salesforce Chatter</a:t>
            </a: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SendGrid</a:t>
            </a:r>
            <a:endPar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endParaRP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SharePoint Online </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Slack</a:t>
            </a: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SmartSheet</a:t>
            </a:r>
            <a:endPar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endParaRP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SparkPost</a:t>
            </a: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 </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Stripe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Survey Monkey</a:t>
            </a: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Todoist</a:t>
            </a:r>
            <a:endPar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endParaRP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Toodledo</a:t>
            </a:r>
            <a:endPar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endParaRP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Trello</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Twilio</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Twitter</a:t>
            </a: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Typeform</a:t>
            </a:r>
            <a:endPar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endParaRP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UserVoice</a:t>
            </a:r>
            <a:endPar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endParaRP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VS Team Services</a:t>
            </a: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Webmerge</a:t>
            </a:r>
            <a:endPar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endParaRPr>
          </a:p>
          <a:p>
            <a:pPr marL="89622" indent="-89622" defTabSz="913253">
              <a:lnSpc>
                <a:spcPct val="90000"/>
              </a:lnSpc>
              <a:spcAft>
                <a:spcPts val="98"/>
              </a:spcAft>
              <a:buFont typeface="Arial" panose="020B0604020202020204" pitchFamily="34" charset="0"/>
              <a:buChar char="•"/>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Wordpress</a:t>
            </a:r>
            <a:endPar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endParaRP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Wunderlist</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Yammer</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YouTube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Zendesk</a:t>
            </a:r>
          </a:p>
        </p:txBody>
      </p:sp>
      <p:sp>
        <p:nvSpPr>
          <p:cNvPr id="9" name="Rectangle 8"/>
          <p:cNvSpPr/>
          <p:nvPr/>
        </p:nvSpPr>
        <p:spPr bwMode="auto">
          <a:xfrm>
            <a:off x="867" y="974"/>
            <a:ext cx="4227848" cy="685605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 name="Rectangle 10"/>
          <p:cNvSpPr/>
          <p:nvPr/>
        </p:nvSpPr>
        <p:spPr>
          <a:xfrm>
            <a:off x="10009939" y="739725"/>
            <a:ext cx="2280397" cy="1773900"/>
          </a:xfrm>
          <a:prstGeom prst="rect">
            <a:avLst/>
          </a:prstGeom>
        </p:spPr>
        <p:txBody>
          <a:bodyPr wrap="square" lIns="143428" tIns="89642" rIns="143428" bIns="89642">
            <a:spAutoFit/>
          </a:bodyPr>
          <a:lstStyle/>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HTTP, HTTPS</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HTTP </a:t>
            </a: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Webhook</a:t>
            </a: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 </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FTP, SFTP</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SMTP</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RSS</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Compose, Query, </a:t>
            </a:r>
            <a:b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b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Parse JSON</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Wait</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Terminate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Workflow</a:t>
            </a:r>
          </a:p>
        </p:txBody>
      </p:sp>
      <p:sp>
        <p:nvSpPr>
          <p:cNvPr id="13" name="Rectangle 12"/>
          <p:cNvSpPr/>
          <p:nvPr/>
        </p:nvSpPr>
        <p:spPr>
          <a:xfrm>
            <a:off x="9990837" y="478269"/>
            <a:ext cx="1914580" cy="425560"/>
          </a:xfrm>
          <a:prstGeom prst="rect">
            <a:avLst/>
          </a:prstGeom>
        </p:spPr>
        <p:txBody>
          <a:bodyPr wrap="none" lIns="143428" tIns="89642" rIns="143428" bIns="89642">
            <a:spAutoFit/>
          </a:bodyPr>
          <a:lstStyle/>
          <a:p>
            <a:pPr defTabSz="913253">
              <a:lnSpc>
                <a:spcPct val="90000"/>
              </a:lnSpc>
              <a:defRPr/>
            </a:pPr>
            <a:r>
              <a:rPr lang="en-US" sz="1766" kern="0" dirty="0">
                <a:gradFill>
                  <a:gsLst>
                    <a:gs pos="2917">
                      <a:srgbClr val="0078D7"/>
                    </a:gs>
                    <a:gs pos="32000">
                      <a:srgbClr val="0078D7"/>
                    </a:gs>
                  </a:gsLst>
                  <a:lin ang="5400000" scaled="0"/>
                </a:gradFill>
                <a:latin typeface="Segoe UI"/>
              </a:rPr>
              <a:t>Protocols/native</a:t>
            </a:r>
          </a:p>
        </p:txBody>
      </p:sp>
      <p:sp>
        <p:nvSpPr>
          <p:cNvPr id="16" name="Rectangle 15"/>
          <p:cNvSpPr/>
          <p:nvPr/>
        </p:nvSpPr>
        <p:spPr>
          <a:xfrm>
            <a:off x="10017349" y="2663525"/>
            <a:ext cx="2078868" cy="1612099"/>
          </a:xfrm>
          <a:prstGeom prst="rect">
            <a:avLst/>
          </a:prstGeom>
        </p:spPr>
        <p:txBody>
          <a:bodyPr wrap="square" lIns="143428" tIns="89642" rIns="143428" bIns="89642">
            <a:spAutoFit/>
          </a:bodyPr>
          <a:lstStyle/>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XML Validation</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Transform XML (+Mapper)</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Flat File Encode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Flat File Decode</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X12</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EDIFACT</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AS2</a:t>
            </a:r>
          </a:p>
          <a:p>
            <a:pPr marL="89622" indent="-89622" defTabSz="913253">
              <a:lnSpc>
                <a:spcPct val="90000"/>
              </a:lnSpc>
              <a:spcAft>
                <a:spcPts val="98"/>
              </a:spcAft>
              <a:buFont typeface="Arial" panose="020B0604020202020204" pitchFamily="34" charset="0"/>
              <a:buChar char="•"/>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Integration Account Artifact Lookup</a:t>
            </a:r>
          </a:p>
        </p:txBody>
      </p:sp>
      <p:sp>
        <p:nvSpPr>
          <p:cNvPr id="17" name="Rectangle 16"/>
          <p:cNvSpPr/>
          <p:nvPr/>
        </p:nvSpPr>
        <p:spPr>
          <a:xfrm>
            <a:off x="10002269" y="2395622"/>
            <a:ext cx="2605262" cy="425560"/>
          </a:xfrm>
          <a:prstGeom prst="rect">
            <a:avLst/>
          </a:prstGeom>
        </p:spPr>
        <p:txBody>
          <a:bodyPr wrap="square" lIns="143428" tIns="89642" rIns="143428" bIns="89642">
            <a:spAutoFit/>
          </a:bodyPr>
          <a:lstStyle/>
          <a:p>
            <a:pPr defTabSz="913253">
              <a:lnSpc>
                <a:spcPct val="90000"/>
              </a:lnSpc>
              <a:defRPr/>
            </a:pPr>
            <a:r>
              <a:rPr lang="en-US" sz="1766" kern="0" dirty="0">
                <a:gradFill>
                  <a:gsLst>
                    <a:gs pos="10145">
                      <a:srgbClr val="0078D7"/>
                    </a:gs>
                    <a:gs pos="31000">
                      <a:srgbClr val="0078D7"/>
                    </a:gs>
                  </a:gsLst>
                  <a:lin ang="5400000" scaled="0"/>
                </a:gradFill>
                <a:latin typeface="Segoe UI"/>
              </a:rPr>
              <a:t>XML and EDI</a:t>
            </a:r>
          </a:p>
        </p:txBody>
      </p:sp>
      <p:sp>
        <p:nvSpPr>
          <p:cNvPr id="18" name="Rectangle 17"/>
          <p:cNvSpPr/>
          <p:nvPr/>
        </p:nvSpPr>
        <p:spPr>
          <a:xfrm>
            <a:off x="9990837" y="4138280"/>
            <a:ext cx="960684" cy="425560"/>
          </a:xfrm>
          <a:prstGeom prst="rect">
            <a:avLst/>
          </a:prstGeom>
        </p:spPr>
        <p:txBody>
          <a:bodyPr wrap="none" lIns="143428" tIns="89642" rIns="143428" bIns="89642">
            <a:spAutoFit/>
          </a:bodyPr>
          <a:lstStyle/>
          <a:p>
            <a:pPr defTabSz="913253">
              <a:lnSpc>
                <a:spcPct val="90000"/>
              </a:lnSpc>
              <a:defRPr/>
            </a:pPr>
            <a:r>
              <a:rPr lang="en-US" sz="1766" kern="0" dirty="0">
                <a:gradFill>
                  <a:gsLst>
                    <a:gs pos="2917">
                      <a:srgbClr val="0078D7"/>
                    </a:gs>
                    <a:gs pos="32000">
                      <a:srgbClr val="0078D7"/>
                    </a:gs>
                  </a:gsLst>
                </a:gradFill>
                <a:latin typeface="Segoe UI"/>
              </a:rPr>
              <a:t>Hybrid</a:t>
            </a:r>
          </a:p>
        </p:txBody>
      </p:sp>
      <p:sp>
        <p:nvSpPr>
          <p:cNvPr id="19" name="TextBox 18"/>
          <p:cNvSpPr txBox="1"/>
          <p:nvPr/>
        </p:nvSpPr>
        <p:spPr>
          <a:xfrm>
            <a:off x="9994425" y="4426722"/>
            <a:ext cx="1813503" cy="1775723"/>
          </a:xfrm>
          <a:prstGeom prst="rect">
            <a:avLst/>
          </a:prstGeom>
        </p:spPr>
        <p:txBody>
          <a:bodyPr wrap="square" lIns="143428" tIns="89642" rIns="143428" bIns="89642">
            <a:spAutoFit/>
          </a:bodyPr>
          <a:lstStyle>
            <a:defPPr>
              <a:defRPr lang="en-US"/>
            </a:defPPr>
            <a:lvl1pPr marL="173038" indent="-173038" defTabSz="932563">
              <a:spcAft>
                <a:spcPts val="150"/>
              </a:spcAft>
              <a:buFont typeface="Arial" panose="020B0604020202020204" pitchFamily="34" charset="0"/>
              <a:buChar char="•"/>
              <a:defRPr sz="1400">
                <a:gradFill>
                  <a:gsLst>
                    <a:gs pos="10145">
                      <a:schemeClr val="tx1"/>
                    </a:gs>
                    <a:gs pos="30000">
                      <a:schemeClr val="tx1"/>
                    </a:gs>
                  </a:gsLst>
                  <a:lin ang="5400000" scaled="0"/>
                </a:gradFill>
              </a:defRPr>
            </a:lvl1pPr>
          </a:lstStyle>
          <a:p>
            <a:pPr marL="89622" indent="-89622" defTabSz="913253">
              <a:lnSpc>
                <a:spcPct val="90000"/>
              </a:lnSpc>
              <a:spcAft>
                <a:spcPts val="98"/>
              </a:spcAft>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BizTalk Server</a:t>
            </a:r>
          </a:p>
          <a:p>
            <a:pPr marL="89622" indent="-89622" defTabSz="913253">
              <a:lnSpc>
                <a:spcPct val="90000"/>
              </a:lnSpc>
              <a:spcAft>
                <a:spcPts val="98"/>
              </a:spcAft>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File System</a:t>
            </a:r>
          </a:p>
          <a:p>
            <a:pPr marL="89622" indent="-89622" defTabSz="913253">
              <a:lnSpc>
                <a:spcPct val="90000"/>
              </a:lnSpc>
              <a:spcAft>
                <a:spcPts val="98"/>
              </a:spcAft>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IBM DB2</a:t>
            </a:r>
          </a:p>
          <a:p>
            <a:pPr marL="89622" indent="-89622" defTabSz="913253">
              <a:lnSpc>
                <a:spcPct val="90000"/>
              </a:lnSpc>
              <a:spcAft>
                <a:spcPts val="98"/>
              </a:spcAft>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Informix</a:t>
            </a:r>
          </a:p>
          <a:p>
            <a:pPr marL="89622" indent="-89622" defTabSz="913253">
              <a:lnSpc>
                <a:spcPct val="90000"/>
              </a:lnSpc>
              <a:spcAft>
                <a:spcPts val="98"/>
              </a:spcAft>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Oracle DB</a:t>
            </a:r>
          </a:p>
          <a:p>
            <a:pPr marL="89622" indent="-89622" defTabSz="913253">
              <a:lnSpc>
                <a:spcPct val="90000"/>
              </a:lnSpc>
              <a:spcAft>
                <a:spcPts val="98"/>
              </a:spcAft>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SharePoint Server</a:t>
            </a:r>
          </a:p>
          <a:p>
            <a:pPr marL="89622" indent="-89622" defTabSz="913253">
              <a:lnSpc>
                <a:spcPct val="90000"/>
              </a:lnSpc>
              <a:spcAft>
                <a:spcPts val="98"/>
              </a:spcAft>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SQL Server</a:t>
            </a:r>
          </a:p>
          <a:p>
            <a:pPr marL="89622" indent="-89622" defTabSz="913253">
              <a:lnSpc>
                <a:spcPct val="90000"/>
              </a:lnSpc>
              <a:spcAft>
                <a:spcPts val="98"/>
              </a:spcAft>
              <a:defRPr/>
            </a:pP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SAP</a:t>
            </a:r>
          </a:p>
          <a:p>
            <a:pPr marL="89622" indent="-89622" defTabSz="913253">
              <a:lnSpc>
                <a:spcPct val="90000"/>
              </a:lnSpc>
              <a:spcAft>
                <a:spcPts val="98"/>
              </a:spcAft>
              <a:defRPr/>
            </a:pPr>
            <a:r>
              <a:rPr lang="en-US" sz="1077" kern="0" dirty="0" err="1">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Websphere</a:t>
            </a:r>
            <a:r>
              <a:rPr lang="en-US" sz="1077"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rPr>
              <a:t> MQ</a:t>
            </a:r>
          </a:p>
          <a:p>
            <a:pPr marL="0" indent="0" defTabSz="932026">
              <a:lnSpc>
                <a:spcPct val="90000"/>
              </a:lnSpc>
              <a:buNone/>
              <a:defRPr/>
            </a:pPr>
            <a:endParaRPr lang="en-US" sz="1000" kern="0" dirty="0">
              <a:gradFill>
                <a:gsLst>
                  <a:gs pos="0">
                    <a:srgbClr val="737373"/>
                  </a:gs>
                  <a:gs pos="100000">
                    <a:srgbClr val="737373"/>
                  </a:gs>
                </a:gsLst>
                <a:lin ang="5400000" scaled="0"/>
              </a:gradFill>
              <a:latin typeface="Segoe UI" panose="020B0502040204020203" pitchFamily="34" charset="0"/>
              <a:cs typeface="Segoe UI" panose="020B0502040204020203" pitchFamily="34" charset="0"/>
            </a:endParaRPr>
          </a:p>
        </p:txBody>
      </p:sp>
      <p:sp>
        <p:nvSpPr>
          <p:cNvPr id="8" name="Rectangle 7"/>
          <p:cNvSpPr/>
          <p:nvPr/>
        </p:nvSpPr>
        <p:spPr>
          <a:xfrm>
            <a:off x="4435510" y="478269"/>
            <a:ext cx="761104" cy="425560"/>
          </a:xfrm>
          <a:prstGeom prst="rect">
            <a:avLst/>
          </a:prstGeom>
        </p:spPr>
        <p:txBody>
          <a:bodyPr wrap="none" lIns="143428" tIns="89642" rIns="143428" bIns="89642">
            <a:spAutoFit/>
          </a:bodyPr>
          <a:lstStyle/>
          <a:p>
            <a:pPr defTabSz="913253">
              <a:lnSpc>
                <a:spcPct val="90000"/>
              </a:lnSpc>
              <a:defRPr/>
            </a:pPr>
            <a:r>
              <a:rPr lang="en-US" sz="1766" kern="0" dirty="0">
                <a:gradFill>
                  <a:gsLst>
                    <a:gs pos="10145">
                      <a:srgbClr val="0078D7"/>
                    </a:gs>
                    <a:gs pos="31000">
                      <a:srgbClr val="0078D7"/>
                    </a:gs>
                  </a:gsLst>
                  <a:lin ang="5400000" scaled="0"/>
                </a:gradFill>
                <a:latin typeface="Segoe UI"/>
              </a:rPr>
              <a:t>SaaS</a:t>
            </a:r>
          </a:p>
        </p:txBody>
      </p:sp>
      <p:sp>
        <p:nvSpPr>
          <p:cNvPr id="22" name="Rectangle 21"/>
          <p:cNvSpPr/>
          <p:nvPr/>
        </p:nvSpPr>
        <p:spPr bwMode="auto">
          <a:xfrm>
            <a:off x="4440980" y="1139924"/>
            <a:ext cx="2079446" cy="2726052"/>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Rectangle 22"/>
          <p:cNvSpPr/>
          <p:nvPr/>
        </p:nvSpPr>
        <p:spPr bwMode="auto">
          <a:xfrm>
            <a:off x="4435510" y="4019400"/>
            <a:ext cx="2084916" cy="180803"/>
          </a:xfrm>
          <a:prstGeom prst="rect">
            <a:avLst/>
          </a:prstGeom>
          <a:noFill/>
          <a:ln w="19050">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cs typeface="Segoe UI" pitchFamily="34" charset="0"/>
            </a:endParaRPr>
          </a:p>
        </p:txBody>
      </p:sp>
      <p:sp>
        <p:nvSpPr>
          <p:cNvPr id="36" name="Title 1"/>
          <p:cNvSpPr>
            <a:spLocks noGrp="1"/>
          </p:cNvSpPr>
          <p:nvPr>
            <p:ph type="title"/>
          </p:nvPr>
        </p:nvSpPr>
        <p:spPr>
          <a:xfrm>
            <a:off x="269241" y="289957"/>
            <a:ext cx="3858128" cy="899537"/>
          </a:xfrm>
        </p:spPr>
        <p:txBody>
          <a:bodyPr vert="horz" lIns="143428" tIns="89642" rIns="143428" bIns="89642" rtlCol="0" anchor="ctr">
            <a:normAutofit fontScale="90000"/>
          </a:bodyPr>
          <a:lstStyle/>
          <a:p>
            <a:r>
              <a:rPr lang="en-NZ" dirty="0">
                <a:gradFill>
                  <a:gsLst>
                    <a:gs pos="10145">
                      <a:schemeClr val="bg1"/>
                    </a:gs>
                    <a:gs pos="31000">
                      <a:schemeClr val="bg1"/>
                    </a:gs>
                  </a:gsLst>
                  <a:lin ang="5400000" scaled="0"/>
                </a:gradFill>
              </a:rPr>
              <a:t>Logic Apps</a:t>
            </a:r>
            <a:br>
              <a:rPr lang="en-NZ" dirty="0">
                <a:gradFill>
                  <a:gsLst>
                    <a:gs pos="10145">
                      <a:schemeClr val="bg1"/>
                    </a:gs>
                    <a:gs pos="31000">
                      <a:schemeClr val="bg1"/>
                    </a:gs>
                  </a:gsLst>
                  <a:lin ang="5400000" scaled="0"/>
                </a:gradFill>
              </a:rPr>
            </a:br>
            <a:endParaRPr lang="en-NZ" dirty="0">
              <a:gradFill>
                <a:gsLst>
                  <a:gs pos="10145">
                    <a:schemeClr val="bg1"/>
                  </a:gs>
                  <a:gs pos="31000">
                    <a:schemeClr val="bg1"/>
                  </a:gs>
                </a:gsLst>
                <a:lin ang="5400000" scaled="0"/>
              </a:gradFill>
            </a:endParaRPr>
          </a:p>
        </p:txBody>
      </p:sp>
      <p:sp>
        <p:nvSpPr>
          <p:cNvPr id="37" name="Text Placeholder 2"/>
          <p:cNvSpPr txBox="1">
            <a:spLocks/>
          </p:cNvSpPr>
          <p:nvPr/>
        </p:nvSpPr>
        <p:spPr>
          <a:xfrm>
            <a:off x="276430" y="1243289"/>
            <a:ext cx="4163905" cy="2496286"/>
          </a:xfrm>
          <a:prstGeom prst="rect">
            <a:avLst/>
          </a:prstGeom>
        </p:spPr>
        <p:txBody>
          <a:bodyPr lIns="143428" tIns="89642" rIns="143428" bIns="89642"/>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1218483">
              <a:spcBef>
                <a:spcPts val="588"/>
              </a:spcBef>
              <a:buNone/>
              <a:defRPr/>
            </a:pPr>
            <a:r>
              <a:rPr lang="en-US" sz="2353" dirty="0">
                <a:gradFill>
                  <a:gsLst>
                    <a:gs pos="2917">
                      <a:srgbClr val="FFFFFF"/>
                    </a:gs>
                    <a:gs pos="30000">
                      <a:srgbClr val="FFFFFF"/>
                    </a:gs>
                  </a:gsLst>
                  <a:lin ang="5400000" scaled="0"/>
                </a:gradFill>
                <a:latin typeface="Segoe UI" panose="020B0502040204020203" pitchFamily="34" charset="0"/>
                <a:cs typeface="Segoe UI" panose="020B0502040204020203" pitchFamily="34" charset="0"/>
              </a:rPr>
              <a:t>Cloud APIs and </a:t>
            </a:r>
            <a:br>
              <a:rPr lang="en-US" sz="2353" dirty="0">
                <a:gradFill>
                  <a:gsLst>
                    <a:gs pos="2917">
                      <a:srgbClr val="FFFFFF"/>
                    </a:gs>
                    <a:gs pos="30000">
                      <a:srgbClr val="FFFFFF"/>
                    </a:gs>
                  </a:gsLst>
                  <a:lin ang="5400000" scaled="0"/>
                </a:gradFill>
                <a:latin typeface="Segoe UI" panose="020B0502040204020203" pitchFamily="34" charset="0"/>
                <a:cs typeface="Segoe UI" panose="020B0502040204020203" pitchFamily="34" charset="0"/>
              </a:rPr>
            </a:br>
            <a:r>
              <a:rPr lang="en-US" sz="2353" dirty="0">
                <a:gradFill>
                  <a:gsLst>
                    <a:gs pos="2917">
                      <a:srgbClr val="FFFFFF"/>
                    </a:gs>
                    <a:gs pos="30000">
                      <a:srgbClr val="FFFFFF"/>
                    </a:gs>
                  </a:gsLst>
                  <a:lin ang="5400000" scaled="0"/>
                </a:gradFill>
                <a:latin typeface="Segoe UI" panose="020B0502040204020203" pitchFamily="34" charset="0"/>
                <a:cs typeface="Segoe UI" panose="020B0502040204020203" pitchFamily="34" charset="0"/>
              </a:rPr>
              <a:t>platform functionality</a:t>
            </a:r>
          </a:p>
          <a:p>
            <a:pPr marL="227209" lvl="1" indent="-227209" defTabSz="914192">
              <a:spcBef>
                <a:spcPts val="588"/>
              </a:spcBef>
              <a:defRPr/>
            </a:pPr>
            <a:r>
              <a:rPr lang="en-US" sz="1765" dirty="0">
                <a:gradFill>
                  <a:gsLst>
                    <a:gs pos="2917">
                      <a:srgbClr val="FFFFFF"/>
                    </a:gs>
                    <a:gs pos="30000">
                      <a:srgbClr val="FFFFFF"/>
                    </a:gs>
                  </a:gsLst>
                  <a:lin ang="5400000" scaled="0"/>
                </a:gradFill>
                <a:latin typeface="Segoe UI" panose="020B0502040204020203" pitchFamily="34" charset="0"/>
              </a:rPr>
              <a:t>Over 120 built-in connectors</a:t>
            </a:r>
          </a:p>
          <a:p>
            <a:pPr marL="227209" lvl="1" indent="-227209" defTabSz="914192">
              <a:spcBef>
                <a:spcPts val="588"/>
              </a:spcBef>
              <a:defRPr/>
            </a:pPr>
            <a:r>
              <a:rPr lang="en-US" sz="1765" dirty="0">
                <a:gradFill>
                  <a:gsLst>
                    <a:gs pos="2917">
                      <a:srgbClr val="FFFFFF"/>
                    </a:gs>
                    <a:gs pos="30000">
                      <a:srgbClr val="FFFFFF"/>
                    </a:gs>
                  </a:gsLst>
                  <a:lin ang="5400000" scaled="0"/>
                </a:gradFill>
                <a:latin typeface="Segoe UI" panose="020B0502040204020203" pitchFamily="34" charset="0"/>
              </a:rPr>
              <a:t>Hosted and managed </a:t>
            </a:r>
            <a:br>
              <a:rPr lang="en-US" sz="1765" dirty="0">
                <a:gradFill>
                  <a:gsLst>
                    <a:gs pos="2917">
                      <a:srgbClr val="FFFFFF"/>
                    </a:gs>
                    <a:gs pos="30000">
                      <a:srgbClr val="FFFFFF"/>
                    </a:gs>
                  </a:gsLst>
                  <a:lin ang="5400000" scaled="0"/>
                </a:gradFill>
                <a:latin typeface="Segoe UI" panose="020B0502040204020203" pitchFamily="34" charset="0"/>
              </a:rPr>
            </a:br>
            <a:r>
              <a:rPr lang="en-US" sz="1765" dirty="0">
                <a:gradFill>
                  <a:gsLst>
                    <a:gs pos="2917">
                      <a:srgbClr val="FFFFFF"/>
                    </a:gs>
                    <a:gs pos="30000">
                      <a:srgbClr val="FFFFFF"/>
                    </a:gs>
                  </a:gsLst>
                  <a:lin ang="5400000" scaled="0"/>
                </a:gradFill>
                <a:latin typeface="Segoe UI" panose="020B0502040204020203" pitchFamily="34" charset="0"/>
              </a:rPr>
              <a:t>within the platform</a:t>
            </a:r>
          </a:p>
          <a:p>
            <a:pPr marL="227209" lvl="1" indent="-227209" defTabSz="914192">
              <a:spcBef>
                <a:spcPts val="588"/>
              </a:spcBef>
              <a:defRPr/>
            </a:pPr>
            <a:r>
              <a:rPr lang="en-US" sz="1765" dirty="0">
                <a:gradFill>
                  <a:gsLst>
                    <a:gs pos="2917">
                      <a:srgbClr val="FFFFFF"/>
                    </a:gs>
                    <a:gs pos="30000">
                      <a:srgbClr val="FFFFFF"/>
                    </a:gs>
                  </a:gsLst>
                  <a:lin ang="5400000" scaled="0"/>
                </a:gradFill>
                <a:latin typeface="Segoe UI" panose="020B0502040204020203" pitchFamily="34" charset="0"/>
              </a:rPr>
              <a:t>Scales to meet your needs </a:t>
            </a:r>
          </a:p>
          <a:p>
            <a:pPr marL="227209" lvl="1" indent="-227209" defTabSz="914192">
              <a:spcBef>
                <a:spcPts val="588"/>
              </a:spcBef>
              <a:defRPr/>
            </a:pPr>
            <a:r>
              <a:rPr lang="en-US" sz="1765" dirty="0">
                <a:gradFill>
                  <a:gsLst>
                    <a:gs pos="2917">
                      <a:srgbClr val="FFFFFF"/>
                    </a:gs>
                    <a:gs pos="30000">
                      <a:srgbClr val="FFFFFF"/>
                    </a:gs>
                  </a:gsLst>
                  <a:lin ang="5400000" scaled="0"/>
                </a:gradFill>
                <a:latin typeface="Segoe UI" panose="020B0502040204020203" pitchFamily="34" charset="0"/>
              </a:rPr>
              <a:t>First class designer experience</a:t>
            </a:r>
          </a:p>
          <a:p>
            <a:pPr marL="227209" lvl="1" indent="-227209" defTabSz="914192">
              <a:spcBef>
                <a:spcPts val="588"/>
              </a:spcBef>
              <a:defRPr/>
            </a:pPr>
            <a:r>
              <a:rPr lang="en-US" sz="1765" dirty="0">
                <a:gradFill>
                  <a:gsLst>
                    <a:gs pos="2917">
                      <a:srgbClr val="FFFFFF"/>
                    </a:gs>
                    <a:gs pos="30000">
                      <a:srgbClr val="FFFFFF"/>
                    </a:gs>
                  </a:gsLst>
                  <a:lin ang="5400000" scaled="0"/>
                </a:gradFill>
                <a:latin typeface="Segoe UI" panose="020B0502040204020203" pitchFamily="34" charset="0"/>
              </a:rPr>
              <a:t>Rapid development</a:t>
            </a:r>
          </a:p>
        </p:txBody>
      </p:sp>
      <p:sp>
        <p:nvSpPr>
          <p:cNvPr id="38" name="Text Placeholder 2"/>
          <p:cNvSpPr txBox="1">
            <a:spLocks/>
          </p:cNvSpPr>
          <p:nvPr/>
        </p:nvSpPr>
        <p:spPr>
          <a:xfrm>
            <a:off x="257820" y="3905670"/>
            <a:ext cx="4171022" cy="2325304"/>
          </a:xfrm>
          <a:prstGeom prst="rect">
            <a:avLst/>
          </a:prstGeom>
        </p:spPr>
        <p:txBody>
          <a:bodyPr vert="horz" wrap="square" lIns="143428" tIns="89642" rIns="143428" bIns="89642" rtlCol="0">
            <a:spAutoFit/>
          </a:bodyPr>
          <a:lstStyle>
            <a:lvl1pPr marL="287338" marR="0" indent="-287338" algn="l" defTabSz="932742" rtl="0" eaLnBrk="1" fontAlgn="auto" latinLnBrk="0" hangingPunct="1">
              <a:lnSpc>
                <a:spcPct val="90000"/>
              </a:lnSpc>
              <a:spcBef>
                <a:spcPts val="1224"/>
              </a:spcBef>
              <a:spcAft>
                <a:spcPts val="0"/>
              </a:spcAft>
              <a:buClr>
                <a:schemeClr val="tx1"/>
              </a:buClr>
              <a:buSzPct val="90000"/>
              <a:buFont typeface="Arial" pitchFamily="34" charset="0"/>
              <a:buChar char="•"/>
              <a:tabLst/>
              <a:defRPr lang="en-US" sz="3200" kern="1200" spc="0" baseline="0">
                <a:gradFill>
                  <a:gsLst>
                    <a:gs pos="1250">
                      <a:schemeClr val="tx1"/>
                    </a:gs>
                    <a:gs pos="100000">
                      <a:schemeClr val="tx1"/>
                    </a:gs>
                  </a:gsLst>
                  <a:lin ang="5400000" scaled="0"/>
                </a:gradFill>
                <a:latin typeface="+mj-lt"/>
                <a:ea typeface="+mn-ea"/>
                <a:cs typeface="+mn-cs"/>
              </a:defRPr>
            </a:lvl1pPr>
            <a:lvl2pPr marL="531166" marR="0" indent="-233195"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a:gradFill>
                  <a:gsLst>
                    <a:gs pos="1250">
                      <a:schemeClr val="tx1"/>
                    </a:gs>
                    <a:gs pos="100000">
                      <a:schemeClr val="tx1"/>
                    </a:gs>
                  </a:gsLst>
                  <a:lin ang="5400000" scaled="0"/>
                </a:gradFill>
                <a:latin typeface="+mn-lt"/>
                <a:ea typeface="+mn-ea"/>
                <a:cs typeface="Segoe UI" panose="020B0502040204020203" pitchFamily="34" charset="0"/>
              </a:defRPr>
            </a:lvl2pPr>
            <a:lvl3pPr marL="699585" marR="0" indent="-168419"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880958" marR="0" indent="-181374"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049377" marR="0" indent="-168419"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18483">
              <a:spcBef>
                <a:spcPts val="588"/>
              </a:spcBef>
              <a:buClrTx/>
              <a:buNone/>
              <a:defRPr/>
            </a:pPr>
            <a:r>
              <a:rPr lang="en-US" sz="2353" dirty="0">
                <a:gradFill>
                  <a:gsLst>
                    <a:gs pos="2917">
                      <a:srgbClr val="FFFFFF"/>
                    </a:gs>
                    <a:gs pos="30000">
                      <a:srgbClr val="FFFFFF"/>
                    </a:gs>
                  </a:gsLst>
                  <a:lin ang="5400000" scaled="0"/>
                </a:gradFill>
                <a:latin typeface="Segoe UI" panose="020B0502040204020203" pitchFamily="34" charset="0"/>
                <a:cs typeface="Segoe UI" panose="020B0502040204020203" pitchFamily="34" charset="0"/>
              </a:rPr>
              <a:t>API connections</a:t>
            </a:r>
          </a:p>
          <a:p>
            <a:pPr marL="227209" lvl="1" indent="-227209" defTabSz="914192">
              <a:spcBef>
                <a:spcPts val="588"/>
              </a:spcBef>
              <a:defRPr/>
            </a:pPr>
            <a:r>
              <a:rPr lang="en-US" sz="1765" dirty="0">
                <a:gradFill>
                  <a:gsLst>
                    <a:gs pos="2917">
                      <a:srgbClr val="FFFFFF"/>
                    </a:gs>
                    <a:gs pos="30000">
                      <a:srgbClr val="FFFFFF"/>
                    </a:gs>
                  </a:gsLst>
                  <a:lin ang="5400000" scaled="0"/>
                </a:gradFill>
                <a:latin typeface="Segoe UI" panose="020B0502040204020203" pitchFamily="34" charset="0"/>
              </a:rPr>
              <a:t>Authenticate once and reuse</a:t>
            </a:r>
          </a:p>
          <a:p>
            <a:pPr marL="227209" lvl="1" indent="-227209" defTabSz="914192">
              <a:spcBef>
                <a:spcPts val="588"/>
              </a:spcBef>
              <a:defRPr/>
            </a:pPr>
            <a:r>
              <a:rPr lang="en-US" sz="1765" dirty="0">
                <a:gradFill>
                  <a:gsLst>
                    <a:gs pos="2917">
                      <a:srgbClr val="FFFFFF"/>
                    </a:gs>
                    <a:gs pos="30000">
                      <a:srgbClr val="FFFFFF"/>
                    </a:gs>
                  </a:gsLst>
                  <a:lin ang="5400000" scaled="0"/>
                </a:gradFill>
                <a:latin typeface="Segoe UI" panose="020B0502040204020203" pitchFamily="34" charset="0"/>
              </a:rPr>
              <a:t>Differentiate </a:t>
            </a:r>
            <a:br>
              <a:rPr lang="en-US" sz="1765" dirty="0">
                <a:gradFill>
                  <a:gsLst>
                    <a:gs pos="2917">
                      <a:srgbClr val="FFFFFF"/>
                    </a:gs>
                    <a:gs pos="30000">
                      <a:srgbClr val="FFFFFF"/>
                    </a:gs>
                  </a:gsLst>
                  <a:lin ang="5400000" scaled="0"/>
                </a:gradFill>
                <a:latin typeface="Segoe UI" panose="020B0502040204020203" pitchFamily="34" charset="0"/>
              </a:rPr>
            </a:br>
            <a:r>
              <a:rPr lang="en-US" sz="1765" dirty="0">
                <a:gradFill>
                  <a:gsLst>
                    <a:gs pos="2917">
                      <a:srgbClr val="FFFFFF"/>
                    </a:gs>
                    <a:gs pos="30000">
                      <a:srgbClr val="FFFFFF"/>
                    </a:gs>
                  </a:gsLst>
                  <a:lin ang="5400000" scaled="0"/>
                </a:gradFill>
                <a:latin typeface="Segoe UI" panose="020B0502040204020203" pitchFamily="34" charset="0"/>
              </a:rPr>
              <a:t>connection configuration</a:t>
            </a:r>
          </a:p>
          <a:p>
            <a:pPr marL="227209" lvl="1" indent="-227209" defTabSz="914192">
              <a:spcBef>
                <a:spcPts val="588"/>
              </a:spcBef>
              <a:defRPr/>
            </a:pPr>
            <a:r>
              <a:rPr lang="en-US" sz="1765" dirty="0">
                <a:gradFill>
                  <a:gsLst>
                    <a:gs pos="2917">
                      <a:srgbClr val="FFFFFF"/>
                    </a:gs>
                    <a:gs pos="30000">
                      <a:srgbClr val="FFFFFF"/>
                    </a:gs>
                  </a:gsLst>
                  <a:lin ang="5400000" scaled="0"/>
                </a:gradFill>
                <a:latin typeface="Segoe UI" panose="020B0502040204020203" pitchFamily="34" charset="0"/>
              </a:rPr>
              <a:t>Simple to deploy</a:t>
            </a:r>
          </a:p>
          <a:p>
            <a:pPr marL="227209" lvl="1" indent="-227209" defTabSz="914192">
              <a:spcBef>
                <a:spcPts val="588"/>
              </a:spcBef>
              <a:defRPr/>
            </a:pPr>
            <a:r>
              <a:rPr lang="en-US" sz="1765" dirty="0">
                <a:gradFill>
                  <a:gsLst>
                    <a:gs pos="2917">
                      <a:srgbClr val="FFFFFF"/>
                    </a:gs>
                    <a:gs pos="30000">
                      <a:srgbClr val="FFFFFF"/>
                    </a:gs>
                  </a:gsLst>
                  <a:lin ang="5400000" scaled="0"/>
                </a:gradFill>
                <a:latin typeface="Segoe UI" panose="020B0502040204020203" pitchFamily="34" charset="0"/>
              </a:rPr>
              <a:t>Portal experience </a:t>
            </a:r>
            <a:br>
              <a:rPr lang="en-US" sz="1765" dirty="0">
                <a:gradFill>
                  <a:gsLst>
                    <a:gs pos="2917">
                      <a:srgbClr val="FFFFFF"/>
                    </a:gs>
                    <a:gs pos="30000">
                      <a:srgbClr val="FFFFFF"/>
                    </a:gs>
                  </a:gsLst>
                  <a:lin ang="5400000" scaled="0"/>
                </a:gradFill>
                <a:latin typeface="Segoe UI" panose="020B0502040204020203" pitchFamily="34" charset="0"/>
              </a:rPr>
            </a:br>
            <a:r>
              <a:rPr lang="en-US" sz="1765" dirty="0">
                <a:gradFill>
                  <a:gsLst>
                    <a:gs pos="2917">
                      <a:srgbClr val="FFFFFF"/>
                    </a:gs>
                    <a:gs pos="30000">
                      <a:srgbClr val="FFFFFF"/>
                    </a:gs>
                  </a:gsLst>
                  <a:lin ang="5400000" scaled="0"/>
                </a:gradFill>
                <a:latin typeface="Segoe UI" panose="020B0502040204020203" pitchFamily="34" charset="0"/>
              </a:rPr>
              <a:t>for managing API Connections</a:t>
            </a:r>
          </a:p>
        </p:txBody>
      </p:sp>
      <p:sp>
        <p:nvSpPr>
          <p:cNvPr id="40" name="Rectangle 39">
            <a:extLst>
              <a:ext uri="{FF2B5EF4-FFF2-40B4-BE49-F238E27FC236}">
                <a16:creationId xmlns:a16="http://schemas.microsoft.com/office/drawing/2014/main" id="{844A74A1-50D1-4CEF-B03E-31BCFD09FA6A}"/>
              </a:ext>
            </a:extLst>
          </p:cNvPr>
          <p:cNvSpPr/>
          <p:nvPr/>
        </p:nvSpPr>
        <p:spPr bwMode="auto">
          <a:xfrm>
            <a:off x="4435510" y="5292005"/>
            <a:ext cx="2079690" cy="180803"/>
          </a:xfrm>
          <a:prstGeom prst="rect">
            <a:avLst/>
          </a:prstGeom>
          <a:noFill/>
          <a:ln w="19050">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cs typeface="Segoe UI" pitchFamily="34" charset="0"/>
            </a:endParaRPr>
          </a:p>
        </p:txBody>
      </p:sp>
      <p:sp>
        <p:nvSpPr>
          <p:cNvPr id="41" name="Rectangle 40">
            <a:extLst>
              <a:ext uri="{FF2B5EF4-FFF2-40B4-BE49-F238E27FC236}">
                <a16:creationId xmlns:a16="http://schemas.microsoft.com/office/drawing/2014/main" id="{CE92C26E-369E-4DCD-8D3C-6F97A7586484}"/>
              </a:ext>
            </a:extLst>
          </p:cNvPr>
          <p:cNvSpPr/>
          <p:nvPr/>
        </p:nvSpPr>
        <p:spPr bwMode="auto">
          <a:xfrm>
            <a:off x="4435510" y="5950195"/>
            <a:ext cx="2079691" cy="535347"/>
          </a:xfrm>
          <a:prstGeom prst="rect">
            <a:avLst/>
          </a:prstGeom>
          <a:noFill/>
          <a:ln w="19050">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cs typeface="Segoe UI" pitchFamily="34" charset="0"/>
            </a:endParaRPr>
          </a:p>
        </p:txBody>
      </p:sp>
      <p:sp>
        <p:nvSpPr>
          <p:cNvPr id="42" name="Rectangle 41">
            <a:extLst>
              <a:ext uri="{FF2B5EF4-FFF2-40B4-BE49-F238E27FC236}">
                <a16:creationId xmlns:a16="http://schemas.microsoft.com/office/drawing/2014/main" id="{48BB051E-52CC-4259-850B-62F072E565BA}"/>
              </a:ext>
            </a:extLst>
          </p:cNvPr>
          <p:cNvSpPr/>
          <p:nvPr/>
        </p:nvSpPr>
        <p:spPr bwMode="auto">
          <a:xfrm>
            <a:off x="6567905" y="811043"/>
            <a:ext cx="1953261" cy="328881"/>
          </a:xfrm>
          <a:prstGeom prst="rect">
            <a:avLst/>
          </a:prstGeom>
          <a:noFill/>
          <a:ln w="19050">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cs typeface="Segoe UI" pitchFamily="34" charset="0"/>
            </a:endParaRPr>
          </a:p>
        </p:txBody>
      </p:sp>
      <p:sp>
        <p:nvSpPr>
          <p:cNvPr id="43" name="Rectangle 42">
            <a:extLst>
              <a:ext uri="{FF2B5EF4-FFF2-40B4-BE49-F238E27FC236}">
                <a16:creationId xmlns:a16="http://schemas.microsoft.com/office/drawing/2014/main" id="{89DEAD7D-96C0-4AA2-8F17-0D765341E2C9}"/>
              </a:ext>
            </a:extLst>
          </p:cNvPr>
          <p:cNvSpPr/>
          <p:nvPr/>
        </p:nvSpPr>
        <p:spPr bwMode="auto">
          <a:xfrm>
            <a:off x="6567905" y="5141979"/>
            <a:ext cx="1953261" cy="490732"/>
          </a:xfrm>
          <a:prstGeom prst="rect">
            <a:avLst/>
          </a:prstGeom>
          <a:noFill/>
          <a:ln w="19050">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cs typeface="Segoe UI" pitchFamily="34" charset="0"/>
            </a:endParaRPr>
          </a:p>
        </p:txBody>
      </p:sp>
      <p:sp>
        <p:nvSpPr>
          <p:cNvPr id="44" name="Rectangle 43">
            <a:extLst>
              <a:ext uri="{FF2B5EF4-FFF2-40B4-BE49-F238E27FC236}">
                <a16:creationId xmlns:a16="http://schemas.microsoft.com/office/drawing/2014/main" id="{1F122170-7B19-43B5-96E7-6FDFEAEABEC0}"/>
              </a:ext>
            </a:extLst>
          </p:cNvPr>
          <p:cNvSpPr/>
          <p:nvPr/>
        </p:nvSpPr>
        <p:spPr bwMode="auto">
          <a:xfrm>
            <a:off x="6567905" y="5785842"/>
            <a:ext cx="1953261" cy="699700"/>
          </a:xfrm>
          <a:prstGeom prst="rect">
            <a:avLst/>
          </a:prstGeom>
          <a:noFill/>
          <a:ln w="19050">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cs typeface="Segoe UI" pitchFamily="34" charset="0"/>
            </a:endParaRPr>
          </a:p>
        </p:txBody>
      </p:sp>
      <p:sp>
        <p:nvSpPr>
          <p:cNvPr id="45" name="Rectangle 44">
            <a:extLst>
              <a:ext uri="{FF2B5EF4-FFF2-40B4-BE49-F238E27FC236}">
                <a16:creationId xmlns:a16="http://schemas.microsoft.com/office/drawing/2014/main" id="{0B705B3B-F181-4686-8DB2-380CF803E8BC}"/>
              </a:ext>
            </a:extLst>
          </p:cNvPr>
          <p:cNvSpPr/>
          <p:nvPr/>
        </p:nvSpPr>
        <p:spPr bwMode="auto">
          <a:xfrm>
            <a:off x="8568647" y="811043"/>
            <a:ext cx="1493229" cy="641649"/>
          </a:xfrm>
          <a:prstGeom prst="rect">
            <a:avLst/>
          </a:prstGeom>
          <a:noFill/>
          <a:ln w="19050">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cs typeface="Segoe UI" pitchFamily="34" charset="0"/>
            </a:endParaRPr>
          </a:p>
        </p:txBody>
      </p:sp>
      <p:sp>
        <p:nvSpPr>
          <p:cNvPr id="46" name="Rectangle 45">
            <a:extLst>
              <a:ext uri="{FF2B5EF4-FFF2-40B4-BE49-F238E27FC236}">
                <a16:creationId xmlns:a16="http://schemas.microsoft.com/office/drawing/2014/main" id="{CB6BF394-6D8C-445A-8784-E255069C2509}"/>
              </a:ext>
            </a:extLst>
          </p:cNvPr>
          <p:cNvSpPr/>
          <p:nvPr/>
        </p:nvSpPr>
        <p:spPr bwMode="auto">
          <a:xfrm>
            <a:off x="8568647" y="2087476"/>
            <a:ext cx="1493229" cy="340572"/>
          </a:xfrm>
          <a:prstGeom prst="rect">
            <a:avLst/>
          </a:prstGeom>
          <a:noFill/>
          <a:ln w="19050">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cs typeface="Segoe UI" pitchFamily="34" charset="0"/>
            </a:endParaRPr>
          </a:p>
        </p:txBody>
      </p:sp>
      <p:sp>
        <p:nvSpPr>
          <p:cNvPr id="47" name="Rectangle 46">
            <a:extLst>
              <a:ext uri="{FF2B5EF4-FFF2-40B4-BE49-F238E27FC236}">
                <a16:creationId xmlns:a16="http://schemas.microsoft.com/office/drawing/2014/main" id="{F5FB633F-6A68-412C-8707-10CB2A4A2F0D}"/>
              </a:ext>
            </a:extLst>
          </p:cNvPr>
          <p:cNvSpPr/>
          <p:nvPr/>
        </p:nvSpPr>
        <p:spPr bwMode="auto">
          <a:xfrm>
            <a:off x="8568647" y="3062490"/>
            <a:ext cx="1493229" cy="151491"/>
          </a:xfrm>
          <a:prstGeom prst="rect">
            <a:avLst/>
          </a:prstGeom>
          <a:noFill/>
          <a:ln w="19050">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cs typeface="Segoe UI" pitchFamily="34" charset="0"/>
            </a:endParaRPr>
          </a:p>
        </p:txBody>
      </p:sp>
      <p:sp>
        <p:nvSpPr>
          <p:cNvPr id="48" name="Rectangle 47">
            <a:extLst>
              <a:ext uri="{FF2B5EF4-FFF2-40B4-BE49-F238E27FC236}">
                <a16:creationId xmlns:a16="http://schemas.microsoft.com/office/drawing/2014/main" id="{5367FAA3-B112-4D21-BC33-C81F7527543D}"/>
              </a:ext>
            </a:extLst>
          </p:cNvPr>
          <p:cNvSpPr/>
          <p:nvPr/>
        </p:nvSpPr>
        <p:spPr bwMode="auto">
          <a:xfrm>
            <a:off x="8568647" y="5141979"/>
            <a:ext cx="1493229" cy="170321"/>
          </a:xfrm>
          <a:prstGeom prst="rect">
            <a:avLst/>
          </a:prstGeom>
          <a:noFill/>
          <a:ln w="19050">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cs typeface="Segoe UI" pitchFamily="34" charset="0"/>
            </a:endParaRPr>
          </a:p>
        </p:txBody>
      </p:sp>
      <p:sp>
        <p:nvSpPr>
          <p:cNvPr id="49" name="Rectangle 48">
            <a:extLst>
              <a:ext uri="{FF2B5EF4-FFF2-40B4-BE49-F238E27FC236}">
                <a16:creationId xmlns:a16="http://schemas.microsoft.com/office/drawing/2014/main" id="{16E4794B-8940-4DA4-922F-66BF85AAB9DA}"/>
              </a:ext>
            </a:extLst>
          </p:cNvPr>
          <p:cNvSpPr/>
          <p:nvPr/>
        </p:nvSpPr>
        <p:spPr bwMode="auto">
          <a:xfrm>
            <a:off x="8568647" y="5619754"/>
            <a:ext cx="1493229" cy="316774"/>
          </a:xfrm>
          <a:prstGeom prst="rect">
            <a:avLst/>
          </a:prstGeom>
          <a:noFill/>
          <a:ln w="19050">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cs typeface="Segoe UI" pitchFamily="34" charset="0"/>
            </a:endParaRPr>
          </a:p>
        </p:txBody>
      </p:sp>
      <p:sp>
        <p:nvSpPr>
          <p:cNvPr id="50" name="Rectangle 49">
            <a:extLst>
              <a:ext uri="{FF2B5EF4-FFF2-40B4-BE49-F238E27FC236}">
                <a16:creationId xmlns:a16="http://schemas.microsoft.com/office/drawing/2014/main" id="{3F12F351-088C-40C0-9D38-8B08A231D456}"/>
              </a:ext>
            </a:extLst>
          </p:cNvPr>
          <p:cNvSpPr/>
          <p:nvPr/>
        </p:nvSpPr>
        <p:spPr bwMode="auto">
          <a:xfrm>
            <a:off x="10114581" y="4507599"/>
            <a:ext cx="1523922" cy="151491"/>
          </a:xfrm>
          <a:prstGeom prst="rect">
            <a:avLst/>
          </a:prstGeom>
          <a:noFill/>
          <a:ln w="19050">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cs typeface="Segoe UI" pitchFamily="34" charset="0"/>
            </a:endParaRPr>
          </a:p>
        </p:txBody>
      </p:sp>
      <p:sp>
        <p:nvSpPr>
          <p:cNvPr id="51" name="Rectangle 50">
            <a:extLst>
              <a:ext uri="{FF2B5EF4-FFF2-40B4-BE49-F238E27FC236}">
                <a16:creationId xmlns:a16="http://schemas.microsoft.com/office/drawing/2014/main" id="{4135A522-5AE5-4E20-8C0D-5E9F1979B131}"/>
              </a:ext>
            </a:extLst>
          </p:cNvPr>
          <p:cNvSpPr/>
          <p:nvPr/>
        </p:nvSpPr>
        <p:spPr bwMode="auto">
          <a:xfrm>
            <a:off x="10114581" y="5305131"/>
            <a:ext cx="1523922" cy="316774"/>
          </a:xfrm>
          <a:prstGeom prst="rect">
            <a:avLst/>
          </a:prstGeom>
          <a:noFill/>
          <a:ln w="19050">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cs typeface="Segoe UI" pitchFamily="34" charset="0"/>
            </a:endParaRPr>
          </a:p>
        </p:txBody>
      </p:sp>
    </p:spTree>
    <p:extLst>
      <p:ext uri="{BB962C8B-B14F-4D97-AF65-F5344CB8AC3E}">
        <p14:creationId xmlns:p14="http://schemas.microsoft.com/office/powerpoint/2010/main" val="129112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500"/>
                                        <p:tgtEl>
                                          <p:spTgt spid="4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500"/>
                                        <p:tgtEl>
                                          <p:spTgt spid="4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fade">
                                      <p:cBhvr>
                                        <p:cTn id="42" dur="500"/>
                                        <p:tgtEl>
                                          <p:spTgt spid="4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fade">
                                      <p:cBhvr>
                                        <p:cTn id="45" dur="500"/>
                                        <p:tgtEl>
                                          <p:spTgt spid="5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fade">
                                      <p:cBhvr>
                                        <p:cTn id="4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868" y="977"/>
            <a:ext cx="4227848" cy="685605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38"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 name="Title 1"/>
          <p:cNvSpPr txBox="1">
            <a:spLocks/>
          </p:cNvSpPr>
          <p:nvPr/>
        </p:nvSpPr>
        <p:spPr>
          <a:xfrm>
            <a:off x="270067" y="977"/>
            <a:ext cx="3585189" cy="6856055"/>
          </a:xfrm>
          <a:prstGeom prst="rect">
            <a:avLst/>
          </a:prstGeom>
        </p:spPr>
        <p:txBody>
          <a:bodyPr vert="horz" wrap="square" lIns="146284" tIns="91427" rIns="146284" bIns="91427" rtlCol="0" anchor="ctr" anchorCtr="0">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defRPr/>
            </a:pPr>
            <a:endParaRPr lang="en-NZ" sz="4704" dirty="0">
              <a:gradFill>
                <a:gsLst>
                  <a:gs pos="1250">
                    <a:srgbClr val="FFFFFF"/>
                  </a:gs>
                  <a:gs pos="100000">
                    <a:srgbClr val="FFFFFF"/>
                  </a:gs>
                </a:gsLst>
                <a:lin ang="5400000" scaled="0"/>
              </a:gradFill>
              <a:latin typeface="Segoe UI Light"/>
            </a:endParaRPr>
          </a:p>
        </p:txBody>
      </p:sp>
      <p:grpSp>
        <p:nvGrpSpPr>
          <p:cNvPr id="4" name="Group 3">
            <a:extLst>
              <a:ext uri="{FF2B5EF4-FFF2-40B4-BE49-F238E27FC236}">
                <a16:creationId xmlns:a16="http://schemas.microsoft.com/office/drawing/2014/main" id="{6E64395D-94BA-4DE9-AB21-EB5F73372A2C}"/>
              </a:ext>
            </a:extLst>
          </p:cNvPr>
          <p:cNvGrpSpPr/>
          <p:nvPr/>
        </p:nvGrpSpPr>
        <p:grpSpPr>
          <a:xfrm>
            <a:off x="4484229" y="354131"/>
            <a:ext cx="7124996" cy="1046863"/>
            <a:chOff x="4574146" y="360735"/>
            <a:chExt cx="7267867" cy="1067855"/>
          </a:xfrm>
        </p:grpSpPr>
        <p:pic>
          <p:nvPicPr>
            <p:cNvPr id="1028" name="Picture 4" descr="Image result for github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1629" y="527129"/>
              <a:ext cx="2210384" cy="73506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upload.wikimedia.org/wikipedia/commons/thumb/4/47/Dropbox_logo_%28September_2013%29.svg/2000px-Dropbox_logo_%28September_2013%29.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4146" y="360735"/>
              <a:ext cx="2799021" cy="106785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pinterest logo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1482" y="435147"/>
              <a:ext cx="919032" cy="9190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8D9C8D87-50CD-4B17-9CC0-31FAC5DD2802}"/>
              </a:ext>
            </a:extLst>
          </p:cNvPr>
          <p:cNvGrpSpPr/>
          <p:nvPr/>
        </p:nvGrpSpPr>
        <p:grpSpPr>
          <a:xfrm>
            <a:off x="4900767" y="3798720"/>
            <a:ext cx="6797888" cy="1176857"/>
            <a:chOff x="4999037" y="3874395"/>
            <a:chExt cx="6934200" cy="1200455"/>
          </a:xfrm>
        </p:grpSpPr>
        <p:pic>
          <p:nvPicPr>
            <p:cNvPr id="1032" name="Picture 8" descr="Image result for slack logo 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8050" y="4247237"/>
              <a:ext cx="1925895" cy="55150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wordpress logo 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99037" y="3995831"/>
              <a:ext cx="1697119" cy="105432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salesforce logo 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19154" y="3874395"/>
              <a:ext cx="1714083" cy="120045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a:extLst>
              <a:ext uri="{FF2B5EF4-FFF2-40B4-BE49-F238E27FC236}">
                <a16:creationId xmlns:a16="http://schemas.microsoft.com/office/drawing/2014/main" id="{79385EC0-B3A7-47F5-951C-692FDB432500}"/>
              </a:ext>
            </a:extLst>
          </p:cNvPr>
          <p:cNvGrpSpPr/>
          <p:nvPr/>
        </p:nvGrpSpPr>
        <p:grpSpPr>
          <a:xfrm>
            <a:off x="4821878" y="2028294"/>
            <a:ext cx="7376322" cy="1174393"/>
            <a:chOff x="4918566" y="2068469"/>
            <a:chExt cx="7524233" cy="1197942"/>
          </a:xfrm>
        </p:grpSpPr>
        <p:pic>
          <p:nvPicPr>
            <p:cNvPr id="1026" name="Picture 2" descr="Image result for facebook logo 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18566" y="2445706"/>
              <a:ext cx="2110181" cy="44346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twitter logo 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47237" y="2068469"/>
              <a:ext cx="2795562" cy="1197942"/>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box logo  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29350" y="2379618"/>
              <a:ext cx="1043294" cy="575645"/>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p:cNvSpPr txBox="1"/>
          <p:nvPr/>
        </p:nvSpPr>
        <p:spPr>
          <a:xfrm>
            <a:off x="8284778" y="5865685"/>
            <a:ext cx="4625484" cy="803952"/>
          </a:xfrm>
          <a:prstGeom prst="rect">
            <a:avLst/>
          </a:prstGeom>
          <a:noFill/>
        </p:spPr>
        <p:txBody>
          <a:bodyPr wrap="square" lIns="182854" tIns="146284" rIns="182854" bIns="146284" rtlCol="0">
            <a:spAutoFit/>
          </a:bodyPr>
          <a:lstStyle/>
          <a:p>
            <a:pPr algn="ctr" defTabSz="914225">
              <a:lnSpc>
                <a:spcPct val="90000"/>
              </a:lnSpc>
              <a:spcAft>
                <a:spcPts val="600"/>
              </a:spcAft>
              <a:defRPr/>
            </a:pPr>
            <a:r>
              <a:rPr lang="en-US" sz="3600" dirty="0">
                <a:gradFill>
                  <a:gsLst>
                    <a:gs pos="0">
                      <a:srgbClr val="737373"/>
                    </a:gs>
                    <a:gs pos="100000">
                      <a:srgbClr val="737373"/>
                    </a:gs>
                  </a:gsLst>
                  <a:lin ang="5400000" scaled="0"/>
                </a:gradFill>
                <a:latin typeface="Segoe UI Semilight"/>
              </a:rPr>
              <a:t>….and more!</a:t>
            </a:r>
          </a:p>
        </p:txBody>
      </p:sp>
      <p:sp>
        <p:nvSpPr>
          <p:cNvPr id="2" name="Title 1">
            <a:extLst>
              <a:ext uri="{FF2B5EF4-FFF2-40B4-BE49-F238E27FC236}">
                <a16:creationId xmlns:a16="http://schemas.microsoft.com/office/drawing/2014/main" id="{89FEC2E8-3815-4D2C-B954-B92B6D771DA7}"/>
              </a:ext>
            </a:extLst>
          </p:cNvPr>
          <p:cNvSpPr>
            <a:spLocks noGrp="1"/>
          </p:cNvSpPr>
          <p:nvPr>
            <p:ph type="title"/>
          </p:nvPr>
        </p:nvSpPr>
        <p:spPr>
          <a:xfrm>
            <a:off x="269241" y="289957"/>
            <a:ext cx="3959474" cy="2912731"/>
          </a:xfrm>
        </p:spPr>
        <p:txBody>
          <a:bodyPr>
            <a:normAutofit fontScale="90000"/>
          </a:bodyPr>
          <a:lstStyle/>
          <a:p>
            <a:r>
              <a:rPr lang="en-US" sz="4704" dirty="0">
                <a:gradFill>
                  <a:gsLst>
                    <a:gs pos="1250">
                      <a:srgbClr val="FFFFFF"/>
                    </a:gs>
                    <a:gs pos="100000">
                      <a:srgbClr val="FFFFFF"/>
                    </a:gs>
                  </a:gsLst>
                  <a:lin ang="5400000" scaled="0"/>
                </a:gradFill>
              </a:rPr>
              <a:t>Logic Apps </a:t>
            </a:r>
            <a:br>
              <a:rPr lang="en-US" sz="4704" dirty="0">
                <a:gradFill>
                  <a:gsLst>
                    <a:gs pos="1250">
                      <a:srgbClr val="FFFFFF"/>
                    </a:gs>
                    <a:gs pos="100000">
                      <a:srgbClr val="FFFFFF"/>
                    </a:gs>
                  </a:gsLst>
                  <a:lin ang="5400000" scaled="0"/>
                </a:gradFill>
              </a:rPr>
            </a:br>
            <a:r>
              <a:rPr lang="en-US" sz="4704" dirty="0">
                <a:gradFill>
                  <a:gsLst>
                    <a:gs pos="1250">
                      <a:srgbClr val="FFFFFF"/>
                    </a:gs>
                    <a:gs pos="100000">
                      <a:srgbClr val="FFFFFF"/>
                    </a:gs>
                  </a:gsLst>
                  <a:lin ang="5400000" scaled="0"/>
                </a:gradFill>
              </a:rPr>
              <a:t>connectors—</a:t>
            </a:r>
            <a:br>
              <a:rPr lang="en-US" sz="4704" dirty="0">
                <a:gradFill>
                  <a:gsLst>
                    <a:gs pos="1250">
                      <a:srgbClr val="FFFFFF"/>
                    </a:gs>
                    <a:gs pos="100000">
                      <a:srgbClr val="FFFFFF"/>
                    </a:gs>
                  </a:gsLst>
                  <a:lin ang="5400000" scaled="0"/>
                </a:gradFill>
              </a:rPr>
            </a:br>
            <a:r>
              <a:rPr lang="en-US" sz="4704" dirty="0">
                <a:gradFill>
                  <a:gsLst>
                    <a:gs pos="1250">
                      <a:srgbClr val="FFFFFF"/>
                    </a:gs>
                    <a:gs pos="100000">
                      <a:srgbClr val="FFFFFF"/>
                    </a:gs>
                  </a:gsLst>
                  <a:lin ang="5400000" scaled="0"/>
                </a:gradFill>
              </a:rPr>
              <a:t>Over 100 </a:t>
            </a:r>
            <a:br>
              <a:rPr lang="en-US" sz="4704" dirty="0">
                <a:gradFill>
                  <a:gsLst>
                    <a:gs pos="1250">
                      <a:srgbClr val="FFFFFF"/>
                    </a:gs>
                    <a:gs pos="100000">
                      <a:srgbClr val="FFFFFF"/>
                    </a:gs>
                  </a:gsLst>
                  <a:lin ang="5400000" scaled="0"/>
                </a:gradFill>
              </a:rPr>
            </a:br>
            <a:r>
              <a:rPr lang="en-US" sz="4704" dirty="0">
                <a:gradFill>
                  <a:gsLst>
                    <a:gs pos="1250">
                      <a:srgbClr val="FFFFFF"/>
                    </a:gs>
                    <a:gs pos="100000">
                      <a:srgbClr val="FFFFFF"/>
                    </a:gs>
                  </a:gsLst>
                  <a:lin ang="5400000" scaled="0"/>
                </a:gradFill>
              </a:rPr>
              <a:t>and growing</a:t>
            </a:r>
            <a:br>
              <a:rPr lang="en-NZ" sz="4704" dirty="0">
                <a:gradFill>
                  <a:gsLst>
                    <a:gs pos="1250">
                      <a:srgbClr val="FFFFFF"/>
                    </a:gs>
                    <a:gs pos="100000">
                      <a:srgbClr val="FFFFFF"/>
                    </a:gs>
                  </a:gsLst>
                  <a:lin ang="5400000" scaled="0"/>
                </a:gradFill>
              </a:rPr>
            </a:br>
            <a:endParaRPr lang="en-US" dirty="0"/>
          </a:p>
        </p:txBody>
      </p:sp>
    </p:spTree>
    <p:extLst>
      <p:ext uri="{BB962C8B-B14F-4D97-AF65-F5344CB8AC3E}">
        <p14:creationId xmlns:p14="http://schemas.microsoft.com/office/powerpoint/2010/main" val="64135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42" presetClass="path" presetSubtype="0" decel="100000" fill="hold" grpId="1" nodeType="withEffect">
                                  <p:stCondLst>
                                    <p:cond delay="300"/>
                                  </p:stCondLst>
                                  <p:childTnLst>
                                    <p:animMotion origin="layout" path="M -7.14833E-8 -0.04494 L -7.14833E-8 -9.35089E-7 " pathEditMode="relative" rAng="0" ptsTypes="AA">
                                      <p:cBhvr>
                                        <p:cTn id="9" dur="1000" fill="hold"/>
                                        <p:tgtEl>
                                          <p:spTgt spid="13"/>
                                        </p:tgtEl>
                                        <p:attrNameLst>
                                          <p:attrName>ppt_x</p:attrName>
                                          <p:attrName>ppt_y</p:attrName>
                                        </p:attrNameLst>
                                      </p:cBhvr>
                                      <p:rCtr x="0" y="2247"/>
                                    </p:animMotion>
                                  </p:childTnLst>
                                </p:cTn>
                              </p:par>
                              <p:par>
                                <p:cTn id="10" presetID="10" presetClass="entr" presetSubtype="0" fill="hold" nodeType="withEffect">
                                  <p:stCondLst>
                                    <p:cond delay="5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42" presetClass="path" presetSubtype="0" decel="100000" fill="hold" nodeType="withEffect">
                                  <p:stCondLst>
                                    <p:cond delay="0"/>
                                  </p:stCondLst>
                                  <p:childTnLst>
                                    <p:animMotion origin="layout" path="M -4.90171E-7 0.04607 L -4.90171E-7 -9.75942E-7 " pathEditMode="relative" rAng="0" ptsTypes="AA">
                                      <p:cBhvr>
                                        <p:cTn id="14" dur="1000" fill="hold"/>
                                        <p:tgtEl>
                                          <p:spTgt spid="4"/>
                                        </p:tgtEl>
                                        <p:attrNameLst>
                                          <p:attrName>ppt_x</p:attrName>
                                          <p:attrName>ppt_y</p:attrName>
                                        </p:attrNameLst>
                                      </p:cBhvr>
                                      <p:rCtr x="0" y="-2315"/>
                                    </p:animMotion>
                                  </p:childTnLst>
                                </p:cTn>
                              </p:par>
                              <p:par>
                                <p:cTn id="15" presetID="10" presetClass="entr" presetSubtype="0" fill="hold" nodeType="withEffect">
                                  <p:stCondLst>
                                    <p:cond delay="6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42" presetClass="path" presetSubtype="0" decel="100000" fill="hold" nodeType="withEffect">
                                  <p:stCondLst>
                                    <p:cond delay="100"/>
                                  </p:stCondLst>
                                  <p:childTnLst>
                                    <p:animMotion origin="layout" path="M 3.87541E-6 0.04607 L 3.87541E-6 1.77031E-6 " pathEditMode="relative" rAng="0" ptsTypes="AA">
                                      <p:cBhvr>
                                        <p:cTn id="19" dur="1000" fill="hold"/>
                                        <p:tgtEl>
                                          <p:spTgt spid="5"/>
                                        </p:tgtEl>
                                        <p:attrNameLst>
                                          <p:attrName>ppt_x</p:attrName>
                                          <p:attrName>ppt_y</p:attrName>
                                        </p:attrNameLst>
                                      </p:cBhvr>
                                      <p:rCtr x="0" y="-2315"/>
                                    </p:animMotion>
                                  </p:childTnLst>
                                </p:cTn>
                              </p:par>
                              <p:par>
                                <p:cTn id="20" presetID="10" presetClass="entr" presetSubtype="0" fill="hold" nodeType="withEffect">
                                  <p:stCondLst>
                                    <p:cond delay="70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42" presetClass="path" presetSubtype="0" decel="100000" fill="hold" nodeType="withEffect">
                                  <p:stCondLst>
                                    <p:cond delay="200"/>
                                  </p:stCondLst>
                                  <p:childTnLst>
                                    <p:animMotion origin="layout" path="M -3.71713E-6 0.04607 L -3.71713E-6 8.0345E-7 " pathEditMode="relative" rAng="0" ptsTypes="AA">
                                      <p:cBhvr>
                                        <p:cTn id="24" dur="1000" fill="hold"/>
                                        <p:tgtEl>
                                          <p:spTgt spid="6"/>
                                        </p:tgtEl>
                                        <p:attrNameLst>
                                          <p:attrName>ppt_x</p:attrName>
                                          <p:attrName>ppt_y</p:attrName>
                                        </p:attrNameLst>
                                      </p:cBhvr>
                                      <p:rCtr x="0" y="-23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bwMode="auto">
          <a:xfrm>
            <a:off x="867" y="974"/>
            <a:ext cx="4227848" cy="685605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 name="Title 1"/>
          <p:cNvSpPr>
            <a:spLocks noGrp="1"/>
          </p:cNvSpPr>
          <p:nvPr>
            <p:ph type="title"/>
          </p:nvPr>
        </p:nvSpPr>
        <p:spPr>
          <a:xfrm>
            <a:off x="269241" y="289957"/>
            <a:ext cx="3959473" cy="1861069"/>
          </a:xfrm>
        </p:spPr>
        <p:txBody>
          <a:bodyPr>
            <a:normAutofit fontScale="90000"/>
          </a:bodyPr>
          <a:lstStyle/>
          <a:p>
            <a:r>
              <a:rPr lang="en-NZ" dirty="0">
                <a:gradFill>
                  <a:gsLst>
                    <a:gs pos="1250">
                      <a:schemeClr val="bg1"/>
                    </a:gs>
                    <a:gs pos="100000">
                      <a:schemeClr val="bg1"/>
                    </a:gs>
                  </a:gsLst>
                  <a:lin ang="5400000" scaled="0"/>
                </a:gradFill>
              </a:rPr>
              <a:t>Logic Apps connects everything</a:t>
            </a:r>
          </a:p>
        </p:txBody>
      </p:sp>
      <p:grpSp>
        <p:nvGrpSpPr>
          <p:cNvPr id="157" name="Group 156"/>
          <p:cNvGrpSpPr/>
          <p:nvPr/>
        </p:nvGrpSpPr>
        <p:grpSpPr>
          <a:xfrm>
            <a:off x="6532918" y="956853"/>
            <a:ext cx="1447308" cy="2341620"/>
            <a:chOff x="6482027" y="881592"/>
            <a:chExt cx="1528456" cy="2684511"/>
          </a:xfrm>
        </p:grpSpPr>
        <p:cxnSp>
          <p:nvCxnSpPr>
            <p:cNvPr id="138" name="Straight Connector 137"/>
            <p:cNvCxnSpPr/>
            <p:nvPr/>
          </p:nvCxnSpPr>
          <p:spPr>
            <a:xfrm flipV="1">
              <a:off x="7245322" y="881592"/>
              <a:ext cx="15216" cy="2684511"/>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H="1">
              <a:off x="6496361" y="881592"/>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6496361" y="1776428"/>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6482028" y="2671263"/>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6482027" y="3566099"/>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7241366" y="2209075"/>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4900132" y="2273491"/>
            <a:ext cx="1772359" cy="483020"/>
          </a:xfrm>
          <a:prstGeom prst="rect">
            <a:avLst/>
          </a:prstGeom>
          <a:noFill/>
        </p:spPr>
        <p:txBody>
          <a:bodyPr wrap="none" lIns="179208" tIns="143366" rIns="179208" bIns="143366" rtlCol="0">
            <a:spAutoFit/>
          </a:bodyPr>
          <a:lstStyle/>
          <a:p>
            <a:pPr algn="r" defTabSz="895984">
              <a:lnSpc>
                <a:spcPct val="90000"/>
              </a:lnSpc>
              <a:spcAft>
                <a:spcPts val="588"/>
              </a:spcAft>
              <a:defRPr/>
            </a:pPr>
            <a:r>
              <a:rPr lang="en-US" sz="1369" kern="0" dirty="0">
                <a:gradFill>
                  <a:gsLst>
                    <a:gs pos="2917">
                      <a:srgbClr val="D2D2D2">
                        <a:lumMod val="50000"/>
                      </a:srgbClr>
                    </a:gs>
                    <a:gs pos="30000">
                      <a:srgbClr val="D2D2D2">
                        <a:lumMod val="50000"/>
                      </a:srgbClr>
                    </a:gs>
                  </a:gsLst>
                  <a:lin ang="5400000" scaled="0"/>
                </a:gradFill>
                <a:latin typeface="Segoe UI"/>
              </a:rPr>
              <a:t>Cognitive services</a:t>
            </a:r>
          </a:p>
        </p:txBody>
      </p:sp>
      <p:pic>
        <p:nvPicPr>
          <p:cNvPr id="58" name="Picture 57"/>
          <p:cNvPicPr>
            <a:picLocks noChangeAspect="1"/>
          </p:cNvPicPr>
          <p:nvPr/>
        </p:nvPicPr>
        <p:blipFill>
          <a:blip r:embed="rId3"/>
          <a:stretch>
            <a:fillRect/>
          </a:stretch>
        </p:blipFill>
        <p:spPr>
          <a:xfrm>
            <a:off x="4549493" y="2272289"/>
            <a:ext cx="505935" cy="485591"/>
          </a:xfrm>
          <a:prstGeom prst="rect">
            <a:avLst/>
          </a:prstGeom>
        </p:spPr>
      </p:pic>
      <p:sp>
        <p:nvSpPr>
          <p:cNvPr id="60" name="TextBox 59"/>
          <p:cNvSpPr txBox="1"/>
          <p:nvPr/>
        </p:nvSpPr>
        <p:spPr>
          <a:xfrm>
            <a:off x="5273274" y="1650410"/>
            <a:ext cx="1208853" cy="189604"/>
          </a:xfrm>
          <a:prstGeom prst="rect">
            <a:avLst/>
          </a:prstGeom>
          <a:noFill/>
        </p:spPr>
        <p:txBody>
          <a:bodyPr wrap="square" lIns="0" tIns="0" rIns="0" bIns="0" rtlCol="0">
            <a:spAutoFit/>
          </a:bodyPr>
          <a:lstStyle>
            <a:defPPr>
              <a:defRPr lang="en-US"/>
            </a:defPPr>
            <a:lvl1pPr lvl="0" algn="ctr" defTabSz="914400">
              <a:lnSpc>
                <a:spcPct val="90000"/>
              </a:lnSpc>
              <a:spcAft>
                <a:spcPts val="600"/>
              </a:spcAft>
              <a:defRPr sz="1400" kern="0">
                <a:gradFill>
                  <a:gsLst>
                    <a:gs pos="2917">
                      <a:schemeClr val="bg2">
                        <a:lumMod val="50000"/>
                      </a:schemeClr>
                    </a:gs>
                    <a:gs pos="30000">
                      <a:schemeClr val="bg2">
                        <a:lumMod val="50000"/>
                      </a:schemeClr>
                    </a:gs>
                  </a:gsLst>
                  <a:lin ang="5400000" scaled="0"/>
                </a:gradFill>
              </a:defRPr>
            </a:lvl1pPr>
          </a:lstStyle>
          <a:p>
            <a:pPr algn="r" defTabSz="1218528">
              <a:spcAft>
                <a:spcPts val="800"/>
              </a:spcAft>
              <a:defRPr/>
            </a:pPr>
            <a:r>
              <a:rPr lang="en-US" sz="1369" dirty="0">
                <a:gradFill>
                  <a:gsLst>
                    <a:gs pos="2917">
                      <a:srgbClr val="D2D2D2">
                        <a:lumMod val="50000"/>
                      </a:srgbClr>
                    </a:gs>
                    <a:gs pos="30000">
                      <a:srgbClr val="D2D2D2">
                        <a:lumMod val="50000"/>
                      </a:srgbClr>
                    </a:gs>
                  </a:gsLst>
                  <a:lin ang="5400000" scaled="0"/>
                </a:gradFill>
                <a:latin typeface="Segoe UI"/>
              </a:rPr>
              <a:t>Service bus</a:t>
            </a:r>
          </a:p>
        </p:txBody>
      </p:sp>
      <p:sp>
        <p:nvSpPr>
          <p:cNvPr id="61" name="TextBox 60"/>
          <p:cNvSpPr txBox="1"/>
          <p:nvPr/>
        </p:nvSpPr>
        <p:spPr>
          <a:xfrm>
            <a:off x="5102186" y="3171057"/>
            <a:ext cx="1379939" cy="189604"/>
          </a:xfrm>
          <a:prstGeom prst="rect">
            <a:avLst/>
          </a:prstGeom>
          <a:noFill/>
        </p:spPr>
        <p:txBody>
          <a:bodyPr wrap="square" lIns="0" tIns="0" rIns="0" bIns="0" rtlCol="0">
            <a:spAutoFit/>
          </a:bodyPr>
          <a:lstStyle>
            <a:defPPr>
              <a:defRPr lang="en-US"/>
            </a:defPPr>
            <a:lvl1pPr lvl="0" algn="ctr" defTabSz="914400">
              <a:lnSpc>
                <a:spcPct val="90000"/>
              </a:lnSpc>
              <a:spcAft>
                <a:spcPts val="600"/>
              </a:spcAft>
              <a:defRPr sz="1400" kern="0">
                <a:gradFill>
                  <a:gsLst>
                    <a:gs pos="2917">
                      <a:schemeClr val="bg2">
                        <a:lumMod val="50000"/>
                      </a:schemeClr>
                    </a:gs>
                    <a:gs pos="30000">
                      <a:schemeClr val="bg2">
                        <a:lumMod val="50000"/>
                      </a:schemeClr>
                    </a:gs>
                  </a:gsLst>
                  <a:lin ang="5400000" scaled="0"/>
                </a:gradFill>
              </a:defRPr>
            </a:lvl1pPr>
          </a:lstStyle>
          <a:p>
            <a:pPr algn="r" defTabSz="1218528">
              <a:spcAft>
                <a:spcPts val="800"/>
              </a:spcAft>
              <a:defRPr/>
            </a:pPr>
            <a:r>
              <a:rPr lang="en-US" sz="1369" dirty="0">
                <a:gradFill>
                  <a:gsLst>
                    <a:gs pos="2917">
                      <a:srgbClr val="D2D2D2">
                        <a:lumMod val="50000"/>
                      </a:srgbClr>
                    </a:gs>
                    <a:gs pos="30000">
                      <a:srgbClr val="D2D2D2">
                        <a:lumMod val="50000"/>
                      </a:srgbClr>
                    </a:gs>
                  </a:gsLst>
                  <a:lin ang="5400000" scaled="0"/>
                </a:gradFill>
                <a:latin typeface="Segoe UI"/>
              </a:rPr>
              <a:t>Machine learning </a:t>
            </a:r>
          </a:p>
        </p:txBody>
      </p:sp>
      <p:sp>
        <p:nvSpPr>
          <p:cNvPr id="142" name="Rectangle 141"/>
          <p:cNvSpPr/>
          <p:nvPr/>
        </p:nvSpPr>
        <p:spPr bwMode="auto">
          <a:xfrm>
            <a:off x="4899163" y="884998"/>
            <a:ext cx="1582963" cy="189604"/>
          </a:xfrm>
          <a:prstGeom prst="rect">
            <a:avLst/>
          </a:prstGeom>
          <a:noFill/>
          <a:ln w="130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r" defTabSz="913516" fontAlgn="base">
              <a:lnSpc>
                <a:spcPct val="90000"/>
              </a:lnSpc>
              <a:spcBef>
                <a:spcPct val="0"/>
              </a:spcBef>
              <a:spcAft>
                <a:spcPct val="0"/>
              </a:spcAft>
              <a:defRPr/>
            </a:pPr>
            <a:r>
              <a:rPr lang="en-US" sz="1369" kern="0" dirty="0">
                <a:gradFill>
                  <a:gsLst>
                    <a:gs pos="2917">
                      <a:srgbClr val="D2D2D2">
                        <a:lumMod val="50000"/>
                      </a:srgbClr>
                    </a:gs>
                    <a:gs pos="30000">
                      <a:srgbClr val="D2D2D2">
                        <a:lumMod val="50000"/>
                      </a:srgbClr>
                    </a:gs>
                  </a:gsLst>
                  <a:lin ang="5400000" scaled="0"/>
                </a:gradFill>
                <a:latin typeface="Segoe UI"/>
              </a:rPr>
              <a:t>Azure Functions</a:t>
            </a:r>
          </a:p>
        </p:txBody>
      </p:sp>
      <p:pic>
        <p:nvPicPr>
          <p:cNvPr id="75" name="Picture 74"/>
          <p:cNvPicPr>
            <a:picLocks noChangeAspect="1"/>
          </p:cNvPicPr>
          <p:nvPr/>
        </p:nvPicPr>
        <p:blipFill>
          <a:blip r:embed="rId4"/>
          <a:stretch>
            <a:fillRect/>
          </a:stretch>
        </p:blipFill>
        <p:spPr>
          <a:xfrm>
            <a:off x="5252694" y="1593422"/>
            <a:ext cx="306427" cy="282274"/>
          </a:xfrm>
          <a:prstGeom prst="rect">
            <a:avLst/>
          </a:prstGeom>
        </p:spPr>
      </p:pic>
      <p:grpSp>
        <p:nvGrpSpPr>
          <p:cNvPr id="169" name="Group 168"/>
          <p:cNvGrpSpPr/>
          <p:nvPr/>
        </p:nvGrpSpPr>
        <p:grpSpPr>
          <a:xfrm>
            <a:off x="10342020" y="707317"/>
            <a:ext cx="1371123" cy="1223904"/>
            <a:chOff x="10693372" y="1242777"/>
            <a:chExt cx="1448001" cy="1403125"/>
          </a:xfrm>
        </p:grpSpPr>
        <p:pic>
          <p:nvPicPr>
            <p:cNvPr id="64" name="Picture 63"/>
            <p:cNvPicPr>
              <a:picLocks noChangeAspect="1"/>
            </p:cNvPicPr>
            <p:nvPr/>
          </p:nvPicPr>
          <p:blipFill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colorTemperature colorTemp="7200"/>
                      </a14:imgEffect>
                      <a14:imgEffect>
                        <a14:saturation sat="234000"/>
                      </a14:imgEffect>
                    </a14:imgLayer>
                  </a14:imgProps>
                </a:ext>
              </a:extLst>
            </a:blip>
            <a:srcRect t="24251" b="26614"/>
            <a:stretch/>
          </p:blipFill>
          <p:spPr>
            <a:xfrm>
              <a:off x="10693372" y="2182142"/>
              <a:ext cx="1448001" cy="463760"/>
            </a:xfrm>
            <a:prstGeom prst="rect">
              <a:avLst/>
            </a:prstGeom>
            <a:noFill/>
          </p:spPr>
        </p:pic>
        <p:pic>
          <p:nvPicPr>
            <p:cNvPr id="168" name="Picture 167"/>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808416" y="1242777"/>
              <a:ext cx="673820" cy="673820"/>
            </a:xfrm>
            <a:prstGeom prst="rect">
              <a:avLst/>
            </a:prstGeom>
          </p:spPr>
        </p:pic>
      </p:grpSp>
      <p:grpSp>
        <p:nvGrpSpPr>
          <p:cNvPr id="6" name="Group 5"/>
          <p:cNvGrpSpPr/>
          <p:nvPr/>
        </p:nvGrpSpPr>
        <p:grpSpPr>
          <a:xfrm>
            <a:off x="7818269" y="1824009"/>
            <a:ext cx="1236907" cy="964785"/>
            <a:chOff x="7884215" y="1622064"/>
            <a:chExt cx="1280400" cy="1084166"/>
          </a:xfrm>
        </p:grpSpPr>
        <p:sp>
          <p:nvSpPr>
            <p:cNvPr id="41" name="TextBox 40"/>
            <p:cNvSpPr txBox="1"/>
            <p:nvPr/>
          </p:nvSpPr>
          <p:spPr>
            <a:xfrm>
              <a:off x="7884215" y="2163329"/>
              <a:ext cx="1280400" cy="542901"/>
            </a:xfrm>
            <a:prstGeom prst="rect">
              <a:avLst/>
            </a:prstGeom>
            <a:noFill/>
          </p:spPr>
          <p:txBody>
            <a:bodyPr wrap="none" lIns="179208" tIns="143366" rIns="179208" bIns="143366" rtlCol="0">
              <a:spAutoFit/>
            </a:bodyPr>
            <a:lstStyle/>
            <a:p>
              <a:pPr defTabSz="895984">
                <a:lnSpc>
                  <a:spcPct val="90000"/>
                </a:lnSpc>
                <a:spcAft>
                  <a:spcPts val="588"/>
                </a:spcAft>
                <a:defRPr/>
              </a:pPr>
              <a:r>
                <a:rPr lang="en-US" sz="1369" kern="0" dirty="0">
                  <a:gradFill>
                    <a:gsLst>
                      <a:gs pos="2917">
                        <a:srgbClr val="D2D2D2">
                          <a:lumMod val="50000"/>
                        </a:srgbClr>
                      </a:gs>
                      <a:gs pos="30000">
                        <a:srgbClr val="D2D2D2">
                          <a:lumMod val="50000"/>
                        </a:srgbClr>
                      </a:gs>
                    </a:gsLst>
                    <a:lin ang="5400000" scaled="0"/>
                  </a:gradFill>
                  <a:latin typeface="Segoe UI"/>
                </a:rPr>
                <a:t>Logic Apps</a:t>
              </a:r>
            </a:p>
          </p:txBody>
        </p:sp>
        <p:pic>
          <p:nvPicPr>
            <p:cNvPr id="8" name="Picture 7"/>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8189160" y="1622064"/>
              <a:ext cx="618831" cy="618831"/>
            </a:xfrm>
            <a:prstGeom prst="rect">
              <a:avLst/>
            </a:prstGeom>
          </p:spPr>
        </p:pic>
      </p:grpSp>
      <p:pic>
        <p:nvPicPr>
          <p:cNvPr id="1028" name="Picture 4" descr="Image result for docusign logo"/>
          <p:cNvPicPr>
            <a:picLocks noChangeAspect="1" noChangeArrowheads="1"/>
          </p:cNvPicPr>
          <p:nvPr/>
        </p:nvPicPr>
        <p:blipFill rotWithShape="1">
          <a:blip r:embed="rId9">
            <a:extLst>
              <a:ext uri="{28A0092B-C50C-407E-A947-70E740481C1C}">
                <a14:useLocalDpi xmlns:a14="http://schemas.microsoft.com/office/drawing/2010/main" val="0"/>
              </a:ext>
            </a:extLst>
          </a:blip>
          <a:srcRect b="22366"/>
          <a:stretch/>
        </p:blipFill>
        <p:spPr bwMode="auto">
          <a:xfrm>
            <a:off x="10355552" y="3171058"/>
            <a:ext cx="1063742" cy="290500"/>
          </a:xfrm>
          <a:prstGeom prst="rect">
            <a:avLst/>
          </a:prstGeom>
          <a:noFill/>
          <a:extLst>
            <a:ext uri="{909E8E84-426E-40DD-AFC4-6F175D3DCCD1}">
              <a14:hiddenFill xmlns:a14="http://schemas.microsoft.com/office/drawing/2010/main">
                <a:solidFill>
                  <a:srgbClr val="FFFFFF"/>
                </a:solidFill>
              </a14:hiddenFill>
            </a:ext>
          </a:extLst>
        </p:spPr>
      </p:pic>
      <p:grpSp>
        <p:nvGrpSpPr>
          <p:cNvPr id="80" name="Group 79"/>
          <p:cNvGrpSpPr/>
          <p:nvPr/>
        </p:nvGrpSpPr>
        <p:grpSpPr>
          <a:xfrm flipH="1">
            <a:off x="8818887" y="956853"/>
            <a:ext cx="1447308" cy="2341620"/>
            <a:chOff x="6482027" y="881592"/>
            <a:chExt cx="1528456" cy="2684511"/>
          </a:xfrm>
        </p:grpSpPr>
        <p:cxnSp>
          <p:nvCxnSpPr>
            <p:cNvPr id="81" name="Straight Connector 80"/>
            <p:cNvCxnSpPr/>
            <p:nvPr/>
          </p:nvCxnSpPr>
          <p:spPr>
            <a:xfrm flipV="1">
              <a:off x="7245322" y="881592"/>
              <a:ext cx="15216" cy="2684511"/>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6496361" y="881592"/>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6496361" y="1776428"/>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6482028" y="2671263"/>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6482027" y="3566099"/>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7241366" y="2209075"/>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DD6D2618-3F98-4E7F-8D38-B2D63C32E723}"/>
              </a:ext>
            </a:extLst>
          </p:cNvPr>
          <p:cNvPicPr>
            <a:picLocks noChangeAspect="1"/>
          </p:cNvPicPr>
          <p:nvPr/>
        </p:nvPicPr>
        <p:blipFill rotWithShape="1">
          <a:blip r:embed="rId10"/>
          <a:srcRect l="18819" r="14517"/>
          <a:stretch/>
        </p:blipFill>
        <p:spPr>
          <a:xfrm>
            <a:off x="10273750" y="2151026"/>
            <a:ext cx="752587" cy="644421"/>
          </a:xfrm>
          <a:prstGeom prst="rect">
            <a:avLst/>
          </a:prstGeom>
        </p:spPr>
      </p:pic>
      <p:pic>
        <p:nvPicPr>
          <p:cNvPr id="5" name="Picture 4">
            <a:extLst>
              <a:ext uri="{FF2B5EF4-FFF2-40B4-BE49-F238E27FC236}">
                <a16:creationId xmlns:a16="http://schemas.microsoft.com/office/drawing/2014/main" id="{D1900456-8116-48F1-80C6-F76E3DE48CEF}"/>
              </a:ext>
            </a:extLst>
          </p:cNvPr>
          <p:cNvPicPr>
            <a:picLocks noChangeAspect="1"/>
          </p:cNvPicPr>
          <p:nvPr/>
        </p:nvPicPr>
        <p:blipFill rotWithShape="1">
          <a:blip r:embed="rId11">
            <a:extLst>
              <a:ext uri="{28A0092B-C50C-407E-A947-70E740481C1C}">
                <a14:useLocalDpi xmlns:a14="http://schemas.microsoft.com/office/drawing/2010/main" val="0"/>
              </a:ext>
            </a:extLst>
          </a:blip>
          <a:srcRect l="53306" t="14008" b="11601"/>
          <a:stretch/>
        </p:blipFill>
        <p:spPr>
          <a:xfrm>
            <a:off x="4673608" y="719943"/>
            <a:ext cx="529198" cy="473820"/>
          </a:xfrm>
          <a:prstGeom prst="rect">
            <a:avLst/>
          </a:prstGeom>
        </p:spPr>
      </p:pic>
      <p:sp>
        <p:nvSpPr>
          <p:cNvPr id="72" name="Beaker_F196">
            <a:extLst>
              <a:ext uri="{FF2B5EF4-FFF2-40B4-BE49-F238E27FC236}">
                <a16:creationId xmlns:a16="http://schemas.microsoft.com/office/drawing/2014/main" id="{7332AD18-C4B4-47C5-A244-667E14B45667}"/>
              </a:ext>
            </a:extLst>
          </p:cNvPr>
          <p:cNvSpPr>
            <a:spLocks noChangeAspect="1" noEditPoints="1"/>
          </p:cNvSpPr>
          <p:nvPr/>
        </p:nvSpPr>
        <p:spPr bwMode="auto">
          <a:xfrm>
            <a:off x="4796319" y="3070431"/>
            <a:ext cx="310332" cy="358570"/>
          </a:xfrm>
          <a:custGeom>
            <a:avLst/>
            <a:gdLst>
              <a:gd name="T0" fmla="*/ 2433 w 3250"/>
              <a:gd name="T1" fmla="*/ 2127 h 3754"/>
              <a:gd name="T2" fmla="*/ 1894 w 3250"/>
              <a:gd name="T3" fmla="*/ 2002 h 3754"/>
              <a:gd name="T4" fmla="*/ 1355 w 3250"/>
              <a:gd name="T5" fmla="*/ 2252 h 3754"/>
              <a:gd name="T6" fmla="*/ 817 w 3250"/>
              <a:gd name="T7" fmla="*/ 2127 h 3754"/>
              <a:gd name="T8" fmla="*/ 874 w 3250"/>
              <a:gd name="T9" fmla="*/ 0 h 3754"/>
              <a:gd name="T10" fmla="*/ 1249 w 3250"/>
              <a:gd name="T11" fmla="*/ 0 h 3754"/>
              <a:gd name="T12" fmla="*/ 1249 w 3250"/>
              <a:gd name="T13" fmla="*/ 1306 h 3754"/>
              <a:gd name="T14" fmla="*/ 1213 w 3250"/>
              <a:gd name="T15" fmla="*/ 1437 h 3754"/>
              <a:gd name="T16" fmla="*/ 100 w 3250"/>
              <a:gd name="T17" fmla="*/ 3375 h 3754"/>
              <a:gd name="T18" fmla="*/ 315 w 3250"/>
              <a:gd name="T19" fmla="*/ 3754 h 3754"/>
              <a:gd name="T20" fmla="*/ 2936 w 3250"/>
              <a:gd name="T21" fmla="*/ 3754 h 3754"/>
              <a:gd name="T22" fmla="*/ 3150 w 3250"/>
              <a:gd name="T23" fmla="*/ 3376 h 3754"/>
              <a:gd name="T24" fmla="*/ 2037 w 3250"/>
              <a:gd name="T25" fmla="*/ 1437 h 3754"/>
              <a:gd name="T26" fmla="*/ 2000 w 3250"/>
              <a:gd name="T27" fmla="*/ 1306 h 3754"/>
              <a:gd name="T28" fmla="*/ 2000 w 3250"/>
              <a:gd name="T29" fmla="*/ 0 h 3754"/>
              <a:gd name="T30" fmla="*/ 2376 w 3250"/>
              <a:gd name="T31" fmla="*/ 0 h 3754"/>
              <a:gd name="T32" fmla="*/ 874 w 3250"/>
              <a:gd name="T33" fmla="*/ 3254 h 3754"/>
              <a:gd name="T34" fmla="*/ 1124 w 3250"/>
              <a:gd name="T35" fmla="*/ 3254 h 3754"/>
              <a:gd name="T36" fmla="*/ 1375 w 3250"/>
              <a:gd name="T37" fmla="*/ 2905 h 3754"/>
              <a:gd name="T38" fmla="*/ 1625 w 3250"/>
              <a:gd name="T39" fmla="*/ 2905 h 3754"/>
              <a:gd name="T40" fmla="*/ 874 w 3250"/>
              <a:gd name="T41" fmla="*/ 2601 h 3754"/>
              <a:gd name="T42" fmla="*/ 1124 w 3250"/>
              <a:gd name="T43" fmla="*/ 2601 h 3754"/>
              <a:gd name="T44" fmla="*/ 1875 w 3250"/>
              <a:gd name="T45" fmla="*/ 2655 h 3754"/>
              <a:gd name="T46" fmla="*/ 2125 w 3250"/>
              <a:gd name="T47" fmla="*/ 2655 h 3754"/>
              <a:gd name="T48" fmla="*/ 2376 w 3250"/>
              <a:gd name="T49" fmla="*/ 3254 h 3754"/>
              <a:gd name="T50" fmla="*/ 2626 w 3250"/>
              <a:gd name="T51" fmla="*/ 3254 h 3754"/>
              <a:gd name="T52" fmla="*/ 1625 w 3250"/>
              <a:gd name="T53" fmla="*/ 3375 h 3754"/>
              <a:gd name="T54" fmla="*/ 1875 w 3250"/>
              <a:gd name="T55" fmla="*/ 3375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50" h="3754">
                <a:moveTo>
                  <a:pt x="2433" y="2127"/>
                </a:moveTo>
                <a:cubicBezTo>
                  <a:pt x="2433" y="2127"/>
                  <a:pt x="2164" y="2002"/>
                  <a:pt x="1894" y="2002"/>
                </a:cubicBezTo>
                <a:cubicBezTo>
                  <a:pt x="1625" y="2002"/>
                  <a:pt x="1625" y="2252"/>
                  <a:pt x="1355" y="2252"/>
                </a:cubicBezTo>
                <a:cubicBezTo>
                  <a:pt x="1086" y="2252"/>
                  <a:pt x="817" y="2127"/>
                  <a:pt x="817" y="2127"/>
                </a:cubicBezTo>
                <a:moveTo>
                  <a:pt x="874" y="0"/>
                </a:moveTo>
                <a:cubicBezTo>
                  <a:pt x="1249" y="0"/>
                  <a:pt x="1249" y="0"/>
                  <a:pt x="1249" y="0"/>
                </a:cubicBezTo>
                <a:cubicBezTo>
                  <a:pt x="1249" y="1306"/>
                  <a:pt x="1249" y="1306"/>
                  <a:pt x="1249" y="1306"/>
                </a:cubicBezTo>
                <a:cubicBezTo>
                  <a:pt x="1249" y="1352"/>
                  <a:pt x="1237" y="1397"/>
                  <a:pt x="1213" y="1437"/>
                </a:cubicBezTo>
                <a:cubicBezTo>
                  <a:pt x="100" y="3375"/>
                  <a:pt x="100" y="3375"/>
                  <a:pt x="100" y="3375"/>
                </a:cubicBezTo>
                <a:cubicBezTo>
                  <a:pt x="0" y="3542"/>
                  <a:pt x="120" y="3754"/>
                  <a:pt x="315" y="3754"/>
                </a:cubicBezTo>
                <a:cubicBezTo>
                  <a:pt x="2936" y="3754"/>
                  <a:pt x="2936" y="3754"/>
                  <a:pt x="2936" y="3754"/>
                </a:cubicBezTo>
                <a:cubicBezTo>
                  <a:pt x="3130" y="3754"/>
                  <a:pt x="3250" y="3543"/>
                  <a:pt x="3150" y="3376"/>
                </a:cubicBezTo>
                <a:cubicBezTo>
                  <a:pt x="2037" y="1437"/>
                  <a:pt x="2037" y="1437"/>
                  <a:pt x="2037" y="1437"/>
                </a:cubicBezTo>
                <a:cubicBezTo>
                  <a:pt x="2013" y="1397"/>
                  <a:pt x="2000" y="1352"/>
                  <a:pt x="2000" y="1306"/>
                </a:cubicBezTo>
                <a:cubicBezTo>
                  <a:pt x="2000" y="0"/>
                  <a:pt x="2000" y="0"/>
                  <a:pt x="2000" y="0"/>
                </a:cubicBezTo>
                <a:cubicBezTo>
                  <a:pt x="2376" y="0"/>
                  <a:pt x="2376" y="0"/>
                  <a:pt x="2376" y="0"/>
                </a:cubicBezTo>
                <a:moveTo>
                  <a:pt x="874" y="3254"/>
                </a:moveTo>
                <a:cubicBezTo>
                  <a:pt x="1124" y="3254"/>
                  <a:pt x="1124" y="3254"/>
                  <a:pt x="1124" y="3254"/>
                </a:cubicBezTo>
                <a:moveTo>
                  <a:pt x="1375" y="2905"/>
                </a:moveTo>
                <a:cubicBezTo>
                  <a:pt x="1625" y="2905"/>
                  <a:pt x="1625" y="2905"/>
                  <a:pt x="1625" y="2905"/>
                </a:cubicBezTo>
                <a:moveTo>
                  <a:pt x="874" y="2601"/>
                </a:moveTo>
                <a:cubicBezTo>
                  <a:pt x="1124" y="2601"/>
                  <a:pt x="1124" y="2601"/>
                  <a:pt x="1124" y="2601"/>
                </a:cubicBezTo>
                <a:moveTo>
                  <a:pt x="1875" y="2655"/>
                </a:moveTo>
                <a:cubicBezTo>
                  <a:pt x="2125" y="2655"/>
                  <a:pt x="2125" y="2655"/>
                  <a:pt x="2125" y="2655"/>
                </a:cubicBezTo>
                <a:moveTo>
                  <a:pt x="2376" y="3254"/>
                </a:moveTo>
                <a:cubicBezTo>
                  <a:pt x="2626" y="3254"/>
                  <a:pt x="2626" y="3254"/>
                  <a:pt x="2626" y="3254"/>
                </a:cubicBezTo>
                <a:moveTo>
                  <a:pt x="1625" y="3375"/>
                </a:moveTo>
                <a:cubicBezTo>
                  <a:pt x="1875" y="3375"/>
                  <a:pt x="1875" y="3375"/>
                  <a:pt x="1875" y="3375"/>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353535"/>
              </a:solidFill>
              <a:latin typeface="Segoe UI Semilight"/>
            </a:endParaRPr>
          </a:p>
        </p:txBody>
      </p:sp>
      <p:grpSp>
        <p:nvGrpSpPr>
          <p:cNvPr id="7" name="Group 6">
            <a:extLst>
              <a:ext uri="{FF2B5EF4-FFF2-40B4-BE49-F238E27FC236}">
                <a16:creationId xmlns:a16="http://schemas.microsoft.com/office/drawing/2014/main" id="{FD685F3C-D6A2-417F-87C9-F1B381ABB852}"/>
              </a:ext>
            </a:extLst>
          </p:cNvPr>
          <p:cNvGrpSpPr/>
          <p:nvPr/>
        </p:nvGrpSpPr>
        <p:grpSpPr>
          <a:xfrm>
            <a:off x="5429928" y="2797650"/>
            <a:ext cx="5959191" cy="3541801"/>
            <a:chOff x="5538808" y="2853252"/>
            <a:chExt cx="6078685" cy="3612821"/>
          </a:xfrm>
        </p:grpSpPr>
        <p:cxnSp>
          <p:nvCxnSpPr>
            <p:cNvPr id="76" name="Straight Connector 75"/>
            <p:cNvCxnSpPr/>
            <p:nvPr/>
          </p:nvCxnSpPr>
          <p:spPr>
            <a:xfrm flipV="1">
              <a:off x="8605896" y="2853252"/>
              <a:ext cx="0" cy="77613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7771312" y="3893887"/>
              <a:ext cx="1609225" cy="633679"/>
              <a:chOff x="7583519" y="3522179"/>
              <a:chExt cx="1692678" cy="651788"/>
            </a:xfrm>
          </p:grpSpPr>
          <p:sp>
            <p:nvSpPr>
              <p:cNvPr id="124" name="TextBox 123"/>
              <p:cNvSpPr txBox="1"/>
              <p:nvPr/>
            </p:nvSpPr>
            <p:spPr>
              <a:xfrm>
                <a:off x="7583519" y="3776103"/>
                <a:ext cx="1692678" cy="397864"/>
              </a:xfrm>
              <a:prstGeom prst="rect">
                <a:avLst/>
              </a:prstGeom>
              <a:noFill/>
            </p:spPr>
            <p:txBody>
              <a:bodyPr wrap="square" lIns="0" tIns="0" rIns="0" bIns="0" rtlCol="0">
                <a:spAutoFit/>
              </a:bodyPr>
              <a:lstStyle/>
              <a:p>
                <a:pPr algn="ctr" defTabSz="895984">
                  <a:lnSpc>
                    <a:spcPct val="90000"/>
                  </a:lnSpc>
                  <a:spcAft>
                    <a:spcPts val="588"/>
                  </a:spcAft>
                  <a:defRPr/>
                </a:pPr>
                <a:r>
                  <a:rPr lang="en-US" sz="1369" kern="0" dirty="0">
                    <a:gradFill>
                      <a:gsLst>
                        <a:gs pos="2917">
                          <a:srgbClr val="D2D2D2">
                            <a:lumMod val="50000"/>
                          </a:srgbClr>
                        </a:gs>
                        <a:gs pos="30000">
                          <a:srgbClr val="D2D2D2">
                            <a:lumMod val="50000"/>
                          </a:srgbClr>
                        </a:gs>
                      </a:gsLst>
                      <a:lin ang="5400000" scaled="0"/>
                    </a:gradFill>
                    <a:latin typeface="Segoe UI"/>
                  </a:rPr>
                  <a:t>On-premises </a:t>
                </a:r>
                <a:br>
                  <a:rPr lang="en-US" sz="1369" kern="0" dirty="0">
                    <a:gradFill>
                      <a:gsLst>
                        <a:gs pos="2917">
                          <a:srgbClr val="D2D2D2">
                            <a:lumMod val="50000"/>
                          </a:srgbClr>
                        </a:gs>
                        <a:gs pos="30000">
                          <a:srgbClr val="D2D2D2">
                            <a:lumMod val="50000"/>
                          </a:srgbClr>
                        </a:gs>
                      </a:gsLst>
                      <a:lin ang="5400000" scaled="0"/>
                    </a:gradFill>
                    <a:latin typeface="Segoe UI"/>
                  </a:rPr>
                </a:br>
                <a:r>
                  <a:rPr lang="en-US" sz="1369" kern="0" dirty="0">
                    <a:gradFill>
                      <a:gsLst>
                        <a:gs pos="2917">
                          <a:srgbClr val="D2D2D2">
                            <a:lumMod val="50000"/>
                          </a:srgbClr>
                        </a:gs>
                        <a:gs pos="30000">
                          <a:srgbClr val="D2D2D2">
                            <a:lumMod val="50000"/>
                          </a:srgbClr>
                        </a:gs>
                      </a:gsLst>
                      <a:lin ang="5400000" scaled="0"/>
                    </a:gradFill>
                    <a:latin typeface="Segoe UI"/>
                  </a:rPr>
                  <a:t>data gateway</a:t>
                </a:r>
              </a:p>
            </p:txBody>
          </p:sp>
          <p:grpSp>
            <p:nvGrpSpPr>
              <p:cNvPr id="126" name="Group 125"/>
              <p:cNvGrpSpPr/>
              <p:nvPr/>
            </p:nvGrpSpPr>
            <p:grpSpPr>
              <a:xfrm>
                <a:off x="8433561" y="3522179"/>
                <a:ext cx="101632" cy="296215"/>
                <a:chOff x="8354187" y="3513766"/>
                <a:chExt cx="101632" cy="296215"/>
              </a:xfrm>
            </p:grpSpPr>
            <p:sp>
              <p:nvSpPr>
                <p:cNvPr id="128" name="Rectangle 127"/>
                <p:cNvSpPr/>
                <p:nvPr/>
              </p:nvSpPr>
              <p:spPr bwMode="auto">
                <a:xfrm>
                  <a:off x="8371887" y="3733781"/>
                  <a:ext cx="83932" cy="762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692"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29" name="Straight Arrow Connector 128"/>
                <p:cNvCxnSpPr/>
                <p:nvPr/>
              </p:nvCxnSpPr>
              <p:spPr>
                <a:xfrm>
                  <a:off x="8354187" y="3513766"/>
                  <a:ext cx="0" cy="280121"/>
                </a:xfrm>
                <a:prstGeom prst="straightConnector1">
                  <a:avLst/>
                </a:prstGeom>
                <a:ln w="19050">
                  <a:solidFill>
                    <a:schemeClr val="accent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grpSp>
        </p:grpSp>
        <p:grpSp>
          <p:nvGrpSpPr>
            <p:cNvPr id="25" name="Group 24"/>
            <p:cNvGrpSpPr/>
            <p:nvPr/>
          </p:nvGrpSpPr>
          <p:grpSpPr>
            <a:xfrm>
              <a:off x="5538808" y="4693327"/>
              <a:ext cx="6078685" cy="1772746"/>
              <a:chOff x="5608637" y="4721857"/>
              <a:chExt cx="6393920" cy="1823405"/>
            </a:xfrm>
          </p:grpSpPr>
          <p:sp>
            <p:nvSpPr>
              <p:cNvPr id="22" name="TextBox 21"/>
              <p:cNvSpPr txBox="1"/>
              <p:nvPr/>
            </p:nvSpPr>
            <p:spPr>
              <a:xfrm>
                <a:off x="10693371" y="6175408"/>
                <a:ext cx="461714" cy="284842"/>
              </a:xfrm>
              <a:prstGeom prst="rect">
                <a:avLst/>
              </a:prstGeom>
              <a:noFill/>
            </p:spPr>
            <p:txBody>
              <a:bodyPr wrap="square" lIns="0" tIns="0" rIns="0" bIns="0" rtlCol="0">
                <a:spAutoFit/>
              </a:bodyPr>
              <a:lstStyle/>
              <a:p>
                <a:pPr defTabSz="895984">
                  <a:lnSpc>
                    <a:spcPct val="90000"/>
                  </a:lnSpc>
                  <a:spcAft>
                    <a:spcPts val="588"/>
                  </a:spcAft>
                  <a:defRPr/>
                </a:pPr>
                <a:r>
                  <a:rPr lang="en-US" sz="980" kern="0" dirty="0">
                    <a:gradFill>
                      <a:gsLst>
                        <a:gs pos="2917">
                          <a:srgbClr val="D2D2D2">
                            <a:lumMod val="50000"/>
                          </a:srgbClr>
                        </a:gs>
                        <a:gs pos="30000">
                          <a:srgbClr val="D2D2D2">
                            <a:lumMod val="50000"/>
                          </a:srgbClr>
                        </a:gs>
                      </a:gsLst>
                      <a:lin ang="5400000" scaled="0"/>
                    </a:gradFill>
                    <a:latin typeface="Segoe UI"/>
                  </a:rPr>
                  <a:t>BizTalk</a:t>
                </a:r>
                <a:br>
                  <a:rPr lang="en-US" sz="980" kern="0" dirty="0">
                    <a:gradFill>
                      <a:gsLst>
                        <a:gs pos="2917">
                          <a:srgbClr val="D2D2D2">
                            <a:lumMod val="50000"/>
                          </a:srgbClr>
                        </a:gs>
                        <a:gs pos="30000">
                          <a:srgbClr val="D2D2D2">
                            <a:lumMod val="50000"/>
                          </a:srgbClr>
                        </a:gs>
                      </a:gsLst>
                      <a:lin ang="5400000" scaled="0"/>
                    </a:gradFill>
                    <a:latin typeface="Segoe UI"/>
                  </a:rPr>
                </a:br>
                <a:r>
                  <a:rPr lang="en-US" sz="980" kern="0" dirty="0">
                    <a:gradFill>
                      <a:gsLst>
                        <a:gs pos="2917">
                          <a:srgbClr val="D2D2D2">
                            <a:lumMod val="50000"/>
                          </a:srgbClr>
                        </a:gs>
                        <a:gs pos="30000">
                          <a:srgbClr val="D2D2D2">
                            <a:lumMod val="50000"/>
                          </a:srgbClr>
                        </a:gs>
                      </a:gsLst>
                      <a:lin ang="5400000" scaled="0"/>
                    </a:gradFill>
                    <a:latin typeface="Segoe UI"/>
                  </a:rPr>
                  <a:t>server</a:t>
                </a:r>
              </a:p>
            </p:txBody>
          </p:sp>
          <p:grpSp>
            <p:nvGrpSpPr>
              <p:cNvPr id="23" name="Group 22"/>
              <p:cNvGrpSpPr/>
              <p:nvPr/>
            </p:nvGrpSpPr>
            <p:grpSpPr>
              <a:xfrm>
                <a:off x="5608637" y="4721857"/>
                <a:ext cx="6393920" cy="1823405"/>
                <a:chOff x="5608637" y="4721857"/>
                <a:chExt cx="6393920" cy="1823405"/>
              </a:xfrm>
            </p:grpSpPr>
            <p:grpSp>
              <p:nvGrpSpPr>
                <p:cNvPr id="162" name="Group 161"/>
                <p:cNvGrpSpPr/>
                <p:nvPr/>
              </p:nvGrpSpPr>
              <p:grpSpPr>
                <a:xfrm>
                  <a:off x="6388013" y="4721857"/>
                  <a:ext cx="4529138" cy="857826"/>
                  <a:chOff x="6184899" y="4457700"/>
                  <a:chExt cx="4529138" cy="857826"/>
                </a:xfrm>
              </p:grpSpPr>
              <p:cxnSp>
                <p:nvCxnSpPr>
                  <p:cNvPr id="14" name="Straight Connector 13"/>
                  <p:cNvCxnSpPr/>
                  <p:nvPr/>
                </p:nvCxnSpPr>
                <p:spPr>
                  <a:xfrm flipV="1">
                    <a:off x="8605923" y="4457700"/>
                    <a:ext cx="0" cy="857826"/>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84899" y="4678362"/>
                    <a:ext cx="2329949"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6197599" y="4675445"/>
                    <a:ext cx="0" cy="64008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386723" y="4675445"/>
                    <a:ext cx="0" cy="64008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0705875" y="4675445"/>
                    <a:ext cx="0" cy="64008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40231" y="4678362"/>
                    <a:ext cx="2273806"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5608637" y="5585457"/>
                  <a:ext cx="6393920" cy="959805"/>
                  <a:chOff x="5608637" y="5585457"/>
                  <a:chExt cx="6393920" cy="959805"/>
                </a:xfrm>
              </p:grpSpPr>
              <p:grpSp>
                <p:nvGrpSpPr>
                  <p:cNvPr id="163" name="Group 162"/>
                  <p:cNvGrpSpPr/>
                  <p:nvPr/>
                </p:nvGrpSpPr>
                <p:grpSpPr>
                  <a:xfrm>
                    <a:off x="5608637" y="5585457"/>
                    <a:ext cx="6393920" cy="959805"/>
                    <a:chOff x="5405523" y="5321300"/>
                    <a:chExt cx="6393920" cy="959805"/>
                  </a:xfrm>
                </p:grpSpPr>
                <p:sp>
                  <p:nvSpPr>
                    <p:cNvPr id="18" name="Freeform 5"/>
                    <p:cNvSpPr>
                      <a:spLocks noChangeAspect="1" noEditPoints="1"/>
                    </p:cNvSpPr>
                    <p:nvPr/>
                  </p:nvSpPr>
                  <p:spPr bwMode="black">
                    <a:xfrm>
                      <a:off x="5405523" y="5495294"/>
                      <a:ext cx="1259212" cy="252411"/>
                    </a:xfrm>
                    <a:custGeom>
                      <a:avLst/>
                      <a:gdLst>
                        <a:gd name="T0" fmla="*/ 437 w 1686"/>
                        <a:gd name="T1" fmla="*/ 261 h 336"/>
                        <a:gd name="T2" fmla="*/ 516 w 1686"/>
                        <a:gd name="T3" fmla="*/ 200 h 336"/>
                        <a:gd name="T4" fmla="*/ 501 w 1686"/>
                        <a:gd name="T5" fmla="*/ 64 h 336"/>
                        <a:gd name="T6" fmla="*/ 462 w 1686"/>
                        <a:gd name="T7" fmla="*/ 116 h 336"/>
                        <a:gd name="T8" fmla="*/ 549 w 1686"/>
                        <a:gd name="T9" fmla="*/ 218 h 336"/>
                        <a:gd name="T10" fmla="*/ 613 w 1686"/>
                        <a:gd name="T11" fmla="*/ 155 h 336"/>
                        <a:gd name="T12" fmla="*/ 602 w 1686"/>
                        <a:gd name="T13" fmla="*/ 56 h 336"/>
                        <a:gd name="T14" fmla="*/ 698 w 1686"/>
                        <a:gd name="T15" fmla="*/ 269 h 336"/>
                        <a:gd name="T16" fmla="*/ 768 w 1686"/>
                        <a:gd name="T17" fmla="*/ 273 h 336"/>
                        <a:gd name="T18" fmla="*/ 783 w 1686"/>
                        <a:gd name="T19" fmla="*/ 142 h 336"/>
                        <a:gd name="T20" fmla="*/ 836 w 1686"/>
                        <a:gd name="T21" fmla="*/ 176 h 336"/>
                        <a:gd name="T22" fmla="*/ 745 w 1686"/>
                        <a:gd name="T23" fmla="*/ 229 h 336"/>
                        <a:gd name="T24" fmla="*/ 813 w 1686"/>
                        <a:gd name="T25" fmla="*/ 196 h 336"/>
                        <a:gd name="T26" fmla="*/ 894 w 1686"/>
                        <a:gd name="T27" fmla="*/ 269 h 336"/>
                        <a:gd name="T28" fmla="*/ 895 w 1686"/>
                        <a:gd name="T29" fmla="*/ 155 h 336"/>
                        <a:gd name="T30" fmla="*/ 1075 w 1686"/>
                        <a:gd name="T31" fmla="*/ 203 h 336"/>
                        <a:gd name="T32" fmla="*/ 1064 w 1686"/>
                        <a:gd name="T33" fmla="*/ 259 h 336"/>
                        <a:gd name="T34" fmla="*/ 982 w 1686"/>
                        <a:gd name="T35" fmla="*/ 132 h 336"/>
                        <a:gd name="T36" fmla="*/ 1051 w 1686"/>
                        <a:gd name="T37" fmla="*/ 184 h 336"/>
                        <a:gd name="T38" fmla="*/ 1051 w 1686"/>
                        <a:gd name="T39" fmla="*/ 184 h 336"/>
                        <a:gd name="T40" fmla="*/ 1127 w 1686"/>
                        <a:gd name="T41" fmla="*/ 269 h 336"/>
                        <a:gd name="T42" fmla="*/ 1227 w 1686"/>
                        <a:gd name="T43" fmla="*/ 128 h 336"/>
                        <a:gd name="T44" fmla="*/ 1152 w 1686"/>
                        <a:gd name="T45" fmla="*/ 172 h 336"/>
                        <a:gd name="T46" fmla="*/ 1302 w 1686"/>
                        <a:gd name="T47" fmla="*/ 273 h 336"/>
                        <a:gd name="T48" fmla="*/ 1356 w 1686"/>
                        <a:gd name="T49" fmla="*/ 142 h 336"/>
                        <a:gd name="T50" fmla="*/ 1269 w 1686"/>
                        <a:gd name="T51" fmla="*/ 156 h 336"/>
                        <a:gd name="T52" fmla="*/ 1351 w 1686"/>
                        <a:gd name="T53" fmla="*/ 198 h 336"/>
                        <a:gd name="T54" fmla="*/ 1399 w 1686"/>
                        <a:gd name="T55" fmla="*/ 74 h 336"/>
                        <a:gd name="T56" fmla="*/ 1425 w 1686"/>
                        <a:gd name="T57" fmla="*/ 269 h 336"/>
                        <a:gd name="T58" fmla="*/ 1584 w 1686"/>
                        <a:gd name="T59" fmla="*/ 269 h 336"/>
                        <a:gd name="T60" fmla="*/ 1487 w 1686"/>
                        <a:gd name="T61" fmla="*/ 187 h 336"/>
                        <a:gd name="T62" fmla="*/ 1487 w 1686"/>
                        <a:gd name="T63" fmla="*/ 149 h 336"/>
                        <a:gd name="T64" fmla="*/ 1584 w 1686"/>
                        <a:gd name="T65" fmla="*/ 269 h 336"/>
                        <a:gd name="T66" fmla="*/ 1602 w 1686"/>
                        <a:gd name="T67" fmla="*/ 145 h 336"/>
                        <a:gd name="T68" fmla="*/ 1650 w 1686"/>
                        <a:gd name="T69" fmla="*/ 125 h 336"/>
                        <a:gd name="T70" fmla="*/ 1655 w 1686"/>
                        <a:gd name="T71" fmla="*/ 247 h 336"/>
                        <a:gd name="T72" fmla="*/ 0 w 1686"/>
                        <a:gd name="T73" fmla="*/ 301 h 336"/>
                        <a:gd name="T74" fmla="*/ 85 w 1686"/>
                        <a:gd name="T75" fmla="*/ 99 h 336"/>
                        <a:gd name="T76" fmla="*/ 58 w 1686"/>
                        <a:gd name="T77" fmla="*/ 123 h 336"/>
                        <a:gd name="T78" fmla="*/ 68 w 1686"/>
                        <a:gd name="T79" fmla="*/ 170 h 336"/>
                        <a:gd name="T80" fmla="*/ 93 w 1686"/>
                        <a:gd name="T81" fmla="*/ 189 h 336"/>
                        <a:gd name="T82" fmla="*/ 98 w 1686"/>
                        <a:gd name="T83" fmla="*/ 204 h 336"/>
                        <a:gd name="T84" fmla="*/ 90 w 1686"/>
                        <a:gd name="T85" fmla="*/ 214 h 336"/>
                        <a:gd name="T86" fmla="*/ 62 w 1686"/>
                        <a:gd name="T87" fmla="*/ 206 h 336"/>
                        <a:gd name="T88" fmla="*/ 74 w 1686"/>
                        <a:gd name="T89" fmla="*/ 238 h 336"/>
                        <a:gd name="T90" fmla="*/ 115 w 1686"/>
                        <a:gd name="T91" fmla="*/ 227 h 336"/>
                        <a:gd name="T92" fmla="*/ 124 w 1686"/>
                        <a:gd name="T93" fmla="*/ 192 h 336"/>
                        <a:gd name="T94" fmla="*/ 108 w 1686"/>
                        <a:gd name="T95" fmla="*/ 165 h 336"/>
                        <a:gd name="T96" fmla="*/ 85 w 1686"/>
                        <a:gd name="T97" fmla="*/ 149 h 336"/>
                        <a:gd name="T98" fmla="*/ 79 w 1686"/>
                        <a:gd name="T99" fmla="*/ 136 h 336"/>
                        <a:gd name="T100" fmla="*/ 86 w 1686"/>
                        <a:gd name="T101" fmla="*/ 124 h 336"/>
                        <a:gd name="T102" fmla="*/ 107 w 1686"/>
                        <a:gd name="T103" fmla="*/ 124 h 336"/>
                        <a:gd name="T104" fmla="*/ 107 w 1686"/>
                        <a:gd name="T105" fmla="*/ 98 h 336"/>
                        <a:gd name="T106" fmla="*/ 270 w 1686"/>
                        <a:gd name="T107" fmla="*/ 86 h 336"/>
                        <a:gd name="T108" fmla="*/ 238 w 1686"/>
                        <a:gd name="T109" fmla="*/ 113 h 336"/>
                        <a:gd name="T110" fmla="*/ 262 w 1686"/>
                        <a:gd name="T111" fmla="*/ 235 h 336"/>
                        <a:gd name="T112" fmla="*/ 270 w 1686"/>
                        <a:gd name="T113" fmla="*/ 257 h 336"/>
                        <a:gd name="T114" fmla="*/ 324 w 1686"/>
                        <a:gd name="T115" fmla="*/ 13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86" h="336">
                          <a:moveTo>
                            <a:pt x="549" y="218"/>
                          </a:moveTo>
                          <a:cubicBezTo>
                            <a:pt x="549" y="235"/>
                            <a:pt x="543" y="249"/>
                            <a:pt x="531" y="258"/>
                          </a:cubicBezTo>
                          <a:cubicBezTo>
                            <a:pt x="519" y="268"/>
                            <a:pt x="503" y="273"/>
                            <a:pt x="482" y="273"/>
                          </a:cubicBezTo>
                          <a:cubicBezTo>
                            <a:pt x="475" y="273"/>
                            <a:pt x="466" y="272"/>
                            <a:pt x="457" y="269"/>
                          </a:cubicBezTo>
                          <a:cubicBezTo>
                            <a:pt x="447" y="267"/>
                            <a:pt x="441" y="264"/>
                            <a:pt x="437" y="261"/>
                          </a:cubicBezTo>
                          <a:cubicBezTo>
                            <a:pt x="437" y="233"/>
                            <a:pt x="437" y="233"/>
                            <a:pt x="437" y="233"/>
                          </a:cubicBezTo>
                          <a:cubicBezTo>
                            <a:pt x="442" y="238"/>
                            <a:pt x="450" y="243"/>
                            <a:pt x="459" y="246"/>
                          </a:cubicBezTo>
                          <a:cubicBezTo>
                            <a:pt x="469" y="250"/>
                            <a:pt x="477" y="251"/>
                            <a:pt x="485" y="251"/>
                          </a:cubicBezTo>
                          <a:cubicBezTo>
                            <a:pt x="511" y="251"/>
                            <a:pt x="524" y="241"/>
                            <a:pt x="524" y="221"/>
                          </a:cubicBezTo>
                          <a:cubicBezTo>
                            <a:pt x="524" y="213"/>
                            <a:pt x="521" y="206"/>
                            <a:pt x="516" y="200"/>
                          </a:cubicBezTo>
                          <a:cubicBezTo>
                            <a:pt x="510" y="193"/>
                            <a:pt x="499" y="186"/>
                            <a:pt x="482" y="176"/>
                          </a:cubicBezTo>
                          <a:cubicBezTo>
                            <a:pt x="465" y="166"/>
                            <a:pt x="454" y="157"/>
                            <a:pt x="447" y="149"/>
                          </a:cubicBezTo>
                          <a:cubicBezTo>
                            <a:pt x="440" y="141"/>
                            <a:pt x="437" y="130"/>
                            <a:pt x="437" y="118"/>
                          </a:cubicBezTo>
                          <a:cubicBezTo>
                            <a:pt x="437" y="102"/>
                            <a:pt x="443" y="89"/>
                            <a:pt x="455" y="79"/>
                          </a:cubicBezTo>
                          <a:cubicBezTo>
                            <a:pt x="467" y="69"/>
                            <a:pt x="482" y="64"/>
                            <a:pt x="501" y="64"/>
                          </a:cubicBezTo>
                          <a:cubicBezTo>
                            <a:pt x="519" y="64"/>
                            <a:pt x="532" y="67"/>
                            <a:pt x="541" y="71"/>
                          </a:cubicBezTo>
                          <a:cubicBezTo>
                            <a:pt x="541" y="98"/>
                            <a:pt x="541" y="98"/>
                            <a:pt x="541" y="98"/>
                          </a:cubicBezTo>
                          <a:cubicBezTo>
                            <a:pt x="530" y="90"/>
                            <a:pt x="517" y="86"/>
                            <a:pt x="500" y="86"/>
                          </a:cubicBezTo>
                          <a:cubicBezTo>
                            <a:pt x="489" y="86"/>
                            <a:pt x="479" y="88"/>
                            <a:pt x="472" y="94"/>
                          </a:cubicBezTo>
                          <a:cubicBezTo>
                            <a:pt x="465" y="99"/>
                            <a:pt x="462" y="107"/>
                            <a:pt x="462" y="116"/>
                          </a:cubicBezTo>
                          <a:cubicBezTo>
                            <a:pt x="462" y="123"/>
                            <a:pt x="463" y="128"/>
                            <a:pt x="465" y="132"/>
                          </a:cubicBezTo>
                          <a:cubicBezTo>
                            <a:pt x="467" y="136"/>
                            <a:pt x="471" y="140"/>
                            <a:pt x="476" y="144"/>
                          </a:cubicBezTo>
                          <a:cubicBezTo>
                            <a:pt x="481" y="148"/>
                            <a:pt x="489" y="153"/>
                            <a:pt x="501" y="160"/>
                          </a:cubicBezTo>
                          <a:cubicBezTo>
                            <a:pt x="519" y="170"/>
                            <a:pt x="531" y="179"/>
                            <a:pt x="538" y="188"/>
                          </a:cubicBezTo>
                          <a:cubicBezTo>
                            <a:pt x="546" y="197"/>
                            <a:pt x="549" y="207"/>
                            <a:pt x="549" y="218"/>
                          </a:cubicBezTo>
                          <a:close/>
                          <a:moveTo>
                            <a:pt x="698" y="269"/>
                          </a:moveTo>
                          <a:cubicBezTo>
                            <a:pt x="675" y="269"/>
                            <a:pt x="675" y="269"/>
                            <a:pt x="675" y="269"/>
                          </a:cubicBezTo>
                          <a:cubicBezTo>
                            <a:pt x="675" y="186"/>
                            <a:pt x="675" y="186"/>
                            <a:pt x="675" y="186"/>
                          </a:cubicBezTo>
                          <a:cubicBezTo>
                            <a:pt x="675" y="156"/>
                            <a:pt x="664" y="142"/>
                            <a:pt x="641" y="142"/>
                          </a:cubicBezTo>
                          <a:cubicBezTo>
                            <a:pt x="630" y="142"/>
                            <a:pt x="620" y="146"/>
                            <a:pt x="613" y="155"/>
                          </a:cubicBezTo>
                          <a:cubicBezTo>
                            <a:pt x="605" y="163"/>
                            <a:pt x="602" y="174"/>
                            <a:pt x="602" y="188"/>
                          </a:cubicBezTo>
                          <a:cubicBezTo>
                            <a:pt x="602" y="269"/>
                            <a:pt x="602" y="269"/>
                            <a:pt x="602" y="269"/>
                          </a:cubicBezTo>
                          <a:cubicBezTo>
                            <a:pt x="578" y="269"/>
                            <a:pt x="578" y="269"/>
                            <a:pt x="578" y="269"/>
                          </a:cubicBezTo>
                          <a:cubicBezTo>
                            <a:pt x="578" y="56"/>
                            <a:pt x="578" y="56"/>
                            <a:pt x="578" y="56"/>
                          </a:cubicBezTo>
                          <a:cubicBezTo>
                            <a:pt x="602" y="56"/>
                            <a:pt x="602" y="56"/>
                            <a:pt x="602" y="56"/>
                          </a:cubicBezTo>
                          <a:cubicBezTo>
                            <a:pt x="602" y="149"/>
                            <a:pt x="602" y="149"/>
                            <a:pt x="602" y="149"/>
                          </a:cubicBezTo>
                          <a:cubicBezTo>
                            <a:pt x="602" y="149"/>
                            <a:pt x="602" y="149"/>
                            <a:pt x="602" y="149"/>
                          </a:cubicBezTo>
                          <a:cubicBezTo>
                            <a:pt x="613" y="131"/>
                            <a:pt x="629" y="122"/>
                            <a:pt x="649" y="122"/>
                          </a:cubicBezTo>
                          <a:cubicBezTo>
                            <a:pt x="682" y="122"/>
                            <a:pt x="698" y="141"/>
                            <a:pt x="698" y="181"/>
                          </a:cubicBezTo>
                          <a:lnTo>
                            <a:pt x="698" y="269"/>
                          </a:lnTo>
                          <a:close/>
                          <a:moveTo>
                            <a:pt x="836" y="269"/>
                          </a:moveTo>
                          <a:cubicBezTo>
                            <a:pt x="813" y="269"/>
                            <a:pt x="813" y="269"/>
                            <a:pt x="813" y="269"/>
                          </a:cubicBezTo>
                          <a:cubicBezTo>
                            <a:pt x="813" y="247"/>
                            <a:pt x="813" y="247"/>
                            <a:pt x="813" y="247"/>
                          </a:cubicBezTo>
                          <a:cubicBezTo>
                            <a:pt x="812" y="247"/>
                            <a:pt x="812" y="247"/>
                            <a:pt x="812" y="247"/>
                          </a:cubicBezTo>
                          <a:cubicBezTo>
                            <a:pt x="802" y="264"/>
                            <a:pt x="787" y="273"/>
                            <a:pt x="768" y="273"/>
                          </a:cubicBezTo>
                          <a:cubicBezTo>
                            <a:pt x="754" y="273"/>
                            <a:pt x="743" y="269"/>
                            <a:pt x="734" y="262"/>
                          </a:cubicBezTo>
                          <a:cubicBezTo>
                            <a:pt x="726" y="254"/>
                            <a:pt x="722" y="244"/>
                            <a:pt x="722" y="231"/>
                          </a:cubicBezTo>
                          <a:cubicBezTo>
                            <a:pt x="722" y="204"/>
                            <a:pt x="738" y="189"/>
                            <a:pt x="769" y="184"/>
                          </a:cubicBezTo>
                          <a:cubicBezTo>
                            <a:pt x="813" y="178"/>
                            <a:pt x="813" y="178"/>
                            <a:pt x="813" y="178"/>
                          </a:cubicBezTo>
                          <a:cubicBezTo>
                            <a:pt x="813" y="154"/>
                            <a:pt x="803" y="142"/>
                            <a:pt x="783" y="142"/>
                          </a:cubicBezTo>
                          <a:cubicBezTo>
                            <a:pt x="766" y="142"/>
                            <a:pt x="750" y="147"/>
                            <a:pt x="736" y="159"/>
                          </a:cubicBezTo>
                          <a:cubicBezTo>
                            <a:pt x="736" y="135"/>
                            <a:pt x="736" y="135"/>
                            <a:pt x="736" y="135"/>
                          </a:cubicBezTo>
                          <a:cubicBezTo>
                            <a:pt x="740" y="132"/>
                            <a:pt x="747" y="129"/>
                            <a:pt x="758" y="126"/>
                          </a:cubicBezTo>
                          <a:cubicBezTo>
                            <a:pt x="768" y="123"/>
                            <a:pt x="777" y="122"/>
                            <a:pt x="785" y="122"/>
                          </a:cubicBezTo>
                          <a:cubicBezTo>
                            <a:pt x="819" y="122"/>
                            <a:pt x="836" y="140"/>
                            <a:pt x="836" y="176"/>
                          </a:cubicBezTo>
                          <a:lnTo>
                            <a:pt x="836" y="269"/>
                          </a:lnTo>
                          <a:close/>
                          <a:moveTo>
                            <a:pt x="813" y="196"/>
                          </a:moveTo>
                          <a:cubicBezTo>
                            <a:pt x="778" y="201"/>
                            <a:pt x="778" y="201"/>
                            <a:pt x="778" y="201"/>
                          </a:cubicBezTo>
                          <a:cubicBezTo>
                            <a:pt x="766" y="203"/>
                            <a:pt x="757" y="206"/>
                            <a:pt x="753" y="210"/>
                          </a:cubicBezTo>
                          <a:cubicBezTo>
                            <a:pt x="748" y="214"/>
                            <a:pt x="745" y="220"/>
                            <a:pt x="745" y="229"/>
                          </a:cubicBezTo>
                          <a:cubicBezTo>
                            <a:pt x="745" y="236"/>
                            <a:pt x="748" y="242"/>
                            <a:pt x="753" y="247"/>
                          </a:cubicBezTo>
                          <a:cubicBezTo>
                            <a:pt x="758" y="251"/>
                            <a:pt x="765" y="253"/>
                            <a:pt x="773" y="253"/>
                          </a:cubicBezTo>
                          <a:cubicBezTo>
                            <a:pt x="784" y="253"/>
                            <a:pt x="794" y="249"/>
                            <a:pt x="801" y="241"/>
                          </a:cubicBezTo>
                          <a:cubicBezTo>
                            <a:pt x="809" y="233"/>
                            <a:pt x="813" y="223"/>
                            <a:pt x="813" y="211"/>
                          </a:cubicBezTo>
                          <a:lnTo>
                            <a:pt x="813" y="196"/>
                          </a:lnTo>
                          <a:close/>
                          <a:moveTo>
                            <a:pt x="946" y="149"/>
                          </a:moveTo>
                          <a:cubicBezTo>
                            <a:pt x="942" y="146"/>
                            <a:pt x="936" y="144"/>
                            <a:pt x="929" y="144"/>
                          </a:cubicBezTo>
                          <a:cubicBezTo>
                            <a:pt x="919" y="144"/>
                            <a:pt x="910" y="149"/>
                            <a:pt x="904" y="158"/>
                          </a:cubicBezTo>
                          <a:cubicBezTo>
                            <a:pt x="898" y="168"/>
                            <a:pt x="894" y="181"/>
                            <a:pt x="894" y="196"/>
                          </a:cubicBezTo>
                          <a:cubicBezTo>
                            <a:pt x="894" y="269"/>
                            <a:pt x="894" y="269"/>
                            <a:pt x="894" y="269"/>
                          </a:cubicBezTo>
                          <a:cubicBezTo>
                            <a:pt x="871" y="269"/>
                            <a:pt x="871" y="269"/>
                            <a:pt x="871" y="269"/>
                          </a:cubicBezTo>
                          <a:cubicBezTo>
                            <a:pt x="871" y="125"/>
                            <a:pt x="871" y="125"/>
                            <a:pt x="871" y="125"/>
                          </a:cubicBezTo>
                          <a:cubicBezTo>
                            <a:pt x="894" y="125"/>
                            <a:pt x="894" y="125"/>
                            <a:pt x="894" y="125"/>
                          </a:cubicBezTo>
                          <a:cubicBezTo>
                            <a:pt x="894" y="155"/>
                            <a:pt x="894" y="155"/>
                            <a:pt x="894" y="155"/>
                          </a:cubicBezTo>
                          <a:cubicBezTo>
                            <a:pt x="895" y="155"/>
                            <a:pt x="895" y="155"/>
                            <a:pt x="895" y="155"/>
                          </a:cubicBezTo>
                          <a:cubicBezTo>
                            <a:pt x="898" y="145"/>
                            <a:pt x="903" y="137"/>
                            <a:pt x="910" y="131"/>
                          </a:cubicBezTo>
                          <a:cubicBezTo>
                            <a:pt x="916" y="126"/>
                            <a:pt x="924" y="123"/>
                            <a:pt x="933" y="123"/>
                          </a:cubicBezTo>
                          <a:cubicBezTo>
                            <a:pt x="939" y="123"/>
                            <a:pt x="943" y="123"/>
                            <a:pt x="946" y="125"/>
                          </a:cubicBezTo>
                          <a:lnTo>
                            <a:pt x="946" y="149"/>
                          </a:lnTo>
                          <a:close/>
                          <a:moveTo>
                            <a:pt x="1075" y="203"/>
                          </a:moveTo>
                          <a:cubicBezTo>
                            <a:pt x="973" y="203"/>
                            <a:pt x="973" y="203"/>
                            <a:pt x="973" y="203"/>
                          </a:cubicBezTo>
                          <a:cubicBezTo>
                            <a:pt x="973" y="219"/>
                            <a:pt x="978" y="232"/>
                            <a:pt x="986" y="240"/>
                          </a:cubicBezTo>
                          <a:cubicBezTo>
                            <a:pt x="994" y="249"/>
                            <a:pt x="1005" y="253"/>
                            <a:pt x="1020" y="253"/>
                          </a:cubicBezTo>
                          <a:cubicBezTo>
                            <a:pt x="1036" y="253"/>
                            <a:pt x="1051" y="248"/>
                            <a:pt x="1064" y="237"/>
                          </a:cubicBezTo>
                          <a:cubicBezTo>
                            <a:pt x="1064" y="259"/>
                            <a:pt x="1064" y="259"/>
                            <a:pt x="1064" y="259"/>
                          </a:cubicBezTo>
                          <a:cubicBezTo>
                            <a:pt x="1052" y="268"/>
                            <a:pt x="1035" y="273"/>
                            <a:pt x="1014" y="273"/>
                          </a:cubicBezTo>
                          <a:cubicBezTo>
                            <a:pt x="994" y="273"/>
                            <a:pt x="978" y="266"/>
                            <a:pt x="966" y="253"/>
                          </a:cubicBezTo>
                          <a:cubicBezTo>
                            <a:pt x="955" y="240"/>
                            <a:pt x="949" y="221"/>
                            <a:pt x="949" y="198"/>
                          </a:cubicBezTo>
                          <a:cubicBezTo>
                            <a:pt x="949" y="184"/>
                            <a:pt x="952" y="171"/>
                            <a:pt x="958" y="159"/>
                          </a:cubicBezTo>
                          <a:cubicBezTo>
                            <a:pt x="963" y="147"/>
                            <a:pt x="971" y="138"/>
                            <a:pt x="982" y="132"/>
                          </a:cubicBezTo>
                          <a:cubicBezTo>
                            <a:pt x="992" y="125"/>
                            <a:pt x="1003" y="122"/>
                            <a:pt x="1015" y="122"/>
                          </a:cubicBezTo>
                          <a:cubicBezTo>
                            <a:pt x="1034" y="122"/>
                            <a:pt x="1048" y="128"/>
                            <a:pt x="1059" y="140"/>
                          </a:cubicBezTo>
                          <a:cubicBezTo>
                            <a:pt x="1069" y="152"/>
                            <a:pt x="1075" y="169"/>
                            <a:pt x="1075" y="191"/>
                          </a:cubicBezTo>
                          <a:lnTo>
                            <a:pt x="1075" y="203"/>
                          </a:lnTo>
                          <a:close/>
                          <a:moveTo>
                            <a:pt x="1051" y="184"/>
                          </a:moveTo>
                          <a:cubicBezTo>
                            <a:pt x="1051" y="170"/>
                            <a:pt x="1048" y="160"/>
                            <a:pt x="1041" y="153"/>
                          </a:cubicBezTo>
                          <a:cubicBezTo>
                            <a:pt x="1035" y="145"/>
                            <a:pt x="1026" y="142"/>
                            <a:pt x="1015" y="142"/>
                          </a:cubicBezTo>
                          <a:cubicBezTo>
                            <a:pt x="1004" y="142"/>
                            <a:pt x="995" y="145"/>
                            <a:pt x="988" y="153"/>
                          </a:cubicBezTo>
                          <a:cubicBezTo>
                            <a:pt x="980" y="161"/>
                            <a:pt x="975" y="171"/>
                            <a:pt x="973" y="184"/>
                          </a:cubicBezTo>
                          <a:lnTo>
                            <a:pt x="1051" y="184"/>
                          </a:lnTo>
                          <a:close/>
                          <a:moveTo>
                            <a:pt x="1227" y="128"/>
                          </a:moveTo>
                          <a:cubicBezTo>
                            <a:pt x="1227" y="147"/>
                            <a:pt x="1220" y="163"/>
                            <a:pt x="1207" y="175"/>
                          </a:cubicBezTo>
                          <a:cubicBezTo>
                            <a:pt x="1193" y="187"/>
                            <a:pt x="1176" y="193"/>
                            <a:pt x="1154" y="193"/>
                          </a:cubicBezTo>
                          <a:cubicBezTo>
                            <a:pt x="1127" y="193"/>
                            <a:pt x="1127" y="193"/>
                            <a:pt x="1127" y="193"/>
                          </a:cubicBezTo>
                          <a:cubicBezTo>
                            <a:pt x="1127" y="269"/>
                            <a:pt x="1127" y="269"/>
                            <a:pt x="1127" y="269"/>
                          </a:cubicBezTo>
                          <a:cubicBezTo>
                            <a:pt x="1104" y="269"/>
                            <a:pt x="1104" y="269"/>
                            <a:pt x="1104" y="269"/>
                          </a:cubicBezTo>
                          <a:cubicBezTo>
                            <a:pt x="1104" y="68"/>
                            <a:pt x="1104" y="68"/>
                            <a:pt x="1104" y="68"/>
                          </a:cubicBezTo>
                          <a:cubicBezTo>
                            <a:pt x="1159" y="68"/>
                            <a:pt x="1159" y="68"/>
                            <a:pt x="1159" y="68"/>
                          </a:cubicBezTo>
                          <a:cubicBezTo>
                            <a:pt x="1181" y="68"/>
                            <a:pt x="1197" y="73"/>
                            <a:pt x="1209" y="83"/>
                          </a:cubicBezTo>
                          <a:cubicBezTo>
                            <a:pt x="1221" y="94"/>
                            <a:pt x="1227" y="109"/>
                            <a:pt x="1227" y="128"/>
                          </a:cubicBezTo>
                          <a:close/>
                          <a:moveTo>
                            <a:pt x="1202" y="129"/>
                          </a:moveTo>
                          <a:cubicBezTo>
                            <a:pt x="1202" y="102"/>
                            <a:pt x="1186" y="89"/>
                            <a:pt x="1155" y="89"/>
                          </a:cubicBezTo>
                          <a:cubicBezTo>
                            <a:pt x="1127" y="89"/>
                            <a:pt x="1127" y="89"/>
                            <a:pt x="1127" y="89"/>
                          </a:cubicBezTo>
                          <a:cubicBezTo>
                            <a:pt x="1127" y="172"/>
                            <a:pt x="1127" y="172"/>
                            <a:pt x="1127" y="172"/>
                          </a:cubicBezTo>
                          <a:cubicBezTo>
                            <a:pt x="1152" y="172"/>
                            <a:pt x="1152" y="172"/>
                            <a:pt x="1152" y="172"/>
                          </a:cubicBezTo>
                          <a:cubicBezTo>
                            <a:pt x="1168" y="172"/>
                            <a:pt x="1181" y="168"/>
                            <a:pt x="1189" y="161"/>
                          </a:cubicBezTo>
                          <a:cubicBezTo>
                            <a:pt x="1198" y="153"/>
                            <a:pt x="1202" y="143"/>
                            <a:pt x="1202" y="129"/>
                          </a:cubicBezTo>
                          <a:close/>
                          <a:moveTo>
                            <a:pt x="1374" y="197"/>
                          </a:moveTo>
                          <a:cubicBezTo>
                            <a:pt x="1374" y="220"/>
                            <a:pt x="1368" y="238"/>
                            <a:pt x="1355" y="252"/>
                          </a:cubicBezTo>
                          <a:cubicBezTo>
                            <a:pt x="1342" y="266"/>
                            <a:pt x="1324" y="273"/>
                            <a:pt x="1302" y="273"/>
                          </a:cubicBezTo>
                          <a:cubicBezTo>
                            <a:pt x="1281" y="273"/>
                            <a:pt x="1264" y="266"/>
                            <a:pt x="1251" y="253"/>
                          </a:cubicBezTo>
                          <a:cubicBezTo>
                            <a:pt x="1239" y="239"/>
                            <a:pt x="1232" y="221"/>
                            <a:pt x="1232" y="199"/>
                          </a:cubicBezTo>
                          <a:cubicBezTo>
                            <a:pt x="1232" y="175"/>
                            <a:pt x="1239" y="156"/>
                            <a:pt x="1252" y="143"/>
                          </a:cubicBezTo>
                          <a:cubicBezTo>
                            <a:pt x="1265" y="129"/>
                            <a:pt x="1283" y="122"/>
                            <a:pt x="1306" y="122"/>
                          </a:cubicBezTo>
                          <a:cubicBezTo>
                            <a:pt x="1327" y="122"/>
                            <a:pt x="1344" y="128"/>
                            <a:pt x="1356" y="142"/>
                          </a:cubicBezTo>
                          <a:cubicBezTo>
                            <a:pt x="1368" y="155"/>
                            <a:pt x="1374" y="174"/>
                            <a:pt x="1374" y="197"/>
                          </a:cubicBezTo>
                          <a:close/>
                          <a:moveTo>
                            <a:pt x="1351" y="198"/>
                          </a:moveTo>
                          <a:cubicBezTo>
                            <a:pt x="1351" y="180"/>
                            <a:pt x="1347" y="166"/>
                            <a:pt x="1339" y="156"/>
                          </a:cubicBezTo>
                          <a:cubicBezTo>
                            <a:pt x="1331" y="146"/>
                            <a:pt x="1319" y="142"/>
                            <a:pt x="1304" y="142"/>
                          </a:cubicBezTo>
                          <a:cubicBezTo>
                            <a:pt x="1289" y="142"/>
                            <a:pt x="1278" y="146"/>
                            <a:pt x="1269" y="156"/>
                          </a:cubicBezTo>
                          <a:cubicBezTo>
                            <a:pt x="1260" y="166"/>
                            <a:pt x="1256" y="180"/>
                            <a:pt x="1256" y="198"/>
                          </a:cubicBezTo>
                          <a:cubicBezTo>
                            <a:pt x="1256" y="215"/>
                            <a:pt x="1260" y="229"/>
                            <a:pt x="1269" y="239"/>
                          </a:cubicBezTo>
                          <a:cubicBezTo>
                            <a:pt x="1278" y="248"/>
                            <a:pt x="1289" y="253"/>
                            <a:pt x="1304" y="253"/>
                          </a:cubicBezTo>
                          <a:cubicBezTo>
                            <a:pt x="1319" y="253"/>
                            <a:pt x="1331" y="248"/>
                            <a:pt x="1339" y="239"/>
                          </a:cubicBezTo>
                          <a:cubicBezTo>
                            <a:pt x="1347" y="229"/>
                            <a:pt x="1351" y="216"/>
                            <a:pt x="1351" y="198"/>
                          </a:cubicBezTo>
                          <a:close/>
                          <a:moveTo>
                            <a:pt x="1429" y="74"/>
                          </a:moveTo>
                          <a:cubicBezTo>
                            <a:pt x="1429" y="78"/>
                            <a:pt x="1428" y="82"/>
                            <a:pt x="1425" y="84"/>
                          </a:cubicBezTo>
                          <a:cubicBezTo>
                            <a:pt x="1422" y="87"/>
                            <a:pt x="1418" y="89"/>
                            <a:pt x="1414" y="89"/>
                          </a:cubicBezTo>
                          <a:cubicBezTo>
                            <a:pt x="1410" y="89"/>
                            <a:pt x="1406" y="87"/>
                            <a:pt x="1403" y="85"/>
                          </a:cubicBezTo>
                          <a:cubicBezTo>
                            <a:pt x="1400" y="82"/>
                            <a:pt x="1399" y="78"/>
                            <a:pt x="1399" y="74"/>
                          </a:cubicBezTo>
                          <a:cubicBezTo>
                            <a:pt x="1399" y="70"/>
                            <a:pt x="1400" y="66"/>
                            <a:pt x="1403" y="63"/>
                          </a:cubicBezTo>
                          <a:cubicBezTo>
                            <a:pt x="1406" y="60"/>
                            <a:pt x="1410" y="59"/>
                            <a:pt x="1414" y="59"/>
                          </a:cubicBezTo>
                          <a:cubicBezTo>
                            <a:pt x="1418" y="59"/>
                            <a:pt x="1422" y="60"/>
                            <a:pt x="1425" y="63"/>
                          </a:cubicBezTo>
                          <a:cubicBezTo>
                            <a:pt x="1428" y="66"/>
                            <a:pt x="1429" y="70"/>
                            <a:pt x="1429" y="74"/>
                          </a:cubicBezTo>
                          <a:close/>
                          <a:moveTo>
                            <a:pt x="1425" y="269"/>
                          </a:moveTo>
                          <a:cubicBezTo>
                            <a:pt x="1402" y="269"/>
                            <a:pt x="1402" y="269"/>
                            <a:pt x="1402" y="269"/>
                          </a:cubicBezTo>
                          <a:cubicBezTo>
                            <a:pt x="1402" y="125"/>
                            <a:pt x="1402" y="125"/>
                            <a:pt x="1402" y="125"/>
                          </a:cubicBezTo>
                          <a:cubicBezTo>
                            <a:pt x="1425" y="125"/>
                            <a:pt x="1425" y="125"/>
                            <a:pt x="1425" y="125"/>
                          </a:cubicBezTo>
                          <a:lnTo>
                            <a:pt x="1425" y="269"/>
                          </a:lnTo>
                          <a:close/>
                          <a:moveTo>
                            <a:pt x="1584" y="269"/>
                          </a:moveTo>
                          <a:cubicBezTo>
                            <a:pt x="1561" y="269"/>
                            <a:pt x="1561" y="269"/>
                            <a:pt x="1561" y="269"/>
                          </a:cubicBezTo>
                          <a:cubicBezTo>
                            <a:pt x="1561" y="187"/>
                            <a:pt x="1561" y="187"/>
                            <a:pt x="1561" y="187"/>
                          </a:cubicBezTo>
                          <a:cubicBezTo>
                            <a:pt x="1561" y="157"/>
                            <a:pt x="1549" y="142"/>
                            <a:pt x="1527" y="142"/>
                          </a:cubicBezTo>
                          <a:cubicBezTo>
                            <a:pt x="1516" y="142"/>
                            <a:pt x="1506" y="146"/>
                            <a:pt x="1499" y="154"/>
                          </a:cubicBezTo>
                          <a:cubicBezTo>
                            <a:pt x="1491" y="163"/>
                            <a:pt x="1487" y="174"/>
                            <a:pt x="1487" y="187"/>
                          </a:cubicBezTo>
                          <a:cubicBezTo>
                            <a:pt x="1487" y="269"/>
                            <a:pt x="1487" y="269"/>
                            <a:pt x="1487" y="269"/>
                          </a:cubicBezTo>
                          <a:cubicBezTo>
                            <a:pt x="1464" y="269"/>
                            <a:pt x="1464" y="269"/>
                            <a:pt x="1464" y="269"/>
                          </a:cubicBezTo>
                          <a:cubicBezTo>
                            <a:pt x="1464" y="125"/>
                            <a:pt x="1464" y="125"/>
                            <a:pt x="1464" y="125"/>
                          </a:cubicBezTo>
                          <a:cubicBezTo>
                            <a:pt x="1487" y="125"/>
                            <a:pt x="1487" y="125"/>
                            <a:pt x="1487" y="125"/>
                          </a:cubicBezTo>
                          <a:cubicBezTo>
                            <a:pt x="1487" y="149"/>
                            <a:pt x="1487" y="149"/>
                            <a:pt x="1487" y="149"/>
                          </a:cubicBezTo>
                          <a:cubicBezTo>
                            <a:pt x="1488" y="149"/>
                            <a:pt x="1488" y="149"/>
                            <a:pt x="1488" y="149"/>
                          </a:cubicBezTo>
                          <a:cubicBezTo>
                            <a:pt x="1499" y="131"/>
                            <a:pt x="1514" y="122"/>
                            <a:pt x="1535" y="122"/>
                          </a:cubicBezTo>
                          <a:cubicBezTo>
                            <a:pt x="1551" y="122"/>
                            <a:pt x="1563" y="127"/>
                            <a:pt x="1571" y="137"/>
                          </a:cubicBezTo>
                          <a:cubicBezTo>
                            <a:pt x="1579" y="148"/>
                            <a:pt x="1584" y="162"/>
                            <a:pt x="1584" y="181"/>
                          </a:cubicBezTo>
                          <a:lnTo>
                            <a:pt x="1584" y="269"/>
                          </a:lnTo>
                          <a:close/>
                          <a:moveTo>
                            <a:pt x="1686" y="268"/>
                          </a:moveTo>
                          <a:cubicBezTo>
                            <a:pt x="1681" y="271"/>
                            <a:pt x="1673" y="273"/>
                            <a:pt x="1664" y="273"/>
                          </a:cubicBezTo>
                          <a:cubicBezTo>
                            <a:pt x="1639" y="273"/>
                            <a:pt x="1627" y="258"/>
                            <a:pt x="1627" y="230"/>
                          </a:cubicBezTo>
                          <a:cubicBezTo>
                            <a:pt x="1627" y="145"/>
                            <a:pt x="1627" y="145"/>
                            <a:pt x="1627" y="145"/>
                          </a:cubicBezTo>
                          <a:cubicBezTo>
                            <a:pt x="1602" y="145"/>
                            <a:pt x="1602" y="145"/>
                            <a:pt x="1602" y="145"/>
                          </a:cubicBezTo>
                          <a:cubicBezTo>
                            <a:pt x="1602" y="125"/>
                            <a:pt x="1602" y="125"/>
                            <a:pt x="1602" y="125"/>
                          </a:cubicBezTo>
                          <a:cubicBezTo>
                            <a:pt x="1627" y="125"/>
                            <a:pt x="1627" y="125"/>
                            <a:pt x="1627" y="125"/>
                          </a:cubicBezTo>
                          <a:cubicBezTo>
                            <a:pt x="1627" y="90"/>
                            <a:pt x="1627" y="90"/>
                            <a:pt x="1627" y="90"/>
                          </a:cubicBezTo>
                          <a:cubicBezTo>
                            <a:pt x="1650" y="83"/>
                            <a:pt x="1650" y="83"/>
                            <a:pt x="1650" y="83"/>
                          </a:cubicBezTo>
                          <a:cubicBezTo>
                            <a:pt x="1650" y="125"/>
                            <a:pt x="1650" y="125"/>
                            <a:pt x="1650" y="125"/>
                          </a:cubicBezTo>
                          <a:cubicBezTo>
                            <a:pt x="1686" y="125"/>
                            <a:pt x="1686" y="125"/>
                            <a:pt x="1686" y="125"/>
                          </a:cubicBezTo>
                          <a:cubicBezTo>
                            <a:pt x="1686" y="145"/>
                            <a:pt x="1686" y="145"/>
                            <a:pt x="1686" y="145"/>
                          </a:cubicBezTo>
                          <a:cubicBezTo>
                            <a:pt x="1650" y="145"/>
                            <a:pt x="1650" y="145"/>
                            <a:pt x="1650" y="145"/>
                          </a:cubicBezTo>
                          <a:cubicBezTo>
                            <a:pt x="1650" y="226"/>
                            <a:pt x="1650" y="226"/>
                            <a:pt x="1650" y="226"/>
                          </a:cubicBezTo>
                          <a:cubicBezTo>
                            <a:pt x="1650" y="236"/>
                            <a:pt x="1651" y="243"/>
                            <a:pt x="1655" y="247"/>
                          </a:cubicBezTo>
                          <a:cubicBezTo>
                            <a:pt x="1658" y="251"/>
                            <a:pt x="1664" y="253"/>
                            <a:pt x="1671" y="253"/>
                          </a:cubicBezTo>
                          <a:cubicBezTo>
                            <a:pt x="1677" y="253"/>
                            <a:pt x="1682" y="251"/>
                            <a:pt x="1686" y="248"/>
                          </a:cubicBezTo>
                          <a:lnTo>
                            <a:pt x="1686" y="268"/>
                          </a:lnTo>
                          <a:close/>
                          <a:moveTo>
                            <a:pt x="196" y="336"/>
                          </a:moveTo>
                          <a:cubicBezTo>
                            <a:pt x="0" y="301"/>
                            <a:pt x="0" y="301"/>
                            <a:pt x="0" y="301"/>
                          </a:cubicBezTo>
                          <a:cubicBezTo>
                            <a:pt x="0" y="35"/>
                            <a:pt x="0" y="35"/>
                            <a:pt x="0" y="35"/>
                          </a:cubicBezTo>
                          <a:cubicBezTo>
                            <a:pt x="196" y="0"/>
                            <a:pt x="196" y="0"/>
                            <a:pt x="196" y="0"/>
                          </a:cubicBezTo>
                          <a:lnTo>
                            <a:pt x="196" y="336"/>
                          </a:lnTo>
                          <a:close/>
                          <a:moveTo>
                            <a:pt x="93" y="98"/>
                          </a:moveTo>
                          <a:cubicBezTo>
                            <a:pt x="90" y="98"/>
                            <a:pt x="87" y="98"/>
                            <a:pt x="85" y="99"/>
                          </a:cubicBezTo>
                          <a:cubicBezTo>
                            <a:pt x="82" y="99"/>
                            <a:pt x="79" y="100"/>
                            <a:pt x="77" y="101"/>
                          </a:cubicBezTo>
                          <a:cubicBezTo>
                            <a:pt x="75" y="102"/>
                            <a:pt x="73" y="104"/>
                            <a:pt x="71" y="105"/>
                          </a:cubicBezTo>
                          <a:cubicBezTo>
                            <a:pt x="69" y="107"/>
                            <a:pt x="67" y="108"/>
                            <a:pt x="65" y="110"/>
                          </a:cubicBezTo>
                          <a:cubicBezTo>
                            <a:pt x="64" y="112"/>
                            <a:pt x="62" y="114"/>
                            <a:pt x="61" y="116"/>
                          </a:cubicBezTo>
                          <a:cubicBezTo>
                            <a:pt x="60" y="118"/>
                            <a:pt x="58" y="121"/>
                            <a:pt x="58" y="123"/>
                          </a:cubicBezTo>
                          <a:cubicBezTo>
                            <a:pt x="57" y="126"/>
                            <a:pt x="56" y="128"/>
                            <a:pt x="56" y="131"/>
                          </a:cubicBezTo>
                          <a:cubicBezTo>
                            <a:pt x="55" y="134"/>
                            <a:pt x="55" y="136"/>
                            <a:pt x="55" y="139"/>
                          </a:cubicBezTo>
                          <a:cubicBezTo>
                            <a:pt x="55" y="143"/>
                            <a:pt x="56" y="147"/>
                            <a:pt x="57" y="151"/>
                          </a:cubicBezTo>
                          <a:cubicBezTo>
                            <a:pt x="58" y="155"/>
                            <a:pt x="59" y="158"/>
                            <a:pt x="61" y="161"/>
                          </a:cubicBezTo>
                          <a:cubicBezTo>
                            <a:pt x="63" y="165"/>
                            <a:pt x="65" y="168"/>
                            <a:pt x="68" y="170"/>
                          </a:cubicBezTo>
                          <a:cubicBezTo>
                            <a:pt x="71" y="173"/>
                            <a:pt x="75" y="176"/>
                            <a:pt x="79" y="178"/>
                          </a:cubicBezTo>
                          <a:cubicBezTo>
                            <a:pt x="80" y="179"/>
                            <a:pt x="82" y="181"/>
                            <a:pt x="83" y="181"/>
                          </a:cubicBezTo>
                          <a:cubicBezTo>
                            <a:pt x="85" y="182"/>
                            <a:pt x="86" y="183"/>
                            <a:pt x="87" y="184"/>
                          </a:cubicBezTo>
                          <a:cubicBezTo>
                            <a:pt x="89" y="185"/>
                            <a:pt x="90" y="186"/>
                            <a:pt x="91" y="187"/>
                          </a:cubicBezTo>
                          <a:cubicBezTo>
                            <a:pt x="92" y="188"/>
                            <a:pt x="92" y="188"/>
                            <a:pt x="93" y="189"/>
                          </a:cubicBezTo>
                          <a:cubicBezTo>
                            <a:pt x="94" y="190"/>
                            <a:pt x="95" y="191"/>
                            <a:pt x="95" y="192"/>
                          </a:cubicBezTo>
                          <a:cubicBezTo>
                            <a:pt x="96" y="193"/>
                            <a:pt x="96" y="194"/>
                            <a:pt x="97" y="195"/>
                          </a:cubicBezTo>
                          <a:cubicBezTo>
                            <a:pt x="97" y="196"/>
                            <a:pt x="98" y="197"/>
                            <a:pt x="98" y="198"/>
                          </a:cubicBezTo>
                          <a:cubicBezTo>
                            <a:pt x="98" y="199"/>
                            <a:pt x="98" y="200"/>
                            <a:pt x="98" y="201"/>
                          </a:cubicBezTo>
                          <a:cubicBezTo>
                            <a:pt x="98" y="202"/>
                            <a:pt x="98" y="203"/>
                            <a:pt x="98" y="204"/>
                          </a:cubicBezTo>
                          <a:cubicBezTo>
                            <a:pt x="98" y="205"/>
                            <a:pt x="98" y="206"/>
                            <a:pt x="97" y="207"/>
                          </a:cubicBezTo>
                          <a:cubicBezTo>
                            <a:pt x="97" y="207"/>
                            <a:pt x="97" y="208"/>
                            <a:pt x="96" y="209"/>
                          </a:cubicBezTo>
                          <a:cubicBezTo>
                            <a:pt x="96" y="209"/>
                            <a:pt x="95" y="210"/>
                            <a:pt x="95" y="211"/>
                          </a:cubicBezTo>
                          <a:cubicBezTo>
                            <a:pt x="94" y="211"/>
                            <a:pt x="93" y="212"/>
                            <a:pt x="92" y="213"/>
                          </a:cubicBezTo>
                          <a:cubicBezTo>
                            <a:pt x="92" y="213"/>
                            <a:pt x="91" y="214"/>
                            <a:pt x="90" y="214"/>
                          </a:cubicBezTo>
                          <a:cubicBezTo>
                            <a:pt x="89" y="214"/>
                            <a:pt x="88" y="214"/>
                            <a:pt x="86" y="215"/>
                          </a:cubicBezTo>
                          <a:cubicBezTo>
                            <a:pt x="85" y="215"/>
                            <a:pt x="84" y="215"/>
                            <a:pt x="83" y="215"/>
                          </a:cubicBezTo>
                          <a:cubicBezTo>
                            <a:pt x="80" y="215"/>
                            <a:pt x="78" y="214"/>
                            <a:pt x="75" y="214"/>
                          </a:cubicBezTo>
                          <a:cubicBezTo>
                            <a:pt x="73" y="213"/>
                            <a:pt x="71" y="212"/>
                            <a:pt x="68" y="211"/>
                          </a:cubicBezTo>
                          <a:cubicBezTo>
                            <a:pt x="66" y="209"/>
                            <a:pt x="64" y="208"/>
                            <a:pt x="62" y="206"/>
                          </a:cubicBezTo>
                          <a:cubicBezTo>
                            <a:pt x="60" y="204"/>
                            <a:pt x="58" y="202"/>
                            <a:pt x="56" y="200"/>
                          </a:cubicBezTo>
                          <a:cubicBezTo>
                            <a:pt x="56" y="230"/>
                            <a:pt x="56" y="230"/>
                            <a:pt x="56" y="230"/>
                          </a:cubicBezTo>
                          <a:cubicBezTo>
                            <a:pt x="57" y="231"/>
                            <a:pt x="59" y="232"/>
                            <a:pt x="61" y="233"/>
                          </a:cubicBezTo>
                          <a:cubicBezTo>
                            <a:pt x="63" y="234"/>
                            <a:pt x="65" y="235"/>
                            <a:pt x="67" y="236"/>
                          </a:cubicBezTo>
                          <a:cubicBezTo>
                            <a:pt x="70" y="237"/>
                            <a:pt x="72" y="237"/>
                            <a:pt x="74" y="238"/>
                          </a:cubicBezTo>
                          <a:cubicBezTo>
                            <a:pt x="77" y="238"/>
                            <a:pt x="79" y="239"/>
                            <a:pt x="82" y="239"/>
                          </a:cubicBezTo>
                          <a:cubicBezTo>
                            <a:pt x="86" y="239"/>
                            <a:pt x="89" y="239"/>
                            <a:pt x="92" y="239"/>
                          </a:cubicBezTo>
                          <a:cubicBezTo>
                            <a:pt x="96" y="238"/>
                            <a:pt x="99" y="238"/>
                            <a:pt x="101" y="237"/>
                          </a:cubicBezTo>
                          <a:cubicBezTo>
                            <a:pt x="104" y="236"/>
                            <a:pt x="107" y="235"/>
                            <a:pt x="109" y="233"/>
                          </a:cubicBezTo>
                          <a:cubicBezTo>
                            <a:pt x="111" y="231"/>
                            <a:pt x="113" y="230"/>
                            <a:pt x="115" y="227"/>
                          </a:cubicBezTo>
                          <a:cubicBezTo>
                            <a:pt x="117" y="226"/>
                            <a:pt x="118" y="224"/>
                            <a:pt x="119" y="222"/>
                          </a:cubicBezTo>
                          <a:cubicBezTo>
                            <a:pt x="120" y="220"/>
                            <a:pt x="121" y="218"/>
                            <a:pt x="122" y="215"/>
                          </a:cubicBezTo>
                          <a:cubicBezTo>
                            <a:pt x="123" y="213"/>
                            <a:pt x="123" y="210"/>
                            <a:pt x="124" y="208"/>
                          </a:cubicBezTo>
                          <a:cubicBezTo>
                            <a:pt x="124" y="205"/>
                            <a:pt x="124" y="202"/>
                            <a:pt x="124" y="199"/>
                          </a:cubicBezTo>
                          <a:cubicBezTo>
                            <a:pt x="124" y="197"/>
                            <a:pt x="124" y="194"/>
                            <a:pt x="124" y="192"/>
                          </a:cubicBezTo>
                          <a:cubicBezTo>
                            <a:pt x="124" y="190"/>
                            <a:pt x="123" y="188"/>
                            <a:pt x="122" y="186"/>
                          </a:cubicBezTo>
                          <a:cubicBezTo>
                            <a:pt x="122" y="183"/>
                            <a:pt x="121" y="181"/>
                            <a:pt x="120" y="179"/>
                          </a:cubicBezTo>
                          <a:cubicBezTo>
                            <a:pt x="119" y="178"/>
                            <a:pt x="118" y="176"/>
                            <a:pt x="117" y="174"/>
                          </a:cubicBezTo>
                          <a:cubicBezTo>
                            <a:pt x="116" y="173"/>
                            <a:pt x="114" y="171"/>
                            <a:pt x="113" y="170"/>
                          </a:cubicBezTo>
                          <a:cubicBezTo>
                            <a:pt x="112" y="168"/>
                            <a:pt x="110" y="167"/>
                            <a:pt x="108" y="165"/>
                          </a:cubicBezTo>
                          <a:cubicBezTo>
                            <a:pt x="106" y="164"/>
                            <a:pt x="105" y="162"/>
                            <a:pt x="102" y="161"/>
                          </a:cubicBezTo>
                          <a:cubicBezTo>
                            <a:pt x="100" y="160"/>
                            <a:pt x="98" y="158"/>
                            <a:pt x="96" y="157"/>
                          </a:cubicBezTo>
                          <a:cubicBezTo>
                            <a:pt x="94" y="156"/>
                            <a:pt x="93" y="155"/>
                            <a:pt x="91" y="154"/>
                          </a:cubicBezTo>
                          <a:cubicBezTo>
                            <a:pt x="90" y="153"/>
                            <a:pt x="89" y="152"/>
                            <a:pt x="88" y="151"/>
                          </a:cubicBezTo>
                          <a:cubicBezTo>
                            <a:pt x="87" y="151"/>
                            <a:pt x="86" y="150"/>
                            <a:pt x="85" y="149"/>
                          </a:cubicBezTo>
                          <a:cubicBezTo>
                            <a:pt x="84" y="148"/>
                            <a:pt x="83" y="148"/>
                            <a:pt x="83" y="147"/>
                          </a:cubicBezTo>
                          <a:cubicBezTo>
                            <a:pt x="82" y="146"/>
                            <a:pt x="82" y="145"/>
                            <a:pt x="81" y="145"/>
                          </a:cubicBezTo>
                          <a:cubicBezTo>
                            <a:pt x="81" y="144"/>
                            <a:pt x="81" y="143"/>
                            <a:pt x="80" y="142"/>
                          </a:cubicBezTo>
                          <a:cubicBezTo>
                            <a:pt x="80" y="141"/>
                            <a:pt x="80" y="140"/>
                            <a:pt x="80" y="139"/>
                          </a:cubicBezTo>
                          <a:cubicBezTo>
                            <a:pt x="79" y="138"/>
                            <a:pt x="79" y="137"/>
                            <a:pt x="79" y="136"/>
                          </a:cubicBezTo>
                          <a:cubicBezTo>
                            <a:pt x="79" y="135"/>
                            <a:pt x="79" y="134"/>
                            <a:pt x="80" y="133"/>
                          </a:cubicBezTo>
                          <a:cubicBezTo>
                            <a:pt x="80" y="132"/>
                            <a:pt x="80" y="131"/>
                            <a:pt x="80" y="131"/>
                          </a:cubicBezTo>
                          <a:cubicBezTo>
                            <a:pt x="81" y="130"/>
                            <a:pt x="81" y="129"/>
                            <a:pt x="82" y="128"/>
                          </a:cubicBezTo>
                          <a:cubicBezTo>
                            <a:pt x="82" y="127"/>
                            <a:pt x="83" y="127"/>
                            <a:pt x="83" y="126"/>
                          </a:cubicBezTo>
                          <a:cubicBezTo>
                            <a:pt x="84" y="125"/>
                            <a:pt x="85" y="125"/>
                            <a:pt x="86" y="124"/>
                          </a:cubicBezTo>
                          <a:cubicBezTo>
                            <a:pt x="86" y="124"/>
                            <a:pt x="87" y="123"/>
                            <a:pt x="88" y="123"/>
                          </a:cubicBezTo>
                          <a:cubicBezTo>
                            <a:pt x="89" y="123"/>
                            <a:pt x="90" y="122"/>
                            <a:pt x="91" y="122"/>
                          </a:cubicBezTo>
                          <a:cubicBezTo>
                            <a:pt x="92" y="122"/>
                            <a:pt x="93" y="122"/>
                            <a:pt x="94" y="122"/>
                          </a:cubicBezTo>
                          <a:cubicBezTo>
                            <a:pt x="96" y="122"/>
                            <a:pt x="99" y="122"/>
                            <a:pt x="101" y="122"/>
                          </a:cubicBezTo>
                          <a:cubicBezTo>
                            <a:pt x="103" y="122"/>
                            <a:pt x="105" y="123"/>
                            <a:pt x="107" y="124"/>
                          </a:cubicBezTo>
                          <a:cubicBezTo>
                            <a:pt x="110" y="124"/>
                            <a:pt x="112" y="125"/>
                            <a:pt x="114" y="126"/>
                          </a:cubicBezTo>
                          <a:cubicBezTo>
                            <a:pt x="116" y="128"/>
                            <a:pt x="118" y="129"/>
                            <a:pt x="119" y="131"/>
                          </a:cubicBezTo>
                          <a:cubicBezTo>
                            <a:pt x="119" y="101"/>
                            <a:pt x="119" y="101"/>
                            <a:pt x="119" y="101"/>
                          </a:cubicBezTo>
                          <a:cubicBezTo>
                            <a:pt x="118" y="100"/>
                            <a:pt x="116" y="100"/>
                            <a:pt x="114" y="99"/>
                          </a:cubicBezTo>
                          <a:cubicBezTo>
                            <a:pt x="112" y="99"/>
                            <a:pt x="110" y="98"/>
                            <a:pt x="107" y="98"/>
                          </a:cubicBezTo>
                          <a:cubicBezTo>
                            <a:pt x="105" y="98"/>
                            <a:pt x="103" y="97"/>
                            <a:pt x="100" y="97"/>
                          </a:cubicBezTo>
                          <a:cubicBezTo>
                            <a:pt x="98" y="97"/>
                            <a:pt x="95" y="97"/>
                            <a:pt x="93" y="98"/>
                          </a:cubicBezTo>
                          <a:moveTo>
                            <a:pt x="324" y="135"/>
                          </a:moveTo>
                          <a:cubicBezTo>
                            <a:pt x="322" y="135"/>
                            <a:pt x="320" y="135"/>
                            <a:pt x="318" y="136"/>
                          </a:cubicBezTo>
                          <a:cubicBezTo>
                            <a:pt x="309" y="113"/>
                            <a:pt x="292" y="95"/>
                            <a:pt x="270" y="86"/>
                          </a:cubicBezTo>
                          <a:cubicBezTo>
                            <a:pt x="270" y="84"/>
                            <a:pt x="270" y="82"/>
                            <a:pt x="270" y="80"/>
                          </a:cubicBezTo>
                          <a:cubicBezTo>
                            <a:pt x="270" y="61"/>
                            <a:pt x="256" y="47"/>
                            <a:pt x="238" y="47"/>
                          </a:cubicBezTo>
                          <a:cubicBezTo>
                            <a:pt x="229" y="47"/>
                            <a:pt x="221" y="50"/>
                            <a:pt x="215" y="57"/>
                          </a:cubicBezTo>
                          <a:cubicBezTo>
                            <a:pt x="215" y="103"/>
                            <a:pt x="215" y="103"/>
                            <a:pt x="215" y="103"/>
                          </a:cubicBezTo>
                          <a:cubicBezTo>
                            <a:pt x="221" y="109"/>
                            <a:pt x="229" y="113"/>
                            <a:pt x="238" y="113"/>
                          </a:cubicBezTo>
                          <a:cubicBezTo>
                            <a:pt x="248" y="113"/>
                            <a:pt x="256" y="109"/>
                            <a:pt x="262" y="102"/>
                          </a:cubicBezTo>
                          <a:cubicBezTo>
                            <a:pt x="281" y="109"/>
                            <a:pt x="295" y="125"/>
                            <a:pt x="302" y="144"/>
                          </a:cubicBezTo>
                          <a:cubicBezTo>
                            <a:pt x="296" y="150"/>
                            <a:pt x="292" y="159"/>
                            <a:pt x="292" y="168"/>
                          </a:cubicBezTo>
                          <a:cubicBezTo>
                            <a:pt x="292" y="178"/>
                            <a:pt x="296" y="187"/>
                            <a:pt x="302" y="193"/>
                          </a:cubicBezTo>
                          <a:cubicBezTo>
                            <a:pt x="295" y="212"/>
                            <a:pt x="281" y="227"/>
                            <a:pt x="262" y="235"/>
                          </a:cubicBezTo>
                          <a:cubicBezTo>
                            <a:pt x="256" y="228"/>
                            <a:pt x="247" y="224"/>
                            <a:pt x="238" y="224"/>
                          </a:cubicBezTo>
                          <a:cubicBezTo>
                            <a:pt x="229" y="224"/>
                            <a:pt x="221" y="228"/>
                            <a:pt x="215" y="234"/>
                          </a:cubicBezTo>
                          <a:cubicBezTo>
                            <a:pt x="215" y="280"/>
                            <a:pt x="215" y="280"/>
                            <a:pt x="215" y="280"/>
                          </a:cubicBezTo>
                          <a:cubicBezTo>
                            <a:pt x="221" y="286"/>
                            <a:pt x="229" y="290"/>
                            <a:pt x="238" y="290"/>
                          </a:cubicBezTo>
                          <a:cubicBezTo>
                            <a:pt x="256" y="290"/>
                            <a:pt x="270" y="275"/>
                            <a:pt x="270" y="257"/>
                          </a:cubicBezTo>
                          <a:cubicBezTo>
                            <a:pt x="270" y="255"/>
                            <a:pt x="270" y="253"/>
                            <a:pt x="270" y="251"/>
                          </a:cubicBezTo>
                          <a:cubicBezTo>
                            <a:pt x="292" y="241"/>
                            <a:pt x="309" y="224"/>
                            <a:pt x="318" y="201"/>
                          </a:cubicBezTo>
                          <a:cubicBezTo>
                            <a:pt x="320" y="201"/>
                            <a:pt x="322" y="202"/>
                            <a:pt x="324" y="202"/>
                          </a:cubicBezTo>
                          <a:cubicBezTo>
                            <a:pt x="342" y="202"/>
                            <a:pt x="356" y="187"/>
                            <a:pt x="356" y="168"/>
                          </a:cubicBezTo>
                          <a:cubicBezTo>
                            <a:pt x="356" y="150"/>
                            <a:pt x="342" y="135"/>
                            <a:pt x="324" y="135"/>
                          </a:cubicBezTo>
                          <a:close/>
                        </a:path>
                      </a:pathLst>
                    </a:custGeom>
                    <a:solidFill>
                      <a:schemeClr val="accent1"/>
                    </a:solidFill>
                    <a:ln>
                      <a:noFill/>
                    </a:ln>
                  </p:spPr>
                  <p:txBody>
                    <a:bodyPr vert="horz" wrap="square" lIns="87842" tIns="43921" rIns="87842"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5951">
                        <a:defRPr/>
                      </a:pPr>
                      <a:endParaRPr lang="en-US" sz="1728" kern="0">
                        <a:solidFill>
                          <a:srgbClr val="505050"/>
                        </a:solidFill>
                        <a:latin typeface="Segoe UI"/>
                      </a:endParaRPr>
                    </a:p>
                  </p:txBody>
                </p:sp>
                <p:pic>
                  <p:nvPicPr>
                    <p:cNvPr id="20" name="Picture 19"/>
                    <p:cNvPicPr>
                      <a:picLocks noChangeAspect="1"/>
                    </p:cNvPicPr>
                    <p:nvPr/>
                  </p:nvPicPr>
                  <p:blipFill>
                    <a:blip r:embed="rId12">
                      <a:duotone>
                        <a:schemeClr val="accent1">
                          <a:shade val="45000"/>
                          <a:satMod val="135000"/>
                        </a:schemeClr>
                        <a:prstClr val="white"/>
                      </a:duotone>
                    </a:blip>
                    <a:stretch>
                      <a:fillRect/>
                    </a:stretch>
                  </p:blipFill>
                  <p:spPr>
                    <a:xfrm>
                      <a:off x="8441012" y="5413979"/>
                      <a:ext cx="393511" cy="393511"/>
                    </a:xfrm>
                    <a:prstGeom prst="rect">
                      <a:avLst/>
                    </a:prstGeom>
                  </p:spPr>
                </p:pic>
                <p:grpSp>
                  <p:nvGrpSpPr>
                    <p:cNvPr id="24" name="Group 23"/>
                    <p:cNvGrpSpPr/>
                    <p:nvPr/>
                  </p:nvGrpSpPr>
                  <p:grpSpPr>
                    <a:xfrm>
                      <a:off x="9478961" y="5321300"/>
                      <a:ext cx="2320482" cy="959805"/>
                      <a:chOff x="9418637" y="4908550"/>
                      <a:chExt cx="2320482" cy="959805"/>
                    </a:xfrm>
                  </p:grpSpPr>
                  <p:pic>
                    <p:nvPicPr>
                      <p:cNvPr id="28" name="Picture 27"/>
                      <p:cNvPicPr>
                        <a:picLocks noChangeAspect="1"/>
                      </p:cNvPicPr>
                      <p:nvPr/>
                    </p:nvPicPr>
                    <p:blipFill>
                      <a:blip r:embed="rId13"/>
                      <a:stretch>
                        <a:fillRect/>
                      </a:stretch>
                    </p:blipFill>
                    <p:spPr>
                      <a:xfrm>
                        <a:off x="9535057" y="4999293"/>
                        <a:ext cx="437706" cy="223128"/>
                      </a:xfrm>
                      <a:prstGeom prst="rect">
                        <a:avLst/>
                      </a:prstGeom>
                    </p:spPr>
                  </p:pic>
                  <p:pic>
                    <p:nvPicPr>
                      <p:cNvPr id="29" name="Picture 28"/>
                      <p:cNvPicPr>
                        <a:picLocks noChangeAspect="1"/>
                      </p:cNvPicPr>
                      <p:nvPr/>
                    </p:nvPicPr>
                    <p:blipFill>
                      <a:blip r:embed="rId14">
                        <a:duotone>
                          <a:schemeClr val="accent1">
                            <a:shade val="45000"/>
                            <a:satMod val="135000"/>
                          </a:schemeClr>
                          <a:prstClr val="white"/>
                        </a:duotone>
                      </a:blip>
                      <a:stretch>
                        <a:fillRect/>
                      </a:stretch>
                    </p:blipFill>
                    <p:spPr>
                      <a:xfrm>
                        <a:off x="11109423" y="5659020"/>
                        <a:ext cx="583656" cy="82751"/>
                      </a:xfrm>
                      <a:prstGeom prst="rect">
                        <a:avLst/>
                      </a:prstGeom>
                    </p:spPr>
                  </p:pic>
                  <p:pic>
                    <p:nvPicPr>
                      <p:cNvPr id="30" name="Picture 29"/>
                      <p:cNvPicPr>
                        <a:picLocks noChangeAspect="1"/>
                      </p:cNvPicPr>
                      <p:nvPr/>
                    </p:nvPicPr>
                    <p:blipFill>
                      <a:blip r:embed="rId15"/>
                      <a:stretch>
                        <a:fillRect/>
                      </a:stretch>
                    </p:blipFill>
                    <p:spPr>
                      <a:xfrm>
                        <a:off x="9536698" y="5636481"/>
                        <a:ext cx="597320" cy="150544"/>
                      </a:xfrm>
                      <a:prstGeom prst="rect">
                        <a:avLst/>
                      </a:prstGeom>
                    </p:spPr>
                  </p:pic>
                  <p:pic>
                    <p:nvPicPr>
                      <p:cNvPr id="31" name="Picture 30"/>
                      <p:cNvPicPr>
                        <a:picLocks noChangeAspect="1"/>
                      </p:cNvPicPr>
                      <p:nvPr/>
                    </p:nvPicPr>
                    <p:blipFill>
                      <a:blip r:embed="rId16"/>
                      <a:stretch>
                        <a:fillRect/>
                      </a:stretch>
                    </p:blipFill>
                    <p:spPr>
                      <a:xfrm>
                        <a:off x="11096024" y="5079455"/>
                        <a:ext cx="603851" cy="93762"/>
                      </a:xfrm>
                      <a:prstGeom prst="rect">
                        <a:avLst/>
                      </a:prstGeom>
                    </p:spPr>
                  </p:pic>
                  <p:grpSp>
                    <p:nvGrpSpPr>
                      <p:cNvPr id="32" name="Group 31"/>
                      <p:cNvGrpSpPr/>
                      <p:nvPr/>
                    </p:nvGrpSpPr>
                    <p:grpSpPr>
                      <a:xfrm>
                        <a:off x="10176085" y="5139169"/>
                        <a:ext cx="200019" cy="539806"/>
                        <a:chOff x="7258847" y="5219926"/>
                        <a:chExt cx="665292" cy="979277"/>
                      </a:xfrm>
                    </p:grpSpPr>
                    <p:cxnSp>
                      <p:nvCxnSpPr>
                        <p:cNvPr id="38" name="Straight Connector 37"/>
                        <p:cNvCxnSpPr/>
                        <p:nvPr/>
                      </p:nvCxnSpPr>
                      <p:spPr>
                        <a:xfrm>
                          <a:off x="7258847" y="5219926"/>
                          <a:ext cx="665292" cy="334736"/>
                        </a:xfrm>
                        <a:prstGeom prst="line">
                          <a:avLst/>
                        </a:prstGeom>
                        <a:ln w="317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7305696" y="5877384"/>
                          <a:ext cx="616122" cy="321819"/>
                        </a:xfrm>
                        <a:prstGeom prst="line">
                          <a:avLst/>
                        </a:prstGeom>
                        <a:ln w="317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bwMode="auto">
                      <a:xfrm>
                        <a:off x="9418637" y="4908550"/>
                        <a:ext cx="2320482" cy="959805"/>
                      </a:xfrm>
                      <a:prstGeom prst="rect">
                        <a:avLst/>
                      </a:prstGeom>
                      <a:noFill/>
                      <a:ln w="22225">
                        <a:solidFill>
                          <a:schemeClr val="tx1">
                            <a:lumMod val="40000"/>
                            <a:lumOff val="60000"/>
                          </a:schemeClr>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692"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35" name="Group 34"/>
                      <p:cNvGrpSpPr/>
                      <p:nvPr/>
                    </p:nvGrpSpPr>
                    <p:grpSpPr>
                      <a:xfrm flipH="1">
                        <a:off x="10835114" y="5139169"/>
                        <a:ext cx="200019" cy="539806"/>
                        <a:chOff x="7367040" y="5219926"/>
                        <a:chExt cx="665292" cy="979277"/>
                      </a:xfrm>
                    </p:grpSpPr>
                    <p:cxnSp>
                      <p:nvCxnSpPr>
                        <p:cNvPr id="36" name="Straight Connector 35"/>
                        <p:cNvCxnSpPr/>
                        <p:nvPr/>
                      </p:nvCxnSpPr>
                      <p:spPr>
                        <a:xfrm>
                          <a:off x="7367040" y="5219926"/>
                          <a:ext cx="665292" cy="334736"/>
                        </a:xfrm>
                        <a:prstGeom prst="line">
                          <a:avLst/>
                        </a:prstGeom>
                        <a:ln w="317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7413885" y="5877384"/>
                          <a:ext cx="616122" cy="321819"/>
                        </a:xfrm>
                        <a:prstGeom prst="line">
                          <a:avLst/>
                        </a:prstGeom>
                        <a:ln w="317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pic>
                <p:nvPicPr>
                  <p:cNvPr id="166" name="Picture 165"/>
                  <p:cNvPicPr>
                    <a:picLocks noChangeAspect="1"/>
                  </p:cNvPicPr>
                  <p:nvPr/>
                </p:nvPicPr>
                <p:blipFill>
                  <a:blip r:embed="rId17"/>
                  <a:stretch>
                    <a:fillRect/>
                  </a:stretch>
                </p:blipFill>
                <p:spPr>
                  <a:xfrm>
                    <a:off x="7361237" y="5707062"/>
                    <a:ext cx="484512" cy="484512"/>
                  </a:xfrm>
                  <a:prstGeom prst="rect">
                    <a:avLst/>
                  </a:prstGeom>
                </p:spPr>
              </p:pic>
            </p:grpSp>
          </p:grpSp>
        </p:grpSp>
        <p:sp>
          <p:nvSpPr>
            <p:cNvPr id="73" name="server">
              <a:extLst>
                <a:ext uri="{FF2B5EF4-FFF2-40B4-BE49-F238E27FC236}">
                  <a16:creationId xmlns:a16="http://schemas.microsoft.com/office/drawing/2014/main" id="{8C491C69-37D5-483B-B85D-51DBB168A7CF}"/>
                </a:ext>
              </a:extLst>
            </p:cNvPr>
            <p:cNvSpPr>
              <a:spLocks noChangeAspect="1" noEditPoints="1"/>
            </p:cNvSpPr>
            <p:nvPr/>
          </p:nvSpPr>
          <p:spPr bwMode="auto">
            <a:xfrm>
              <a:off x="10448256" y="5697278"/>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882">
                <a:gradFill>
                  <a:gsLst>
                    <a:gs pos="0">
                      <a:srgbClr val="505050"/>
                    </a:gs>
                    <a:gs pos="100000">
                      <a:srgbClr val="505050"/>
                    </a:gs>
                  </a:gsLst>
                  <a:lin ang="5400000" scaled="1"/>
                </a:gradFill>
                <a:latin typeface="Segoe UI Semilight"/>
              </a:endParaRPr>
            </a:p>
          </p:txBody>
        </p:sp>
        <p:sp>
          <p:nvSpPr>
            <p:cNvPr id="74" name="cloud">
              <a:extLst>
                <a:ext uri="{FF2B5EF4-FFF2-40B4-BE49-F238E27FC236}">
                  <a16:creationId xmlns:a16="http://schemas.microsoft.com/office/drawing/2014/main" id="{D5DC0190-86DB-44F6-8C88-AFCA8FCB3B98}"/>
                </a:ext>
              </a:extLst>
            </p:cNvPr>
            <p:cNvSpPr>
              <a:spLocks noChangeAspect="1"/>
            </p:cNvSpPr>
            <p:nvPr/>
          </p:nvSpPr>
          <p:spPr bwMode="auto">
            <a:xfrm>
              <a:off x="8350845" y="3749228"/>
              <a:ext cx="457200" cy="289310"/>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158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882" dirty="0">
                <a:gradFill>
                  <a:gsLst>
                    <a:gs pos="0">
                      <a:srgbClr val="505050"/>
                    </a:gs>
                    <a:gs pos="100000">
                      <a:srgbClr val="505050"/>
                    </a:gs>
                  </a:gsLst>
                  <a:lin ang="5400000" scaled="1"/>
                </a:gradFill>
                <a:latin typeface="Segoe UI Semilight"/>
              </a:endParaRPr>
            </a:p>
          </p:txBody>
        </p:sp>
      </p:grpSp>
    </p:spTree>
    <p:extLst>
      <p:ext uri="{BB962C8B-B14F-4D97-AF65-F5344CB8AC3E}">
        <p14:creationId xmlns:p14="http://schemas.microsoft.com/office/powerpoint/2010/main" val="40240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Event Grid</a:t>
            </a:r>
          </a:p>
        </p:txBody>
      </p:sp>
      <p:sp>
        <p:nvSpPr>
          <p:cNvPr id="3" name="Text Placeholder 2">
            <a:extLst>
              <a:ext uri="{FF2B5EF4-FFF2-40B4-BE49-F238E27FC236}">
                <a16:creationId xmlns:a16="http://schemas.microsoft.com/office/drawing/2014/main" id="{F54696E4-15EC-4A30-9EF2-2E639DA9E57C}"/>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0640450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7B3F79-6CAD-4BC3-A707-B9F5200F5B1F}"/>
              </a:ext>
            </a:extLst>
          </p:cNvPr>
          <p:cNvSpPr/>
          <p:nvPr/>
        </p:nvSpPr>
        <p:spPr bwMode="auto">
          <a:xfrm>
            <a:off x="4975628" y="2945884"/>
            <a:ext cx="2240744" cy="22407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a:xfrm>
            <a:off x="270067" y="290403"/>
            <a:ext cx="11654187" cy="899409"/>
          </a:xfrm>
        </p:spPr>
        <p:txBody>
          <a:bodyPr/>
          <a:lstStyle/>
          <a:p>
            <a:pPr>
              <a:defRPr/>
            </a:pPr>
            <a:r>
              <a:rPr lang="en-US"/>
              <a:t>Manage all events in one place</a:t>
            </a:r>
          </a:p>
        </p:txBody>
      </p:sp>
      <p:sp>
        <p:nvSpPr>
          <p:cNvPr id="112" name="TextBox 111"/>
          <p:cNvSpPr txBox="1"/>
          <p:nvPr/>
        </p:nvSpPr>
        <p:spPr>
          <a:xfrm>
            <a:off x="1466807" y="1546795"/>
            <a:ext cx="2984406" cy="669791"/>
          </a:xfrm>
          <a:prstGeom prst="rect">
            <a:avLst/>
          </a:prstGeom>
          <a:noFill/>
          <a:ln>
            <a:noFill/>
          </a:ln>
        </p:spPr>
        <p:txBody>
          <a:bodyPr wrap="square" lIns="179259" tIns="143407" rIns="179259" bIns="143407" rtlCol="0">
            <a:spAutoFit/>
          </a:bodyPr>
          <a:lstStyle/>
          <a:p>
            <a:pPr algn="ctr" defTabSz="1218467">
              <a:lnSpc>
                <a:spcPct val="90000"/>
              </a:lnSpc>
              <a:spcAft>
                <a:spcPts val="1200"/>
              </a:spcAft>
              <a:defRPr/>
            </a:pPr>
            <a:r>
              <a:rPr lang="en-US" sz="2745" kern="0" dirty="0">
                <a:gradFill>
                  <a:gsLst>
                    <a:gs pos="16250">
                      <a:schemeClr val="tx1"/>
                    </a:gs>
                    <a:gs pos="36000">
                      <a:schemeClr val="tx1"/>
                    </a:gs>
                  </a:gsLst>
                  <a:lin ang="5400000" scaled="0"/>
                </a:gradFill>
                <a:latin typeface="Segoe UI Semilight"/>
                <a:cs typeface="Segoe UI"/>
              </a:rPr>
              <a:t>Event publishers</a:t>
            </a:r>
          </a:p>
        </p:txBody>
      </p:sp>
      <p:sp>
        <p:nvSpPr>
          <p:cNvPr id="166" name="TextBox 165"/>
          <p:cNvSpPr txBox="1"/>
          <p:nvPr/>
        </p:nvSpPr>
        <p:spPr>
          <a:xfrm>
            <a:off x="7888576" y="1905310"/>
            <a:ext cx="2688892" cy="669791"/>
          </a:xfrm>
          <a:prstGeom prst="rect">
            <a:avLst/>
          </a:prstGeom>
          <a:noFill/>
          <a:ln>
            <a:noFill/>
          </a:ln>
        </p:spPr>
        <p:txBody>
          <a:bodyPr wrap="square" lIns="179259" tIns="143407" rIns="179259" bIns="143407" rtlCol="0">
            <a:spAutoFit/>
          </a:bodyPr>
          <a:lstStyle/>
          <a:p>
            <a:pPr algn="ctr" defTabSz="1218467">
              <a:lnSpc>
                <a:spcPct val="90000"/>
              </a:lnSpc>
              <a:spcAft>
                <a:spcPts val="1200"/>
              </a:spcAft>
              <a:defRPr/>
            </a:pPr>
            <a:r>
              <a:rPr lang="en-US" sz="2745" kern="0" dirty="0">
                <a:gradFill>
                  <a:gsLst>
                    <a:gs pos="16250">
                      <a:schemeClr val="tx1"/>
                    </a:gs>
                    <a:gs pos="36000">
                      <a:schemeClr val="tx1"/>
                    </a:gs>
                  </a:gsLst>
                  <a:lin ang="5400000" scaled="0"/>
                </a:gradFill>
                <a:latin typeface="Segoe UI Semilight"/>
                <a:cs typeface="Segoe UI"/>
              </a:rPr>
              <a:t>Event handlers</a:t>
            </a:r>
          </a:p>
        </p:txBody>
      </p:sp>
      <p:cxnSp>
        <p:nvCxnSpPr>
          <p:cNvPr id="59" name="Straight Connector 58"/>
          <p:cNvCxnSpPr>
            <a:cxnSpLocks/>
          </p:cNvCxnSpPr>
          <p:nvPr/>
        </p:nvCxnSpPr>
        <p:spPr>
          <a:xfrm>
            <a:off x="4420078" y="3499700"/>
            <a:ext cx="918488" cy="891327"/>
          </a:xfrm>
          <a:prstGeom prst="line">
            <a:avLst/>
          </a:prstGeom>
          <a:noFill/>
          <a:ln w="9525" cap="flat" cmpd="sng" algn="ctr">
            <a:noFill/>
            <a:prstDash val="solid"/>
            <a:headEnd type="none"/>
            <a:tailEnd type="none"/>
          </a:ln>
          <a:effectLst/>
        </p:spPr>
      </p:cxnSp>
      <p:pic>
        <p:nvPicPr>
          <p:cNvPr id="54" name="Picture 53">
            <a:extLst>
              <a:ext uri="{FF2B5EF4-FFF2-40B4-BE49-F238E27FC236}">
                <a16:creationId xmlns:a16="http://schemas.microsoft.com/office/drawing/2014/main" id="{1E82793E-5FE5-4462-9B8C-E0E347E4E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2166" y="3452421"/>
            <a:ext cx="1227669" cy="1227669"/>
          </a:xfrm>
          <a:prstGeom prst="rect">
            <a:avLst/>
          </a:prstGeom>
        </p:spPr>
      </p:pic>
      <p:grpSp>
        <p:nvGrpSpPr>
          <p:cNvPr id="25" name="Group 24">
            <a:extLst>
              <a:ext uri="{FF2B5EF4-FFF2-40B4-BE49-F238E27FC236}">
                <a16:creationId xmlns:a16="http://schemas.microsoft.com/office/drawing/2014/main" id="{2C411C01-8BBD-4D4D-BE16-17641B77B3D3}"/>
              </a:ext>
            </a:extLst>
          </p:cNvPr>
          <p:cNvGrpSpPr/>
          <p:nvPr/>
        </p:nvGrpSpPr>
        <p:grpSpPr>
          <a:xfrm>
            <a:off x="7081918" y="2856254"/>
            <a:ext cx="648051" cy="2420004"/>
            <a:chOff x="722406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722406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9050" cap="sq">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052"/>
              <a:endParaRPr lang="en-US" sz="882">
                <a:gradFill>
                  <a:gsLst>
                    <a:gs pos="0">
                      <a:srgbClr val="505050"/>
                    </a:gs>
                    <a:gs pos="100000">
                      <a:srgbClr val="505050"/>
                    </a:gs>
                  </a:gsLst>
                  <a:lin ang="5400000" scaled="1"/>
                </a:gradFill>
                <a:latin typeface="Segoe UI Semilight"/>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761447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accent5"/>
              </a:solidFill>
              <a:prstDash val="solid"/>
              <a:miter lim="800000"/>
              <a:headEnd/>
              <a:tailEnd/>
            </a:ln>
          </p:spPr>
          <p:txBody>
            <a:bodyPr vert="horz" wrap="square" lIns="89630" tIns="44814" rIns="89630" bIns="44814" numCol="1" anchor="t" anchorCtr="0" compatLnSpc="1">
              <a:prstTxWarp prst="textNoShape">
                <a:avLst/>
              </a:prstTxWarp>
            </a:bodyPr>
            <a:lstStyle/>
            <a:p>
              <a:pPr defTabSz="914052"/>
              <a:endParaRPr lang="en-US" sz="882">
                <a:gradFill>
                  <a:gsLst>
                    <a:gs pos="0">
                      <a:srgbClr val="505050"/>
                    </a:gs>
                    <a:gs pos="100000">
                      <a:srgbClr val="505050"/>
                    </a:gs>
                  </a:gsLst>
                  <a:lin ang="5400000" scaled="1"/>
                </a:gradFill>
                <a:latin typeface="Segoe UI Semilight"/>
              </a:endParaRPr>
            </a:p>
          </p:txBody>
        </p:sp>
      </p:grpSp>
      <p:grpSp>
        <p:nvGrpSpPr>
          <p:cNvPr id="26" name="Group 25">
            <a:extLst>
              <a:ext uri="{FF2B5EF4-FFF2-40B4-BE49-F238E27FC236}">
                <a16:creationId xmlns:a16="http://schemas.microsoft.com/office/drawing/2014/main" id="{0FEFE59A-A912-413A-B282-19A791EE6F48}"/>
              </a:ext>
            </a:extLst>
          </p:cNvPr>
          <p:cNvGrpSpPr/>
          <p:nvPr/>
        </p:nvGrpSpPr>
        <p:grpSpPr>
          <a:xfrm>
            <a:off x="4178461" y="2184028"/>
            <a:ext cx="643306" cy="3764450"/>
            <a:chOff x="4261969" y="2227145"/>
            <a:chExt cx="656299" cy="3840480"/>
          </a:xfrm>
        </p:grpSpPr>
        <p:sp>
          <p:nvSpPr>
            <p:cNvPr id="62" name="Freeform 5">
              <a:extLst>
                <a:ext uri="{FF2B5EF4-FFF2-40B4-BE49-F238E27FC236}">
                  <a16:creationId xmlns:a16="http://schemas.microsoft.com/office/drawing/2014/main" id="{5352CC2B-B969-4202-863D-AD50CA17D694}"/>
                </a:ext>
              </a:extLst>
            </p:cNvPr>
            <p:cNvSpPr>
              <a:spLocks/>
            </p:cNvSpPr>
            <p:nvPr/>
          </p:nvSpPr>
          <p:spPr bwMode="auto">
            <a:xfrm rot="10800000">
              <a:off x="4261969"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9050" cap="sq">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052"/>
              <a:endParaRPr lang="en-US" sz="882">
                <a:gradFill>
                  <a:gsLst>
                    <a:gs pos="0">
                      <a:srgbClr val="505050"/>
                    </a:gs>
                    <a:gs pos="100000">
                      <a:srgbClr val="505050"/>
                    </a:gs>
                  </a:gsLst>
                  <a:lin ang="5400000" scaled="1"/>
                </a:gradFill>
                <a:latin typeface="Segoe UI Semilight"/>
              </a:endParaRPr>
            </a:p>
          </p:txBody>
        </p:sp>
        <p:sp>
          <p:nvSpPr>
            <p:cNvPr id="65"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4647538"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accent5"/>
              </a:solidFill>
              <a:prstDash val="solid"/>
              <a:miter lim="800000"/>
              <a:headEnd/>
              <a:tailEnd/>
            </a:ln>
          </p:spPr>
          <p:txBody>
            <a:bodyPr vert="horz" wrap="square" lIns="89630" tIns="44814" rIns="89630" bIns="44814" numCol="1" anchor="t" anchorCtr="0" compatLnSpc="1">
              <a:prstTxWarp prst="textNoShape">
                <a:avLst/>
              </a:prstTxWarp>
            </a:bodyPr>
            <a:lstStyle/>
            <a:p>
              <a:pPr defTabSz="914052"/>
              <a:endParaRPr lang="en-US" sz="882">
                <a:gradFill>
                  <a:gsLst>
                    <a:gs pos="0">
                      <a:srgbClr val="505050"/>
                    </a:gs>
                    <a:gs pos="100000">
                      <a:srgbClr val="505050"/>
                    </a:gs>
                  </a:gsLst>
                  <a:lin ang="5400000" scaled="1"/>
                </a:gradFill>
                <a:latin typeface="Segoe UI Semilight"/>
              </a:endParaRPr>
            </a:p>
          </p:txBody>
        </p:sp>
      </p:grpSp>
      <p:grpSp>
        <p:nvGrpSpPr>
          <p:cNvPr id="21" name="Group 20">
            <a:extLst>
              <a:ext uri="{FF2B5EF4-FFF2-40B4-BE49-F238E27FC236}">
                <a16:creationId xmlns:a16="http://schemas.microsoft.com/office/drawing/2014/main" id="{D932B88A-9652-4DC4-82A3-6C9565AC5CCC}"/>
              </a:ext>
            </a:extLst>
          </p:cNvPr>
          <p:cNvGrpSpPr/>
          <p:nvPr/>
        </p:nvGrpSpPr>
        <p:grpSpPr>
          <a:xfrm>
            <a:off x="1614564" y="2282633"/>
            <a:ext cx="2688892" cy="3567241"/>
            <a:chOff x="1646290" y="2327742"/>
            <a:chExt cx="2743200" cy="3639288"/>
          </a:xfrm>
        </p:grpSpPr>
        <p:sp>
          <p:nvSpPr>
            <p:cNvPr id="13" name="Rectangle 12">
              <a:extLst>
                <a:ext uri="{FF2B5EF4-FFF2-40B4-BE49-F238E27FC236}">
                  <a16:creationId xmlns:a16="http://schemas.microsoft.com/office/drawing/2014/main" id="{C4C1B0A2-A315-4563-AA64-C374A5ECF32C}"/>
                </a:ext>
              </a:extLst>
            </p:cNvPr>
            <p:cNvSpPr/>
            <p:nvPr/>
          </p:nvSpPr>
          <p:spPr bwMode="auto">
            <a:xfrm>
              <a:off x="1646290" y="23277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6" name="Rectangle 65">
              <a:extLst>
                <a:ext uri="{FF2B5EF4-FFF2-40B4-BE49-F238E27FC236}">
                  <a16:creationId xmlns:a16="http://schemas.microsoft.com/office/drawing/2014/main" id="{7D62C885-950A-4FEE-84B3-A4EB7E8433FA}"/>
                </a:ext>
              </a:extLst>
            </p:cNvPr>
            <p:cNvSpPr/>
            <p:nvPr/>
          </p:nvSpPr>
          <p:spPr bwMode="auto">
            <a:xfrm>
              <a:off x="1646290" y="305926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8" name="Rectangle 67">
              <a:extLst>
                <a:ext uri="{FF2B5EF4-FFF2-40B4-BE49-F238E27FC236}">
                  <a16:creationId xmlns:a16="http://schemas.microsoft.com/office/drawing/2014/main" id="{D91401D8-6628-4D5F-8BE0-43ADB2FE205D}"/>
                </a:ext>
              </a:extLst>
            </p:cNvPr>
            <p:cNvSpPr/>
            <p:nvPr/>
          </p:nvSpPr>
          <p:spPr bwMode="auto">
            <a:xfrm>
              <a:off x="1646290" y="3790774"/>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9" name="Rectangle 68">
              <a:extLst>
                <a:ext uri="{FF2B5EF4-FFF2-40B4-BE49-F238E27FC236}">
                  <a16:creationId xmlns:a16="http://schemas.microsoft.com/office/drawing/2014/main" id="{18A92E95-6C4E-47E7-80A5-B8E8F54E28C1}"/>
                </a:ext>
              </a:extLst>
            </p:cNvPr>
            <p:cNvSpPr/>
            <p:nvPr/>
          </p:nvSpPr>
          <p:spPr bwMode="auto">
            <a:xfrm>
              <a:off x="1646290" y="4522286"/>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0" name="Rectangle 69">
              <a:extLst>
                <a:ext uri="{FF2B5EF4-FFF2-40B4-BE49-F238E27FC236}">
                  <a16:creationId xmlns:a16="http://schemas.microsoft.com/office/drawing/2014/main" id="{52F8D129-625B-450C-8B9B-A79D7DD04708}"/>
                </a:ext>
              </a:extLst>
            </p:cNvPr>
            <p:cNvSpPr/>
            <p:nvPr/>
          </p:nvSpPr>
          <p:spPr bwMode="auto">
            <a:xfrm>
              <a:off x="1646290" y="52537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24" name="Group 23">
            <a:extLst>
              <a:ext uri="{FF2B5EF4-FFF2-40B4-BE49-F238E27FC236}">
                <a16:creationId xmlns:a16="http://schemas.microsoft.com/office/drawing/2014/main" id="{85352EA2-E345-47A8-B979-D2F2D70F5AF4}"/>
              </a:ext>
            </a:extLst>
          </p:cNvPr>
          <p:cNvGrpSpPr/>
          <p:nvPr/>
        </p:nvGrpSpPr>
        <p:grpSpPr>
          <a:xfrm>
            <a:off x="7888576" y="2641148"/>
            <a:ext cx="2688892" cy="2859170"/>
            <a:chOff x="8047017" y="2693498"/>
            <a:chExt cx="2743200" cy="2916916"/>
          </a:xfrm>
        </p:grpSpPr>
        <p:sp>
          <p:nvSpPr>
            <p:cNvPr id="72" name="Rectangle 71">
              <a:extLst>
                <a:ext uri="{FF2B5EF4-FFF2-40B4-BE49-F238E27FC236}">
                  <a16:creationId xmlns:a16="http://schemas.microsoft.com/office/drawing/2014/main" id="{5088C66C-6F39-40B2-95FB-F1A545E6C60D}"/>
                </a:ext>
              </a:extLst>
            </p:cNvPr>
            <p:cNvSpPr/>
            <p:nvPr/>
          </p:nvSpPr>
          <p:spPr bwMode="auto">
            <a:xfrm>
              <a:off x="8047017" y="26934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3" name="Rectangle 72">
              <a:extLst>
                <a:ext uri="{FF2B5EF4-FFF2-40B4-BE49-F238E27FC236}">
                  <a16:creationId xmlns:a16="http://schemas.microsoft.com/office/drawing/2014/main" id="{4F3D54C8-E82F-4769-94D4-30351411D36E}"/>
                </a:ext>
              </a:extLst>
            </p:cNvPr>
            <p:cNvSpPr/>
            <p:nvPr/>
          </p:nvSpPr>
          <p:spPr bwMode="auto">
            <a:xfrm>
              <a:off x="8047017" y="342501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7" name="Rectangle 76">
              <a:extLst>
                <a:ext uri="{FF2B5EF4-FFF2-40B4-BE49-F238E27FC236}">
                  <a16:creationId xmlns:a16="http://schemas.microsoft.com/office/drawing/2014/main" id="{92B57EAE-A63A-49F0-AC99-9950DE11059A}"/>
                </a:ext>
              </a:extLst>
            </p:cNvPr>
            <p:cNvSpPr/>
            <p:nvPr/>
          </p:nvSpPr>
          <p:spPr bwMode="auto">
            <a:xfrm>
              <a:off x="8047017" y="4156530"/>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8" name="Rectangle 77">
              <a:extLst>
                <a:ext uri="{FF2B5EF4-FFF2-40B4-BE49-F238E27FC236}">
                  <a16:creationId xmlns:a16="http://schemas.microsoft.com/office/drawing/2014/main" id="{9B9AF45E-BB62-40C9-B30A-FA601FD745A7}"/>
                </a:ext>
              </a:extLst>
            </p:cNvPr>
            <p:cNvSpPr/>
            <p:nvPr/>
          </p:nvSpPr>
          <p:spPr bwMode="auto">
            <a:xfrm>
              <a:off x="8047017" y="489718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27" name="Group 26">
            <a:extLst>
              <a:ext uri="{FF2B5EF4-FFF2-40B4-BE49-F238E27FC236}">
                <a16:creationId xmlns:a16="http://schemas.microsoft.com/office/drawing/2014/main" id="{765B14C9-3992-4098-89C2-40174474D10C}"/>
              </a:ext>
            </a:extLst>
          </p:cNvPr>
          <p:cNvGrpSpPr/>
          <p:nvPr/>
        </p:nvGrpSpPr>
        <p:grpSpPr>
          <a:xfrm>
            <a:off x="1614561" y="2523669"/>
            <a:ext cx="2420007" cy="3193771"/>
            <a:chOff x="1646287" y="2573644"/>
            <a:chExt cx="2468883" cy="3258273"/>
          </a:xfrm>
        </p:grpSpPr>
        <p:sp>
          <p:nvSpPr>
            <p:cNvPr id="139" name="TextBox 138"/>
            <p:cNvSpPr txBox="1"/>
            <p:nvPr/>
          </p:nvSpPr>
          <p:spPr>
            <a:xfrm>
              <a:off x="1646289" y="3305164"/>
              <a:ext cx="2468880" cy="221431"/>
            </a:xfrm>
            <a:prstGeom prst="rect">
              <a:avLst/>
            </a:prstGeom>
            <a:noFill/>
            <a:ln>
              <a:noFill/>
            </a:ln>
          </p:spPr>
          <p:txBody>
            <a:bodyPr wrap="square" lIns="627408" tIns="0" rIns="0" bIns="0" rtlCol="0" anchor="ctr" anchorCtr="0">
              <a:spAutoFit/>
            </a:bodyPr>
            <a:lstStyle/>
            <a:p>
              <a:pPr defTabSz="932384">
                <a:lnSpc>
                  <a:spcPct val="90000"/>
                </a:lnSpc>
                <a:defRPr/>
              </a:pPr>
              <a:r>
                <a:rPr lang="en-US" sz="1567" kern="0" dirty="0">
                  <a:gradFill>
                    <a:gsLst>
                      <a:gs pos="2500">
                        <a:schemeClr val="tx1"/>
                      </a:gs>
                      <a:gs pos="34000">
                        <a:schemeClr val="tx1"/>
                      </a:gs>
                    </a:gsLst>
                    <a:lin ang="5400000" scaled="0"/>
                  </a:gradFill>
                  <a:latin typeface="Segoe UI"/>
                </a:rPr>
                <a:t>Resource Groups</a:t>
              </a:r>
            </a:p>
          </p:txBody>
        </p:sp>
        <p:sp>
          <p:nvSpPr>
            <p:cNvPr id="142" name="TextBox 141"/>
            <p:cNvSpPr txBox="1"/>
            <p:nvPr/>
          </p:nvSpPr>
          <p:spPr>
            <a:xfrm>
              <a:off x="1646290" y="4768188"/>
              <a:ext cx="2468880" cy="221431"/>
            </a:xfrm>
            <a:prstGeom prst="rect">
              <a:avLst/>
            </a:prstGeom>
            <a:noFill/>
            <a:ln>
              <a:noFill/>
            </a:ln>
          </p:spPr>
          <p:txBody>
            <a:bodyPr wrap="square" lIns="627408" tIns="0" rIns="0" bIns="0" rtlCol="0" anchor="ctr" anchorCtr="0">
              <a:spAutoFit/>
            </a:bodyPr>
            <a:lstStyle/>
            <a:p>
              <a:pPr defTabSz="932384">
                <a:lnSpc>
                  <a:spcPct val="90000"/>
                </a:lnSpc>
                <a:defRPr/>
              </a:pPr>
              <a:r>
                <a:rPr lang="en-US" sz="1567" kern="0" dirty="0">
                  <a:gradFill>
                    <a:gsLst>
                      <a:gs pos="2500">
                        <a:schemeClr val="tx1"/>
                      </a:gs>
                      <a:gs pos="34000">
                        <a:schemeClr val="tx1"/>
                      </a:gs>
                    </a:gsLst>
                    <a:lin ang="5400000" scaled="0"/>
                  </a:gradFill>
                  <a:latin typeface="Segoe UI"/>
                </a:rPr>
                <a:t>Event Hubs</a:t>
              </a:r>
            </a:p>
          </p:txBody>
        </p:sp>
        <p:sp>
          <p:nvSpPr>
            <p:cNvPr id="136" name="TextBox 135"/>
            <p:cNvSpPr txBox="1"/>
            <p:nvPr/>
          </p:nvSpPr>
          <p:spPr>
            <a:xfrm>
              <a:off x="1646290" y="4036675"/>
              <a:ext cx="2468880" cy="221431"/>
            </a:xfrm>
            <a:prstGeom prst="rect">
              <a:avLst/>
            </a:prstGeom>
            <a:noFill/>
            <a:ln>
              <a:noFill/>
            </a:ln>
          </p:spPr>
          <p:txBody>
            <a:bodyPr wrap="square" lIns="627408" tIns="0" rIns="0" bIns="0" rtlCol="0" anchor="ctr" anchorCtr="0">
              <a:spAutoFit/>
            </a:bodyPr>
            <a:lstStyle/>
            <a:p>
              <a:pPr defTabSz="932384">
                <a:lnSpc>
                  <a:spcPct val="90000"/>
                </a:lnSpc>
                <a:defRPr/>
              </a:pPr>
              <a:r>
                <a:rPr lang="en-US" sz="1567" kern="0" dirty="0">
                  <a:gradFill>
                    <a:gsLst>
                      <a:gs pos="2500">
                        <a:schemeClr val="tx1"/>
                      </a:gs>
                      <a:gs pos="34000">
                        <a:schemeClr val="tx1"/>
                      </a:gs>
                    </a:gsLst>
                    <a:lin ang="5400000" scaled="0"/>
                  </a:gradFill>
                  <a:latin typeface="Segoe UI"/>
                </a:rPr>
                <a:t>Azure Subscriptions</a:t>
              </a:r>
            </a:p>
          </p:txBody>
        </p:sp>
        <p:sp>
          <p:nvSpPr>
            <p:cNvPr id="133" name="TextBox 132"/>
            <p:cNvSpPr txBox="1"/>
            <p:nvPr/>
          </p:nvSpPr>
          <p:spPr>
            <a:xfrm>
              <a:off x="1646287" y="5388912"/>
              <a:ext cx="2468880" cy="443005"/>
            </a:xfrm>
            <a:prstGeom prst="rect">
              <a:avLst/>
            </a:prstGeom>
            <a:noFill/>
            <a:ln>
              <a:noFill/>
            </a:ln>
          </p:spPr>
          <p:txBody>
            <a:bodyPr wrap="square" lIns="627408" tIns="0" rIns="0" bIns="0" rtlCol="0" anchor="ctr" anchorCtr="0">
              <a:spAutoFit/>
            </a:bodyPr>
            <a:lstStyle/>
            <a:p>
              <a:pPr defTabSz="932384">
                <a:lnSpc>
                  <a:spcPct val="90000"/>
                </a:lnSpc>
                <a:defRPr/>
              </a:pPr>
              <a:r>
                <a:rPr lang="en-US" sz="1567" kern="0" dirty="0">
                  <a:gradFill>
                    <a:gsLst>
                      <a:gs pos="2500">
                        <a:schemeClr val="tx1"/>
                      </a:gs>
                      <a:gs pos="34000">
                        <a:schemeClr val="tx1"/>
                      </a:gs>
                    </a:gsLst>
                    <a:lin ang="5400000" scaled="0"/>
                  </a:gradFill>
                  <a:latin typeface="Segoe UI"/>
                </a:rPr>
                <a:t>Custom Events (anything)</a:t>
              </a:r>
            </a:p>
          </p:txBody>
        </p:sp>
        <p:sp>
          <p:nvSpPr>
            <p:cNvPr id="130" name="TextBox 129"/>
            <p:cNvSpPr txBox="1"/>
            <p:nvPr/>
          </p:nvSpPr>
          <p:spPr>
            <a:xfrm>
              <a:off x="1646290" y="2573644"/>
              <a:ext cx="2468880" cy="221431"/>
            </a:xfrm>
            <a:prstGeom prst="rect">
              <a:avLst/>
            </a:prstGeom>
            <a:noFill/>
            <a:ln>
              <a:noFill/>
            </a:ln>
          </p:spPr>
          <p:txBody>
            <a:bodyPr wrap="square" lIns="627408" tIns="0" rIns="0" bIns="0" rtlCol="0" anchor="ctr" anchorCtr="0">
              <a:spAutoFit/>
            </a:bodyPr>
            <a:lstStyle/>
            <a:p>
              <a:pPr defTabSz="932384">
                <a:lnSpc>
                  <a:spcPct val="90000"/>
                </a:lnSpc>
                <a:defRPr/>
              </a:pPr>
              <a:r>
                <a:rPr lang="en-US" sz="1567" kern="0" dirty="0">
                  <a:gradFill>
                    <a:gsLst>
                      <a:gs pos="2500">
                        <a:schemeClr val="tx1"/>
                      </a:gs>
                      <a:gs pos="34000">
                        <a:schemeClr val="tx1"/>
                      </a:gs>
                    </a:gsLst>
                    <a:lin ang="5400000" scaled="0"/>
                  </a:gradFill>
                  <a:latin typeface="Segoe UI"/>
                </a:rPr>
                <a:t>Blob Storage</a:t>
              </a:r>
            </a:p>
          </p:txBody>
        </p:sp>
      </p:grpSp>
      <p:grpSp>
        <p:nvGrpSpPr>
          <p:cNvPr id="28" name="Group 27">
            <a:extLst>
              <a:ext uri="{FF2B5EF4-FFF2-40B4-BE49-F238E27FC236}">
                <a16:creationId xmlns:a16="http://schemas.microsoft.com/office/drawing/2014/main" id="{E8AD474A-D44D-4068-9AC0-E075C4A15FB1}"/>
              </a:ext>
            </a:extLst>
          </p:cNvPr>
          <p:cNvGrpSpPr/>
          <p:nvPr/>
        </p:nvGrpSpPr>
        <p:grpSpPr>
          <a:xfrm>
            <a:off x="7888576" y="2882184"/>
            <a:ext cx="2420004" cy="2476741"/>
            <a:chOff x="8047017" y="2939400"/>
            <a:chExt cx="2468880" cy="2526761"/>
          </a:xfrm>
        </p:grpSpPr>
        <p:sp>
          <p:nvSpPr>
            <p:cNvPr id="80" name="TextBox 79">
              <a:extLst>
                <a:ext uri="{FF2B5EF4-FFF2-40B4-BE49-F238E27FC236}">
                  <a16:creationId xmlns:a16="http://schemas.microsoft.com/office/drawing/2014/main" id="{FB218A8C-0032-4D10-9AA8-9B7816410325}"/>
                </a:ext>
              </a:extLst>
            </p:cNvPr>
            <p:cNvSpPr txBox="1"/>
            <p:nvPr/>
          </p:nvSpPr>
          <p:spPr>
            <a:xfrm>
              <a:off x="8047017" y="2939400"/>
              <a:ext cx="2468880" cy="221430"/>
            </a:xfrm>
            <a:prstGeom prst="rect">
              <a:avLst/>
            </a:prstGeom>
            <a:noFill/>
            <a:ln>
              <a:noFill/>
            </a:ln>
          </p:spPr>
          <p:txBody>
            <a:bodyPr wrap="square" lIns="627408" tIns="0" rIns="0" bIns="0" rtlCol="0" anchor="ctr" anchorCtr="0">
              <a:spAutoFit/>
            </a:bodyPr>
            <a:lstStyle/>
            <a:p>
              <a:pPr defTabSz="932384">
                <a:lnSpc>
                  <a:spcPct val="90000"/>
                </a:lnSpc>
                <a:defRPr/>
              </a:pPr>
              <a:r>
                <a:rPr lang="en-US" sz="1567" kern="0" dirty="0">
                  <a:gradFill>
                    <a:gsLst>
                      <a:gs pos="2500">
                        <a:schemeClr val="tx1"/>
                      </a:gs>
                      <a:gs pos="34000">
                        <a:schemeClr val="tx1"/>
                      </a:gs>
                    </a:gsLst>
                    <a:lin ang="5400000" scaled="0"/>
                  </a:gradFill>
                  <a:latin typeface="Segoe UI"/>
                </a:rPr>
                <a:t>Azure Functions</a:t>
              </a:r>
            </a:p>
          </p:txBody>
        </p:sp>
        <p:sp>
          <p:nvSpPr>
            <p:cNvPr id="81" name="TextBox 80">
              <a:extLst>
                <a:ext uri="{FF2B5EF4-FFF2-40B4-BE49-F238E27FC236}">
                  <a16:creationId xmlns:a16="http://schemas.microsoft.com/office/drawing/2014/main" id="{ACF3C21B-22D1-474D-B696-373FC1C5250A}"/>
                </a:ext>
              </a:extLst>
            </p:cNvPr>
            <p:cNvSpPr txBox="1"/>
            <p:nvPr/>
          </p:nvSpPr>
          <p:spPr>
            <a:xfrm>
              <a:off x="8047017" y="4402431"/>
              <a:ext cx="2468880" cy="221430"/>
            </a:xfrm>
            <a:prstGeom prst="rect">
              <a:avLst/>
            </a:prstGeom>
            <a:noFill/>
            <a:ln>
              <a:noFill/>
            </a:ln>
          </p:spPr>
          <p:txBody>
            <a:bodyPr wrap="square" lIns="627408" tIns="0" rIns="0" bIns="0" rtlCol="0" anchor="ctr" anchorCtr="0">
              <a:spAutoFit/>
            </a:bodyPr>
            <a:lstStyle/>
            <a:p>
              <a:pPr defTabSz="932384">
                <a:lnSpc>
                  <a:spcPct val="90000"/>
                </a:lnSpc>
                <a:defRPr/>
              </a:pPr>
              <a:r>
                <a:rPr lang="en-US" sz="1567" kern="0" dirty="0">
                  <a:gradFill>
                    <a:gsLst>
                      <a:gs pos="2500">
                        <a:schemeClr val="tx1"/>
                      </a:gs>
                      <a:gs pos="34000">
                        <a:schemeClr val="tx1"/>
                      </a:gs>
                    </a:gsLst>
                    <a:lin ang="5400000" scaled="0"/>
                  </a:gradFill>
                  <a:latin typeface="Segoe UI"/>
                </a:rPr>
                <a:t>Azure Automation</a:t>
              </a:r>
            </a:p>
          </p:txBody>
        </p:sp>
        <p:sp>
          <p:nvSpPr>
            <p:cNvPr id="82" name="TextBox 81">
              <a:extLst>
                <a:ext uri="{FF2B5EF4-FFF2-40B4-BE49-F238E27FC236}">
                  <a16:creationId xmlns:a16="http://schemas.microsoft.com/office/drawing/2014/main" id="{5132851C-5C6B-487F-B36C-5FABED0EBCF8}"/>
                </a:ext>
              </a:extLst>
            </p:cNvPr>
            <p:cNvSpPr txBox="1"/>
            <p:nvPr/>
          </p:nvSpPr>
          <p:spPr>
            <a:xfrm>
              <a:off x="8047017" y="3670919"/>
              <a:ext cx="2468880" cy="221430"/>
            </a:xfrm>
            <a:prstGeom prst="rect">
              <a:avLst/>
            </a:prstGeom>
            <a:noFill/>
            <a:ln>
              <a:noFill/>
            </a:ln>
          </p:spPr>
          <p:txBody>
            <a:bodyPr wrap="square" lIns="627408" tIns="0" rIns="0" bIns="0" rtlCol="0" anchor="ctr" anchorCtr="0">
              <a:spAutoFit/>
            </a:bodyPr>
            <a:lstStyle/>
            <a:p>
              <a:pPr defTabSz="932384">
                <a:lnSpc>
                  <a:spcPct val="90000"/>
                </a:lnSpc>
                <a:defRPr/>
              </a:pPr>
              <a:r>
                <a:rPr lang="en-US" sz="1567" kern="0" dirty="0">
                  <a:gradFill>
                    <a:gsLst>
                      <a:gs pos="2500">
                        <a:schemeClr val="tx1"/>
                      </a:gs>
                      <a:gs pos="34000">
                        <a:schemeClr val="tx1"/>
                      </a:gs>
                    </a:gsLst>
                    <a:lin ang="5400000" scaled="0"/>
                  </a:gradFill>
                  <a:latin typeface="Segoe UI"/>
                </a:rPr>
                <a:t>Logic Apps</a:t>
              </a:r>
            </a:p>
          </p:txBody>
        </p:sp>
        <p:sp>
          <p:nvSpPr>
            <p:cNvPr id="83" name="TextBox 82">
              <a:extLst>
                <a:ext uri="{FF2B5EF4-FFF2-40B4-BE49-F238E27FC236}">
                  <a16:creationId xmlns:a16="http://schemas.microsoft.com/office/drawing/2014/main" id="{E6ECB19F-78B2-4F77-83D6-D1CA12618F6D}"/>
                </a:ext>
              </a:extLst>
            </p:cNvPr>
            <p:cNvSpPr txBox="1"/>
            <p:nvPr/>
          </p:nvSpPr>
          <p:spPr>
            <a:xfrm>
              <a:off x="8047017" y="5023156"/>
              <a:ext cx="2468880" cy="443005"/>
            </a:xfrm>
            <a:prstGeom prst="rect">
              <a:avLst/>
            </a:prstGeom>
            <a:noFill/>
            <a:ln>
              <a:noFill/>
            </a:ln>
          </p:spPr>
          <p:txBody>
            <a:bodyPr wrap="square" lIns="627408" tIns="0" rIns="0" bIns="0" rtlCol="0" anchor="ctr" anchorCtr="0">
              <a:spAutoFit/>
            </a:bodyPr>
            <a:lstStyle/>
            <a:p>
              <a:pPr defTabSz="932384">
                <a:lnSpc>
                  <a:spcPct val="90000"/>
                </a:lnSpc>
                <a:defRPr/>
              </a:pPr>
              <a:r>
                <a:rPr lang="en-US" sz="1567" kern="0" dirty="0" err="1">
                  <a:gradFill>
                    <a:gsLst>
                      <a:gs pos="2500">
                        <a:schemeClr val="tx1"/>
                      </a:gs>
                      <a:gs pos="34000">
                        <a:schemeClr val="tx1"/>
                      </a:gs>
                    </a:gsLst>
                    <a:lin ang="5400000" scaled="0"/>
                  </a:gradFill>
                  <a:latin typeface="Segoe UI"/>
                </a:rPr>
                <a:t>WebHooks</a:t>
              </a:r>
              <a:r>
                <a:rPr lang="en-US" sz="1567" kern="0" dirty="0">
                  <a:gradFill>
                    <a:gsLst>
                      <a:gs pos="2500">
                        <a:schemeClr val="tx1"/>
                      </a:gs>
                      <a:gs pos="34000">
                        <a:schemeClr val="tx1"/>
                      </a:gs>
                    </a:gsLst>
                    <a:lin ang="5400000" scaled="0"/>
                  </a:gradFill>
                  <a:latin typeface="Segoe UI"/>
                </a:rPr>
                <a:t> </a:t>
              </a:r>
              <a:r>
                <a:rPr lang="en-US" sz="1567" kern="0">
                  <a:gradFill>
                    <a:gsLst>
                      <a:gs pos="2500">
                        <a:schemeClr val="tx1"/>
                      </a:gs>
                      <a:gs pos="34000">
                        <a:schemeClr val="tx1"/>
                      </a:gs>
                    </a:gsLst>
                    <a:lin ang="5400000" scaled="0"/>
                  </a:gradFill>
                  <a:latin typeface="Segoe UI"/>
                </a:rPr>
                <a:t>(anything)</a:t>
              </a:r>
              <a:endParaRPr lang="en-US" sz="1567" kern="0" dirty="0">
                <a:gradFill>
                  <a:gsLst>
                    <a:gs pos="2500">
                      <a:schemeClr val="tx1"/>
                    </a:gs>
                    <a:gs pos="34000">
                      <a:schemeClr val="tx1"/>
                    </a:gs>
                  </a:gsLst>
                  <a:lin ang="5400000" scaled="0"/>
                </a:gradFill>
                <a:latin typeface="Segoe UI"/>
              </a:endParaRPr>
            </a:p>
          </p:txBody>
        </p:sp>
      </p:grpSp>
      <p:grpSp>
        <p:nvGrpSpPr>
          <p:cNvPr id="22" name="Group 21">
            <a:extLst>
              <a:ext uri="{FF2B5EF4-FFF2-40B4-BE49-F238E27FC236}">
                <a16:creationId xmlns:a16="http://schemas.microsoft.com/office/drawing/2014/main" id="{393536B3-83E9-4175-A7C3-A24CC551DC03}"/>
              </a:ext>
            </a:extLst>
          </p:cNvPr>
          <p:cNvGrpSpPr/>
          <p:nvPr/>
        </p:nvGrpSpPr>
        <p:grpSpPr>
          <a:xfrm>
            <a:off x="1777444" y="2476324"/>
            <a:ext cx="311731" cy="3166501"/>
            <a:chOff x="1812459" y="2525345"/>
            <a:chExt cx="318027" cy="3230454"/>
          </a:xfrm>
        </p:grpSpPr>
        <p:pic>
          <p:nvPicPr>
            <p:cNvPr id="144" name="Picture 143"/>
            <p:cNvPicPr>
              <a:picLocks noChangeAspect="1"/>
            </p:cNvPicPr>
            <p:nvPr/>
          </p:nvPicPr>
          <p:blipFill rotWithShape="1">
            <a:blip r:embed="rId4"/>
            <a:srcRect b="32970"/>
            <a:stretch/>
          </p:blipFill>
          <p:spPr>
            <a:xfrm>
              <a:off x="1812459" y="4718545"/>
              <a:ext cx="318027" cy="320715"/>
            </a:xfrm>
            <a:prstGeom prst="rect">
              <a:avLst/>
            </a:prstGeom>
            <a:ln>
              <a:noFill/>
            </a:ln>
          </p:spPr>
        </p:pic>
        <p:pic>
          <p:nvPicPr>
            <p:cNvPr id="141" name="Picture 140"/>
            <p:cNvPicPr>
              <a:picLocks noChangeAspect="1"/>
            </p:cNvPicPr>
            <p:nvPr/>
          </p:nvPicPr>
          <p:blipFill>
            <a:blip r:embed="rId5"/>
            <a:stretch>
              <a:fillRect/>
            </a:stretch>
          </p:blipFill>
          <p:spPr>
            <a:xfrm>
              <a:off x="1812459" y="3256865"/>
              <a:ext cx="318027" cy="318027"/>
            </a:xfrm>
            <a:prstGeom prst="rect">
              <a:avLst/>
            </a:prstGeom>
            <a:ln>
              <a:noFill/>
            </a:ln>
          </p:spPr>
        </p:pic>
        <p:pic>
          <p:nvPicPr>
            <p:cNvPr id="138" name="Picture 137"/>
            <p:cNvPicPr>
              <a:picLocks noChangeAspect="1"/>
            </p:cNvPicPr>
            <p:nvPr/>
          </p:nvPicPr>
          <p:blipFill>
            <a:blip r:embed="rId6"/>
            <a:stretch>
              <a:fillRect/>
            </a:stretch>
          </p:blipFill>
          <p:spPr>
            <a:xfrm>
              <a:off x="1819273" y="3995191"/>
              <a:ext cx="304398" cy="304398"/>
            </a:xfrm>
            <a:prstGeom prst="rect">
              <a:avLst/>
            </a:prstGeom>
            <a:ln>
              <a:noFill/>
            </a:ln>
          </p:spPr>
        </p:pic>
        <p:pic>
          <p:nvPicPr>
            <p:cNvPr id="135" name="Picture 134"/>
            <p:cNvPicPr>
              <a:picLocks noChangeAspect="1"/>
            </p:cNvPicPr>
            <p:nvPr/>
          </p:nvPicPr>
          <p:blipFill>
            <a:blip r:embed="rId7"/>
            <a:stretch>
              <a:fillRect/>
            </a:stretch>
          </p:blipFill>
          <p:spPr>
            <a:xfrm>
              <a:off x="1826087" y="5465029"/>
              <a:ext cx="290770" cy="290770"/>
            </a:xfrm>
            <a:prstGeom prst="rect">
              <a:avLst/>
            </a:prstGeom>
            <a:ln>
              <a:noFill/>
            </a:ln>
          </p:spPr>
        </p:pic>
        <p:pic>
          <p:nvPicPr>
            <p:cNvPr id="132" name="Picture 131"/>
            <p:cNvPicPr>
              <a:picLocks noChangeAspect="1"/>
            </p:cNvPicPr>
            <p:nvPr/>
          </p:nvPicPr>
          <p:blipFill>
            <a:blip r:embed="rId8"/>
            <a:stretch>
              <a:fillRect/>
            </a:stretch>
          </p:blipFill>
          <p:spPr>
            <a:xfrm>
              <a:off x="1812459" y="2525345"/>
              <a:ext cx="318027" cy="318027"/>
            </a:xfrm>
            <a:prstGeom prst="rect">
              <a:avLst/>
            </a:prstGeom>
            <a:ln>
              <a:noFill/>
            </a:ln>
          </p:spPr>
        </p:pic>
      </p:grpSp>
      <p:grpSp>
        <p:nvGrpSpPr>
          <p:cNvPr id="23" name="Group 22">
            <a:extLst>
              <a:ext uri="{FF2B5EF4-FFF2-40B4-BE49-F238E27FC236}">
                <a16:creationId xmlns:a16="http://schemas.microsoft.com/office/drawing/2014/main" id="{B45EC93F-AE7A-4524-BFD8-A11B62F34E5B}"/>
              </a:ext>
            </a:extLst>
          </p:cNvPr>
          <p:cNvGrpSpPr/>
          <p:nvPr/>
        </p:nvGrpSpPr>
        <p:grpSpPr>
          <a:xfrm>
            <a:off x="8059714" y="2834612"/>
            <a:ext cx="312186" cy="2463285"/>
            <a:chOff x="8221612" y="2890869"/>
            <a:chExt cx="318491" cy="2513035"/>
          </a:xfrm>
        </p:grpSpPr>
        <p:pic>
          <p:nvPicPr>
            <p:cNvPr id="163" name="Picture 162"/>
            <p:cNvPicPr>
              <a:picLocks noChangeAspect="1"/>
            </p:cNvPicPr>
            <p:nvPr/>
          </p:nvPicPr>
          <p:blipFill>
            <a:blip r:embed="rId9"/>
            <a:stretch>
              <a:fillRect/>
            </a:stretch>
          </p:blipFill>
          <p:spPr>
            <a:xfrm>
              <a:off x="8221612" y="2890869"/>
              <a:ext cx="318491" cy="318491"/>
            </a:xfrm>
            <a:prstGeom prst="rect">
              <a:avLst/>
            </a:prstGeom>
            <a:ln>
              <a:noFill/>
            </a:ln>
          </p:spPr>
        </p:pic>
        <p:pic>
          <p:nvPicPr>
            <p:cNvPr id="155" name="Picture 154"/>
            <p:cNvPicPr>
              <a:picLocks noChangeAspect="1"/>
            </p:cNvPicPr>
            <p:nvPr/>
          </p:nvPicPr>
          <p:blipFill>
            <a:blip r:embed="rId10"/>
            <a:stretch>
              <a:fillRect/>
            </a:stretch>
          </p:blipFill>
          <p:spPr>
            <a:xfrm>
              <a:off x="8221612" y="4353901"/>
              <a:ext cx="318491" cy="318491"/>
            </a:xfrm>
            <a:prstGeom prst="rect">
              <a:avLst/>
            </a:prstGeom>
            <a:ln>
              <a:noFill/>
            </a:ln>
          </p:spPr>
        </p:pic>
        <p:pic>
          <p:nvPicPr>
            <p:cNvPr id="151" name="Picture 150"/>
            <p:cNvPicPr>
              <a:picLocks noChangeAspect="1"/>
            </p:cNvPicPr>
            <p:nvPr/>
          </p:nvPicPr>
          <p:blipFill>
            <a:blip r:embed="rId11"/>
            <a:stretch>
              <a:fillRect/>
            </a:stretch>
          </p:blipFill>
          <p:spPr>
            <a:xfrm>
              <a:off x="8221612" y="5085413"/>
              <a:ext cx="318491" cy="318491"/>
            </a:xfrm>
            <a:prstGeom prst="rect">
              <a:avLst/>
            </a:prstGeom>
            <a:ln>
              <a:noFill/>
            </a:ln>
          </p:spPr>
        </p:pic>
        <p:pic>
          <p:nvPicPr>
            <p:cNvPr id="180" name="Picture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21612" y="3622389"/>
              <a:ext cx="318491" cy="318491"/>
            </a:xfrm>
            <a:prstGeom prst="rect">
              <a:avLst/>
            </a:prstGeom>
          </p:spPr>
        </p:pic>
      </p:grpSp>
    </p:spTree>
    <p:extLst>
      <p:ext uri="{BB962C8B-B14F-4D97-AF65-F5344CB8AC3E}">
        <p14:creationId xmlns:p14="http://schemas.microsoft.com/office/powerpoint/2010/main" val="18967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par>
                                <p:cTn id="8" presetID="63" presetClass="path" presetSubtype="0" decel="100000" fill="hold" grpId="1" nodeType="withEffect">
                                  <p:stCondLst>
                                    <p:cond delay="0"/>
                                  </p:stCondLst>
                                  <p:childTnLst>
                                    <p:animMotion origin="layout" path="M -1.99132E-7 1.45256E-6 L -0.02578 1.45256E-6 " pathEditMode="relative" rAng="0" ptsTypes="AA">
                                      <p:cBhvr>
                                        <p:cTn id="9" dur="500" spd="-100000" fill="hold"/>
                                        <p:tgtEl>
                                          <p:spTgt spid="112"/>
                                        </p:tgtEl>
                                        <p:attrNameLst>
                                          <p:attrName>ppt_x</p:attrName>
                                          <p:attrName>ppt_y</p:attrName>
                                        </p:attrNameLst>
                                      </p:cBhvr>
                                      <p:rCtr x="-1289" y="0"/>
                                    </p:animMotion>
                                  </p:childTnLst>
                                </p:cTn>
                              </p:par>
                              <p:par>
                                <p:cTn id="10" presetID="10"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63" presetClass="path" presetSubtype="0" decel="100000" fill="hold" nodeType="withEffect">
                                  <p:stCondLst>
                                    <p:cond delay="0"/>
                                  </p:stCondLst>
                                  <p:childTnLst>
                                    <p:animMotion origin="layout" path="M -9.9566E-8 4.1035E-6 L -0.02578 4.1035E-6 " pathEditMode="relative" rAng="0" ptsTypes="AA">
                                      <p:cBhvr>
                                        <p:cTn id="14" dur="500" spd="-100000" fill="hold"/>
                                        <p:tgtEl>
                                          <p:spTgt spid="21"/>
                                        </p:tgtEl>
                                        <p:attrNameLst>
                                          <p:attrName>ppt_x</p:attrName>
                                          <p:attrName>ppt_y</p:attrName>
                                        </p:attrNameLst>
                                      </p:cBhvr>
                                      <p:rCtr x="-1289" y="0"/>
                                    </p:animMotion>
                                  </p:childTnLst>
                                </p:cTn>
                              </p:par>
                              <p:par>
                                <p:cTn id="15" presetID="10"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63" presetClass="path" presetSubtype="0" decel="100000" fill="hold" nodeType="withEffect">
                                  <p:stCondLst>
                                    <p:cond delay="0"/>
                                  </p:stCondLst>
                                  <p:childTnLst>
                                    <p:animMotion origin="layout" path="M -9.9566E-8 4.1035E-6 L -0.02578 4.1035E-6 " pathEditMode="relative" rAng="0" ptsTypes="AA">
                                      <p:cBhvr>
                                        <p:cTn id="19" dur="500" spd="-100000" fill="hold"/>
                                        <p:tgtEl>
                                          <p:spTgt spid="22"/>
                                        </p:tgtEl>
                                        <p:attrNameLst>
                                          <p:attrName>ppt_x</p:attrName>
                                          <p:attrName>ppt_y</p:attrName>
                                        </p:attrNameLst>
                                      </p:cBhvr>
                                      <p:rCtr x="-1289" y="0"/>
                                    </p:animMotion>
                                  </p:childTnLst>
                                </p:cTn>
                              </p:par>
                              <p:par>
                                <p:cTn id="20" presetID="10"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63" presetClass="path" presetSubtype="0" decel="100000" fill="hold" nodeType="withEffect">
                                  <p:stCondLst>
                                    <p:cond delay="0"/>
                                  </p:stCondLst>
                                  <p:childTnLst>
                                    <p:animMotion origin="layout" path="M -9.9566E-8 4.1035E-6 L -0.02578 4.1035E-6 " pathEditMode="relative" rAng="0" ptsTypes="AA">
                                      <p:cBhvr>
                                        <p:cTn id="24" dur="500" spd="-100000" fill="hold"/>
                                        <p:tgtEl>
                                          <p:spTgt spid="27"/>
                                        </p:tgtEl>
                                        <p:attrNameLst>
                                          <p:attrName>ppt_x</p:attrName>
                                          <p:attrName>ppt_y</p:attrName>
                                        </p:attrNameLst>
                                      </p:cBhvr>
                                      <p:rCtr x="-1289" y="0"/>
                                    </p:animMotion>
                                  </p:childTnLst>
                                </p:cTn>
                              </p:par>
                              <p:par>
                                <p:cTn id="25" presetID="10" presetClass="entr" presetSubtype="0" fill="hold" nodeType="withEffect">
                                  <p:stCondLst>
                                    <p:cond delay="10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63" presetClass="path" presetSubtype="0" decel="100000" fill="hold" nodeType="withEffect">
                                  <p:stCondLst>
                                    <p:cond delay="100"/>
                                  </p:stCondLst>
                                  <p:childTnLst>
                                    <p:animMotion origin="layout" path="M -9.9566E-8 4.1035E-6 L -0.02578 4.1035E-6 " pathEditMode="relative" rAng="0" ptsTypes="AA">
                                      <p:cBhvr>
                                        <p:cTn id="29" dur="500" spd="-100000" fill="hold"/>
                                        <p:tgtEl>
                                          <p:spTgt spid="26"/>
                                        </p:tgtEl>
                                        <p:attrNameLst>
                                          <p:attrName>ppt_x</p:attrName>
                                          <p:attrName>ppt_y</p:attrName>
                                        </p:attrNameLst>
                                      </p:cBhvr>
                                      <p:rCtr x="-1289" y="0"/>
                                    </p:animMotion>
                                  </p:childTnLst>
                                </p:cTn>
                              </p:par>
                              <p:par>
                                <p:cTn id="30" presetID="10" presetClass="entr" presetSubtype="0" fill="hold" grpId="0" nodeType="with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63" presetClass="path" presetSubtype="0" decel="100000" fill="hold" grpId="1" nodeType="withEffect">
                                  <p:stCondLst>
                                    <p:cond delay="200"/>
                                  </p:stCondLst>
                                  <p:childTnLst>
                                    <p:animMotion origin="layout" path="M -9.9566E-8 4.1035E-6 L -0.02578 4.1035E-6 " pathEditMode="relative" rAng="0" ptsTypes="AA">
                                      <p:cBhvr>
                                        <p:cTn id="34" dur="500" spd="-100000" fill="hold"/>
                                        <p:tgtEl>
                                          <p:spTgt spid="8"/>
                                        </p:tgtEl>
                                        <p:attrNameLst>
                                          <p:attrName>ppt_x</p:attrName>
                                          <p:attrName>ppt_y</p:attrName>
                                        </p:attrNameLst>
                                      </p:cBhvr>
                                      <p:rCtr x="-1289" y="0"/>
                                    </p:animMotion>
                                  </p:childTnLst>
                                </p:cTn>
                              </p:par>
                              <p:par>
                                <p:cTn id="35" presetID="10" presetClass="entr" presetSubtype="0" fill="hold" nodeType="withEffect">
                                  <p:stCondLst>
                                    <p:cond delay="20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500"/>
                                        <p:tgtEl>
                                          <p:spTgt spid="54"/>
                                        </p:tgtEl>
                                      </p:cBhvr>
                                    </p:animEffect>
                                  </p:childTnLst>
                                </p:cTn>
                              </p:par>
                              <p:par>
                                <p:cTn id="38" presetID="63" presetClass="path" presetSubtype="0" decel="100000" fill="hold" nodeType="withEffect">
                                  <p:stCondLst>
                                    <p:cond delay="200"/>
                                  </p:stCondLst>
                                  <p:childTnLst>
                                    <p:animMotion origin="layout" path="M -9.9566E-8 4.1035E-6 L -0.02578 4.1035E-6 " pathEditMode="relative" rAng="0" ptsTypes="AA">
                                      <p:cBhvr>
                                        <p:cTn id="39" dur="500" spd="-100000" fill="hold"/>
                                        <p:tgtEl>
                                          <p:spTgt spid="54"/>
                                        </p:tgtEl>
                                        <p:attrNameLst>
                                          <p:attrName>ppt_x</p:attrName>
                                          <p:attrName>ppt_y</p:attrName>
                                        </p:attrNameLst>
                                      </p:cBhvr>
                                      <p:rCtr x="-1289" y="0"/>
                                    </p:animMotion>
                                  </p:childTnLst>
                                </p:cTn>
                              </p:par>
                              <p:par>
                                <p:cTn id="40" presetID="10" presetClass="entr" presetSubtype="0" fill="hold" nodeType="withEffect">
                                  <p:stCondLst>
                                    <p:cond delay="3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63" presetClass="path" presetSubtype="0" decel="100000" fill="hold" nodeType="withEffect">
                                  <p:stCondLst>
                                    <p:cond delay="300"/>
                                  </p:stCondLst>
                                  <p:childTnLst>
                                    <p:animMotion origin="layout" path="M -9.9566E-8 4.1035E-6 L -0.02578 4.1035E-6 " pathEditMode="relative" rAng="0" ptsTypes="AA">
                                      <p:cBhvr>
                                        <p:cTn id="44" dur="500" spd="-100000" fill="hold"/>
                                        <p:tgtEl>
                                          <p:spTgt spid="25"/>
                                        </p:tgtEl>
                                        <p:attrNameLst>
                                          <p:attrName>ppt_x</p:attrName>
                                          <p:attrName>ppt_y</p:attrName>
                                        </p:attrNameLst>
                                      </p:cBhvr>
                                      <p:rCtr x="-1289" y="0"/>
                                    </p:animMotion>
                                  </p:childTnLst>
                                </p:cTn>
                              </p:par>
                              <p:par>
                                <p:cTn id="45" presetID="10" presetClass="entr" presetSubtype="0" fill="hold" grpId="0" nodeType="withEffect">
                                  <p:stCondLst>
                                    <p:cond delay="400"/>
                                  </p:stCondLst>
                                  <p:childTnLst>
                                    <p:set>
                                      <p:cBhvr>
                                        <p:cTn id="46" dur="1" fill="hold">
                                          <p:stCondLst>
                                            <p:cond delay="0"/>
                                          </p:stCondLst>
                                        </p:cTn>
                                        <p:tgtEl>
                                          <p:spTgt spid="166"/>
                                        </p:tgtEl>
                                        <p:attrNameLst>
                                          <p:attrName>style.visibility</p:attrName>
                                        </p:attrNameLst>
                                      </p:cBhvr>
                                      <p:to>
                                        <p:strVal val="visible"/>
                                      </p:to>
                                    </p:set>
                                    <p:animEffect transition="in" filter="fade">
                                      <p:cBhvr>
                                        <p:cTn id="47" dur="500"/>
                                        <p:tgtEl>
                                          <p:spTgt spid="166"/>
                                        </p:tgtEl>
                                      </p:cBhvr>
                                    </p:animEffect>
                                  </p:childTnLst>
                                </p:cTn>
                              </p:par>
                              <p:par>
                                <p:cTn id="48" presetID="63" presetClass="path" presetSubtype="0" decel="100000" fill="hold" grpId="1" nodeType="withEffect">
                                  <p:stCondLst>
                                    <p:cond delay="400"/>
                                  </p:stCondLst>
                                  <p:childTnLst>
                                    <p:animMotion origin="layout" path="M 1.99132E-7 -9.07853E-8 L -0.02579 -9.07853E-8 " pathEditMode="relative" rAng="0" ptsTypes="AA">
                                      <p:cBhvr>
                                        <p:cTn id="49" dur="500" spd="-100000" fill="hold"/>
                                        <p:tgtEl>
                                          <p:spTgt spid="166"/>
                                        </p:tgtEl>
                                        <p:attrNameLst>
                                          <p:attrName>ppt_x</p:attrName>
                                          <p:attrName>ppt_y</p:attrName>
                                        </p:attrNameLst>
                                      </p:cBhvr>
                                      <p:rCtr x="-1289" y="0"/>
                                    </p:animMotion>
                                  </p:childTnLst>
                                </p:cTn>
                              </p:par>
                              <p:par>
                                <p:cTn id="50" presetID="10" presetClass="entr" presetSubtype="0" fill="hold" nodeType="withEffect">
                                  <p:stCondLst>
                                    <p:cond delay="40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63" presetClass="path" presetSubtype="0" decel="100000" fill="hold" nodeType="withEffect">
                                  <p:stCondLst>
                                    <p:cond delay="400"/>
                                  </p:stCondLst>
                                  <p:childTnLst>
                                    <p:animMotion origin="layout" path="M 1.99132E-7 1.14843E-6 L -0.02579 1.14843E-6 " pathEditMode="relative" rAng="0" ptsTypes="AA">
                                      <p:cBhvr>
                                        <p:cTn id="54" dur="500" spd="-100000" fill="hold"/>
                                        <p:tgtEl>
                                          <p:spTgt spid="24"/>
                                        </p:tgtEl>
                                        <p:attrNameLst>
                                          <p:attrName>ppt_x</p:attrName>
                                          <p:attrName>ppt_y</p:attrName>
                                        </p:attrNameLst>
                                      </p:cBhvr>
                                      <p:rCtr x="-1289" y="0"/>
                                    </p:animMotion>
                                  </p:childTnLst>
                                </p:cTn>
                              </p:par>
                              <p:par>
                                <p:cTn id="55" presetID="10" presetClass="entr" presetSubtype="0" fill="hold" nodeType="withEffect">
                                  <p:stCondLst>
                                    <p:cond delay="40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par>
                                <p:cTn id="58" presetID="63" presetClass="path" presetSubtype="0" decel="100000" fill="hold" nodeType="withEffect">
                                  <p:stCondLst>
                                    <p:cond delay="400"/>
                                  </p:stCondLst>
                                  <p:childTnLst>
                                    <p:animMotion origin="layout" path="M -9.9566E-8 4.1035E-6 L -0.02578 4.1035E-6 " pathEditMode="relative" rAng="0" ptsTypes="AA">
                                      <p:cBhvr>
                                        <p:cTn id="59" dur="500" spd="-100000" fill="hold"/>
                                        <p:tgtEl>
                                          <p:spTgt spid="23"/>
                                        </p:tgtEl>
                                        <p:attrNameLst>
                                          <p:attrName>ppt_x</p:attrName>
                                          <p:attrName>ppt_y</p:attrName>
                                        </p:attrNameLst>
                                      </p:cBhvr>
                                      <p:rCtr x="-1289" y="0"/>
                                    </p:animMotion>
                                  </p:childTnLst>
                                </p:cTn>
                              </p:par>
                              <p:par>
                                <p:cTn id="60" presetID="10" presetClass="entr" presetSubtype="0" fill="hold" nodeType="withEffect">
                                  <p:stCondLst>
                                    <p:cond delay="40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63" presetClass="path" presetSubtype="0" decel="100000" fill="hold" nodeType="withEffect">
                                  <p:stCondLst>
                                    <p:cond delay="400"/>
                                  </p:stCondLst>
                                  <p:childTnLst>
                                    <p:animMotion origin="layout" path="M -9.9566E-8 4.1035E-6 L -0.02578 4.1035E-6 " pathEditMode="relative" rAng="0" ptsTypes="AA">
                                      <p:cBhvr>
                                        <p:cTn id="64" dur="500" spd="-100000" fill="hold"/>
                                        <p:tgtEl>
                                          <p:spTgt spid="28"/>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2" grpId="0"/>
      <p:bldP spid="112" grpId="1"/>
      <p:bldP spid="166" grpId="0"/>
      <p:bldP spid="166"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C31B39D7-BB5B-468A-95AE-9C10C4D4F285}"/>
              </a:ext>
            </a:extLst>
          </p:cNvPr>
          <p:cNvSpPr/>
          <p:nvPr/>
        </p:nvSpPr>
        <p:spPr bwMode="auto">
          <a:xfrm>
            <a:off x="3319221" y="5341375"/>
            <a:ext cx="1950504" cy="89256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a:extLst>
              <a:ext uri="{FF2B5EF4-FFF2-40B4-BE49-F238E27FC236}">
                <a16:creationId xmlns:a16="http://schemas.microsoft.com/office/drawing/2014/main" id="{04A2F947-06DE-4910-8341-5F269AAC6C4E}"/>
              </a:ext>
            </a:extLst>
          </p:cNvPr>
          <p:cNvSpPr/>
          <p:nvPr/>
        </p:nvSpPr>
        <p:spPr bwMode="auto">
          <a:xfrm>
            <a:off x="3319221" y="4258195"/>
            <a:ext cx="1950504" cy="89256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A4EED0BB-A258-4D6F-82E0-51DC7CFB2FD6}"/>
              </a:ext>
            </a:extLst>
          </p:cNvPr>
          <p:cNvSpPr/>
          <p:nvPr/>
        </p:nvSpPr>
        <p:spPr bwMode="auto">
          <a:xfrm>
            <a:off x="3319221" y="2980789"/>
            <a:ext cx="1950504" cy="12278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a:extLst>
              <a:ext uri="{FF2B5EF4-FFF2-40B4-BE49-F238E27FC236}">
                <a16:creationId xmlns:a16="http://schemas.microsoft.com/office/drawing/2014/main" id="{3941CF7A-DBC1-4493-BD33-5A2C16C7EC7B}"/>
              </a:ext>
            </a:extLst>
          </p:cNvPr>
          <p:cNvSpPr/>
          <p:nvPr/>
        </p:nvSpPr>
        <p:spPr bwMode="auto">
          <a:xfrm flipH="1">
            <a:off x="5438924" y="1367482"/>
            <a:ext cx="3047379" cy="5198527"/>
          </a:xfrm>
          <a:prstGeom prst="rect">
            <a:avLst/>
          </a:prstGeom>
          <a:solidFill>
            <a:srgbClr val="25252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39" name="Picture 38">
            <a:extLst>
              <a:ext uri="{FF2B5EF4-FFF2-40B4-BE49-F238E27FC236}">
                <a16:creationId xmlns:a16="http://schemas.microsoft.com/office/drawing/2014/main" id="{4AFB9AC3-C92C-479D-9DC3-D1B4DEFEB372}"/>
              </a:ext>
            </a:extLst>
          </p:cNvPr>
          <p:cNvPicPr>
            <a:picLocks noChangeAspect="1"/>
          </p:cNvPicPr>
          <p:nvPr/>
        </p:nvPicPr>
        <p:blipFill rotWithShape="1">
          <a:blip r:embed="rId3">
            <a:extLst>
              <a:ext uri="{28A0092B-C50C-407E-A947-70E740481C1C}">
                <a14:useLocalDpi xmlns:a14="http://schemas.microsoft.com/office/drawing/2010/main" val="0"/>
              </a:ext>
            </a:extLst>
          </a:blip>
          <a:srcRect r="3369"/>
          <a:stretch/>
        </p:blipFill>
        <p:spPr>
          <a:xfrm>
            <a:off x="5438924" y="1367482"/>
            <a:ext cx="3047379" cy="5198527"/>
          </a:xfrm>
          <a:prstGeom prst="rect">
            <a:avLst/>
          </a:prstGeom>
          <a:solidFill>
            <a:schemeClr val="bg1"/>
          </a:solidFill>
          <a:ln w="6350">
            <a:solidFill>
              <a:schemeClr val="bg1">
                <a:lumMod val="85000"/>
              </a:schemeClr>
            </a:solidFill>
          </a:ln>
        </p:spPr>
      </p:pic>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p:txBody>
          <a:bodyPr/>
          <a:lstStyle/>
          <a:p>
            <a:pPr>
              <a:defRPr/>
            </a:pPr>
            <a:r>
              <a:rPr lang="en-US"/>
              <a:t>Manage all events in one place</a:t>
            </a:r>
          </a:p>
        </p:txBody>
      </p:sp>
      <p:sp>
        <p:nvSpPr>
          <p:cNvPr id="112" name="TextBox 111"/>
          <p:cNvSpPr txBox="1"/>
          <p:nvPr/>
        </p:nvSpPr>
        <p:spPr>
          <a:xfrm>
            <a:off x="300776" y="1546795"/>
            <a:ext cx="2986116" cy="669791"/>
          </a:xfrm>
          <a:prstGeom prst="rect">
            <a:avLst/>
          </a:prstGeom>
          <a:noFill/>
          <a:ln>
            <a:noFill/>
          </a:ln>
        </p:spPr>
        <p:txBody>
          <a:bodyPr wrap="square" lIns="179259" tIns="143407" rIns="179259" bIns="143407" rtlCol="0">
            <a:spAutoFit/>
          </a:bodyPr>
          <a:lstStyle/>
          <a:p>
            <a:pPr algn="ctr" defTabSz="1218467">
              <a:lnSpc>
                <a:spcPct val="90000"/>
              </a:lnSpc>
              <a:spcAft>
                <a:spcPts val="1200"/>
              </a:spcAft>
              <a:defRPr/>
            </a:pPr>
            <a:r>
              <a:rPr lang="en-US" sz="2745" kern="0" dirty="0">
                <a:gradFill>
                  <a:gsLst>
                    <a:gs pos="16250">
                      <a:schemeClr val="tx1"/>
                    </a:gs>
                    <a:gs pos="36000">
                      <a:schemeClr val="tx1"/>
                    </a:gs>
                  </a:gsLst>
                  <a:lin ang="5400000" scaled="0"/>
                </a:gradFill>
                <a:latin typeface="Segoe UI Semilight"/>
                <a:cs typeface="Segoe UI"/>
              </a:rPr>
              <a:t>Event publishers</a:t>
            </a:r>
          </a:p>
        </p:txBody>
      </p:sp>
      <p:sp>
        <p:nvSpPr>
          <p:cNvPr id="166" name="TextBox 165"/>
          <p:cNvSpPr txBox="1"/>
          <p:nvPr/>
        </p:nvSpPr>
        <p:spPr>
          <a:xfrm>
            <a:off x="9249797" y="1905310"/>
            <a:ext cx="2571537" cy="669791"/>
          </a:xfrm>
          <a:prstGeom prst="rect">
            <a:avLst/>
          </a:prstGeom>
          <a:noFill/>
          <a:ln>
            <a:noFill/>
          </a:ln>
        </p:spPr>
        <p:txBody>
          <a:bodyPr wrap="none" lIns="179259" tIns="143407" rIns="179259" bIns="143407" rtlCol="0">
            <a:spAutoFit/>
          </a:bodyPr>
          <a:lstStyle/>
          <a:p>
            <a:pPr algn="ctr" defTabSz="1218467">
              <a:lnSpc>
                <a:spcPct val="90000"/>
              </a:lnSpc>
              <a:spcAft>
                <a:spcPts val="1200"/>
              </a:spcAft>
              <a:defRPr/>
            </a:pPr>
            <a:r>
              <a:rPr lang="en-US" sz="2745" kern="0" dirty="0">
                <a:gradFill>
                  <a:gsLst>
                    <a:gs pos="16250">
                      <a:schemeClr val="tx1"/>
                    </a:gs>
                    <a:gs pos="36000">
                      <a:schemeClr val="tx1"/>
                    </a:gs>
                  </a:gsLst>
                  <a:lin ang="5400000" scaled="0"/>
                </a:gradFill>
                <a:latin typeface="Segoe UI Semilight"/>
                <a:cs typeface="Segoe UI"/>
              </a:rPr>
              <a:t>Event handlers</a:t>
            </a:r>
          </a:p>
        </p:txBody>
      </p:sp>
      <p:grpSp>
        <p:nvGrpSpPr>
          <p:cNvPr id="11" name="Group 10">
            <a:extLst>
              <a:ext uri="{FF2B5EF4-FFF2-40B4-BE49-F238E27FC236}">
                <a16:creationId xmlns:a16="http://schemas.microsoft.com/office/drawing/2014/main" id="{DBE64BD1-BE7B-4C74-96FE-A03A96CDDF09}"/>
              </a:ext>
            </a:extLst>
          </p:cNvPr>
          <p:cNvGrpSpPr/>
          <p:nvPr/>
        </p:nvGrpSpPr>
        <p:grpSpPr>
          <a:xfrm>
            <a:off x="897535" y="2282633"/>
            <a:ext cx="1792596" cy="3567241"/>
            <a:chOff x="914780" y="2327742"/>
            <a:chExt cx="1828800" cy="3639288"/>
          </a:xfrm>
        </p:grpSpPr>
        <p:sp>
          <p:nvSpPr>
            <p:cNvPr id="13" name="Rectangle 12">
              <a:extLst>
                <a:ext uri="{FF2B5EF4-FFF2-40B4-BE49-F238E27FC236}">
                  <a16:creationId xmlns:a16="http://schemas.microsoft.com/office/drawing/2014/main" id="{C4C1B0A2-A315-4563-AA64-C374A5ECF32C}"/>
                </a:ext>
              </a:extLst>
            </p:cNvPr>
            <p:cNvSpPr/>
            <p:nvPr/>
          </p:nvSpPr>
          <p:spPr bwMode="auto">
            <a:xfrm>
              <a:off x="914780" y="2327742"/>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6" name="Rectangle 65">
              <a:extLst>
                <a:ext uri="{FF2B5EF4-FFF2-40B4-BE49-F238E27FC236}">
                  <a16:creationId xmlns:a16="http://schemas.microsoft.com/office/drawing/2014/main" id="{7D62C885-950A-4FEE-84B3-A4EB7E8433FA}"/>
                </a:ext>
              </a:extLst>
            </p:cNvPr>
            <p:cNvSpPr/>
            <p:nvPr/>
          </p:nvSpPr>
          <p:spPr bwMode="auto">
            <a:xfrm>
              <a:off x="914780" y="3059262"/>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8" name="Rectangle 67">
              <a:extLst>
                <a:ext uri="{FF2B5EF4-FFF2-40B4-BE49-F238E27FC236}">
                  <a16:creationId xmlns:a16="http://schemas.microsoft.com/office/drawing/2014/main" id="{D91401D8-6628-4D5F-8BE0-43ADB2FE205D}"/>
                </a:ext>
              </a:extLst>
            </p:cNvPr>
            <p:cNvSpPr/>
            <p:nvPr/>
          </p:nvSpPr>
          <p:spPr bwMode="auto">
            <a:xfrm>
              <a:off x="914780" y="3790774"/>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9" name="Rectangle 68">
              <a:extLst>
                <a:ext uri="{FF2B5EF4-FFF2-40B4-BE49-F238E27FC236}">
                  <a16:creationId xmlns:a16="http://schemas.microsoft.com/office/drawing/2014/main" id="{18A92E95-6C4E-47E7-80A5-B8E8F54E28C1}"/>
                </a:ext>
              </a:extLst>
            </p:cNvPr>
            <p:cNvSpPr/>
            <p:nvPr/>
          </p:nvSpPr>
          <p:spPr bwMode="auto">
            <a:xfrm>
              <a:off x="914780" y="4522286"/>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0" name="Rectangle 69">
              <a:extLst>
                <a:ext uri="{FF2B5EF4-FFF2-40B4-BE49-F238E27FC236}">
                  <a16:creationId xmlns:a16="http://schemas.microsoft.com/office/drawing/2014/main" id="{52F8D129-625B-450C-8B9B-A79D7DD04708}"/>
                </a:ext>
              </a:extLst>
            </p:cNvPr>
            <p:cNvSpPr/>
            <p:nvPr/>
          </p:nvSpPr>
          <p:spPr bwMode="auto">
            <a:xfrm>
              <a:off x="914780" y="5253798"/>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14" name="Group 13">
            <a:extLst>
              <a:ext uri="{FF2B5EF4-FFF2-40B4-BE49-F238E27FC236}">
                <a16:creationId xmlns:a16="http://schemas.microsoft.com/office/drawing/2014/main" id="{DAE83698-ACB1-4F40-9980-7777C8871B6C}"/>
              </a:ext>
            </a:extLst>
          </p:cNvPr>
          <p:cNvGrpSpPr/>
          <p:nvPr/>
        </p:nvGrpSpPr>
        <p:grpSpPr>
          <a:xfrm>
            <a:off x="9639267" y="2641149"/>
            <a:ext cx="1792596" cy="2850210"/>
            <a:chOff x="9833067" y="2693498"/>
            <a:chExt cx="1828800" cy="2907776"/>
          </a:xfrm>
        </p:grpSpPr>
        <p:sp>
          <p:nvSpPr>
            <p:cNvPr id="72" name="Rectangle 71">
              <a:extLst>
                <a:ext uri="{FF2B5EF4-FFF2-40B4-BE49-F238E27FC236}">
                  <a16:creationId xmlns:a16="http://schemas.microsoft.com/office/drawing/2014/main" id="{5088C66C-6F39-40B2-95FB-F1A545E6C60D}"/>
                </a:ext>
              </a:extLst>
            </p:cNvPr>
            <p:cNvSpPr/>
            <p:nvPr/>
          </p:nvSpPr>
          <p:spPr bwMode="auto">
            <a:xfrm>
              <a:off x="9833067" y="2693498"/>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3" name="Rectangle 72">
              <a:extLst>
                <a:ext uri="{FF2B5EF4-FFF2-40B4-BE49-F238E27FC236}">
                  <a16:creationId xmlns:a16="http://schemas.microsoft.com/office/drawing/2014/main" id="{4F3D54C8-E82F-4769-94D4-30351411D36E}"/>
                </a:ext>
              </a:extLst>
            </p:cNvPr>
            <p:cNvSpPr/>
            <p:nvPr/>
          </p:nvSpPr>
          <p:spPr bwMode="auto">
            <a:xfrm>
              <a:off x="9833067" y="3425018"/>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7" name="Rectangle 76">
              <a:extLst>
                <a:ext uri="{FF2B5EF4-FFF2-40B4-BE49-F238E27FC236}">
                  <a16:creationId xmlns:a16="http://schemas.microsoft.com/office/drawing/2014/main" id="{92B57EAE-A63A-49F0-AC99-9950DE11059A}"/>
                </a:ext>
              </a:extLst>
            </p:cNvPr>
            <p:cNvSpPr/>
            <p:nvPr/>
          </p:nvSpPr>
          <p:spPr bwMode="auto">
            <a:xfrm>
              <a:off x="9833067" y="4156530"/>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8" name="Rectangle 77">
              <a:extLst>
                <a:ext uri="{FF2B5EF4-FFF2-40B4-BE49-F238E27FC236}">
                  <a16:creationId xmlns:a16="http://schemas.microsoft.com/office/drawing/2014/main" id="{9B9AF45E-BB62-40C9-B30A-FA601FD745A7}"/>
                </a:ext>
              </a:extLst>
            </p:cNvPr>
            <p:cNvSpPr/>
            <p:nvPr/>
          </p:nvSpPr>
          <p:spPr bwMode="auto">
            <a:xfrm>
              <a:off x="9833067" y="4888042"/>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pic>
        <p:nvPicPr>
          <p:cNvPr id="144" name="Picture 143"/>
          <p:cNvPicPr>
            <a:picLocks noChangeAspect="1"/>
          </p:cNvPicPr>
          <p:nvPr/>
        </p:nvPicPr>
        <p:blipFill rotWithShape="1">
          <a:blip r:embed="rId4"/>
          <a:srcRect b="32970"/>
          <a:stretch/>
        </p:blipFill>
        <p:spPr>
          <a:xfrm>
            <a:off x="1637969" y="4626107"/>
            <a:ext cx="311731" cy="314365"/>
          </a:xfrm>
          <a:prstGeom prst="rect">
            <a:avLst/>
          </a:prstGeom>
          <a:ln>
            <a:noFill/>
          </a:ln>
        </p:spPr>
      </p:pic>
      <p:pic>
        <p:nvPicPr>
          <p:cNvPr id="141" name="Picture 140"/>
          <p:cNvPicPr>
            <a:picLocks noChangeAspect="1"/>
          </p:cNvPicPr>
          <p:nvPr/>
        </p:nvPicPr>
        <p:blipFill>
          <a:blip r:embed="rId5"/>
          <a:stretch>
            <a:fillRect/>
          </a:stretch>
        </p:blipFill>
        <p:spPr>
          <a:xfrm>
            <a:off x="1637969" y="3193363"/>
            <a:ext cx="311731" cy="311731"/>
          </a:xfrm>
          <a:prstGeom prst="rect">
            <a:avLst/>
          </a:prstGeom>
          <a:ln>
            <a:noFill/>
          </a:ln>
        </p:spPr>
      </p:pic>
      <p:pic>
        <p:nvPicPr>
          <p:cNvPr id="138" name="Picture 137"/>
          <p:cNvPicPr>
            <a:picLocks noChangeAspect="1"/>
          </p:cNvPicPr>
          <p:nvPr/>
        </p:nvPicPr>
        <p:blipFill>
          <a:blip r:embed="rId6"/>
          <a:stretch>
            <a:fillRect/>
          </a:stretch>
        </p:blipFill>
        <p:spPr>
          <a:xfrm>
            <a:off x="1644647" y="3917072"/>
            <a:ext cx="298372" cy="298372"/>
          </a:xfrm>
          <a:prstGeom prst="rect">
            <a:avLst/>
          </a:prstGeom>
          <a:ln>
            <a:noFill/>
          </a:ln>
        </p:spPr>
      </p:pic>
      <p:pic>
        <p:nvPicPr>
          <p:cNvPr id="135" name="Picture 134"/>
          <p:cNvPicPr>
            <a:picLocks noChangeAspect="1"/>
          </p:cNvPicPr>
          <p:nvPr/>
        </p:nvPicPr>
        <p:blipFill>
          <a:blip r:embed="rId7"/>
          <a:stretch>
            <a:fillRect/>
          </a:stretch>
        </p:blipFill>
        <p:spPr>
          <a:xfrm>
            <a:off x="1651326" y="5357812"/>
            <a:ext cx="285014" cy="285014"/>
          </a:xfrm>
          <a:prstGeom prst="rect">
            <a:avLst/>
          </a:prstGeom>
          <a:ln>
            <a:noFill/>
          </a:ln>
        </p:spPr>
      </p:pic>
      <p:pic>
        <p:nvPicPr>
          <p:cNvPr id="132" name="Picture 131"/>
          <p:cNvPicPr>
            <a:picLocks noChangeAspect="1"/>
          </p:cNvPicPr>
          <p:nvPr/>
        </p:nvPicPr>
        <p:blipFill>
          <a:blip r:embed="rId8"/>
          <a:stretch>
            <a:fillRect/>
          </a:stretch>
        </p:blipFill>
        <p:spPr>
          <a:xfrm>
            <a:off x="1637969" y="2476324"/>
            <a:ext cx="311731" cy="311731"/>
          </a:xfrm>
          <a:prstGeom prst="rect">
            <a:avLst/>
          </a:prstGeom>
          <a:ln>
            <a:noFill/>
          </a:ln>
        </p:spPr>
      </p:pic>
      <p:grpSp>
        <p:nvGrpSpPr>
          <p:cNvPr id="12" name="Group 11">
            <a:extLst>
              <a:ext uri="{FF2B5EF4-FFF2-40B4-BE49-F238E27FC236}">
                <a16:creationId xmlns:a16="http://schemas.microsoft.com/office/drawing/2014/main" id="{90D1AE7E-AD2A-4A6B-B798-6F7660324185}"/>
              </a:ext>
            </a:extLst>
          </p:cNvPr>
          <p:cNvGrpSpPr/>
          <p:nvPr/>
        </p:nvGrpSpPr>
        <p:grpSpPr>
          <a:xfrm>
            <a:off x="10379473" y="2834612"/>
            <a:ext cx="312186" cy="2463285"/>
            <a:chOff x="10588222" y="2890869"/>
            <a:chExt cx="318491" cy="2513035"/>
          </a:xfrm>
        </p:grpSpPr>
        <p:pic>
          <p:nvPicPr>
            <p:cNvPr id="163" name="Picture 162"/>
            <p:cNvPicPr>
              <a:picLocks noChangeAspect="1"/>
            </p:cNvPicPr>
            <p:nvPr/>
          </p:nvPicPr>
          <p:blipFill>
            <a:blip r:embed="rId9"/>
            <a:stretch>
              <a:fillRect/>
            </a:stretch>
          </p:blipFill>
          <p:spPr>
            <a:xfrm>
              <a:off x="10588222" y="2890869"/>
              <a:ext cx="318491" cy="318491"/>
            </a:xfrm>
            <a:prstGeom prst="rect">
              <a:avLst/>
            </a:prstGeom>
            <a:ln>
              <a:noFill/>
            </a:ln>
          </p:spPr>
        </p:pic>
        <p:pic>
          <p:nvPicPr>
            <p:cNvPr id="155" name="Picture 154"/>
            <p:cNvPicPr>
              <a:picLocks noChangeAspect="1"/>
            </p:cNvPicPr>
            <p:nvPr/>
          </p:nvPicPr>
          <p:blipFill>
            <a:blip r:embed="rId10"/>
            <a:stretch>
              <a:fillRect/>
            </a:stretch>
          </p:blipFill>
          <p:spPr>
            <a:xfrm>
              <a:off x="10588222" y="4353901"/>
              <a:ext cx="318491" cy="318491"/>
            </a:xfrm>
            <a:prstGeom prst="rect">
              <a:avLst/>
            </a:prstGeom>
            <a:ln>
              <a:noFill/>
            </a:ln>
          </p:spPr>
        </p:pic>
        <p:pic>
          <p:nvPicPr>
            <p:cNvPr id="151" name="Picture 150"/>
            <p:cNvPicPr>
              <a:picLocks noChangeAspect="1"/>
            </p:cNvPicPr>
            <p:nvPr/>
          </p:nvPicPr>
          <p:blipFill>
            <a:blip r:embed="rId11"/>
            <a:stretch>
              <a:fillRect/>
            </a:stretch>
          </p:blipFill>
          <p:spPr>
            <a:xfrm>
              <a:off x="10588222" y="5085413"/>
              <a:ext cx="318491" cy="318491"/>
            </a:xfrm>
            <a:prstGeom prst="rect">
              <a:avLst/>
            </a:prstGeom>
            <a:ln>
              <a:noFill/>
            </a:ln>
          </p:spPr>
        </p:pic>
        <p:pic>
          <p:nvPicPr>
            <p:cNvPr id="180" name="Picture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88222" y="3622389"/>
              <a:ext cx="318491" cy="318491"/>
            </a:xfrm>
            <a:prstGeom prst="rect">
              <a:avLst/>
            </a:prstGeom>
          </p:spPr>
        </p:pic>
      </p:grpSp>
      <p:grpSp>
        <p:nvGrpSpPr>
          <p:cNvPr id="15" name="Group 14">
            <a:extLst>
              <a:ext uri="{FF2B5EF4-FFF2-40B4-BE49-F238E27FC236}">
                <a16:creationId xmlns:a16="http://schemas.microsoft.com/office/drawing/2014/main" id="{F39AA7E0-EE4B-4B43-8A0A-3D1F2494ECA4}"/>
              </a:ext>
            </a:extLst>
          </p:cNvPr>
          <p:cNvGrpSpPr/>
          <p:nvPr/>
        </p:nvGrpSpPr>
        <p:grpSpPr>
          <a:xfrm>
            <a:off x="2565431" y="2184028"/>
            <a:ext cx="643306" cy="3764450"/>
            <a:chOff x="2616361" y="2227145"/>
            <a:chExt cx="656299" cy="3840480"/>
          </a:xfrm>
        </p:grpSpPr>
        <p:sp>
          <p:nvSpPr>
            <p:cNvPr id="62" name="Freeform 5">
              <a:extLst>
                <a:ext uri="{FF2B5EF4-FFF2-40B4-BE49-F238E27FC236}">
                  <a16:creationId xmlns:a16="http://schemas.microsoft.com/office/drawing/2014/main" id="{5352CC2B-B969-4202-863D-AD50CA17D694}"/>
                </a:ext>
              </a:extLst>
            </p:cNvPr>
            <p:cNvSpPr>
              <a:spLocks/>
            </p:cNvSpPr>
            <p:nvPr/>
          </p:nvSpPr>
          <p:spPr bwMode="auto">
            <a:xfrm rot="10800000">
              <a:off x="2616361"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ln w="19050">
              <a:solidFill>
                <a:schemeClr val="accent5"/>
              </a:solidFill>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052"/>
              <a:endParaRPr lang="en-US" sz="882">
                <a:gradFill>
                  <a:gsLst>
                    <a:gs pos="0">
                      <a:srgbClr val="505050"/>
                    </a:gs>
                    <a:gs pos="100000">
                      <a:srgbClr val="505050"/>
                    </a:gs>
                  </a:gsLst>
                  <a:lin ang="5400000" scaled="1"/>
                </a:gradFill>
                <a:latin typeface="Segoe UI Semilight"/>
              </a:endParaRPr>
            </a:p>
          </p:txBody>
        </p:sp>
        <p:sp>
          <p:nvSpPr>
            <p:cNvPr id="65"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3001930"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ln w="19050">
              <a:solidFill>
                <a:schemeClr val="accent5"/>
              </a:solidFill>
            </a:ln>
          </p:spPr>
          <p:txBody>
            <a:bodyPr vert="horz" wrap="square" lIns="89630" tIns="44814" rIns="89630" bIns="44814" numCol="1" anchor="t" anchorCtr="0" compatLnSpc="1">
              <a:prstTxWarp prst="textNoShape">
                <a:avLst/>
              </a:prstTxWarp>
            </a:bodyPr>
            <a:lstStyle/>
            <a:p>
              <a:pPr defTabSz="914052"/>
              <a:endParaRPr lang="en-US" sz="882">
                <a:gradFill>
                  <a:gsLst>
                    <a:gs pos="0">
                      <a:srgbClr val="505050"/>
                    </a:gs>
                    <a:gs pos="100000">
                      <a:srgbClr val="505050"/>
                    </a:gs>
                  </a:gsLst>
                  <a:lin ang="5400000" scaled="1"/>
                </a:gradFill>
                <a:latin typeface="Segoe UI Semilight"/>
              </a:endParaRPr>
            </a:p>
          </p:txBody>
        </p:sp>
      </p:grpSp>
      <p:grpSp>
        <p:nvGrpSpPr>
          <p:cNvPr id="16" name="Group 15">
            <a:extLst>
              <a:ext uri="{FF2B5EF4-FFF2-40B4-BE49-F238E27FC236}">
                <a16:creationId xmlns:a16="http://schemas.microsoft.com/office/drawing/2014/main" id="{E3590C2C-1860-4F5E-A436-3DFB980AC3FB}"/>
              </a:ext>
            </a:extLst>
          </p:cNvPr>
          <p:cNvGrpSpPr/>
          <p:nvPr/>
        </p:nvGrpSpPr>
        <p:grpSpPr>
          <a:xfrm>
            <a:off x="8832570" y="2856254"/>
            <a:ext cx="648051" cy="2420004"/>
            <a:chOff x="901007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901007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9050" cap="sq">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052"/>
              <a:endParaRPr lang="en-US" sz="882">
                <a:gradFill>
                  <a:gsLst>
                    <a:gs pos="0">
                      <a:srgbClr val="505050"/>
                    </a:gs>
                    <a:gs pos="100000">
                      <a:srgbClr val="505050"/>
                    </a:gs>
                  </a:gsLst>
                  <a:lin ang="5400000" scaled="1"/>
                </a:gradFill>
                <a:latin typeface="Segoe UI Semilight"/>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940048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accent5"/>
              </a:solidFill>
              <a:prstDash val="solid"/>
              <a:miter lim="800000"/>
              <a:headEnd/>
              <a:tailEnd/>
            </a:ln>
          </p:spPr>
          <p:txBody>
            <a:bodyPr vert="horz" wrap="square" lIns="89630" tIns="44814" rIns="89630" bIns="44814" numCol="1" anchor="t" anchorCtr="0" compatLnSpc="1">
              <a:prstTxWarp prst="textNoShape">
                <a:avLst/>
              </a:prstTxWarp>
            </a:bodyPr>
            <a:lstStyle/>
            <a:p>
              <a:pPr defTabSz="914052"/>
              <a:endParaRPr lang="en-US" sz="882">
                <a:gradFill>
                  <a:gsLst>
                    <a:gs pos="0">
                      <a:srgbClr val="505050"/>
                    </a:gs>
                    <a:gs pos="100000">
                      <a:srgbClr val="505050"/>
                    </a:gs>
                  </a:gsLst>
                  <a:lin ang="5400000" scaled="1"/>
                </a:gradFill>
                <a:latin typeface="Segoe UI Semilight"/>
              </a:endParaRPr>
            </a:p>
          </p:txBody>
        </p:sp>
      </p:grpSp>
      <p:grpSp>
        <p:nvGrpSpPr>
          <p:cNvPr id="6" name="Group 5">
            <a:extLst>
              <a:ext uri="{FF2B5EF4-FFF2-40B4-BE49-F238E27FC236}">
                <a16:creationId xmlns:a16="http://schemas.microsoft.com/office/drawing/2014/main" id="{2BC39D91-CE38-4273-BC16-1131F9248D7F}"/>
              </a:ext>
            </a:extLst>
          </p:cNvPr>
          <p:cNvGrpSpPr/>
          <p:nvPr/>
        </p:nvGrpSpPr>
        <p:grpSpPr>
          <a:xfrm>
            <a:off x="3405238" y="3090528"/>
            <a:ext cx="2135264" cy="1040956"/>
            <a:chOff x="3473130" y="3151956"/>
            <a:chExt cx="2178390" cy="1061979"/>
          </a:xfrm>
        </p:grpSpPr>
        <p:sp>
          <p:nvSpPr>
            <p:cNvPr id="4" name="Rectangle 3">
              <a:extLst>
                <a:ext uri="{FF2B5EF4-FFF2-40B4-BE49-F238E27FC236}">
                  <a16:creationId xmlns:a16="http://schemas.microsoft.com/office/drawing/2014/main" id="{79CE8D52-3DAB-4A5B-94AF-6C8669C74452}"/>
                </a:ext>
              </a:extLst>
            </p:cNvPr>
            <p:cNvSpPr/>
            <p:nvPr/>
          </p:nvSpPr>
          <p:spPr>
            <a:xfrm>
              <a:off x="3473130" y="3151956"/>
              <a:ext cx="1940649" cy="1061979"/>
            </a:xfrm>
            <a:prstGeom prst="rect">
              <a:avLst/>
            </a:prstGeom>
          </p:spPr>
          <p:txBody>
            <a:bodyPr wrap="square">
              <a:spAutoFit/>
            </a:bodyPr>
            <a:lstStyle/>
            <a:p>
              <a:pPr defTabSz="932384">
                <a:lnSpc>
                  <a:spcPct val="90000"/>
                </a:lnSpc>
                <a:defRPr/>
              </a:pPr>
              <a:r>
                <a:rPr lang="en-US" sz="1372" kern="0" dirty="0">
                  <a:gradFill>
                    <a:gsLst>
                      <a:gs pos="2500">
                        <a:schemeClr val="tx1"/>
                      </a:gs>
                      <a:gs pos="34000">
                        <a:schemeClr val="tx1"/>
                      </a:gs>
                    </a:gsLst>
                    <a:lin ang="5400000" scaled="0"/>
                  </a:gradFill>
                  <a:latin typeface="Segoe UI"/>
                </a:rPr>
                <a:t>Subscribe to </a:t>
              </a:r>
              <a:br>
                <a:rPr lang="en-US" sz="1372" kern="0" dirty="0">
                  <a:gradFill>
                    <a:gsLst>
                      <a:gs pos="2500">
                        <a:schemeClr val="tx1"/>
                      </a:gs>
                      <a:gs pos="34000">
                        <a:schemeClr val="tx1"/>
                      </a:gs>
                    </a:gsLst>
                    <a:lin ang="5400000" scaled="0"/>
                  </a:gradFill>
                  <a:latin typeface="Segoe UI"/>
                </a:rPr>
              </a:br>
              <a:r>
                <a:rPr lang="en-US" sz="1372" kern="0" dirty="0">
                  <a:gradFill>
                    <a:gsLst>
                      <a:gs pos="2500">
                        <a:schemeClr val="tx1"/>
                      </a:gs>
                      <a:gs pos="34000">
                        <a:schemeClr val="tx1"/>
                      </a:gs>
                    </a:gsLst>
                    <a:lin ang="5400000" scaled="0"/>
                  </a:gradFill>
                  <a:latin typeface="Segoe UI"/>
                </a:rPr>
                <a:t>pre-defined system events in Azure or create your own custom topics</a:t>
              </a:r>
            </a:p>
          </p:txBody>
        </p:sp>
        <p:cxnSp>
          <p:nvCxnSpPr>
            <p:cNvPr id="53" name="Straight Arrow Connector 52">
              <a:extLst>
                <a:ext uri="{FF2B5EF4-FFF2-40B4-BE49-F238E27FC236}">
                  <a16:creationId xmlns:a16="http://schemas.microsoft.com/office/drawing/2014/main" id="{A94657BE-9D37-4A80-A49D-96FF84E31D21}"/>
                </a:ext>
              </a:extLst>
            </p:cNvPr>
            <p:cNvCxnSpPr>
              <a:cxnSpLocks/>
            </p:cNvCxnSpPr>
            <p:nvPr/>
          </p:nvCxnSpPr>
          <p:spPr>
            <a:xfrm>
              <a:off x="5375275" y="3768467"/>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54A31C1D-D264-43F2-9BD4-1A24689F7281}"/>
              </a:ext>
            </a:extLst>
          </p:cNvPr>
          <p:cNvGrpSpPr/>
          <p:nvPr/>
        </p:nvGrpSpPr>
        <p:grpSpPr>
          <a:xfrm>
            <a:off x="3405238" y="4374088"/>
            <a:ext cx="2135264" cy="660781"/>
            <a:chOff x="3473130" y="4461436"/>
            <a:chExt cx="2178390" cy="674126"/>
          </a:xfrm>
          <a:solidFill>
            <a:schemeClr val="bg1"/>
          </a:solidFill>
        </p:grpSpPr>
        <p:sp>
          <p:nvSpPr>
            <p:cNvPr id="51" name="Rectangle 50">
              <a:extLst>
                <a:ext uri="{FF2B5EF4-FFF2-40B4-BE49-F238E27FC236}">
                  <a16:creationId xmlns:a16="http://schemas.microsoft.com/office/drawing/2014/main" id="{7CDDF4E3-8B59-4724-AB4B-19B7CBE26E00}"/>
                </a:ext>
              </a:extLst>
            </p:cNvPr>
            <p:cNvSpPr/>
            <p:nvPr/>
          </p:nvSpPr>
          <p:spPr>
            <a:xfrm>
              <a:off x="3473130" y="4461436"/>
              <a:ext cx="1902145" cy="674126"/>
            </a:xfrm>
            <a:prstGeom prst="rect">
              <a:avLst/>
            </a:prstGeom>
            <a:noFill/>
          </p:spPr>
          <p:txBody>
            <a:bodyPr wrap="square">
              <a:spAutoFit/>
            </a:bodyPr>
            <a:lstStyle/>
            <a:p>
              <a:pPr defTabSz="932384">
                <a:lnSpc>
                  <a:spcPct val="90000"/>
                </a:lnSpc>
                <a:defRPr/>
              </a:pPr>
              <a:r>
                <a:rPr lang="en-US" sz="1372" kern="0" dirty="0">
                  <a:gradFill>
                    <a:gsLst>
                      <a:gs pos="2500">
                        <a:schemeClr val="tx1"/>
                      </a:gs>
                      <a:gs pos="34000">
                        <a:schemeClr val="tx1"/>
                      </a:gs>
                    </a:gsLst>
                    <a:lin ang="5400000" scaled="0"/>
                  </a:gradFill>
                  <a:latin typeface="Segoe UI"/>
                </a:rPr>
                <a:t>Route events to any end-points, Azure or even beyond</a:t>
              </a:r>
            </a:p>
          </p:txBody>
        </p:sp>
        <p:cxnSp>
          <p:nvCxnSpPr>
            <p:cNvPr id="56" name="Straight Arrow Connector 55">
              <a:extLst>
                <a:ext uri="{FF2B5EF4-FFF2-40B4-BE49-F238E27FC236}">
                  <a16:creationId xmlns:a16="http://schemas.microsoft.com/office/drawing/2014/main" id="{D7DD8F2C-2DB7-418A-8397-2A1AE0DBF2EF}"/>
                </a:ext>
              </a:extLst>
            </p:cNvPr>
            <p:cNvCxnSpPr>
              <a:cxnSpLocks/>
            </p:cNvCxnSpPr>
            <p:nvPr/>
          </p:nvCxnSpPr>
          <p:spPr>
            <a:xfrm>
              <a:off x="5375275" y="4712638"/>
              <a:ext cx="276245" cy="0"/>
            </a:xfrm>
            <a:prstGeom prst="straightConnector1">
              <a:avLst/>
            </a:prstGeom>
            <a:grpFill/>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A3515DE-ADF6-4D43-840A-E77962C1681C}"/>
              </a:ext>
            </a:extLst>
          </p:cNvPr>
          <p:cNvGrpSpPr/>
          <p:nvPr/>
        </p:nvGrpSpPr>
        <p:grpSpPr>
          <a:xfrm>
            <a:off x="3405238" y="5467874"/>
            <a:ext cx="2135264" cy="673551"/>
            <a:chOff x="3473130" y="5577314"/>
            <a:chExt cx="2178390" cy="687154"/>
          </a:xfrm>
        </p:grpSpPr>
        <p:sp>
          <p:nvSpPr>
            <p:cNvPr id="52" name="Rectangle 51">
              <a:extLst>
                <a:ext uri="{FF2B5EF4-FFF2-40B4-BE49-F238E27FC236}">
                  <a16:creationId xmlns:a16="http://schemas.microsoft.com/office/drawing/2014/main" id="{B70C7454-7E7B-4D53-ADCA-CF9B9331B81E}"/>
                </a:ext>
              </a:extLst>
            </p:cNvPr>
            <p:cNvSpPr/>
            <p:nvPr/>
          </p:nvSpPr>
          <p:spPr>
            <a:xfrm>
              <a:off x="3473130" y="5577314"/>
              <a:ext cx="1940649" cy="687154"/>
            </a:xfrm>
            <a:prstGeom prst="rect">
              <a:avLst/>
            </a:prstGeom>
          </p:spPr>
          <p:txBody>
            <a:bodyPr wrap="square">
              <a:spAutoFit/>
            </a:bodyPr>
            <a:lstStyle/>
            <a:p>
              <a:pPr defTabSz="932384">
                <a:lnSpc>
                  <a:spcPct val="90000"/>
                </a:lnSpc>
                <a:defRPr/>
              </a:pPr>
              <a:r>
                <a:rPr lang="en-US" sz="1372" kern="0" dirty="0">
                  <a:gradFill>
                    <a:gsLst>
                      <a:gs pos="2500">
                        <a:schemeClr val="tx1"/>
                      </a:gs>
                      <a:gs pos="34000">
                        <a:schemeClr val="tx1"/>
                      </a:gs>
                    </a:gsLst>
                    <a:lin ang="5400000" scaled="0"/>
                  </a:gradFill>
                  <a:latin typeface="Segoe UI"/>
                </a:rPr>
                <a:t>Enable filtering </a:t>
              </a:r>
              <a:br>
                <a:rPr lang="en-US" sz="1372" kern="0" dirty="0">
                  <a:gradFill>
                    <a:gsLst>
                      <a:gs pos="2500">
                        <a:schemeClr val="tx1"/>
                      </a:gs>
                      <a:gs pos="34000">
                        <a:schemeClr val="tx1"/>
                      </a:gs>
                    </a:gsLst>
                    <a:lin ang="5400000" scaled="0"/>
                  </a:gradFill>
                  <a:latin typeface="Segoe UI"/>
                </a:rPr>
              </a:br>
              <a:r>
                <a:rPr lang="en-US" sz="1372" kern="0" dirty="0">
                  <a:gradFill>
                    <a:gsLst>
                      <a:gs pos="2500">
                        <a:schemeClr val="tx1"/>
                      </a:gs>
                      <a:gs pos="34000">
                        <a:schemeClr val="tx1"/>
                      </a:gs>
                    </a:gsLst>
                    <a:lin ang="5400000" scaled="0"/>
                  </a:gradFill>
                  <a:latin typeface="Segoe UI"/>
                </a:rPr>
                <a:t>and efficient </a:t>
              </a:r>
              <a:br>
                <a:rPr lang="en-US" sz="1372" kern="0" dirty="0">
                  <a:gradFill>
                    <a:gsLst>
                      <a:gs pos="2500">
                        <a:schemeClr val="tx1"/>
                      </a:gs>
                      <a:gs pos="34000">
                        <a:schemeClr val="tx1"/>
                      </a:gs>
                    </a:gsLst>
                    <a:lin ang="5400000" scaled="0"/>
                  </a:gradFill>
                  <a:latin typeface="Segoe UI"/>
                </a:rPr>
              </a:br>
              <a:r>
                <a:rPr lang="en-US" sz="1372" kern="0" dirty="0">
                  <a:gradFill>
                    <a:gsLst>
                      <a:gs pos="2500">
                        <a:schemeClr val="tx1"/>
                      </a:gs>
                      <a:gs pos="34000">
                        <a:schemeClr val="tx1"/>
                      </a:gs>
                    </a:gsLst>
                    <a:lin ang="5400000" scaled="0"/>
                  </a:gradFill>
                  <a:latin typeface="Segoe UI"/>
                </a:rPr>
                <a:t>routing of events</a:t>
              </a:r>
            </a:p>
          </p:txBody>
        </p:sp>
        <p:cxnSp>
          <p:nvCxnSpPr>
            <p:cNvPr id="60" name="Straight Arrow Connector 59">
              <a:extLst>
                <a:ext uri="{FF2B5EF4-FFF2-40B4-BE49-F238E27FC236}">
                  <a16:creationId xmlns:a16="http://schemas.microsoft.com/office/drawing/2014/main" id="{DC5C931D-A066-469D-B3C6-26BD5DA71B43}"/>
                </a:ext>
              </a:extLst>
            </p:cNvPr>
            <p:cNvCxnSpPr>
              <a:cxnSpLocks/>
            </p:cNvCxnSpPr>
            <p:nvPr/>
          </p:nvCxnSpPr>
          <p:spPr>
            <a:xfrm>
              <a:off x="5375275" y="5923444"/>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057553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63" presetClass="path" presetSubtype="0" decel="100000" fill="hold" nodeType="withEffect">
                                  <p:stCondLst>
                                    <p:cond delay="0"/>
                                  </p:stCondLst>
                                  <p:childTnLst>
                                    <p:animMotion origin="layout" path="M -2.39469E-6 -4.69814E-6 L -0.02578 -4.69814E-6 " pathEditMode="relative" rAng="0" ptsTypes="AA">
                                      <p:cBhvr>
                                        <p:cTn id="12" dur="500" spd="-100000" fill="hold"/>
                                        <p:tgtEl>
                                          <p:spTgt spid="6"/>
                                        </p:tgtEl>
                                        <p:attrNameLst>
                                          <p:attrName>ppt_x</p:attrName>
                                          <p:attrName>ppt_y</p:attrName>
                                        </p:attrNameLst>
                                      </p:cBhvr>
                                      <p:rCtr x="-1289" y="0"/>
                                    </p:animMotion>
                                  </p:childTnLst>
                                </p:cTn>
                              </p:par>
                              <p:par>
                                <p:cTn id="13" presetID="10" presetClass="entr" presetSubtype="0" fill="hold" nodeType="withEffect">
                                  <p:stCondLst>
                                    <p:cond delay="1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63" presetClass="path" presetSubtype="0" decel="100000" fill="hold" nodeType="withEffect">
                                  <p:stCondLst>
                                    <p:cond delay="100"/>
                                  </p:stCondLst>
                                  <p:childTnLst>
                                    <p:animMotion origin="layout" path="M -2.39469E-6 -2.88697E-6 L -0.02578 -2.88697E-6 " pathEditMode="relative" rAng="0" ptsTypes="AA">
                                      <p:cBhvr>
                                        <p:cTn id="17" dur="500" spd="-100000" fill="hold"/>
                                        <p:tgtEl>
                                          <p:spTgt spid="9"/>
                                        </p:tgtEl>
                                        <p:attrNameLst>
                                          <p:attrName>ppt_x</p:attrName>
                                          <p:attrName>ppt_y</p:attrName>
                                        </p:attrNameLst>
                                      </p:cBhvr>
                                      <p:rCtr x="-1289" y="0"/>
                                    </p:animMotion>
                                  </p:childTnLst>
                                </p:cTn>
                              </p:par>
                              <p:par>
                                <p:cTn id="18" presetID="10" presetClass="entr" presetSubtype="0" fill="hold" nodeType="withEffect">
                                  <p:stCondLst>
                                    <p:cond delay="20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63" presetClass="path" presetSubtype="0" decel="100000" fill="hold" nodeType="withEffect">
                                  <p:stCondLst>
                                    <p:cond delay="200"/>
                                  </p:stCondLst>
                                  <p:childTnLst>
                                    <p:animMotion origin="layout" path="M -2.39469E-6 4.10803E-6 L -0.02578 4.10803E-6 " pathEditMode="relative" rAng="0" ptsTypes="AA">
                                      <p:cBhvr>
                                        <p:cTn id="22" dur="500" spd="-100000" fill="hold"/>
                                        <p:tgtEl>
                                          <p:spTgt spid="10"/>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3941-B06F-4971-9BC7-15C3CC060AAF}"/>
              </a:ext>
            </a:extLst>
          </p:cNvPr>
          <p:cNvSpPr>
            <a:spLocks noGrp="1"/>
          </p:cNvSpPr>
          <p:nvPr>
            <p:ph type="title"/>
          </p:nvPr>
        </p:nvSpPr>
        <p:spPr/>
        <p:txBody>
          <a:bodyPr/>
          <a:lstStyle/>
          <a:p>
            <a:pPr lvl="0">
              <a:defRPr/>
            </a:pPr>
            <a:r>
              <a:rPr lang="en-US"/>
              <a:t>Ensure reliability and performance in your apps</a:t>
            </a:r>
          </a:p>
        </p:txBody>
      </p:sp>
      <p:sp>
        <p:nvSpPr>
          <p:cNvPr id="13" name="TextBox 12">
            <a:extLst>
              <a:ext uri="{FF2B5EF4-FFF2-40B4-BE49-F238E27FC236}">
                <a16:creationId xmlns:a16="http://schemas.microsoft.com/office/drawing/2014/main" id="{14CEFE14-23BA-4417-BAA0-723AA23C1F99}"/>
              </a:ext>
            </a:extLst>
          </p:cNvPr>
          <p:cNvSpPr txBox="1"/>
          <p:nvPr/>
        </p:nvSpPr>
        <p:spPr>
          <a:xfrm>
            <a:off x="8367763" y="4469620"/>
            <a:ext cx="3226672" cy="621206"/>
          </a:xfrm>
          <a:prstGeom prst="rect">
            <a:avLst/>
          </a:prstGeom>
          <a:noFill/>
        </p:spPr>
        <p:txBody>
          <a:bodyPr wrap="square" lIns="91401" tIns="146243" rIns="182802" bIns="146243" rtlCol="0">
            <a:spAutoFit/>
          </a:bodyPr>
          <a:lstStyle/>
          <a:p>
            <a:pPr algn="ctr" defTabSz="1218467">
              <a:lnSpc>
                <a:spcPct val="90000"/>
              </a:lnSpc>
              <a:defRPr/>
            </a:pPr>
            <a:r>
              <a:rPr lang="en-US" sz="2353" kern="0" dirty="0">
                <a:gradFill>
                  <a:gsLst>
                    <a:gs pos="25000">
                      <a:schemeClr val="tx1"/>
                    </a:gs>
                    <a:gs pos="49000">
                      <a:schemeClr val="tx1"/>
                    </a:gs>
                  </a:gsLst>
                  <a:lin ang="5400000" scaled="0"/>
                </a:gradFill>
                <a:latin typeface="Segoe UI Semilight"/>
                <a:cs typeface="Segoe UI"/>
              </a:rPr>
              <a:t>High reliability</a:t>
            </a:r>
          </a:p>
        </p:txBody>
      </p:sp>
      <p:sp>
        <p:nvSpPr>
          <p:cNvPr id="14" name="TextBox 13">
            <a:extLst>
              <a:ext uri="{FF2B5EF4-FFF2-40B4-BE49-F238E27FC236}">
                <a16:creationId xmlns:a16="http://schemas.microsoft.com/office/drawing/2014/main" id="{A26A4FEB-CE28-4574-AB9C-D74779E92C82}"/>
              </a:ext>
            </a:extLst>
          </p:cNvPr>
          <p:cNvSpPr txBox="1"/>
          <p:nvPr/>
        </p:nvSpPr>
        <p:spPr>
          <a:xfrm>
            <a:off x="597567" y="4469620"/>
            <a:ext cx="3226672" cy="621206"/>
          </a:xfrm>
          <a:prstGeom prst="rect">
            <a:avLst/>
          </a:prstGeom>
          <a:noFill/>
        </p:spPr>
        <p:txBody>
          <a:bodyPr wrap="square" lIns="91401" tIns="146243" rIns="182802" bIns="146243" rtlCol="0">
            <a:spAutoFit/>
          </a:bodyPr>
          <a:lstStyle/>
          <a:p>
            <a:pPr algn="ctr" defTabSz="1218467">
              <a:lnSpc>
                <a:spcPct val="90000"/>
              </a:lnSpc>
              <a:defRPr/>
            </a:pPr>
            <a:r>
              <a:rPr lang="en-US" sz="2353" kern="0" dirty="0">
                <a:gradFill>
                  <a:gsLst>
                    <a:gs pos="25000">
                      <a:schemeClr val="tx1"/>
                    </a:gs>
                    <a:gs pos="49000">
                      <a:schemeClr val="tx1"/>
                    </a:gs>
                  </a:gsLst>
                  <a:lin ang="5400000" scaled="0"/>
                </a:gradFill>
                <a:latin typeface="Segoe UI Semilight"/>
                <a:cs typeface="Segoe UI"/>
              </a:rPr>
              <a:t>Near real-time</a:t>
            </a:r>
          </a:p>
        </p:txBody>
      </p:sp>
      <p:sp>
        <p:nvSpPr>
          <p:cNvPr id="15" name="TextBox 14">
            <a:extLst>
              <a:ext uri="{FF2B5EF4-FFF2-40B4-BE49-F238E27FC236}">
                <a16:creationId xmlns:a16="http://schemas.microsoft.com/office/drawing/2014/main" id="{338E1697-6498-4518-85C6-A891F9C579DC}"/>
              </a:ext>
            </a:extLst>
          </p:cNvPr>
          <p:cNvSpPr txBox="1"/>
          <p:nvPr/>
        </p:nvSpPr>
        <p:spPr>
          <a:xfrm>
            <a:off x="4482666" y="4469620"/>
            <a:ext cx="3226672" cy="621206"/>
          </a:xfrm>
          <a:prstGeom prst="rect">
            <a:avLst/>
          </a:prstGeom>
          <a:noFill/>
        </p:spPr>
        <p:txBody>
          <a:bodyPr wrap="square" lIns="91401" tIns="146243" rIns="182802" bIns="146243" rtlCol="0">
            <a:spAutoFit/>
          </a:bodyPr>
          <a:lstStyle/>
          <a:p>
            <a:pPr algn="ctr" defTabSz="1218467">
              <a:lnSpc>
                <a:spcPct val="90000"/>
              </a:lnSpc>
              <a:defRPr/>
            </a:pPr>
            <a:r>
              <a:rPr lang="en-US" sz="2353" kern="0" dirty="0">
                <a:gradFill>
                  <a:gsLst>
                    <a:gs pos="25000">
                      <a:schemeClr val="tx1"/>
                    </a:gs>
                    <a:gs pos="49000">
                      <a:schemeClr val="tx1"/>
                    </a:gs>
                  </a:gsLst>
                  <a:lin ang="5400000" scaled="0"/>
                </a:gradFill>
                <a:latin typeface="Segoe UI Semilight"/>
                <a:cs typeface="Segoe UI"/>
              </a:rPr>
              <a:t>Massive scale-out</a:t>
            </a:r>
          </a:p>
        </p:txBody>
      </p:sp>
      <p:grpSp>
        <p:nvGrpSpPr>
          <p:cNvPr id="8" name="Group 7">
            <a:extLst>
              <a:ext uri="{FF2B5EF4-FFF2-40B4-BE49-F238E27FC236}">
                <a16:creationId xmlns:a16="http://schemas.microsoft.com/office/drawing/2014/main" id="{D027ED78-3DE0-460F-B44C-05D175DD18F1}"/>
              </a:ext>
            </a:extLst>
          </p:cNvPr>
          <p:cNvGrpSpPr/>
          <p:nvPr/>
        </p:nvGrpSpPr>
        <p:grpSpPr>
          <a:xfrm>
            <a:off x="706363" y="2353455"/>
            <a:ext cx="3009080" cy="2017856"/>
            <a:chOff x="719746" y="2399994"/>
            <a:chExt cx="3069854" cy="2058610"/>
          </a:xfrm>
          <a:solidFill>
            <a:schemeClr val="bg1"/>
          </a:solidFill>
        </p:grpSpPr>
        <p:sp>
          <p:nvSpPr>
            <p:cNvPr id="18" name="Freeform 50"/>
            <p:cNvSpPr>
              <a:spLocks/>
            </p:cNvSpPr>
            <p:nvPr/>
          </p:nvSpPr>
          <p:spPr bwMode="auto">
            <a:xfrm>
              <a:off x="719746"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grpFill/>
            <a:ln w="19050" cap="flat">
              <a:solidFill>
                <a:schemeClr val="accent1"/>
              </a:solidFill>
              <a:prstDash val="solid"/>
              <a:miter lim="800000"/>
              <a:headEnd/>
              <a:tailEnd/>
            </a:ln>
          </p:spPr>
          <p:txBody>
            <a:bodyPr rot="0" spcFirstLastPara="0" vertOverflow="overflow" horzOverflow="overflow" vert="horz" wrap="square" lIns="89617" tIns="44808" rIns="89617" bIns="44808" numCol="1" spcCol="0" rtlCol="0" fromWordArt="0" anchor="t" anchorCtr="0" forceAA="0" compatLnSpc="1">
              <a:prstTxWarp prst="textNoShape">
                <a:avLst/>
              </a:prstTxWarp>
              <a:noAutofit/>
            </a:bodyPr>
            <a:lstStyle/>
            <a:p>
              <a:pPr defTabSz="914016">
                <a:lnSpc>
                  <a:spcPct val="90000"/>
                </a:lnSpc>
                <a:defRPr/>
              </a:pPr>
              <a:endParaRPr lang="en-US" sz="1765" kern="0">
                <a:gradFill>
                  <a:gsLst>
                    <a:gs pos="87500">
                      <a:schemeClr val="accent1"/>
                    </a:gs>
                    <a:gs pos="72500">
                      <a:schemeClr val="accent1"/>
                    </a:gs>
                  </a:gsLst>
                  <a:lin ang="5400000" scaled="0"/>
                </a:gradFill>
                <a:latin typeface="Segoe UI Semilight"/>
              </a:endParaRPr>
            </a:p>
          </p:txBody>
        </p:sp>
        <p:sp>
          <p:nvSpPr>
            <p:cNvPr id="63" name="TextBox 62"/>
            <p:cNvSpPr txBox="1"/>
            <p:nvPr/>
          </p:nvSpPr>
          <p:spPr>
            <a:xfrm>
              <a:off x="1050061" y="3401595"/>
              <a:ext cx="2409225" cy="857078"/>
            </a:xfrm>
            <a:prstGeom prst="rect">
              <a:avLst/>
            </a:prstGeom>
            <a:grpFill/>
            <a:ln>
              <a:noFill/>
            </a:ln>
          </p:spPr>
          <p:txBody>
            <a:bodyPr wrap="square" rtlCol="0">
              <a:spAutoFit/>
            </a:bodyPr>
            <a:lstStyle/>
            <a:p>
              <a:pPr algn="ctr" defTabSz="913862">
                <a:lnSpc>
                  <a:spcPct val="90000"/>
                </a:lnSpc>
                <a:buSzPct val="90000"/>
                <a:defRPr/>
              </a:pPr>
              <a:r>
                <a:rPr lang="en-US" sz="1765" dirty="0">
                  <a:gradFill>
                    <a:gsLst>
                      <a:gs pos="85000">
                        <a:schemeClr val="accent1"/>
                      </a:gs>
                      <a:gs pos="51000">
                        <a:schemeClr val="accent1"/>
                      </a:gs>
                    </a:gsLst>
                    <a:lin ang="5400000" scaled="0"/>
                  </a:gradFill>
                  <a:cs typeface="Segoe UI Semilight" panose="020B0402040204020203" pitchFamily="34" charset="0"/>
                </a:rPr>
                <a:t>Sub-second </a:t>
              </a:r>
              <a:br>
                <a:rPr lang="en-US" sz="1765" dirty="0">
                  <a:gradFill>
                    <a:gsLst>
                      <a:gs pos="85000">
                        <a:schemeClr val="accent1"/>
                      </a:gs>
                      <a:gs pos="51000">
                        <a:schemeClr val="accent1"/>
                      </a:gs>
                    </a:gsLst>
                    <a:lin ang="5400000" scaled="0"/>
                  </a:gradFill>
                  <a:cs typeface="Segoe UI Semilight" panose="020B0402040204020203" pitchFamily="34" charset="0"/>
                </a:rPr>
              </a:br>
              <a:r>
                <a:rPr lang="en-US" sz="1765" dirty="0">
                  <a:gradFill>
                    <a:gsLst>
                      <a:gs pos="85000">
                        <a:schemeClr val="accent1"/>
                      </a:gs>
                      <a:gs pos="51000">
                        <a:schemeClr val="accent1"/>
                      </a:gs>
                    </a:gsLst>
                    <a:lin ang="5400000" scaled="0"/>
                  </a:gradFill>
                  <a:cs typeface="Segoe UI Semilight" panose="020B0402040204020203" pitchFamily="34" charset="0"/>
                </a:rPr>
                <a:t>end-to-end latency in the </a:t>
              </a:r>
              <a:r>
                <a:rPr lang="en-US" sz="1765" b="1" dirty="0">
                  <a:gradFill>
                    <a:gsLst>
                      <a:gs pos="85000">
                        <a:schemeClr val="accent1"/>
                      </a:gs>
                      <a:gs pos="51000">
                        <a:schemeClr val="accent1"/>
                      </a:gs>
                    </a:gsLst>
                    <a:lin ang="5400000" scaled="0"/>
                  </a:gradFill>
                  <a:latin typeface="Segoe UI" panose="020B0502040204020203" pitchFamily="34" charset="0"/>
                  <a:cs typeface="Segoe UI" panose="020B0502040204020203" pitchFamily="34" charset="0"/>
                </a:rPr>
                <a:t>99</a:t>
              </a:r>
              <a:r>
                <a:rPr lang="en-US" sz="1765" b="1" baseline="30000" dirty="0">
                  <a:gradFill>
                    <a:gsLst>
                      <a:gs pos="85000">
                        <a:schemeClr val="accent1"/>
                      </a:gs>
                      <a:gs pos="51000">
                        <a:schemeClr val="accent1"/>
                      </a:gs>
                    </a:gsLst>
                    <a:lin ang="5400000" scaled="0"/>
                  </a:gradFill>
                  <a:latin typeface="Segoe UI" panose="020B0502040204020203" pitchFamily="34" charset="0"/>
                  <a:cs typeface="Segoe UI" panose="020B0502040204020203" pitchFamily="34" charset="0"/>
                </a:rPr>
                <a:t>th</a:t>
              </a:r>
              <a:r>
                <a:rPr lang="en-US" sz="1765" b="1" dirty="0">
                  <a:gradFill>
                    <a:gsLst>
                      <a:gs pos="85000">
                        <a:schemeClr val="accent1"/>
                      </a:gs>
                      <a:gs pos="51000">
                        <a:schemeClr val="accent1"/>
                      </a:gs>
                    </a:gsLst>
                    <a:lin ang="5400000" scaled="0"/>
                  </a:gradFill>
                  <a:latin typeface="Segoe UI" panose="020B0502040204020203" pitchFamily="34" charset="0"/>
                  <a:cs typeface="Segoe UI" panose="020B0502040204020203" pitchFamily="34" charset="0"/>
                </a:rPr>
                <a:t> percentile</a:t>
              </a:r>
            </a:p>
          </p:txBody>
        </p:sp>
      </p:grpSp>
      <p:grpSp>
        <p:nvGrpSpPr>
          <p:cNvPr id="5" name="Group 4">
            <a:extLst>
              <a:ext uri="{FF2B5EF4-FFF2-40B4-BE49-F238E27FC236}">
                <a16:creationId xmlns:a16="http://schemas.microsoft.com/office/drawing/2014/main" id="{1853269C-1F61-4358-ADF6-3ABE0E21C346}"/>
              </a:ext>
            </a:extLst>
          </p:cNvPr>
          <p:cNvGrpSpPr/>
          <p:nvPr/>
        </p:nvGrpSpPr>
        <p:grpSpPr>
          <a:xfrm>
            <a:off x="4591461" y="2353455"/>
            <a:ext cx="3009080" cy="2017856"/>
            <a:chOff x="4683310" y="2399994"/>
            <a:chExt cx="3069854" cy="2058610"/>
          </a:xfrm>
          <a:solidFill>
            <a:schemeClr val="bg1"/>
          </a:solidFill>
        </p:grpSpPr>
        <p:sp>
          <p:nvSpPr>
            <p:cNvPr id="19" name="Freeform 50"/>
            <p:cNvSpPr>
              <a:spLocks/>
            </p:cNvSpPr>
            <p:nvPr/>
          </p:nvSpPr>
          <p:spPr bwMode="auto">
            <a:xfrm>
              <a:off x="4683310"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grpFill/>
            <a:ln w="19050" cap="flat">
              <a:solidFill>
                <a:schemeClr val="accent1"/>
              </a:solidFill>
              <a:prstDash val="solid"/>
              <a:miter lim="800000"/>
              <a:headEnd/>
              <a:tailEnd/>
            </a:ln>
          </p:spPr>
          <p:txBody>
            <a:bodyPr rot="0" spcFirstLastPara="0" vertOverflow="overflow" horzOverflow="overflow" vert="horz" wrap="square" lIns="89617" tIns="44808" rIns="89617" bIns="44808" numCol="1" spcCol="0" rtlCol="0" fromWordArt="0" anchor="t" anchorCtr="0" forceAA="0" compatLnSpc="1">
              <a:prstTxWarp prst="textNoShape">
                <a:avLst/>
              </a:prstTxWarp>
              <a:noAutofit/>
            </a:bodyPr>
            <a:lstStyle/>
            <a:p>
              <a:pPr defTabSz="914016">
                <a:lnSpc>
                  <a:spcPct val="90000"/>
                </a:lnSpc>
                <a:defRPr/>
              </a:pPr>
              <a:endParaRPr lang="en-US" sz="1765" kern="0">
                <a:solidFill>
                  <a:srgbClr val="353535"/>
                </a:solidFill>
                <a:latin typeface="Segoe UI Semilight"/>
              </a:endParaRPr>
            </a:p>
          </p:txBody>
        </p:sp>
        <p:sp>
          <p:nvSpPr>
            <p:cNvPr id="21" name="TextBox 20"/>
            <p:cNvSpPr txBox="1"/>
            <p:nvPr/>
          </p:nvSpPr>
          <p:spPr>
            <a:xfrm>
              <a:off x="5013625" y="3526597"/>
              <a:ext cx="2409225" cy="602780"/>
            </a:xfrm>
            <a:prstGeom prst="rect">
              <a:avLst/>
            </a:prstGeom>
            <a:grpFill/>
            <a:ln>
              <a:noFill/>
            </a:ln>
          </p:spPr>
          <p:txBody>
            <a:bodyPr wrap="square" rtlCol="0">
              <a:spAutoFit/>
            </a:bodyPr>
            <a:lstStyle/>
            <a:p>
              <a:pPr algn="ctr" defTabSz="913862">
                <a:lnSpc>
                  <a:spcPct val="90000"/>
                </a:lnSpc>
                <a:spcAft>
                  <a:spcPts val="500"/>
                </a:spcAft>
                <a:buSzPct val="90000"/>
                <a:defRPr/>
              </a:pPr>
              <a:r>
                <a:rPr lang="en-US" sz="1765" b="1" dirty="0">
                  <a:gradFill>
                    <a:gsLst>
                      <a:gs pos="85000">
                        <a:schemeClr val="accent1"/>
                      </a:gs>
                      <a:gs pos="51000">
                        <a:schemeClr val="accent1"/>
                      </a:gs>
                    </a:gsLst>
                    <a:lin ang="5400000" scaled="0"/>
                  </a:gradFill>
                  <a:latin typeface="Segoe UI" panose="020B0502040204020203" pitchFamily="34" charset="0"/>
                  <a:cs typeface="Segoe UI" panose="020B0502040204020203" pitchFamily="34" charset="0"/>
                </a:rPr>
                <a:t>10,000,000</a:t>
              </a:r>
              <a:r>
                <a:rPr lang="en-US" sz="1765" dirty="0">
                  <a:gradFill>
                    <a:gsLst>
                      <a:gs pos="85000">
                        <a:schemeClr val="accent1"/>
                      </a:gs>
                      <a:gs pos="51000">
                        <a:schemeClr val="accent1"/>
                      </a:gs>
                    </a:gsLst>
                    <a:lin ang="5400000" scaled="0"/>
                  </a:gradFill>
                  <a:cs typeface="Segoe UI Semilight" panose="020B0402040204020203" pitchFamily="34" charset="0"/>
                </a:rPr>
                <a:t> events </a:t>
              </a:r>
              <a:br>
                <a:rPr lang="en-US" sz="1765" dirty="0">
                  <a:gradFill>
                    <a:gsLst>
                      <a:gs pos="85000">
                        <a:schemeClr val="accent1"/>
                      </a:gs>
                      <a:gs pos="51000">
                        <a:schemeClr val="accent1"/>
                      </a:gs>
                    </a:gsLst>
                    <a:lin ang="5400000" scaled="0"/>
                  </a:gradFill>
                  <a:cs typeface="Segoe UI Semilight" panose="020B0402040204020203" pitchFamily="34" charset="0"/>
                </a:rPr>
              </a:br>
              <a:r>
                <a:rPr lang="en-US" sz="1765" dirty="0">
                  <a:gradFill>
                    <a:gsLst>
                      <a:gs pos="85000">
                        <a:schemeClr val="accent1"/>
                      </a:gs>
                      <a:gs pos="51000">
                        <a:schemeClr val="accent1"/>
                      </a:gs>
                    </a:gsLst>
                    <a:lin ang="5400000" scaled="0"/>
                  </a:gradFill>
                  <a:cs typeface="Segoe UI Semilight" panose="020B0402040204020203" pitchFamily="34" charset="0"/>
                </a:rPr>
                <a:t>per second per region</a:t>
              </a:r>
            </a:p>
          </p:txBody>
        </p:sp>
      </p:grpSp>
      <p:grpSp>
        <p:nvGrpSpPr>
          <p:cNvPr id="7" name="Group 6">
            <a:extLst>
              <a:ext uri="{FF2B5EF4-FFF2-40B4-BE49-F238E27FC236}">
                <a16:creationId xmlns:a16="http://schemas.microsoft.com/office/drawing/2014/main" id="{E871F1EB-3BFF-4623-B536-711E645670EE}"/>
              </a:ext>
            </a:extLst>
          </p:cNvPr>
          <p:cNvGrpSpPr/>
          <p:nvPr/>
        </p:nvGrpSpPr>
        <p:grpSpPr>
          <a:xfrm>
            <a:off x="8476558" y="2353455"/>
            <a:ext cx="3009080" cy="2017856"/>
            <a:chOff x="8646874" y="2399994"/>
            <a:chExt cx="3069854" cy="2058610"/>
          </a:xfrm>
          <a:solidFill>
            <a:schemeClr val="bg1"/>
          </a:solidFill>
        </p:grpSpPr>
        <p:sp>
          <p:nvSpPr>
            <p:cNvPr id="20" name="Freeform 50"/>
            <p:cNvSpPr>
              <a:spLocks/>
            </p:cNvSpPr>
            <p:nvPr/>
          </p:nvSpPr>
          <p:spPr bwMode="auto">
            <a:xfrm>
              <a:off x="8646874"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grpFill/>
            <a:ln w="19050" cap="flat">
              <a:solidFill>
                <a:schemeClr val="accent1"/>
              </a:solidFill>
              <a:prstDash val="solid"/>
              <a:miter lim="800000"/>
              <a:headEnd/>
              <a:tailEnd/>
            </a:ln>
          </p:spPr>
          <p:txBody>
            <a:bodyPr rot="0" spcFirstLastPara="0" vertOverflow="overflow" horzOverflow="overflow" vert="horz" wrap="square" lIns="89617" tIns="44808" rIns="89617" bIns="44808" numCol="1" spcCol="0" rtlCol="0" fromWordArt="0" anchor="t" anchorCtr="0" forceAA="0" compatLnSpc="1">
              <a:prstTxWarp prst="textNoShape">
                <a:avLst/>
              </a:prstTxWarp>
              <a:noAutofit/>
            </a:bodyPr>
            <a:lstStyle/>
            <a:p>
              <a:pPr defTabSz="914016">
                <a:lnSpc>
                  <a:spcPct val="90000"/>
                </a:lnSpc>
                <a:defRPr/>
              </a:pPr>
              <a:endParaRPr lang="en-US" sz="1765" kern="0">
                <a:solidFill>
                  <a:srgbClr val="353535"/>
                </a:solidFill>
                <a:latin typeface="Segoe UI Semilight"/>
              </a:endParaRPr>
            </a:p>
          </p:txBody>
        </p:sp>
        <p:sp>
          <p:nvSpPr>
            <p:cNvPr id="22" name="TextBox 21"/>
            <p:cNvSpPr txBox="1"/>
            <p:nvPr/>
          </p:nvSpPr>
          <p:spPr>
            <a:xfrm>
              <a:off x="8899472" y="3401595"/>
              <a:ext cx="2564659" cy="857078"/>
            </a:xfrm>
            <a:prstGeom prst="rect">
              <a:avLst/>
            </a:prstGeom>
            <a:grpFill/>
            <a:ln>
              <a:noFill/>
            </a:ln>
          </p:spPr>
          <p:txBody>
            <a:bodyPr wrap="square" rtlCol="0">
              <a:spAutoFit/>
            </a:bodyPr>
            <a:lstStyle/>
            <a:p>
              <a:pPr algn="ctr" defTabSz="913862">
                <a:lnSpc>
                  <a:spcPct val="90000"/>
                </a:lnSpc>
                <a:spcAft>
                  <a:spcPts val="500"/>
                </a:spcAft>
                <a:buSzPct val="90000"/>
                <a:defRPr/>
              </a:pPr>
              <a:r>
                <a:rPr lang="en-US" sz="1765" b="1" dirty="0">
                  <a:gradFill>
                    <a:gsLst>
                      <a:gs pos="85000">
                        <a:schemeClr val="accent1"/>
                      </a:gs>
                      <a:gs pos="51000">
                        <a:schemeClr val="accent1"/>
                      </a:gs>
                    </a:gsLst>
                    <a:lin ang="5400000" scaled="0"/>
                  </a:gradFill>
                  <a:latin typeface="Segoe UI" panose="020B0502040204020203" pitchFamily="34" charset="0"/>
                  <a:cs typeface="Segoe UI" panose="020B0502040204020203" pitchFamily="34" charset="0"/>
                </a:rPr>
                <a:t>24-hour</a:t>
              </a:r>
              <a:r>
                <a:rPr lang="en-US" sz="1765" dirty="0">
                  <a:gradFill>
                    <a:gsLst>
                      <a:gs pos="12360">
                        <a:srgbClr val="FFFFFF"/>
                      </a:gs>
                      <a:gs pos="51000">
                        <a:srgbClr val="FFFFFF"/>
                      </a:gs>
                    </a:gsLst>
                    <a:lin ang="5400000" scaled="0"/>
                  </a:gradFill>
                  <a:latin typeface="Segoe UI Semilight" panose="020B0402040204020203" pitchFamily="34" charset="0"/>
                  <a:cs typeface="Segoe UI Semilight" panose="020B0402040204020203" pitchFamily="34" charset="0"/>
                </a:rPr>
                <a:t> </a:t>
              </a:r>
              <a:r>
                <a:rPr lang="en-US" sz="1765" dirty="0">
                  <a:gradFill>
                    <a:gsLst>
                      <a:gs pos="85000">
                        <a:schemeClr val="accent1"/>
                      </a:gs>
                      <a:gs pos="51000">
                        <a:schemeClr val="accent1"/>
                      </a:gs>
                    </a:gsLst>
                    <a:lin ang="5400000" scaled="0"/>
                  </a:gradFill>
                  <a:cs typeface="Segoe UI Semilight" panose="020B0402040204020203" pitchFamily="34" charset="0"/>
                </a:rPr>
                <a:t>retry with exponential back off for events not delivered</a:t>
              </a:r>
            </a:p>
          </p:txBody>
        </p:sp>
      </p:grpSp>
    </p:spTree>
    <p:extLst>
      <p:ext uri="{BB962C8B-B14F-4D97-AF65-F5344CB8AC3E}">
        <p14:creationId xmlns:p14="http://schemas.microsoft.com/office/powerpoint/2010/main" val="177083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8"/>
                                        </p:tgtEl>
                                        <p:attrNameLst>
                                          <p:attrName>ppt_x</p:attrName>
                                          <p:attrName>ppt_y</p:attrName>
                                        </p:attrNameLst>
                                      </p:cBhvr>
                                      <p:rCtr x="0" y="1852"/>
                                    </p:animMotion>
                                  </p:childTnLst>
                                </p:cTn>
                              </p:par>
                              <p:par>
                                <p:cTn id="10" presetID="10"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64" presetClass="path" presetSubtype="0" decel="100000" fill="hold" grpId="1" nodeType="withEffect">
                                  <p:stCondLst>
                                    <p:cond delay="0"/>
                                  </p:stCondLst>
                                  <p:childTnLst>
                                    <p:animMotion origin="layout" path="M -1.16926E-6 -4.08534E-6 L -1.16926E-6 -0.04539 " pathEditMode="relative" rAng="0" ptsTypes="AA">
                                      <p:cBhvr>
                                        <p:cTn id="14" dur="600" spd="-100000" fill="hold"/>
                                        <p:tgtEl>
                                          <p:spTgt spid="14"/>
                                        </p:tgtEl>
                                        <p:attrNameLst>
                                          <p:attrName>ppt_x</p:attrName>
                                          <p:attrName>ppt_y</p:attrName>
                                        </p:attrNameLst>
                                      </p:cBhvr>
                                      <p:rCtr x="0" y="-2270"/>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42" presetClass="path" presetSubtype="0" decel="100000" fill="hold" nodeType="withEffect">
                                  <p:stCondLst>
                                    <p:cond delay="0"/>
                                  </p:stCondLst>
                                  <p:childTnLst>
                                    <p:animMotion origin="layout" path="M -3.125E-6 4.44444E-6 L -3.125E-6 0.03703 " pathEditMode="relative" rAng="0" ptsTypes="AA">
                                      <p:cBhvr>
                                        <p:cTn id="21" dur="600" spd="-100000" fill="hold"/>
                                        <p:tgtEl>
                                          <p:spTgt spid="5"/>
                                        </p:tgtEl>
                                        <p:attrNameLst>
                                          <p:attrName>ppt_x</p:attrName>
                                          <p:attrName>ppt_y</p:attrName>
                                        </p:attrNameLst>
                                      </p:cBhvr>
                                      <p:rCtr x="0" y="1852"/>
                                    </p:animMotion>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64" presetClass="path" presetSubtype="0" decel="100000" fill="hold" grpId="1" nodeType="withEffect">
                                  <p:stCondLst>
                                    <p:cond delay="0"/>
                                  </p:stCondLst>
                                  <p:childTnLst>
                                    <p:animMotion origin="layout" path="M 0 -4.08534E-6 L 0 -0.04539 " pathEditMode="relative" rAng="0" ptsTypes="AA">
                                      <p:cBhvr>
                                        <p:cTn id="26" dur="600" spd="-100000" fill="hold"/>
                                        <p:tgtEl>
                                          <p:spTgt spid="15"/>
                                        </p:tgtEl>
                                        <p:attrNameLst>
                                          <p:attrName>ppt_x</p:attrName>
                                          <p:attrName>ppt_y</p:attrName>
                                        </p:attrNameLst>
                                      </p:cBhvr>
                                      <p:rCtr x="0" y="-2270"/>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42" presetClass="path" presetSubtype="0" decel="100000" fill="hold" nodeType="withEffect">
                                  <p:stCondLst>
                                    <p:cond delay="0"/>
                                  </p:stCondLst>
                                  <p:childTnLst>
                                    <p:animMotion origin="layout" path="M -1.18203E-6 -5.81026E-7 L -1.18203E-6 0.037 " pathEditMode="relative" rAng="0" ptsTypes="AA">
                                      <p:cBhvr>
                                        <p:cTn id="33" dur="600" spd="-100000" fill="hold"/>
                                        <p:tgtEl>
                                          <p:spTgt spid="7"/>
                                        </p:tgtEl>
                                        <p:attrNameLst>
                                          <p:attrName>ppt_x</p:attrName>
                                          <p:attrName>ppt_y</p:attrName>
                                        </p:attrNameLst>
                                      </p:cBhvr>
                                      <p:rCtr x="0" y="1838"/>
                                    </p:animMotion>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64" presetClass="path" presetSubtype="0" decel="100000" fill="hold" grpId="1" nodeType="withEffect">
                                  <p:stCondLst>
                                    <p:cond delay="0"/>
                                  </p:stCondLst>
                                  <p:childTnLst>
                                    <p:animMotion origin="layout" path="M -1.18203E-6 -4.08534E-6 L -1.18203E-6 -0.04539 " pathEditMode="relative" rAng="0" ptsTypes="AA">
                                      <p:cBhvr>
                                        <p:cTn id="38" dur="600" spd="-100000" fill="hold"/>
                                        <p:tgtEl>
                                          <p:spTgt spid="13"/>
                                        </p:tgtEl>
                                        <p:attrNameLst>
                                          <p:attrName>ppt_x</p:attrName>
                                          <p:attrName>ppt_y</p:attrName>
                                        </p:attrNameLst>
                                      </p:cBhvr>
                                      <p:rCtr x="0" y="-22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69240" y="2084173"/>
            <a:ext cx="11653523" cy="1909818"/>
          </a:xfrm>
        </p:spPr>
        <p:txBody>
          <a:bodyPr/>
          <a:lstStyle/>
          <a:p>
            <a:pPr algn="ctr"/>
            <a:r>
              <a:rPr lang="en-US" dirty="0">
                <a:ln w="3175">
                  <a:noFill/>
                </a:ln>
                <a:solidFill>
                  <a:schemeClr val="bg1"/>
                </a:solidFill>
                <a:latin typeface="Segoe UI Light" panose="020B0502040204020203" pitchFamily="34" charset="0"/>
                <a:ea typeface="+mn-ea"/>
                <a:cs typeface="Segoe UI Light" panose="020B0502040204020203" pitchFamily="34" charset="0"/>
              </a:rPr>
              <a:t>Challenge 1</a:t>
            </a:r>
            <a:br>
              <a:rPr lang="en-US" dirty="0">
                <a:ln w="3175">
                  <a:noFill/>
                </a:ln>
                <a:solidFill>
                  <a:schemeClr val="bg1"/>
                </a:solidFill>
                <a:latin typeface="Segoe UI Light" panose="020B0502040204020203" pitchFamily="34" charset="0"/>
                <a:ea typeface="+mn-ea"/>
                <a:cs typeface="Segoe UI Light" panose="020B0502040204020203" pitchFamily="34" charset="0"/>
              </a:rPr>
            </a:br>
            <a:r>
              <a:rPr lang="en-US" sz="5400" dirty="0">
                <a:ln w="3175">
                  <a:noFill/>
                </a:ln>
                <a:solidFill>
                  <a:srgbClr val="9966FF"/>
                </a:solidFill>
                <a:latin typeface="Segoe UI Light" panose="020B0502040204020203" pitchFamily="34" charset="0"/>
                <a:ea typeface="+mn-ea"/>
                <a:cs typeface="Segoe UI Light" panose="020B0502040204020203" pitchFamily="34" charset="0"/>
              </a:rPr>
              <a:t>Setup Local Environment</a:t>
            </a:r>
          </a:p>
        </p:txBody>
      </p:sp>
      <p:pic>
        <p:nvPicPr>
          <p:cNvPr id="3" name="Picture 2" descr="Text&#10;&#10;Description automatically generated with medium confidence">
            <a:extLst>
              <a:ext uri="{FF2B5EF4-FFF2-40B4-BE49-F238E27FC236}">
                <a16:creationId xmlns:a16="http://schemas.microsoft.com/office/drawing/2014/main" id="{2BCF1BC1-7334-4A86-88BC-15FA13857E9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61540"/>
            <a:ext cx="4173794" cy="1964246"/>
          </a:xfrm>
          <a:prstGeom prst="rect">
            <a:avLst/>
          </a:prstGeom>
        </p:spPr>
      </p:pic>
    </p:spTree>
    <p:extLst>
      <p:ext uri="{BB962C8B-B14F-4D97-AF65-F5344CB8AC3E}">
        <p14:creationId xmlns:p14="http://schemas.microsoft.com/office/powerpoint/2010/main" val="18948820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solidFill>
                  <a:srgbClr val="002060"/>
                </a:solidFill>
                <a:latin typeface="Segoe UI" panose="020B0502040204020203" pitchFamily="34" charset="0"/>
                <a:cs typeface="Segoe UI" panose="020B0502040204020203" pitchFamily="34" charset="0"/>
              </a:rPr>
              <a:t>Challenge #1</a:t>
            </a:r>
            <a:br>
              <a:rPr lang="en-US" sz="5400" b="1" dirty="0">
                <a:solidFill>
                  <a:srgbClr val="002060"/>
                </a:solidFill>
                <a:latin typeface="Segoe UI" panose="020B0502040204020203" pitchFamily="34" charset="0"/>
                <a:cs typeface="Segoe UI" panose="020B0502040204020203" pitchFamily="34" charset="0"/>
              </a:rPr>
            </a:br>
            <a:r>
              <a:rPr lang="en-US" sz="3200" b="1" dirty="0">
                <a:solidFill>
                  <a:srgbClr val="7030A0"/>
                </a:solidFill>
                <a:latin typeface="Segoe UI" panose="020B0502040204020203" pitchFamily="34" charset="0"/>
                <a:cs typeface="Segoe UI" panose="020B0502040204020203" pitchFamily="34" charset="0"/>
              </a:rPr>
              <a:t>Local Setup</a:t>
            </a:r>
          </a:p>
        </p:txBody>
      </p:sp>
      <p:sp>
        <p:nvSpPr>
          <p:cNvPr id="2" name="Text Placeholder 1"/>
          <p:cNvSpPr>
            <a:spLocks noGrp="1"/>
          </p:cNvSpPr>
          <p:nvPr>
            <p:ph type="body" sz="quarter" idx="10"/>
          </p:nvPr>
        </p:nvSpPr>
        <p:spPr>
          <a:xfrm>
            <a:off x="550985" y="1890296"/>
            <a:ext cx="11374096" cy="4556504"/>
          </a:xfrm>
        </p:spPr>
        <p:txBody>
          <a:bodyPr>
            <a:normAutofit/>
          </a:bodyPr>
          <a:lstStyle/>
          <a:p>
            <a:r>
              <a:rPr lang="en-US" sz="3200" dirty="0">
                <a:latin typeface="Segoe UI" panose="020B0502040204020203" pitchFamily="34" charset="0"/>
                <a:cs typeface="Segoe UI" panose="020B0502040204020203" pitchFamily="34" charset="0"/>
              </a:rPr>
              <a:t>VS Code or Visual Studio</a:t>
            </a:r>
          </a:p>
          <a:p>
            <a:pPr lvl="1"/>
            <a:r>
              <a:rPr lang="en-US" sz="2800" dirty="0">
                <a:latin typeface="Segoe UI" panose="020B0502040204020203" pitchFamily="34" charset="0"/>
                <a:cs typeface="Segoe UI" panose="020B0502040204020203" pitchFamily="34" charset="0"/>
              </a:rPr>
              <a:t>Azure Functions</a:t>
            </a:r>
          </a:p>
          <a:p>
            <a:pPr lvl="1"/>
            <a:r>
              <a:rPr lang="en-US" sz="2800" dirty="0">
                <a:latin typeface="Segoe UI" panose="020B0502040204020203" pitchFamily="34" charset="0"/>
                <a:cs typeface="Segoe UI" panose="020B0502040204020203" pitchFamily="34" charset="0"/>
              </a:rPr>
              <a:t>Node.js 8+</a:t>
            </a:r>
          </a:p>
          <a:p>
            <a:pPr lvl="1"/>
            <a:r>
              <a:rPr lang="en-US" sz="2800" dirty="0">
                <a:latin typeface="Segoe UI" panose="020B0502040204020203" pitchFamily="34" charset="0"/>
                <a:cs typeface="Segoe UI" panose="020B0502040204020203" pitchFamily="34" charset="0"/>
              </a:rPr>
              <a:t>.NET 6 SDK</a:t>
            </a:r>
          </a:p>
          <a:p>
            <a:pPr lvl="1"/>
            <a:r>
              <a:rPr lang="en-US" sz="2800" dirty="0">
                <a:latin typeface="Segoe UI" panose="020B0502040204020203" pitchFamily="34" charset="0"/>
                <a:cs typeface="Segoe UI" panose="020B0502040204020203" pitchFamily="34" charset="0"/>
              </a:rPr>
              <a:t>VS Code Todo Tree</a:t>
            </a:r>
          </a:p>
          <a:p>
            <a:r>
              <a:rPr lang="en-US" sz="3200" dirty="0">
                <a:latin typeface="Segoe UI" panose="020B0502040204020203" pitchFamily="34" charset="0"/>
                <a:cs typeface="Segoe UI" panose="020B0502040204020203" pitchFamily="34" charset="0"/>
              </a:rPr>
              <a:t>Resources.zip file</a:t>
            </a:r>
          </a:p>
        </p:txBody>
      </p:sp>
      <p:pic>
        <p:nvPicPr>
          <p:cNvPr id="5" name="Picture 4" descr="Text&#10;&#10;Description automatically generated">
            <a:extLst>
              <a:ext uri="{FF2B5EF4-FFF2-40B4-BE49-F238E27FC236}">
                <a16:creationId xmlns:a16="http://schemas.microsoft.com/office/drawing/2014/main" id="{2D626920-EFD5-05E1-4B50-98C1F77DE5D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698523" y="-229216"/>
            <a:ext cx="3622431" cy="1704766"/>
          </a:xfrm>
          <a:prstGeom prst="rect">
            <a:avLst/>
          </a:prstGeom>
        </p:spPr>
      </p:pic>
    </p:spTree>
    <p:extLst>
      <p:ext uri="{BB962C8B-B14F-4D97-AF65-F5344CB8AC3E}">
        <p14:creationId xmlns:p14="http://schemas.microsoft.com/office/powerpoint/2010/main" val="247111855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69240" y="2084173"/>
            <a:ext cx="11653523" cy="1909818"/>
          </a:xfrm>
        </p:spPr>
        <p:txBody>
          <a:bodyPr/>
          <a:lstStyle/>
          <a:p>
            <a:pPr algn="ctr"/>
            <a:r>
              <a:rPr lang="en-US" dirty="0">
                <a:ln w="3175">
                  <a:noFill/>
                </a:ln>
                <a:solidFill>
                  <a:schemeClr val="bg1"/>
                </a:solidFill>
                <a:latin typeface="Segoe UI Light" panose="020B0502040204020203" pitchFamily="34" charset="0"/>
                <a:ea typeface="+mn-ea"/>
                <a:cs typeface="Segoe UI Light" panose="020B0502040204020203" pitchFamily="34" charset="0"/>
              </a:rPr>
              <a:t>Challenge 2</a:t>
            </a:r>
            <a:br>
              <a:rPr lang="en-US" dirty="0">
                <a:ln w="3175">
                  <a:noFill/>
                </a:ln>
                <a:solidFill>
                  <a:schemeClr val="bg1"/>
                </a:solidFill>
                <a:latin typeface="Segoe UI Light" panose="020B0502040204020203" pitchFamily="34" charset="0"/>
                <a:ea typeface="+mn-ea"/>
                <a:cs typeface="Segoe UI Light" panose="020B0502040204020203" pitchFamily="34" charset="0"/>
              </a:rPr>
            </a:br>
            <a:r>
              <a:rPr lang="en-US" sz="5400" dirty="0">
                <a:ln w="3175">
                  <a:noFill/>
                </a:ln>
                <a:solidFill>
                  <a:srgbClr val="9966FF"/>
                </a:solidFill>
                <a:latin typeface="Segoe UI Light" panose="020B0502040204020203" pitchFamily="34" charset="0"/>
                <a:ea typeface="+mn-ea"/>
                <a:cs typeface="Segoe UI Light" panose="020B0502040204020203" pitchFamily="34" charset="0"/>
              </a:rPr>
              <a:t>Create a Hello World function</a:t>
            </a:r>
          </a:p>
        </p:txBody>
      </p:sp>
      <p:pic>
        <p:nvPicPr>
          <p:cNvPr id="3" name="Picture 2" descr="Text&#10;&#10;Description automatically generated with medium confidence">
            <a:extLst>
              <a:ext uri="{FF2B5EF4-FFF2-40B4-BE49-F238E27FC236}">
                <a16:creationId xmlns:a16="http://schemas.microsoft.com/office/drawing/2014/main" id="{2BCF1BC1-7334-4A86-88BC-15FA13857E9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61540"/>
            <a:ext cx="4173794" cy="1964246"/>
          </a:xfrm>
          <a:prstGeom prst="rect">
            <a:avLst/>
          </a:prstGeom>
        </p:spPr>
      </p:pic>
    </p:spTree>
    <p:extLst>
      <p:ext uri="{BB962C8B-B14F-4D97-AF65-F5344CB8AC3E}">
        <p14:creationId xmlns:p14="http://schemas.microsoft.com/office/powerpoint/2010/main" val="37874126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solidFill>
                  <a:srgbClr val="002060"/>
                </a:solidFill>
                <a:latin typeface="Segoe UI" panose="020B0502040204020203" pitchFamily="34" charset="0"/>
                <a:cs typeface="Segoe UI" panose="020B0502040204020203" pitchFamily="34" charset="0"/>
              </a:rPr>
              <a:t>Challenge #2</a:t>
            </a:r>
            <a:br>
              <a:rPr lang="en-US" sz="5400" b="1" dirty="0">
                <a:solidFill>
                  <a:srgbClr val="002060"/>
                </a:solidFill>
                <a:latin typeface="Segoe UI" panose="020B0502040204020203" pitchFamily="34" charset="0"/>
                <a:cs typeface="Segoe UI" panose="020B0502040204020203" pitchFamily="34" charset="0"/>
              </a:rPr>
            </a:br>
            <a:r>
              <a:rPr lang="en-US" sz="3200" b="1" dirty="0">
                <a:solidFill>
                  <a:srgbClr val="7030A0"/>
                </a:solidFill>
                <a:latin typeface="Segoe UI" panose="020B0502040204020203" pitchFamily="34" charset="0"/>
                <a:cs typeface="Segoe UI" panose="020B0502040204020203" pitchFamily="34" charset="0"/>
              </a:rPr>
              <a:t>Hello World function</a:t>
            </a:r>
          </a:p>
        </p:txBody>
      </p:sp>
      <p:sp>
        <p:nvSpPr>
          <p:cNvPr id="2" name="Text Placeholder 1"/>
          <p:cNvSpPr>
            <a:spLocks noGrp="1"/>
          </p:cNvSpPr>
          <p:nvPr>
            <p:ph type="body" sz="quarter" idx="10"/>
          </p:nvPr>
        </p:nvSpPr>
        <p:spPr>
          <a:xfrm>
            <a:off x="550985" y="1890296"/>
            <a:ext cx="11374096" cy="4556504"/>
          </a:xfrm>
        </p:spPr>
        <p:txBody>
          <a:bodyPr>
            <a:normAutofit/>
          </a:bodyPr>
          <a:lstStyle/>
          <a:p>
            <a:r>
              <a:rPr lang="en-US" sz="3200" dirty="0">
                <a:latin typeface="Segoe UI" panose="020B0502040204020203" pitchFamily="34" charset="0"/>
                <a:cs typeface="Segoe UI" panose="020B0502040204020203" pitchFamily="34" charset="0"/>
              </a:rPr>
              <a:t>Success Criteria</a:t>
            </a:r>
          </a:p>
          <a:p>
            <a:pPr lvl="1"/>
            <a:r>
              <a:rPr lang="en-US" sz="2800" dirty="0">
                <a:latin typeface="Segoe UI" panose="020B0502040204020203" pitchFamily="34" charset="0"/>
                <a:cs typeface="Segoe UI" panose="020B0502040204020203" pitchFamily="34" charset="0"/>
              </a:rPr>
              <a:t>Verify that you are able to open your function in a browser and pass your name in the query string. You should see a message like: </a:t>
            </a:r>
            <a:r>
              <a:rPr lang="en-US" sz="2800" i="1" dirty="0">
                <a:latin typeface="Segoe UI" panose="020B0502040204020203" pitchFamily="34" charset="0"/>
                <a:cs typeface="Segoe UI" panose="020B0502040204020203" pitchFamily="34" charset="0"/>
              </a:rPr>
              <a:t>Hello, </a:t>
            </a:r>
            <a:r>
              <a:rPr lang="en-US" sz="2800" i="1" dirty="0" err="1">
                <a:latin typeface="Segoe UI" panose="020B0502040204020203" pitchFamily="34" charset="0"/>
                <a:cs typeface="Segoe UI" panose="020B0502040204020203" pitchFamily="34" charset="0"/>
              </a:rPr>
              <a:t>YourName</a:t>
            </a:r>
            <a:r>
              <a:rPr lang="en-US" sz="2800" i="1" dirty="0">
                <a:latin typeface="Segoe UI" panose="020B0502040204020203" pitchFamily="34" charset="0"/>
                <a:cs typeface="Segoe UI" panose="020B0502040204020203" pitchFamily="34" charset="0"/>
              </a:rPr>
              <a:t>. This HTTP triggered function executed successfully</a:t>
            </a:r>
            <a:r>
              <a:rPr lang="en-US" sz="2800" dirty="0">
                <a:latin typeface="Segoe UI" panose="020B0502040204020203" pitchFamily="34" charset="0"/>
                <a:cs typeface="Segoe UI" panose="020B0502040204020203" pitchFamily="34" charset="0"/>
              </a:rPr>
              <a:t>.</a:t>
            </a:r>
          </a:p>
          <a:p>
            <a:r>
              <a:rPr lang="en-US" sz="3200" dirty="0">
                <a:latin typeface="Segoe UI" panose="020B0502040204020203" pitchFamily="34" charset="0"/>
                <a:cs typeface="Segoe UI" panose="020B0502040204020203" pitchFamily="34" charset="0"/>
              </a:rPr>
              <a:t>Understand the basic parts of an Azure Function’s code and how to publish it to Azure</a:t>
            </a:r>
          </a:p>
        </p:txBody>
      </p:sp>
      <p:pic>
        <p:nvPicPr>
          <p:cNvPr id="5" name="Picture 4" descr="Text&#10;&#10;Description automatically generated">
            <a:extLst>
              <a:ext uri="{FF2B5EF4-FFF2-40B4-BE49-F238E27FC236}">
                <a16:creationId xmlns:a16="http://schemas.microsoft.com/office/drawing/2014/main" id="{2D626920-EFD5-05E1-4B50-98C1F77DE5D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698523" y="-229216"/>
            <a:ext cx="3622431" cy="1704766"/>
          </a:xfrm>
          <a:prstGeom prst="rect">
            <a:avLst/>
          </a:prstGeom>
        </p:spPr>
      </p:pic>
    </p:spTree>
    <p:extLst>
      <p:ext uri="{BB962C8B-B14F-4D97-AF65-F5344CB8AC3E}">
        <p14:creationId xmlns:p14="http://schemas.microsoft.com/office/powerpoint/2010/main" val="33813732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69240" y="2084173"/>
            <a:ext cx="11653523" cy="1909818"/>
          </a:xfrm>
        </p:spPr>
        <p:txBody>
          <a:bodyPr/>
          <a:lstStyle/>
          <a:p>
            <a:pPr algn="ctr"/>
            <a:r>
              <a:rPr lang="en-US" dirty="0">
                <a:ln w="3175">
                  <a:noFill/>
                </a:ln>
                <a:solidFill>
                  <a:schemeClr val="bg1"/>
                </a:solidFill>
                <a:latin typeface="Segoe UI Light" panose="020B0502040204020203" pitchFamily="34" charset="0"/>
                <a:ea typeface="+mn-ea"/>
                <a:cs typeface="Segoe UI Light" panose="020B0502040204020203" pitchFamily="34" charset="0"/>
              </a:rPr>
              <a:t>Challenge 3</a:t>
            </a:r>
            <a:br>
              <a:rPr lang="en-US" dirty="0">
                <a:ln w="3175">
                  <a:noFill/>
                </a:ln>
                <a:solidFill>
                  <a:srgbClr val="9966FF"/>
                </a:solidFill>
                <a:latin typeface="Segoe UI Light" panose="020B0502040204020203" pitchFamily="34" charset="0"/>
                <a:ea typeface="+mn-ea"/>
                <a:cs typeface="Segoe UI Light" panose="020B0502040204020203" pitchFamily="34" charset="0"/>
              </a:rPr>
            </a:br>
            <a:r>
              <a:rPr lang="en-US" sz="5400" dirty="0">
                <a:ln w="3175">
                  <a:noFill/>
                </a:ln>
                <a:solidFill>
                  <a:srgbClr val="9966FF"/>
                </a:solidFill>
                <a:latin typeface="Segoe UI Light" panose="020B0502040204020203" pitchFamily="34" charset="0"/>
                <a:ea typeface="+mn-ea"/>
                <a:cs typeface="Segoe UI Light" panose="020B0502040204020203" pitchFamily="34" charset="0"/>
              </a:rPr>
              <a:t>Create Resources</a:t>
            </a:r>
          </a:p>
        </p:txBody>
      </p:sp>
      <p:pic>
        <p:nvPicPr>
          <p:cNvPr id="3" name="Picture 2" descr="Text&#10;&#10;Description automatically generated with medium confidence">
            <a:extLst>
              <a:ext uri="{FF2B5EF4-FFF2-40B4-BE49-F238E27FC236}">
                <a16:creationId xmlns:a16="http://schemas.microsoft.com/office/drawing/2014/main" id="{2BCF1BC1-7334-4A86-88BC-15FA13857E9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61540"/>
            <a:ext cx="4173794" cy="1964246"/>
          </a:xfrm>
          <a:prstGeom prst="rect">
            <a:avLst/>
          </a:prstGeom>
        </p:spPr>
      </p:pic>
    </p:spTree>
    <p:extLst>
      <p:ext uri="{BB962C8B-B14F-4D97-AF65-F5344CB8AC3E}">
        <p14:creationId xmlns:p14="http://schemas.microsoft.com/office/powerpoint/2010/main" val="408945047"/>
      </p:ext>
    </p:extLst>
  </p:cSld>
  <p:clrMapOvr>
    <a:masterClrMapping/>
  </p:clrMapOvr>
  <p:transition>
    <p:fade/>
  </p:transition>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4711</Words>
  <Application>Microsoft Office PowerPoint</Application>
  <PresentationFormat>Widescreen</PresentationFormat>
  <Paragraphs>714</Paragraphs>
  <Slides>48</Slides>
  <Notes>47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Calibri</vt:lpstr>
      <vt:lpstr>Calibri Light</vt:lpstr>
      <vt:lpstr>MS Shell Dlg 2</vt:lpstr>
      <vt:lpstr>Segoe UI</vt:lpstr>
      <vt:lpstr>Segoe UI Light</vt:lpstr>
      <vt:lpstr>Segoe UI Semibold</vt:lpstr>
      <vt:lpstr>Segoe UI Semilight</vt:lpstr>
      <vt:lpstr>Wingdings</vt:lpstr>
      <vt:lpstr>2_Office Theme</vt:lpstr>
      <vt:lpstr>Azure Serverless</vt:lpstr>
      <vt:lpstr>PowerPoint Presentation</vt:lpstr>
      <vt:lpstr>PowerPoint Presentation</vt:lpstr>
      <vt:lpstr>Challenge Zero Pre-requirements</vt:lpstr>
      <vt:lpstr>Challenge 1 Setup Local Environment</vt:lpstr>
      <vt:lpstr>Challenge #1 Local Setup</vt:lpstr>
      <vt:lpstr>Challenge 2 Create a Hello World function</vt:lpstr>
      <vt:lpstr>Challenge #2 Hello World function</vt:lpstr>
      <vt:lpstr>Challenge 3 Create Resources</vt:lpstr>
      <vt:lpstr>Challenge #3 Create Resources</vt:lpstr>
      <vt:lpstr>Challenge 4 Configure the App</vt:lpstr>
      <vt:lpstr>Challenge #4 Configuration</vt:lpstr>
      <vt:lpstr>Challenge 5 Deployment</vt:lpstr>
      <vt:lpstr>Challenge #5 Deployment</vt:lpstr>
      <vt:lpstr>Challenge 6 Create Functions in the Portal</vt:lpstr>
      <vt:lpstr>Challenge #6 Create two new functions</vt:lpstr>
      <vt:lpstr>Challenge 7 Monitoring</vt:lpstr>
      <vt:lpstr>Challenge #7 Monitoring</vt:lpstr>
      <vt:lpstr>Challenge 8 Data Export workflow</vt:lpstr>
      <vt:lpstr>Challenge #8 Data Export</vt:lpstr>
      <vt:lpstr>Thank You for Attending! https://aka.ms/wth </vt:lpstr>
      <vt:lpstr>Azure Serverless</vt:lpstr>
      <vt:lpstr>Before cloud</vt:lpstr>
      <vt:lpstr>The “evolution” of application platforms</vt:lpstr>
      <vt:lpstr>Then came IaaS—table stakes for digital business</vt:lpstr>
      <vt:lpstr>Modernize your apps with PaaS</vt:lpstr>
      <vt:lpstr>Then PaaS, critical for digital transformation </vt:lpstr>
      <vt:lpstr>Serverless, the future platform for next gen apps </vt:lpstr>
      <vt:lpstr>What is Serverless? </vt:lpstr>
      <vt:lpstr>Benefits of Serverless </vt:lpstr>
      <vt:lpstr>Build apps faster with Serverless</vt:lpstr>
      <vt:lpstr>Serverless application platform components</vt:lpstr>
      <vt:lpstr>Scenarios</vt:lpstr>
      <vt:lpstr>Azure Functions</vt:lpstr>
      <vt:lpstr>Introducing Functions </vt:lpstr>
      <vt:lpstr>Use bindings in your code</vt:lpstr>
      <vt:lpstr>Triggers and Bindings</vt:lpstr>
      <vt:lpstr>Seamless DevOps experience with Functions</vt:lpstr>
      <vt:lpstr>Azure Logic Apps</vt:lpstr>
      <vt:lpstr>Azure Logic Apps  </vt:lpstr>
      <vt:lpstr>Logic Apps Workflow  Designer</vt:lpstr>
      <vt:lpstr>Logic Apps </vt:lpstr>
      <vt:lpstr>Logic Apps  connectors— Over 100  and growing </vt:lpstr>
      <vt:lpstr>Logic Apps connects everything</vt:lpstr>
      <vt:lpstr>Azure Event Grid</vt:lpstr>
      <vt:lpstr>Manage all events in one place</vt:lpstr>
      <vt:lpstr>Manage all events in one place</vt:lpstr>
      <vt:lpstr>Ensure reliability and performance in your apps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2022-05-07T20:57:19Z</dcterms:created>
  <dcterms:modified xsi:type="dcterms:W3CDTF">2024-02-27T23:55:29Z</dcterms:modified>
</cp:coreProperties>
</file>