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 id="2147483683" r:id="rId2"/>
    <p:sldMasterId id="2147483684" r:id="rId3"/>
  </p:sldMasterIdLst>
  <p:notesMasterIdLst>
    <p:notesMasterId r:id="rId48"/>
  </p:notesMasterIdLst>
  <p:sldIdLst>
    <p:sldId id="256" r:id="rId4"/>
    <p:sldId id="257" r:id="rId5"/>
    <p:sldId id="258"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6" r:id="rId47"/>
  </p:sldIdLst>
  <p:sldSz cx="9144000" cy="5143500" type="screen16x9"/>
  <p:notesSz cx="6858000" cy="9144000"/>
  <p:embeddedFontLst>
    <p:embeddedFont>
      <p:font typeface="PT Serif" panose="020A0603040505020204" pitchFamily="18" charset="0"/>
      <p:regular r:id="rId49"/>
      <p:bold r:id="rId50"/>
      <p:italic r:id="rId51"/>
      <p:boldItalic r:id="rId52"/>
    </p:embeddedFont>
    <p:embeddedFont>
      <p:font typeface="Roboto" panose="02000000000000000000" pitchFamily="2" charset="0"/>
      <p:regular r:id="rId53"/>
      <p:bold r:id="rId54"/>
      <p:italic r:id="rId55"/>
      <p:boldItalic r:id="rId56"/>
    </p:embeddedFont>
    <p:embeddedFont>
      <p:font typeface="Tahoma" panose="020B0604030504040204" pitchFamily="34" charset="0"/>
      <p:regular r:id="rId57"/>
      <p:bold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font" Target="fonts/font2.fntdata"/><Relationship Id="rId55" Type="http://schemas.openxmlformats.org/officeDocument/2006/relationships/font" Target="fonts/font7.fntdata"/><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font" Target="fonts/font5.fntdata"/><Relationship Id="rId58" Type="http://schemas.openxmlformats.org/officeDocument/2006/relationships/font" Target="fonts/font10.fntdata"/><Relationship Id="rId5" Type="http://schemas.openxmlformats.org/officeDocument/2006/relationships/slide" Target="slides/slide2.xml"/><Relationship Id="rId61" Type="http://schemas.openxmlformats.org/officeDocument/2006/relationships/theme" Target="theme/theme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56" Type="http://schemas.openxmlformats.org/officeDocument/2006/relationships/font" Target="fonts/font8.fntdata"/><Relationship Id="rId8" Type="http://schemas.openxmlformats.org/officeDocument/2006/relationships/slide" Target="slides/slide5.xml"/><Relationship Id="rId51" Type="http://schemas.openxmlformats.org/officeDocument/2006/relationships/font" Target="fonts/font3.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font" Target="fonts/font6.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font" Target="fonts/font4.fntdata"/><Relationship Id="rId6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www.mysqltutorial.org/mysql-now/"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styde.net/mantener-la-hora-correcta-con-mysql-automaticamente/"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8d360a19fa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17" name="Google Shape;317;g28d360a19fa_0_9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8d360a19fa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24" name="Google Shape;324;g28d360a19fa_0_17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a:buNone/>
            </a:pPr>
            <a:r>
              <a:rPr lang="es">
                <a:solidFill>
                  <a:schemeClr val="dk1"/>
                </a:solidFill>
              </a:rPr>
              <a:t>El </a:t>
            </a:r>
            <a:r>
              <a:rPr lang="es" b="1">
                <a:solidFill>
                  <a:schemeClr val="dk1"/>
                </a:solidFill>
              </a:rPr>
              <a:t>charset</a:t>
            </a:r>
            <a:r>
              <a:rPr lang="es">
                <a:solidFill>
                  <a:schemeClr val="dk1"/>
                </a:solidFill>
              </a:rPr>
              <a:t> es un conjunto de símbolos y codificaciones, es decir, la forma en que la base de datos guarda internamente los datos. Mientras que el </a:t>
            </a:r>
            <a:r>
              <a:rPr lang="es" b="1">
                <a:solidFill>
                  <a:schemeClr val="dk1"/>
                </a:solidFill>
              </a:rPr>
              <a:t>collation</a:t>
            </a:r>
            <a:r>
              <a:rPr lang="es">
                <a:solidFill>
                  <a:schemeClr val="dk1"/>
                </a:solidFill>
              </a:rPr>
              <a:t> es el conjunto de reglas que se aplican para comparar caracteres en un </a:t>
            </a:r>
            <a:r>
              <a:rPr lang="es" b="1">
                <a:solidFill>
                  <a:schemeClr val="dk1"/>
                </a:solidFill>
              </a:rPr>
              <a:t>charset</a:t>
            </a:r>
            <a:r>
              <a:rPr lang="es">
                <a:solidFill>
                  <a:schemeClr val="dk1"/>
                </a:solidFill>
              </a:rPr>
              <a:t> , es decir, indica a la base de datos como debe comparar los datos.</a:t>
            </a:r>
            <a:endParaRPr>
              <a:solidFill>
                <a:schemeClr val="dk1"/>
              </a:solidFill>
            </a:endParaRPr>
          </a:p>
          <a:p>
            <a:pPr marL="0" lvl="0" indent="0" algn="l" rtl="0">
              <a:lnSpc>
                <a:spcPct val="100000"/>
              </a:lnSpc>
              <a:spcBef>
                <a:spcPts val="0"/>
              </a:spcBef>
              <a:spcAft>
                <a:spcPts val="0"/>
              </a:spcAft>
              <a:buSzPts val="1400"/>
              <a:buNone/>
            </a:pPr>
            <a:endParaRPr/>
          </a:p>
        </p:txBody>
      </p:sp>
      <p:sp>
        <p:nvSpPr>
          <p:cNvPr id="325" name="Google Shape;325;g28d360a19fa_0_175: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s" sz="1400" b="0" i="0" u="none" strike="noStrike" cap="none">
                <a:solidFill>
                  <a:srgbClr val="000000"/>
                </a:solidFill>
                <a:latin typeface="Arial"/>
                <a:ea typeface="Arial"/>
                <a:cs typeface="Arial"/>
                <a:sym typeface="Arial"/>
              </a:rPr>
              <a:t>11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8d360a19f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32" name="Google Shape;332;g28d360a19fa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
              <a:t>dominios básicos en BD</a:t>
            </a:r>
            <a:endParaRPr/>
          </a:p>
        </p:txBody>
      </p:sp>
      <p:sp>
        <p:nvSpPr>
          <p:cNvPr id="333" name="Google Shape;333;g28d360a19fa_0_0: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s" sz="1400" b="0" i="0" u="none" strike="noStrike" cap="none">
                <a:solidFill>
                  <a:srgbClr val="000000"/>
                </a:solidFill>
                <a:latin typeface="Arial"/>
                <a:ea typeface="Arial"/>
                <a:cs typeface="Arial"/>
                <a:sym typeface="Arial"/>
              </a:rPr>
              <a:t>12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8d360a19f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39" name="Google Shape;339;g28d360a19fa_0_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g28d360a19fa_0_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s" sz="1400" b="0" i="0" u="none" strike="noStrike" cap="none">
                <a:solidFill>
                  <a:srgbClr val="000000"/>
                </a:solidFill>
                <a:latin typeface="Arial"/>
                <a:ea typeface="Arial"/>
                <a:cs typeface="Arial"/>
                <a:sym typeface="Arial"/>
              </a:rPr>
              <a:t>13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8d360a19f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46" name="Google Shape;346;g28d360a19fa_0_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g28d360a19fa_0_1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s" sz="1400" b="0" i="0" u="none" strike="noStrike" cap="none">
                <a:solidFill>
                  <a:srgbClr val="000000"/>
                </a:solidFill>
                <a:latin typeface="Arial"/>
                <a:ea typeface="Arial"/>
                <a:cs typeface="Arial"/>
                <a:sym typeface="Arial"/>
              </a:rPr>
              <a:t>14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28d360a19f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4" name="Google Shape;354;g28d360a19fa_0_1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s" sz="1100">
                <a:solidFill>
                  <a:schemeClr val="dk1"/>
                </a:solidFill>
              </a:rPr>
              <a:t>El 20 de septiembre de 1999, Kanada y Takahashi consiguen </a:t>
            </a:r>
            <a:r>
              <a:rPr lang="es" sz="1100" b="1">
                <a:solidFill>
                  <a:schemeClr val="dk1"/>
                </a:solidFill>
              </a:rPr>
              <a:t>206.158.430.000</a:t>
            </a:r>
            <a:r>
              <a:rPr lang="es" sz="1100">
                <a:solidFill>
                  <a:schemeClr val="dk1"/>
                </a:solidFill>
              </a:rPr>
              <a:t> decimales para el número pi. Hacen dos cálculos independientes. El programa principal utiliza el algoritmo de Gauss-Legendre (Brent-Salamin) y tarda un total de 37h 21m 04s. El programa de verificación utiliza el algoritmo de convergencia de cuarto orden de Borwein y tarda un total de 46h 07m 10s. El ordenador es un Hitachi SR8000 de la Universidad de Tokio, con 128 microprocesadores y una memoria principal superior a 800 GB. La velocidad de proceso para cada uno de los microprocesadores puede alcanzar los 8.000.000.000 de FLOPs (8.000 megaflops, 8*10</a:t>
            </a:r>
            <a:r>
              <a:rPr lang="es" sz="1100" baseline="30000">
                <a:solidFill>
                  <a:schemeClr val="dk1"/>
                </a:solidFill>
              </a:rPr>
              <a:t>9</a:t>
            </a:r>
            <a:r>
              <a:rPr lang="es" sz="1100">
                <a:solidFill>
                  <a:schemeClr val="dk1"/>
                </a:solidFill>
              </a:rPr>
              <a:t> operaciones de coma flotante por segundo).</a:t>
            </a:r>
            <a:endParaRPr sz="1100">
              <a:solidFill>
                <a:schemeClr val="dk1"/>
              </a:solidFill>
            </a:endParaRPr>
          </a:p>
          <a:p>
            <a:pPr marL="0" lvl="0" indent="0" algn="l" rtl="0">
              <a:lnSpc>
                <a:spcPct val="100000"/>
              </a:lnSpc>
              <a:spcBef>
                <a:spcPts val="0"/>
              </a:spcBef>
              <a:spcAft>
                <a:spcPts val="0"/>
              </a:spcAft>
              <a:buSzPts val="1400"/>
              <a:buNone/>
            </a:pPr>
            <a:endParaRPr/>
          </a:p>
        </p:txBody>
      </p:sp>
      <p:sp>
        <p:nvSpPr>
          <p:cNvPr id="355" name="Google Shape;355;g28d360a19fa_0_19: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s" sz="1400" b="0" i="0" u="none" strike="noStrike" cap="none">
                <a:solidFill>
                  <a:srgbClr val="000000"/>
                </a:solidFill>
                <a:latin typeface="Arial"/>
                <a:ea typeface="Arial"/>
                <a:cs typeface="Arial"/>
                <a:sym typeface="Arial"/>
              </a:rPr>
              <a:t>15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28d360a19fa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63" name="Google Shape;363;g28d360a19fa_0_2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4" name="Google Shape;364;g28d360a19fa_0_27: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s" sz="1400" b="0" i="0" u="none" strike="noStrike" cap="none">
                <a:solidFill>
                  <a:srgbClr val="000000"/>
                </a:solidFill>
                <a:latin typeface="Arial"/>
                <a:ea typeface="Arial"/>
                <a:cs typeface="Arial"/>
                <a:sym typeface="Arial"/>
              </a:rPr>
              <a:t>16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8d360a19fa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71" name="Google Shape;371;g28d360a19fa_0_6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2" name="Google Shape;372;g28d360a19fa_0_6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s" sz="1400" b="0" i="0" u="none" strike="noStrike" cap="none">
                <a:solidFill>
                  <a:srgbClr val="000000"/>
                </a:solidFill>
                <a:latin typeface="Arial"/>
                <a:ea typeface="Arial"/>
                <a:cs typeface="Arial"/>
                <a:sym typeface="Arial"/>
              </a:rPr>
              <a:t>17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28d360a19fa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78" name="Google Shape;378;g28d360a19fa_0_7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9" name="Google Shape;379;g28d360a19fa_0_7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s" sz="1400" b="0" i="0" u="none" strike="noStrike" cap="none">
                <a:solidFill>
                  <a:srgbClr val="000000"/>
                </a:solidFill>
                <a:latin typeface="Arial"/>
                <a:ea typeface="Arial"/>
                <a:cs typeface="Arial"/>
                <a:sym typeface="Arial"/>
              </a:rPr>
              <a:t>18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28d360a19fa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87" name="Google Shape;387;g28d360a19fa_0_8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8" name="Google Shape;388;g28d360a19fa_0_80: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s" sz="1400" b="0" i="0" u="none" strike="noStrike" cap="none">
                <a:solidFill>
                  <a:srgbClr val="000000"/>
                </a:solidFill>
                <a:latin typeface="Arial"/>
                <a:ea typeface="Arial"/>
                <a:cs typeface="Arial"/>
                <a:sym typeface="Arial"/>
              </a:rPr>
              <a:t>19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28d360a19fa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96" name="Google Shape;396;g28d360a19fa_0_8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7" name="Google Shape;397;g28d360a19fa_0_88: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s" sz="1400" b="0" i="0" u="none" strike="noStrike" cap="none">
                <a:solidFill>
                  <a:srgbClr val="000000"/>
                </a:solidFill>
                <a:latin typeface="Arial"/>
                <a:ea typeface="Arial"/>
                <a:cs typeface="Arial"/>
                <a:sym typeface="Arial"/>
              </a:rPr>
              <a:t>20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28d360a19fa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04" name="Google Shape;404;g28d360a19fa_0_10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5" name="Google Shape;405;g28d360a19fa_0_10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s" sz="1400" b="0" i="0" u="none" strike="noStrike" cap="none">
                <a:solidFill>
                  <a:srgbClr val="000000"/>
                </a:solidFill>
                <a:latin typeface="Arial"/>
                <a:ea typeface="Arial"/>
                <a:cs typeface="Arial"/>
                <a:sym typeface="Arial"/>
              </a:rPr>
              <a:t>21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11" name="Google Shape;411;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2" name="Google Shape;412;p4: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s" sz="1400" b="0" i="0" u="none" strike="noStrike" cap="none">
                <a:solidFill>
                  <a:srgbClr val="000000"/>
                </a:solidFill>
                <a:latin typeface="Arial"/>
                <a:ea typeface="Arial"/>
                <a:cs typeface="Arial"/>
                <a:sym typeface="Arial"/>
              </a:rPr>
              <a:t>22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8" name="Google Shape;41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24" name="Google Shape;424;p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5" name="Google Shape;425;p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s" sz="1400" b="0" i="0" u="none" strike="noStrike" cap="none">
                <a:solidFill>
                  <a:srgbClr val="000000"/>
                </a:solidFill>
                <a:latin typeface="Arial"/>
                <a:ea typeface="Arial"/>
                <a:cs typeface="Arial"/>
                <a:sym typeface="Arial"/>
              </a:rPr>
              <a:t>24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31" name="Google Shape;431;p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 sz="1600">
                <a:solidFill>
                  <a:schemeClr val="dk1"/>
                </a:solidFill>
                <a:latin typeface="Roboto"/>
                <a:ea typeface="Roboto"/>
                <a:cs typeface="Roboto"/>
                <a:sym typeface="Roboto"/>
              </a:rPr>
              <a:t>A la hora de almacenar fechas, hay que tener en cuenta que Mysql no comprueba de una manera estricta si una fecha es válida o no. Simplemente comprueba que el mes está comprendido entre 0 y 12 y que el día esta comprendido entre 0 y 31.</a:t>
            </a:r>
            <a:endParaRPr sz="1600">
              <a:solidFill>
                <a:schemeClr val="dk1"/>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r>
              <a:rPr lang="es" sz="1600">
                <a:solidFill>
                  <a:schemeClr val="dk1"/>
                </a:solidFill>
              </a:rPr>
              <a:t>TIMESTAMP es afectada por las configuraciones/ajustes de la zona horaria. Mientras que DATETIME es constante.Usar TimeStamp cuando quieras asegurarte de que dicha fecha se establezca automáticamente cuando se inserte o actualice el registro.</a:t>
            </a:r>
            <a:endParaRPr sz="2100">
              <a:solidFill>
                <a:schemeClr val="dk1"/>
              </a:solidFill>
              <a:latin typeface="Roboto"/>
              <a:ea typeface="Roboto"/>
              <a:cs typeface="Roboto"/>
              <a:sym typeface="Roboto"/>
            </a:endParaRPr>
          </a:p>
        </p:txBody>
      </p:sp>
      <p:sp>
        <p:nvSpPr>
          <p:cNvPr id="432" name="Google Shape;432;p7: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s" sz="1400" b="0" i="0" u="none" strike="noStrike" cap="none">
                <a:solidFill>
                  <a:srgbClr val="000000"/>
                </a:solidFill>
                <a:latin typeface="Arial"/>
                <a:ea typeface="Arial"/>
                <a:cs typeface="Arial"/>
                <a:sym typeface="Arial"/>
              </a:rPr>
              <a:t>25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0" name="Google Shape;4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46" name="Google Shape;446;p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7" name="Google Shape;447;p9: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s" sz="1400" b="0" i="0" u="none" strike="noStrike" cap="none">
                <a:solidFill>
                  <a:srgbClr val="000000"/>
                </a:solidFill>
                <a:latin typeface="Arial"/>
                <a:ea typeface="Arial"/>
                <a:cs typeface="Arial"/>
                <a:sym typeface="Arial"/>
              </a:rPr>
              <a:t>27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55" name="Google Shape;455;p1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
              <a:t>función now()</a:t>
            </a:r>
            <a:endParaRPr/>
          </a:p>
          <a:p>
            <a:pPr marL="0" lvl="0" indent="0" algn="l" rtl="0">
              <a:lnSpc>
                <a:spcPct val="100000"/>
              </a:lnSpc>
              <a:spcBef>
                <a:spcPts val="0"/>
              </a:spcBef>
              <a:spcAft>
                <a:spcPts val="0"/>
              </a:spcAft>
              <a:buSzPts val="1400"/>
              <a:buNone/>
            </a:pPr>
            <a:r>
              <a:rPr lang="es" u="sng">
                <a:solidFill>
                  <a:schemeClr val="hlink"/>
                </a:solidFill>
                <a:hlinkClick r:id="rId3"/>
              </a:rPr>
              <a:t>https://www.mysqltutorial.org/mysql-now/</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s"/>
              <a:t>test obtener la fecha como un número. select now() + 0</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s"/>
              <a:t>test obtener fechas constantes (datetime) :SELECT NOW(), SLEEP(5), NOW();</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s"/>
              <a:t>test obtener fecha exacta de ejecución de consultas SELECT SYSDATE(), SLEEP(5), SYSDATE();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s"/>
              <a:t>colocar la zona de tiempo: SET time_zone = your_time_zone;</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s" u="sng">
                <a:solidFill>
                  <a:schemeClr val="hlink"/>
                </a:solidFill>
                <a:hlinkClick r:id="rId4"/>
              </a:rPr>
              <a:t>https://styde.net/mantener-la-hora-correcta-con-mysql-automaticamente/</a:t>
            </a:r>
            <a:r>
              <a:rPr lang="es"/>
              <a:t> para zonas horarias.</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
        <p:nvSpPr>
          <p:cNvPr id="456" name="Google Shape;456;p10: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s" sz="1400" b="0" i="0" u="none" strike="noStrike" cap="none">
                <a:solidFill>
                  <a:srgbClr val="000000"/>
                </a:solidFill>
                <a:latin typeface="Arial"/>
                <a:ea typeface="Arial"/>
                <a:cs typeface="Arial"/>
                <a:sym typeface="Arial"/>
              </a:rPr>
              <a:t>28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62" name="Google Shape;462;p1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s" sz="1200">
                <a:solidFill>
                  <a:schemeClr val="dk1"/>
                </a:solidFill>
                <a:latin typeface="Tahoma"/>
                <a:ea typeface="Tahoma"/>
                <a:cs typeface="Tahoma"/>
                <a:sym typeface="Tahoma"/>
              </a:rPr>
              <a:t>El formato de la fecha debe ser YYYY-MM-DD HH:MM:SS, aunque para obtener el año, mes o día solo es necesario YYYY-MM-DD</a:t>
            </a:r>
            <a:endParaRPr/>
          </a:p>
        </p:txBody>
      </p:sp>
      <p:sp>
        <p:nvSpPr>
          <p:cNvPr id="463" name="Google Shape;463;p1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s" sz="1400" b="0" i="0" u="none" strike="noStrike" cap="none">
                <a:solidFill>
                  <a:srgbClr val="000000"/>
                </a:solidFill>
                <a:latin typeface="Arial"/>
                <a:ea typeface="Arial"/>
                <a:cs typeface="Arial"/>
                <a:sym typeface="Arial"/>
              </a:rPr>
              <a:t>29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69" name="Google Shape;469;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1200"/>
              </a:spcAft>
              <a:buSzPts val="1400"/>
              <a:buNone/>
            </a:pPr>
            <a:r>
              <a:rPr lang="es" sz="1200">
                <a:solidFill>
                  <a:schemeClr val="dk1"/>
                </a:solidFill>
                <a:latin typeface="Tahoma"/>
                <a:ea typeface="Tahoma"/>
                <a:cs typeface="Tahoma"/>
                <a:sym typeface="Tahoma"/>
              </a:rPr>
              <a:t>El formato de la fecha debe ser YYYY-MM-DD HH:MM:SS, aunque para obtener el año, mes o día solo es necesario YYYY-MM-DD</a:t>
            </a:r>
            <a:endParaRPr/>
          </a:p>
        </p:txBody>
      </p:sp>
      <p:sp>
        <p:nvSpPr>
          <p:cNvPr id="470" name="Google Shape;470;p1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s" sz="1400" b="0" i="0" u="none" strike="noStrike" cap="none">
                <a:solidFill>
                  <a:srgbClr val="000000"/>
                </a:solidFill>
                <a:latin typeface="Arial"/>
                <a:ea typeface="Arial"/>
                <a:cs typeface="Arial"/>
                <a:sym typeface="Arial"/>
              </a:rPr>
              <a:t>30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76" name="Google Shape;476;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7" name="Google Shape;477;p13: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s" sz="1400" b="0" i="0" u="none" strike="noStrike" cap="none">
                <a:solidFill>
                  <a:srgbClr val="000000"/>
                </a:solidFill>
                <a:latin typeface="Arial"/>
                <a:ea typeface="Arial"/>
                <a:cs typeface="Arial"/>
                <a:sym typeface="Arial"/>
              </a:rPr>
              <a:t>31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83" name="Google Shape;483;p1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4" name="Google Shape;484;p14: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s" sz="1400" b="0" i="0" u="none" strike="noStrike" cap="none">
                <a:solidFill>
                  <a:srgbClr val="000000"/>
                </a:solidFill>
                <a:latin typeface="Arial"/>
                <a:ea typeface="Arial"/>
                <a:cs typeface="Arial"/>
                <a:sym typeface="Arial"/>
              </a:rPr>
              <a:t>32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96" name="Google Shape;496;p1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7" name="Google Shape;497;p15: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s" sz="1400" b="0" i="0" u="none" strike="noStrike" cap="none">
                <a:solidFill>
                  <a:srgbClr val="000000"/>
                </a:solidFill>
                <a:latin typeface="Arial"/>
                <a:ea typeface="Arial"/>
                <a:cs typeface="Arial"/>
                <a:sym typeface="Arial"/>
              </a:rPr>
              <a:t>33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04" name="Google Shape;504;p1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5" name="Google Shape;505;p1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s" sz="1400" b="0" i="0" u="none" strike="noStrike" cap="none">
                <a:solidFill>
                  <a:srgbClr val="000000"/>
                </a:solidFill>
                <a:latin typeface="Arial"/>
                <a:ea typeface="Arial"/>
                <a:cs typeface="Arial"/>
                <a:sym typeface="Arial"/>
              </a:rPr>
              <a:t>34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2" name="Google Shape;51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7" name="Google Shape;51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4" name="Google Shape;52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1" name="Google Shape;53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8" name="Google Shape;538;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91690579c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91690579c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5" name="Google Shape;545;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2" name="Google Shape;55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9" name="Google Shape;55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6" name="Google Shape;566;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4" name="Google Shape;584;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91690579c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91690579c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91690579cc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91690579cc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91690579cc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91690579cc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91690579cc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91690579cc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8d360a1b7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8d360a1b7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txBox="1">
            <a:spLocks noGrp="1"/>
          </p:cNvSpPr>
          <p:nvPr>
            <p:ph type="ctrTitle"/>
          </p:nvPr>
        </p:nvSpPr>
        <p:spPr>
          <a:xfrm>
            <a:off x="390525" y="1819275"/>
            <a:ext cx="8222100" cy="9336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69" name="Google Shape;69;p1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0"/>
        <p:cNvGrpSpPr/>
        <p:nvPr/>
      </p:nvGrpSpPr>
      <p:grpSpPr>
        <a:xfrm>
          <a:off x="0" y="0"/>
          <a:ext cx="0" cy="0"/>
          <a:chOff x="0" y="0"/>
          <a:chExt cx="0" cy="0"/>
        </a:xfrm>
      </p:grpSpPr>
      <p:sp>
        <p:nvSpPr>
          <p:cNvPr id="71" name="Google Shape;71;p1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5"/>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74" name="Google Shape;74;p15"/>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75" name="Google Shape;75;p15"/>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6"/>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6"/>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6"/>
          <p:cNvSpPr txBox="1">
            <a:spLocks noGrp="1"/>
          </p:cNvSpPr>
          <p:nvPr>
            <p:ph type="title"/>
          </p:nvPr>
        </p:nvSpPr>
        <p:spPr>
          <a:xfrm>
            <a:off x="226078" y="357800"/>
            <a:ext cx="2808000" cy="953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80" name="Google Shape;80;p16"/>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Clr>
                <a:schemeClr val="lt1"/>
              </a:buClr>
              <a:buSzPts val="1200"/>
              <a:buChar char="●"/>
              <a:defRPr sz="1200">
                <a:solidFill>
                  <a:schemeClr val="lt1"/>
                </a:solidFill>
              </a:defRPr>
            </a:lvl1pPr>
            <a:lvl2pPr marL="914400" lvl="1" indent="-304800" algn="l">
              <a:lnSpc>
                <a:spcPct val="115000"/>
              </a:lnSpc>
              <a:spcBef>
                <a:spcPts val="1600"/>
              </a:spcBef>
              <a:spcAft>
                <a:spcPts val="0"/>
              </a:spcAft>
              <a:buClr>
                <a:schemeClr val="lt1"/>
              </a:buClr>
              <a:buSzPts val="1200"/>
              <a:buChar char="○"/>
              <a:defRPr sz="1200">
                <a:solidFill>
                  <a:schemeClr val="lt1"/>
                </a:solidFill>
              </a:defRPr>
            </a:lvl2pPr>
            <a:lvl3pPr marL="1371600" lvl="2" indent="-304800" algn="l">
              <a:lnSpc>
                <a:spcPct val="115000"/>
              </a:lnSpc>
              <a:spcBef>
                <a:spcPts val="1600"/>
              </a:spcBef>
              <a:spcAft>
                <a:spcPts val="0"/>
              </a:spcAft>
              <a:buClr>
                <a:schemeClr val="lt1"/>
              </a:buClr>
              <a:buSzPts val="1200"/>
              <a:buChar char="■"/>
              <a:defRPr sz="1200">
                <a:solidFill>
                  <a:schemeClr val="lt1"/>
                </a:solidFill>
              </a:defRPr>
            </a:lvl3pPr>
            <a:lvl4pPr marL="1828800" lvl="3" indent="-304800" algn="l">
              <a:lnSpc>
                <a:spcPct val="115000"/>
              </a:lnSpc>
              <a:spcBef>
                <a:spcPts val="1600"/>
              </a:spcBef>
              <a:spcAft>
                <a:spcPts val="0"/>
              </a:spcAft>
              <a:buClr>
                <a:schemeClr val="lt1"/>
              </a:buClr>
              <a:buSzPts val="1200"/>
              <a:buChar char="●"/>
              <a:defRPr sz="1200">
                <a:solidFill>
                  <a:schemeClr val="lt1"/>
                </a:solidFill>
              </a:defRPr>
            </a:lvl4pPr>
            <a:lvl5pPr marL="2286000" lvl="4" indent="-304800" algn="l">
              <a:lnSpc>
                <a:spcPct val="115000"/>
              </a:lnSpc>
              <a:spcBef>
                <a:spcPts val="1600"/>
              </a:spcBef>
              <a:spcAft>
                <a:spcPts val="0"/>
              </a:spcAft>
              <a:buClr>
                <a:schemeClr val="lt1"/>
              </a:buClr>
              <a:buSzPts val="1200"/>
              <a:buChar char="○"/>
              <a:defRPr sz="1200">
                <a:solidFill>
                  <a:schemeClr val="lt1"/>
                </a:solidFill>
              </a:defRPr>
            </a:lvl5pPr>
            <a:lvl6pPr marL="2743200" lvl="5" indent="-304800" algn="l">
              <a:lnSpc>
                <a:spcPct val="115000"/>
              </a:lnSpc>
              <a:spcBef>
                <a:spcPts val="1600"/>
              </a:spcBef>
              <a:spcAft>
                <a:spcPts val="0"/>
              </a:spcAft>
              <a:buClr>
                <a:schemeClr val="lt1"/>
              </a:buClr>
              <a:buSzPts val="1200"/>
              <a:buChar char="■"/>
              <a:defRPr sz="1200">
                <a:solidFill>
                  <a:schemeClr val="lt1"/>
                </a:solidFill>
              </a:defRPr>
            </a:lvl6pPr>
            <a:lvl7pPr marL="3200400" lvl="6" indent="-304800" algn="l">
              <a:lnSpc>
                <a:spcPct val="115000"/>
              </a:lnSpc>
              <a:spcBef>
                <a:spcPts val="1600"/>
              </a:spcBef>
              <a:spcAft>
                <a:spcPts val="0"/>
              </a:spcAft>
              <a:buClr>
                <a:schemeClr val="lt1"/>
              </a:buClr>
              <a:buSzPts val="1200"/>
              <a:buChar char="●"/>
              <a:defRPr sz="1200">
                <a:solidFill>
                  <a:schemeClr val="lt1"/>
                </a:solidFill>
              </a:defRPr>
            </a:lvl7pPr>
            <a:lvl8pPr marL="3657600" lvl="7" indent="-304800" algn="l">
              <a:lnSpc>
                <a:spcPct val="115000"/>
              </a:lnSpc>
              <a:spcBef>
                <a:spcPts val="1600"/>
              </a:spcBef>
              <a:spcAft>
                <a:spcPts val="0"/>
              </a:spcAft>
              <a:buClr>
                <a:schemeClr val="lt1"/>
              </a:buClr>
              <a:buSzPts val="1200"/>
              <a:buChar char="○"/>
              <a:defRPr sz="1200">
                <a:solidFill>
                  <a:schemeClr val="lt1"/>
                </a:solidFill>
              </a:defRPr>
            </a:lvl8pPr>
            <a:lvl9pPr marL="4114800" lvl="8" indent="-304800" algn="l">
              <a:lnSpc>
                <a:spcPct val="115000"/>
              </a:lnSpc>
              <a:spcBef>
                <a:spcPts val="1600"/>
              </a:spcBef>
              <a:spcAft>
                <a:spcPts val="1600"/>
              </a:spcAft>
              <a:buClr>
                <a:schemeClr val="lt1"/>
              </a:buClr>
              <a:buSzPts val="1200"/>
              <a:buChar char="■"/>
              <a:defRPr sz="1200">
                <a:solidFill>
                  <a:schemeClr val="lt1"/>
                </a:solidFill>
              </a:defRPr>
            </a:lvl9pPr>
          </a:lstStyle>
          <a:p>
            <a:endParaRPr/>
          </a:p>
        </p:txBody>
      </p:sp>
      <p:sp>
        <p:nvSpPr>
          <p:cNvPr id="81" name="Google Shape;81;p1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2"/>
        <p:cNvGrpSpPr/>
        <p:nvPr/>
      </p:nvGrpSpPr>
      <p:grpSpPr>
        <a:xfrm>
          <a:off x="0" y="0"/>
          <a:ext cx="0" cy="0"/>
          <a:chOff x="0" y="0"/>
          <a:chExt cx="0" cy="0"/>
        </a:xfrm>
      </p:grpSpPr>
      <p:sp>
        <p:nvSpPr>
          <p:cNvPr id="83" name="Google Shape;83;p17"/>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7"/>
          <p:cNvSpPr/>
          <p:nvPr/>
        </p:nvSpPr>
        <p:spPr>
          <a:xfrm flipH="1">
            <a:off x="8246400" y="4245875"/>
            <a:ext cx="897600" cy="897600"/>
          </a:xfrm>
          <a:prstGeom prst="round1Rect">
            <a:avLst>
              <a:gd name="adj" fmla="val 16667"/>
            </a:avLst>
          </a:prstGeom>
          <a:solidFill>
            <a:schemeClr val="lt1">
              <a:alpha val="6745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7"/>
          <p:cNvSpPr txBox="1">
            <a:spLocks noGrp="1"/>
          </p:cNvSpPr>
          <p:nvPr>
            <p:ph type="ctrTitle"/>
          </p:nvPr>
        </p:nvSpPr>
        <p:spPr>
          <a:xfrm>
            <a:off x="390525" y="1819275"/>
            <a:ext cx="8222100" cy="933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86" name="Google Shape;86;p17"/>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87" name="Google Shape;87;p1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18"/>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8"/>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8"/>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92" name="Google Shape;92;p1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93"/>
        <p:cNvGrpSpPr/>
        <p:nvPr/>
      </p:nvGrpSpPr>
      <p:grpSpPr>
        <a:xfrm>
          <a:off x="0" y="0"/>
          <a:ext cx="0" cy="0"/>
          <a:chOff x="0" y="0"/>
          <a:chExt cx="0" cy="0"/>
        </a:xfrm>
      </p:grpSpPr>
      <p:sp>
        <p:nvSpPr>
          <p:cNvPr id="94" name="Google Shape;94;p1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5"/>
        <p:cNvGrpSpPr/>
        <p:nvPr/>
      </p:nvGrpSpPr>
      <p:grpSpPr>
        <a:xfrm>
          <a:off x="0" y="0"/>
          <a:ext cx="0" cy="0"/>
          <a:chOff x="0" y="0"/>
          <a:chExt cx="0" cy="0"/>
        </a:xfrm>
      </p:grpSpPr>
      <p:sp>
        <p:nvSpPr>
          <p:cNvPr id="96" name="Google Shape;96;p20"/>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0"/>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99" name="Google Shape;99;p20"/>
          <p:cNvSpPr txBox="1">
            <a:spLocks noGrp="1"/>
          </p:cNvSpPr>
          <p:nvPr>
            <p:ph type="body" idx="1"/>
          </p:nvPr>
        </p:nvSpPr>
        <p:spPr>
          <a:xfrm>
            <a:off x="471900" y="1919075"/>
            <a:ext cx="3999900" cy="2710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0" name="Google Shape;100;p20"/>
          <p:cNvSpPr txBox="1">
            <a:spLocks noGrp="1"/>
          </p:cNvSpPr>
          <p:nvPr>
            <p:ph type="body" idx="2"/>
          </p:nvPr>
        </p:nvSpPr>
        <p:spPr>
          <a:xfrm>
            <a:off x="4694250" y="1919075"/>
            <a:ext cx="3999900" cy="2710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1" name="Google Shape;101;p2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490250" y="488250"/>
            <a:ext cx="62271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
        <p:nvSpPr>
          <p:cNvPr id="104" name="Google Shape;104;p2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5"/>
        <p:cNvGrpSpPr/>
        <p:nvPr/>
      </p:nvGrpSpPr>
      <p:grpSpPr>
        <a:xfrm>
          <a:off x="0" y="0"/>
          <a:ext cx="0" cy="0"/>
          <a:chOff x="0" y="0"/>
          <a:chExt cx="0" cy="0"/>
        </a:xfrm>
      </p:grpSpPr>
      <p:sp>
        <p:nvSpPr>
          <p:cNvPr id="106" name="Google Shape;106;p22"/>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22"/>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109" name="Google Shape;109;p22"/>
          <p:cNvSpPr txBox="1">
            <a:spLocks noGrp="1"/>
          </p:cNvSpPr>
          <p:nvPr>
            <p:ph type="subTitle" idx="1"/>
          </p:nvPr>
        </p:nvSpPr>
        <p:spPr>
          <a:xfrm>
            <a:off x="265500" y="2779467"/>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10" name="Google Shape;110;p22"/>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111" name="Google Shape;111;p2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3"/>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9" name="Google Shape;19;p3"/>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0" name="Google Shape;20;p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2"/>
        <p:cNvGrpSpPr/>
        <p:nvPr/>
      </p:nvGrpSpPr>
      <p:grpSpPr>
        <a:xfrm>
          <a:off x="0" y="0"/>
          <a:ext cx="0" cy="0"/>
          <a:chOff x="0" y="0"/>
          <a:chExt cx="0" cy="0"/>
        </a:xfrm>
      </p:grpSpPr>
      <p:sp>
        <p:nvSpPr>
          <p:cNvPr id="113" name="Google Shape;113;p23"/>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3"/>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3"/>
          <p:cNvSpPr txBox="1">
            <a:spLocks noGrp="1"/>
          </p:cNvSpPr>
          <p:nvPr>
            <p:ph type="body" idx="1"/>
          </p:nvPr>
        </p:nvSpPr>
        <p:spPr>
          <a:xfrm>
            <a:off x="57150" y="4696825"/>
            <a:ext cx="8382000" cy="4467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116" name="Google Shape;116;p2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117"/>
        <p:cNvGrpSpPr/>
        <p:nvPr/>
      </p:nvGrpSpPr>
      <p:grpSpPr>
        <a:xfrm>
          <a:off x="0" y="0"/>
          <a:ext cx="0" cy="0"/>
          <a:chOff x="0" y="0"/>
          <a:chExt cx="0" cy="0"/>
        </a:xfrm>
      </p:grpSpPr>
      <p:sp>
        <p:nvSpPr>
          <p:cNvPr id="118" name="Google Shape;118;p24"/>
          <p:cNvSpPr txBox="1">
            <a:spLocks noGrp="1"/>
          </p:cNvSpPr>
          <p:nvPr>
            <p:ph type="title" hasCustomPrompt="1"/>
          </p:nvPr>
        </p:nvSpPr>
        <p:spPr>
          <a:xfrm>
            <a:off x="475500" y="1258525"/>
            <a:ext cx="82221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119" name="Google Shape;119;p24"/>
          <p:cNvSpPr txBox="1">
            <a:spLocks noGrp="1"/>
          </p:cNvSpPr>
          <p:nvPr>
            <p:ph type="body" idx="1"/>
          </p:nvPr>
        </p:nvSpPr>
        <p:spPr>
          <a:xfrm>
            <a:off x="475500" y="3304625"/>
            <a:ext cx="82221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120" name="Google Shape;120;p2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ítulo y objetos 1" type="obj">
  <p:cSld name="OBJECT">
    <p:spTree>
      <p:nvGrpSpPr>
        <p:cNvPr id="1" name="Shape 121"/>
        <p:cNvGrpSpPr/>
        <p:nvPr/>
      </p:nvGrpSpPr>
      <p:grpSpPr>
        <a:xfrm>
          <a:off x="0" y="0"/>
          <a:ext cx="0" cy="0"/>
          <a:chOff x="0" y="0"/>
          <a:chExt cx="0" cy="0"/>
        </a:xfrm>
      </p:grpSpPr>
      <p:sp>
        <p:nvSpPr>
          <p:cNvPr id="122" name="Google Shape;122;p25"/>
          <p:cNvSpPr txBox="1">
            <a:spLocks noGrp="1"/>
          </p:cNvSpPr>
          <p:nvPr>
            <p:ph type="title"/>
          </p:nvPr>
        </p:nvSpPr>
        <p:spPr>
          <a:xfrm>
            <a:off x="685800" y="457200"/>
            <a:ext cx="7772400" cy="857400"/>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2200"/>
              <a:buNone/>
              <a:defRPr sz="4400" b="0" i="0" u="none" strike="noStrike" cap="none">
                <a:solidFill>
                  <a:schemeClr val="dk2"/>
                </a:solidFill>
                <a:latin typeface="Tahoma"/>
                <a:ea typeface="Tahoma"/>
                <a:cs typeface="Tahoma"/>
                <a:sym typeface="Tahoma"/>
              </a:defRPr>
            </a:lvl1pPr>
            <a:lvl2pPr marR="0" lvl="1" algn="ctr">
              <a:lnSpc>
                <a:spcPct val="100000"/>
              </a:lnSpc>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ctr">
              <a:lnSpc>
                <a:spcPct val="100000"/>
              </a:lnSpc>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ctr">
              <a:lnSpc>
                <a:spcPct val="100000"/>
              </a:lnSpc>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ctr">
              <a:lnSpc>
                <a:spcPct val="100000"/>
              </a:lnSpc>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ctr">
              <a:lnSpc>
                <a:spcPct val="100000"/>
              </a:lnSpc>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ctr">
              <a:lnSpc>
                <a:spcPct val="100000"/>
              </a:lnSpc>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ctr">
              <a:lnSpc>
                <a:spcPct val="100000"/>
              </a:lnSpc>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ctr">
              <a:lnSpc>
                <a:spcPct val="100000"/>
              </a:lnSpc>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123" name="Google Shape;123;p25"/>
          <p:cNvSpPr txBox="1">
            <a:spLocks noGrp="1"/>
          </p:cNvSpPr>
          <p:nvPr>
            <p:ph type="body" idx="1"/>
          </p:nvPr>
        </p:nvSpPr>
        <p:spPr>
          <a:xfrm>
            <a:off x="685800" y="1485900"/>
            <a:ext cx="7772400" cy="3086100"/>
          </a:xfrm>
          <a:prstGeom prst="rect">
            <a:avLst/>
          </a:prstGeom>
          <a:noFill/>
          <a:ln>
            <a:noFill/>
          </a:ln>
        </p:spPr>
        <p:txBody>
          <a:bodyPr spcFirstLastPara="1" wrap="square" lIns="91425" tIns="45700" rIns="91425" bIns="45700" anchor="t" anchorCtr="0">
            <a:noAutofit/>
          </a:bodyPr>
          <a:lstStyle>
            <a:lvl1pPr marL="457200" marR="0" lvl="0" indent="-431800" algn="l">
              <a:lnSpc>
                <a:spcPct val="100000"/>
              </a:lnSpc>
              <a:spcBef>
                <a:spcPts val="640"/>
              </a:spcBef>
              <a:spcAft>
                <a:spcPts val="0"/>
              </a:spcAft>
              <a:buClr>
                <a:srgbClr val="CC00CC"/>
              </a:buClr>
              <a:buSzPts val="3200"/>
              <a:buFont typeface="Arial"/>
              <a:buChar char="●"/>
              <a:defRPr sz="3200" b="0" i="0" u="none" strike="noStrike" cap="none">
                <a:solidFill>
                  <a:schemeClr val="dk1"/>
                </a:solidFill>
                <a:latin typeface="Tahoma"/>
                <a:ea typeface="Tahoma"/>
                <a:cs typeface="Tahoma"/>
                <a:sym typeface="Tahoma"/>
              </a:defRPr>
            </a:lvl1pPr>
            <a:lvl2pPr marL="914400" marR="0" lvl="1" indent="-406400" algn="l">
              <a:lnSpc>
                <a:spcPct val="100000"/>
              </a:lnSpc>
              <a:spcBef>
                <a:spcPts val="560"/>
              </a:spcBef>
              <a:spcAft>
                <a:spcPts val="0"/>
              </a:spcAft>
              <a:buClr>
                <a:srgbClr val="CC00CC"/>
              </a:buClr>
              <a:buSzPts val="2800"/>
              <a:buFont typeface="Arial"/>
              <a:buChar char="●"/>
              <a:defRPr sz="2800" b="0" i="0" u="none" strike="noStrike" cap="none">
                <a:solidFill>
                  <a:schemeClr val="dk1"/>
                </a:solidFill>
                <a:latin typeface="Tahoma"/>
                <a:ea typeface="Tahoma"/>
                <a:cs typeface="Tahoma"/>
                <a:sym typeface="Tahoma"/>
              </a:defRPr>
            </a:lvl2pPr>
            <a:lvl3pPr marL="1371600" marR="0" lvl="2" indent="-381000" algn="l">
              <a:lnSpc>
                <a:spcPct val="100000"/>
              </a:lnSpc>
              <a:spcBef>
                <a:spcPts val="480"/>
              </a:spcBef>
              <a:spcAft>
                <a:spcPts val="0"/>
              </a:spcAft>
              <a:buClr>
                <a:srgbClr val="CC00CC"/>
              </a:buClr>
              <a:buSzPts val="2400"/>
              <a:buFont typeface="Tahoma"/>
              <a:buChar char="•"/>
              <a:defRPr sz="2400" b="0" i="0" u="none" strike="noStrike" cap="none">
                <a:solidFill>
                  <a:schemeClr val="dk1"/>
                </a:solidFill>
                <a:latin typeface="Tahoma"/>
                <a:ea typeface="Tahoma"/>
                <a:cs typeface="Tahoma"/>
                <a:sym typeface="Tahoma"/>
              </a:defRPr>
            </a:lvl3pPr>
            <a:lvl4pPr marL="1828800" marR="0" lvl="3" indent="-355600" algn="l">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124" name="Google Shape;124;p25"/>
          <p:cNvSpPr txBox="1">
            <a:spLocks noGrp="1"/>
          </p:cNvSpPr>
          <p:nvPr>
            <p:ph type="dt" idx="10"/>
          </p:nvPr>
        </p:nvSpPr>
        <p:spPr>
          <a:xfrm>
            <a:off x="685800" y="4686300"/>
            <a:ext cx="1905000" cy="342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9pPr>
          </a:lstStyle>
          <a:p>
            <a:endParaRPr/>
          </a:p>
        </p:txBody>
      </p:sp>
      <p:sp>
        <p:nvSpPr>
          <p:cNvPr id="125" name="Google Shape;125;p25"/>
          <p:cNvSpPr txBox="1">
            <a:spLocks noGrp="1"/>
          </p:cNvSpPr>
          <p:nvPr>
            <p:ph type="ftr" idx="11"/>
          </p:nvPr>
        </p:nvSpPr>
        <p:spPr>
          <a:xfrm>
            <a:off x="3124200" y="4686300"/>
            <a:ext cx="2895600" cy="342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9pPr>
          </a:lstStyle>
          <a:p>
            <a:endParaRPr/>
          </a:p>
        </p:txBody>
      </p:sp>
      <p:sp>
        <p:nvSpPr>
          <p:cNvPr id="126" name="Google Shape;126;p25"/>
          <p:cNvSpPr txBox="1">
            <a:spLocks noGrp="1"/>
          </p:cNvSpPr>
          <p:nvPr>
            <p:ph type="sldNum" idx="12"/>
          </p:nvPr>
        </p:nvSpPr>
        <p:spPr>
          <a:xfrm>
            <a:off x="6553200" y="4686300"/>
            <a:ext cx="1905000" cy="3429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s"/>
              <a:t>‹Nº›</a:t>
            </a:fld>
            <a:endParaRPr sz="1200">
              <a:solidFill>
                <a:srgbClr val="888888"/>
              </a:solidFill>
              <a:latin typeface="Calibri"/>
              <a:ea typeface="Calibri"/>
              <a:cs typeface="Calibri"/>
              <a:sym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1"/>
        <p:cNvGrpSpPr/>
        <p:nvPr/>
      </p:nvGrpSpPr>
      <p:grpSpPr>
        <a:xfrm>
          <a:off x="0" y="0"/>
          <a:ext cx="0" cy="0"/>
          <a:chOff x="0" y="0"/>
          <a:chExt cx="0" cy="0"/>
        </a:xfrm>
      </p:grpSpPr>
      <p:sp>
        <p:nvSpPr>
          <p:cNvPr id="132" name="Google Shape;132;p27"/>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133" name="Google Shape;133;p2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4"/>
        <p:cNvGrpSpPr/>
        <p:nvPr/>
      </p:nvGrpSpPr>
      <p:grpSpPr>
        <a:xfrm>
          <a:off x="0" y="0"/>
          <a:ext cx="0" cy="0"/>
          <a:chOff x="0" y="0"/>
          <a:chExt cx="0" cy="0"/>
        </a:xfrm>
      </p:grpSpPr>
      <p:sp>
        <p:nvSpPr>
          <p:cNvPr id="135" name="Google Shape;135;p28"/>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2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28"/>
          <p:cNvSpPr txBox="1">
            <a:spLocks noGrp="1"/>
          </p:cNvSpPr>
          <p:nvPr>
            <p:ph type="title"/>
          </p:nvPr>
        </p:nvSpPr>
        <p:spPr>
          <a:xfrm>
            <a:off x="226078" y="357800"/>
            <a:ext cx="2808000" cy="9534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38" name="Google Shape;138;p28"/>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Clr>
                <a:schemeClr val="lt1"/>
              </a:buClr>
              <a:buSzPts val="1200"/>
              <a:buChar char="●"/>
              <a:defRPr sz="1200">
                <a:solidFill>
                  <a:schemeClr val="lt1"/>
                </a:solidFill>
              </a:defRPr>
            </a:lvl1pPr>
            <a:lvl2pPr marL="914400" lvl="1" indent="-304800" algn="l">
              <a:lnSpc>
                <a:spcPct val="115000"/>
              </a:lnSpc>
              <a:spcBef>
                <a:spcPts val="0"/>
              </a:spcBef>
              <a:spcAft>
                <a:spcPts val="0"/>
              </a:spcAft>
              <a:buClr>
                <a:schemeClr val="lt1"/>
              </a:buClr>
              <a:buSzPts val="1200"/>
              <a:buChar char="○"/>
              <a:defRPr sz="1200">
                <a:solidFill>
                  <a:schemeClr val="lt1"/>
                </a:solidFill>
              </a:defRPr>
            </a:lvl2pPr>
            <a:lvl3pPr marL="1371600" lvl="2" indent="-304800" algn="l">
              <a:lnSpc>
                <a:spcPct val="115000"/>
              </a:lnSpc>
              <a:spcBef>
                <a:spcPts val="0"/>
              </a:spcBef>
              <a:spcAft>
                <a:spcPts val="0"/>
              </a:spcAft>
              <a:buClr>
                <a:schemeClr val="lt1"/>
              </a:buClr>
              <a:buSzPts val="1200"/>
              <a:buChar char="■"/>
              <a:defRPr sz="1200">
                <a:solidFill>
                  <a:schemeClr val="lt1"/>
                </a:solidFill>
              </a:defRPr>
            </a:lvl3pPr>
            <a:lvl4pPr marL="1828800" lvl="3" indent="-304800" algn="l">
              <a:lnSpc>
                <a:spcPct val="115000"/>
              </a:lnSpc>
              <a:spcBef>
                <a:spcPts val="0"/>
              </a:spcBef>
              <a:spcAft>
                <a:spcPts val="0"/>
              </a:spcAft>
              <a:buClr>
                <a:schemeClr val="lt1"/>
              </a:buClr>
              <a:buSzPts val="1200"/>
              <a:buChar char="●"/>
              <a:defRPr sz="1200">
                <a:solidFill>
                  <a:schemeClr val="lt1"/>
                </a:solidFill>
              </a:defRPr>
            </a:lvl4pPr>
            <a:lvl5pPr marL="2286000" lvl="4" indent="-304800" algn="l">
              <a:lnSpc>
                <a:spcPct val="115000"/>
              </a:lnSpc>
              <a:spcBef>
                <a:spcPts val="0"/>
              </a:spcBef>
              <a:spcAft>
                <a:spcPts val="0"/>
              </a:spcAft>
              <a:buClr>
                <a:schemeClr val="lt1"/>
              </a:buClr>
              <a:buSzPts val="1200"/>
              <a:buChar char="○"/>
              <a:defRPr sz="1200">
                <a:solidFill>
                  <a:schemeClr val="lt1"/>
                </a:solidFill>
              </a:defRPr>
            </a:lvl5pPr>
            <a:lvl6pPr marL="2743200" lvl="5" indent="-304800" algn="l">
              <a:lnSpc>
                <a:spcPct val="115000"/>
              </a:lnSpc>
              <a:spcBef>
                <a:spcPts val="0"/>
              </a:spcBef>
              <a:spcAft>
                <a:spcPts val="0"/>
              </a:spcAft>
              <a:buClr>
                <a:schemeClr val="lt1"/>
              </a:buClr>
              <a:buSzPts val="1200"/>
              <a:buChar char="■"/>
              <a:defRPr sz="1200">
                <a:solidFill>
                  <a:schemeClr val="lt1"/>
                </a:solidFill>
              </a:defRPr>
            </a:lvl6pPr>
            <a:lvl7pPr marL="3200400" lvl="6" indent="-304800" algn="l">
              <a:lnSpc>
                <a:spcPct val="115000"/>
              </a:lnSpc>
              <a:spcBef>
                <a:spcPts val="0"/>
              </a:spcBef>
              <a:spcAft>
                <a:spcPts val="0"/>
              </a:spcAft>
              <a:buClr>
                <a:schemeClr val="lt1"/>
              </a:buClr>
              <a:buSzPts val="1200"/>
              <a:buChar char="●"/>
              <a:defRPr sz="1200">
                <a:solidFill>
                  <a:schemeClr val="lt1"/>
                </a:solidFill>
              </a:defRPr>
            </a:lvl7pPr>
            <a:lvl8pPr marL="3657600" lvl="7" indent="-304800" algn="l">
              <a:lnSpc>
                <a:spcPct val="115000"/>
              </a:lnSpc>
              <a:spcBef>
                <a:spcPts val="0"/>
              </a:spcBef>
              <a:spcAft>
                <a:spcPts val="0"/>
              </a:spcAft>
              <a:buClr>
                <a:schemeClr val="lt1"/>
              </a:buClr>
              <a:buSzPts val="1200"/>
              <a:buChar char="○"/>
              <a:defRPr sz="1200">
                <a:solidFill>
                  <a:schemeClr val="lt1"/>
                </a:solidFill>
              </a:defRPr>
            </a:lvl8pPr>
            <a:lvl9pPr marL="4114800" lvl="8" indent="-304800" algn="l">
              <a:lnSpc>
                <a:spcPct val="115000"/>
              </a:lnSpc>
              <a:spcBef>
                <a:spcPts val="0"/>
              </a:spcBef>
              <a:spcAft>
                <a:spcPts val="0"/>
              </a:spcAft>
              <a:buClr>
                <a:schemeClr val="lt1"/>
              </a:buClr>
              <a:buSzPts val="1200"/>
              <a:buChar char="■"/>
              <a:defRPr sz="1200">
                <a:solidFill>
                  <a:schemeClr val="lt1"/>
                </a:solidFill>
              </a:defRPr>
            </a:lvl9pPr>
          </a:lstStyle>
          <a:p>
            <a:endParaRPr/>
          </a:p>
        </p:txBody>
      </p:sp>
      <p:sp>
        <p:nvSpPr>
          <p:cNvPr id="139" name="Google Shape;139;p2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0"/>
        <p:cNvGrpSpPr/>
        <p:nvPr/>
      </p:nvGrpSpPr>
      <p:grpSpPr>
        <a:xfrm>
          <a:off x="0" y="0"/>
          <a:ext cx="0" cy="0"/>
          <a:chOff x="0" y="0"/>
          <a:chExt cx="0" cy="0"/>
        </a:xfrm>
      </p:grpSpPr>
      <p:sp>
        <p:nvSpPr>
          <p:cNvPr id="141" name="Google Shape;141;p29"/>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29"/>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29"/>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44" name="Google Shape;144;p29"/>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45" name="Google Shape;145;p2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46"/>
        <p:cNvGrpSpPr/>
        <p:nvPr/>
      </p:nvGrpSpPr>
      <p:grpSpPr>
        <a:xfrm>
          <a:off x="0" y="0"/>
          <a:ext cx="0" cy="0"/>
          <a:chOff x="0" y="0"/>
          <a:chExt cx="0" cy="0"/>
        </a:xfrm>
      </p:grpSpPr>
      <p:sp>
        <p:nvSpPr>
          <p:cNvPr id="147" name="Google Shape;147;p3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8"/>
        <p:cNvGrpSpPr/>
        <p:nvPr/>
      </p:nvGrpSpPr>
      <p:grpSpPr>
        <a:xfrm>
          <a:off x="0" y="0"/>
          <a:ext cx="0" cy="0"/>
          <a:chOff x="0" y="0"/>
          <a:chExt cx="0" cy="0"/>
        </a:xfrm>
      </p:grpSpPr>
      <p:sp>
        <p:nvSpPr>
          <p:cNvPr id="149" name="Google Shape;149;p31"/>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31"/>
          <p:cNvSpPr/>
          <p:nvPr/>
        </p:nvSpPr>
        <p:spPr>
          <a:xfrm flipH="1">
            <a:off x="8246400" y="4245875"/>
            <a:ext cx="897600" cy="897600"/>
          </a:xfrm>
          <a:prstGeom prst="round1Rect">
            <a:avLst>
              <a:gd name="adj" fmla="val 16667"/>
            </a:avLst>
          </a:prstGeom>
          <a:solidFill>
            <a:schemeClr val="lt1">
              <a:alpha val="6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31"/>
          <p:cNvSpPr txBox="1">
            <a:spLocks noGrp="1"/>
          </p:cNvSpPr>
          <p:nvPr>
            <p:ph type="ctrTitle"/>
          </p:nvPr>
        </p:nvSpPr>
        <p:spPr>
          <a:xfrm>
            <a:off x="390525" y="1819275"/>
            <a:ext cx="8222100" cy="9336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52" name="Google Shape;152;p31"/>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3" name="Google Shape;153;p3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54"/>
        <p:cNvGrpSpPr/>
        <p:nvPr/>
      </p:nvGrpSpPr>
      <p:grpSpPr>
        <a:xfrm>
          <a:off x="0" y="0"/>
          <a:ext cx="0" cy="0"/>
          <a:chOff x="0" y="0"/>
          <a:chExt cx="0" cy="0"/>
        </a:xfrm>
      </p:grpSpPr>
      <p:sp>
        <p:nvSpPr>
          <p:cNvPr id="155" name="Google Shape;155;p32"/>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32"/>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32"/>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58" name="Google Shape;158;p32"/>
          <p:cNvSpPr txBox="1">
            <a:spLocks noGrp="1"/>
          </p:cNvSpPr>
          <p:nvPr>
            <p:ph type="body" idx="1"/>
          </p:nvPr>
        </p:nvSpPr>
        <p:spPr>
          <a:xfrm>
            <a:off x="471900" y="1919075"/>
            <a:ext cx="3999900" cy="2710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59" name="Google Shape;159;p32"/>
          <p:cNvSpPr txBox="1">
            <a:spLocks noGrp="1"/>
          </p:cNvSpPr>
          <p:nvPr>
            <p:ph type="body" idx="2"/>
          </p:nvPr>
        </p:nvSpPr>
        <p:spPr>
          <a:xfrm>
            <a:off x="4694250" y="1919075"/>
            <a:ext cx="3999900" cy="2710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60" name="Google Shape;160;p3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1"/>
        <p:cNvGrpSpPr/>
        <p:nvPr/>
      </p:nvGrpSpPr>
      <p:grpSpPr>
        <a:xfrm>
          <a:off x="0" y="0"/>
          <a:ext cx="0" cy="0"/>
          <a:chOff x="0" y="0"/>
          <a:chExt cx="0" cy="0"/>
        </a:xfrm>
      </p:grpSpPr>
      <p:sp>
        <p:nvSpPr>
          <p:cNvPr id="162" name="Google Shape;162;p33"/>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33"/>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165" name="Google Shape;165;p3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23" name="Google Shape;23;p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6"/>
        <p:cNvGrpSpPr/>
        <p:nvPr/>
      </p:nvGrpSpPr>
      <p:grpSpPr>
        <a:xfrm>
          <a:off x="0" y="0"/>
          <a:ext cx="0" cy="0"/>
          <a:chOff x="0" y="0"/>
          <a:chExt cx="0" cy="0"/>
        </a:xfrm>
      </p:grpSpPr>
      <p:sp>
        <p:nvSpPr>
          <p:cNvPr id="167" name="Google Shape;167;p34"/>
          <p:cNvSpPr txBox="1">
            <a:spLocks noGrp="1"/>
          </p:cNvSpPr>
          <p:nvPr>
            <p:ph type="title"/>
          </p:nvPr>
        </p:nvSpPr>
        <p:spPr>
          <a:xfrm>
            <a:off x="490250" y="488250"/>
            <a:ext cx="62271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
        <p:nvSpPr>
          <p:cNvPr id="168" name="Google Shape;168;p3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35"/>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35"/>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173" name="Google Shape;173;p35"/>
          <p:cNvSpPr txBox="1">
            <a:spLocks noGrp="1"/>
          </p:cNvSpPr>
          <p:nvPr>
            <p:ph type="subTitle" idx="1"/>
          </p:nvPr>
        </p:nvSpPr>
        <p:spPr>
          <a:xfrm>
            <a:off x="265500" y="2779467"/>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4" name="Google Shape;174;p35"/>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175" name="Google Shape;175;p35"/>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6"/>
        <p:cNvGrpSpPr/>
        <p:nvPr/>
      </p:nvGrpSpPr>
      <p:grpSpPr>
        <a:xfrm>
          <a:off x="0" y="0"/>
          <a:ext cx="0" cy="0"/>
          <a:chOff x="0" y="0"/>
          <a:chExt cx="0" cy="0"/>
        </a:xfrm>
      </p:grpSpPr>
      <p:sp>
        <p:nvSpPr>
          <p:cNvPr id="177" name="Google Shape;177;p36"/>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36"/>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36"/>
          <p:cNvSpPr txBox="1">
            <a:spLocks noGrp="1"/>
          </p:cNvSpPr>
          <p:nvPr>
            <p:ph type="body" idx="1"/>
          </p:nvPr>
        </p:nvSpPr>
        <p:spPr>
          <a:xfrm>
            <a:off x="57150" y="4696825"/>
            <a:ext cx="8382000" cy="4467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180" name="Google Shape;180;p3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181"/>
        <p:cNvGrpSpPr/>
        <p:nvPr/>
      </p:nvGrpSpPr>
      <p:grpSpPr>
        <a:xfrm>
          <a:off x="0" y="0"/>
          <a:ext cx="0" cy="0"/>
          <a:chOff x="0" y="0"/>
          <a:chExt cx="0" cy="0"/>
        </a:xfrm>
      </p:grpSpPr>
      <p:sp>
        <p:nvSpPr>
          <p:cNvPr id="182" name="Google Shape;182;p37"/>
          <p:cNvSpPr txBox="1">
            <a:spLocks noGrp="1"/>
          </p:cNvSpPr>
          <p:nvPr>
            <p:ph type="title" hasCustomPrompt="1"/>
          </p:nvPr>
        </p:nvSpPr>
        <p:spPr>
          <a:xfrm>
            <a:off x="475500" y="1258525"/>
            <a:ext cx="82221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183" name="Google Shape;183;p37"/>
          <p:cNvSpPr txBox="1">
            <a:spLocks noGrp="1"/>
          </p:cNvSpPr>
          <p:nvPr>
            <p:ph type="body" idx="1"/>
          </p:nvPr>
        </p:nvSpPr>
        <p:spPr>
          <a:xfrm>
            <a:off x="475500" y="3304625"/>
            <a:ext cx="82221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184" name="Google Shape;184;p3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5"/>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7"/>
          <p:cNvSpPr txBox="1">
            <a:spLocks noGrp="1"/>
          </p:cNvSpPr>
          <p:nvPr>
            <p:ph type="title"/>
          </p:nvPr>
        </p:nvSpPr>
        <p:spPr>
          <a:xfrm>
            <a:off x="226078" y="357800"/>
            <a:ext cx="2808000" cy="9534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Clr>
                <a:schemeClr val="lt1"/>
              </a:buClr>
              <a:buSzPts val="1200"/>
              <a:buChar char="●"/>
              <a:defRPr sz="1200">
                <a:solidFill>
                  <a:schemeClr val="lt1"/>
                </a:solidFill>
              </a:defRPr>
            </a:lvl1pPr>
            <a:lvl2pPr marL="914400" lvl="1" indent="-304800" algn="l">
              <a:lnSpc>
                <a:spcPct val="115000"/>
              </a:lnSpc>
              <a:spcBef>
                <a:spcPts val="0"/>
              </a:spcBef>
              <a:spcAft>
                <a:spcPts val="0"/>
              </a:spcAft>
              <a:buClr>
                <a:schemeClr val="lt1"/>
              </a:buClr>
              <a:buSzPts val="1200"/>
              <a:buChar char="○"/>
              <a:defRPr sz="1200">
                <a:solidFill>
                  <a:schemeClr val="lt1"/>
                </a:solidFill>
              </a:defRPr>
            </a:lvl2pPr>
            <a:lvl3pPr marL="1371600" lvl="2" indent="-304800" algn="l">
              <a:lnSpc>
                <a:spcPct val="115000"/>
              </a:lnSpc>
              <a:spcBef>
                <a:spcPts val="0"/>
              </a:spcBef>
              <a:spcAft>
                <a:spcPts val="0"/>
              </a:spcAft>
              <a:buClr>
                <a:schemeClr val="lt1"/>
              </a:buClr>
              <a:buSzPts val="1200"/>
              <a:buChar char="■"/>
              <a:defRPr sz="1200">
                <a:solidFill>
                  <a:schemeClr val="lt1"/>
                </a:solidFill>
              </a:defRPr>
            </a:lvl3pPr>
            <a:lvl4pPr marL="1828800" lvl="3" indent="-304800" algn="l">
              <a:lnSpc>
                <a:spcPct val="115000"/>
              </a:lnSpc>
              <a:spcBef>
                <a:spcPts val="0"/>
              </a:spcBef>
              <a:spcAft>
                <a:spcPts val="0"/>
              </a:spcAft>
              <a:buClr>
                <a:schemeClr val="lt1"/>
              </a:buClr>
              <a:buSzPts val="1200"/>
              <a:buChar char="●"/>
              <a:defRPr sz="1200">
                <a:solidFill>
                  <a:schemeClr val="lt1"/>
                </a:solidFill>
              </a:defRPr>
            </a:lvl4pPr>
            <a:lvl5pPr marL="2286000" lvl="4" indent="-304800" algn="l">
              <a:lnSpc>
                <a:spcPct val="115000"/>
              </a:lnSpc>
              <a:spcBef>
                <a:spcPts val="0"/>
              </a:spcBef>
              <a:spcAft>
                <a:spcPts val="0"/>
              </a:spcAft>
              <a:buClr>
                <a:schemeClr val="lt1"/>
              </a:buClr>
              <a:buSzPts val="1200"/>
              <a:buChar char="○"/>
              <a:defRPr sz="1200">
                <a:solidFill>
                  <a:schemeClr val="lt1"/>
                </a:solidFill>
              </a:defRPr>
            </a:lvl5pPr>
            <a:lvl6pPr marL="2743200" lvl="5" indent="-304800" algn="l">
              <a:lnSpc>
                <a:spcPct val="115000"/>
              </a:lnSpc>
              <a:spcBef>
                <a:spcPts val="0"/>
              </a:spcBef>
              <a:spcAft>
                <a:spcPts val="0"/>
              </a:spcAft>
              <a:buClr>
                <a:schemeClr val="lt1"/>
              </a:buClr>
              <a:buSzPts val="1200"/>
              <a:buChar char="■"/>
              <a:defRPr sz="1200">
                <a:solidFill>
                  <a:schemeClr val="lt1"/>
                </a:solidFill>
              </a:defRPr>
            </a:lvl6pPr>
            <a:lvl7pPr marL="3200400" lvl="6" indent="-304800" algn="l">
              <a:lnSpc>
                <a:spcPct val="115000"/>
              </a:lnSpc>
              <a:spcBef>
                <a:spcPts val="0"/>
              </a:spcBef>
              <a:spcAft>
                <a:spcPts val="0"/>
              </a:spcAft>
              <a:buClr>
                <a:schemeClr val="lt1"/>
              </a:buClr>
              <a:buSzPts val="1200"/>
              <a:buChar char="●"/>
              <a:defRPr sz="1200">
                <a:solidFill>
                  <a:schemeClr val="lt1"/>
                </a:solidFill>
              </a:defRPr>
            </a:lvl7pPr>
            <a:lvl8pPr marL="3657600" lvl="7" indent="-304800" algn="l">
              <a:lnSpc>
                <a:spcPct val="115000"/>
              </a:lnSpc>
              <a:spcBef>
                <a:spcPts val="0"/>
              </a:spcBef>
              <a:spcAft>
                <a:spcPts val="0"/>
              </a:spcAft>
              <a:buClr>
                <a:schemeClr val="lt1"/>
              </a:buClr>
              <a:buSzPts val="1200"/>
              <a:buChar char="○"/>
              <a:defRPr sz="1200">
                <a:solidFill>
                  <a:schemeClr val="lt1"/>
                </a:solidFill>
              </a:defRPr>
            </a:lvl8pPr>
            <a:lvl9pPr marL="4114800" lvl="8" indent="-304800" algn="l">
              <a:lnSpc>
                <a:spcPct val="115000"/>
              </a:lnSpc>
              <a:spcBef>
                <a:spcPts val="0"/>
              </a:spcBef>
              <a:spcAft>
                <a:spcPts val="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0"/>
          <p:cNvSpPr txBox="1">
            <a:spLocks noGrp="1"/>
          </p:cNvSpPr>
          <p:nvPr>
            <p:ph type="body" idx="1"/>
          </p:nvPr>
        </p:nvSpPr>
        <p:spPr>
          <a:xfrm>
            <a:off x="57150" y="4696825"/>
            <a:ext cx="8382000" cy="4467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5" name="Google Shape;65;p13"/>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66" name="Google Shape;66;p1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mc:AlternateContent xmlns:mc="http://schemas.openxmlformats.org/markup-compatibility/2006" xmlns:p14="http://schemas.microsoft.com/office/powerpoint/2010/main">
    <mc:Choice Requires="p14">
      <p:transition spd="slow" p14:dur="1900">
        <p14:prism/>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127"/>
        <p:cNvGrpSpPr/>
        <p:nvPr/>
      </p:nvGrpSpPr>
      <p:grpSpPr>
        <a:xfrm>
          <a:off x="0" y="0"/>
          <a:ext cx="0" cy="0"/>
          <a:chOff x="0" y="0"/>
          <a:chExt cx="0" cy="0"/>
        </a:xfrm>
      </p:grpSpPr>
      <p:sp>
        <p:nvSpPr>
          <p:cNvPr id="128" name="Google Shape;128;p26"/>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129" name="Google Shape;129;p26"/>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130" name="Google Shape;130;p2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www.w3schools.com/sql/default.as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mysqltutorial.org/mysql-views/mysql-show-view/" TargetMode="External"/><Relationship Id="rId5" Type="http://schemas.openxmlformats.org/officeDocument/2006/relationships/hyperlink" Target="https://mappinggis.com/2019/09/mysql-y-gis-usa-mysql-como-una-base-de-datos-espacial/" TargetMode="External"/><Relationship Id="rId4" Type="http://schemas.openxmlformats.org/officeDocument/2006/relationships/hyperlink" Target="https://www.campusmvp.es/recursos/post/Fundamentos-de-SQL-Operaciones-con-conjuntos.aspx"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3" Type="http://schemas.openxmlformats.org/officeDocument/2006/relationships/hyperlink" Target="https://www.crockford.com/about.html" TargetMode="External"/><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8"/>
          <p:cNvSpPr txBox="1">
            <a:spLocks noGrp="1"/>
          </p:cNvSpPr>
          <p:nvPr>
            <p:ph type="ctrTitle"/>
          </p:nvPr>
        </p:nvSpPr>
        <p:spPr>
          <a:xfrm>
            <a:off x="426650" y="2104950"/>
            <a:ext cx="8222100" cy="933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rgbClr val="000000"/>
              </a:buClr>
              <a:buSzPts val="4200"/>
              <a:buFont typeface="Arial"/>
              <a:buNone/>
            </a:pPr>
            <a:r>
              <a:rPr lang="es"/>
              <a:t>Tipos de Datos</a:t>
            </a:r>
            <a:endParaRPr/>
          </a:p>
        </p:txBody>
      </p:sp>
      <p:sp>
        <p:nvSpPr>
          <p:cNvPr id="190" name="Google Shape;190;p38"/>
          <p:cNvSpPr txBox="1">
            <a:spLocks noGrp="1"/>
          </p:cNvSpPr>
          <p:nvPr>
            <p:ph type="subTitle" idx="1"/>
          </p:nvPr>
        </p:nvSpPr>
        <p:spPr>
          <a:xfrm>
            <a:off x="330300" y="2963780"/>
            <a:ext cx="8222100" cy="4329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800"/>
              <a:buNone/>
            </a:pPr>
            <a:r>
              <a:rPr lang="es"/>
              <a:t>Lázaro Hernández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2"/>
          <p:cNvSpPr txBox="1">
            <a:spLocks noGrp="1"/>
          </p:cNvSpPr>
          <p:nvPr>
            <p:ph type="title"/>
          </p:nvPr>
        </p:nvSpPr>
        <p:spPr>
          <a:xfrm>
            <a:off x="256525" y="159348"/>
            <a:ext cx="2808000" cy="888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s" sz="2200"/>
              <a:t>CHARSET Y COLLATE</a:t>
            </a:r>
            <a:endParaRPr sz="2200"/>
          </a:p>
        </p:txBody>
      </p:sp>
      <p:sp>
        <p:nvSpPr>
          <p:cNvPr id="320" name="Google Shape;320;p52"/>
          <p:cNvSpPr txBox="1"/>
          <p:nvPr/>
        </p:nvSpPr>
        <p:spPr>
          <a:xfrm>
            <a:off x="3741075" y="524550"/>
            <a:ext cx="4689600" cy="41046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CREATE DATABASE uni-2020 </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CHARACTER SET 'UTF8' COLLATE 'utf8_general_ci';</a:t>
            </a:r>
            <a:r>
              <a:rPr lang="es" sz="2000" b="0" i="0" u="none" strike="noStrike" cap="none">
                <a:solidFill>
                  <a:srgbClr val="000000"/>
                </a:solidFill>
                <a:latin typeface="Arial"/>
                <a:ea typeface="Arial"/>
                <a:cs typeface="Arial"/>
                <a:sym typeface="Arial"/>
              </a:rPr>
              <a:t> </a:t>
            </a:r>
            <a:endParaRPr sz="20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700"/>
              <a:buFont typeface="Arial"/>
              <a:buNone/>
            </a:pPr>
            <a:r>
              <a:rPr lang="es" sz="1700" b="0" i="0" u="none" strike="noStrike" cap="none">
                <a:solidFill>
                  <a:srgbClr val="000000"/>
                </a:solidFill>
                <a:latin typeface="Arial"/>
                <a:ea typeface="Arial"/>
                <a:cs typeface="Arial"/>
                <a:sym typeface="Arial"/>
              </a:rPr>
              <a:t>El </a:t>
            </a:r>
            <a:r>
              <a:rPr lang="es" sz="1700" b="1" i="0" u="none" strike="noStrike" cap="none">
                <a:solidFill>
                  <a:srgbClr val="000000"/>
                </a:solidFill>
                <a:latin typeface="Arial"/>
                <a:ea typeface="Arial"/>
                <a:cs typeface="Arial"/>
                <a:sym typeface="Arial"/>
              </a:rPr>
              <a:t>charset</a:t>
            </a:r>
            <a:r>
              <a:rPr lang="es" sz="1700" b="0" i="0" u="none" strike="noStrike" cap="none">
                <a:solidFill>
                  <a:srgbClr val="000000"/>
                </a:solidFill>
                <a:latin typeface="Arial"/>
                <a:ea typeface="Arial"/>
                <a:cs typeface="Arial"/>
                <a:sym typeface="Arial"/>
              </a:rPr>
              <a:t> es un conjunto de símbolos y codificaciones, es decir, la forma en que la base de datos guarda internamente los datos. </a:t>
            </a:r>
            <a:endParaRPr sz="17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700"/>
              <a:buFont typeface="Arial"/>
              <a:buNone/>
            </a:pPr>
            <a:endParaRPr sz="17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700"/>
              <a:buFont typeface="Arial"/>
              <a:buNone/>
            </a:pPr>
            <a:r>
              <a:rPr lang="es" sz="1700" b="0" i="0" u="none" strike="noStrike" cap="none">
                <a:solidFill>
                  <a:srgbClr val="000000"/>
                </a:solidFill>
                <a:latin typeface="Arial"/>
                <a:ea typeface="Arial"/>
                <a:cs typeface="Arial"/>
                <a:sym typeface="Arial"/>
              </a:rPr>
              <a:t>Mientras que el </a:t>
            </a:r>
            <a:r>
              <a:rPr lang="es" sz="1700" b="1" i="0" u="none" strike="noStrike" cap="none">
                <a:solidFill>
                  <a:srgbClr val="000000"/>
                </a:solidFill>
                <a:latin typeface="Arial"/>
                <a:ea typeface="Arial"/>
                <a:cs typeface="Arial"/>
                <a:sym typeface="Arial"/>
              </a:rPr>
              <a:t>collation</a:t>
            </a:r>
            <a:r>
              <a:rPr lang="es" sz="1700" b="0" i="0" u="none" strike="noStrike" cap="none">
                <a:solidFill>
                  <a:srgbClr val="000000"/>
                </a:solidFill>
                <a:latin typeface="Arial"/>
                <a:ea typeface="Arial"/>
                <a:cs typeface="Arial"/>
                <a:sym typeface="Arial"/>
              </a:rPr>
              <a:t> es el conjunto de reglas que se aplican para comparar caracteres en un </a:t>
            </a:r>
            <a:r>
              <a:rPr lang="es" sz="1700" b="1" i="0" u="none" strike="noStrike" cap="none">
                <a:solidFill>
                  <a:srgbClr val="000000"/>
                </a:solidFill>
                <a:latin typeface="Arial"/>
                <a:ea typeface="Arial"/>
                <a:cs typeface="Arial"/>
                <a:sym typeface="Arial"/>
              </a:rPr>
              <a:t>charset</a:t>
            </a:r>
            <a:r>
              <a:rPr lang="es" sz="1700" b="0" i="0" u="none" strike="noStrike" cap="none">
                <a:solidFill>
                  <a:srgbClr val="000000"/>
                </a:solidFill>
                <a:latin typeface="Arial"/>
                <a:ea typeface="Arial"/>
                <a:cs typeface="Arial"/>
                <a:sym typeface="Arial"/>
              </a:rPr>
              <a:t> , es decir, indica a la base de datos como debe comparar los datos</a:t>
            </a:r>
            <a:endParaRPr sz="2400" b="0" i="0" u="none" strike="noStrike" cap="none">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2400"/>
              <a:buFont typeface="Arial"/>
              <a:buNone/>
            </a:pPr>
            <a:endParaRPr sz="2400" b="0" i="0" u="none" strike="noStrike" cap="none">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000000"/>
              </a:solidFill>
              <a:latin typeface="Roboto"/>
              <a:ea typeface="Roboto"/>
              <a:cs typeface="Roboto"/>
              <a:sym typeface="Roboto"/>
            </a:endParaRPr>
          </a:p>
        </p:txBody>
      </p:sp>
      <p:sp>
        <p:nvSpPr>
          <p:cNvPr id="321" name="Google Shape;321;p52"/>
          <p:cNvSpPr txBox="1"/>
          <p:nvPr/>
        </p:nvSpPr>
        <p:spPr>
          <a:xfrm>
            <a:off x="0" y="956900"/>
            <a:ext cx="3299100" cy="409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100">
                <a:solidFill>
                  <a:srgbClr val="A52A2A"/>
                </a:solidFill>
              </a:rPr>
              <a:t>CREATE TABLE IF NOT EXISTS</a:t>
            </a:r>
            <a:r>
              <a:rPr lang="es" sz="1100"/>
              <a:t> `student` (</a:t>
            </a:r>
            <a:endParaRPr sz="1100"/>
          </a:p>
          <a:p>
            <a:pPr marL="0" lvl="0" indent="0" algn="l" rtl="0">
              <a:spcBef>
                <a:spcPts val="1000"/>
              </a:spcBef>
              <a:spcAft>
                <a:spcPts val="0"/>
              </a:spcAft>
              <a:buNone/>
            </a:pPr>
            <a:r>
              <a:rPr lang="es" sz="1100"/>
              <a:t>  `ID` </a:t>
            </a:r>
            <a:r>
              <a:rPr lang="es" sz="1100">
                <a:solidFill>
                  <a:schemeClr val="accent5"/>
                </a:solidFill>
              </a:rPr>
              <a:t>varchar(5)</a:t>
            </a:r>
            <a:r>
              <a:rPr lang="es" sz="1100"/>
              <a:t> </a:t>
            </a:r>
            <a:r>
              <a:rPr lang="es" sz="1100">
                <a:solidFill>
                  <a:schemeClr val="accent3"/>
                </a:solidFill>
              </a:rPr>
              <a:t>CHARACTER SET utf8mb4</a:t>
            </a:r>
            <a:r>
              <a:rPr lang="es" sz="1100"/>
              <a:t> </a:t>
            </a:r>
            <a:endParaRPr sz="1100"/>
          </a:p>
          <a:p>
            <a:pPr marL="0" lvl="0" indent="0" algn="l" rtl="0">
              <a:spcBef>
                <a:spcPts val="1000"/>
              </a:spcBef>
              <a:spcAft>
                <a:spcPts val="0"/>
              </a:spcAft>
              <a:buNone/>
            </a:pPr>
            <a:r>
              <a:rPr lang="es" sz="1100">
                <a:solidFill>
                  <a:srgbClr val="38761D"/>
                </a:solidFill>
              </a:rPr>
              <a:t>COLLATE utf8mb4_unicode_ci </a:t>
            </a:r>
            <a:r>
              <a:rPr lang="es" sz="1100"/>
              <a:t>NOT NULL,</a:t>
            </a:r>
            <a:endParaRPr sz="1100"/>
          </a:p>
          <a:p>
            <a:pPr marL="0" lvl="0" indent="0" algn="l" rtl="0">
              <a:spcBef>
                <a:spcPts val="1000"/>
              </a:spcBef>
              <a:spcAft>
                <a:spcPts val="0"/>
              </a:spcAft>
              <a:buNone/>
            </a:pPr>
            <a:r>
              <a:rPr lang="es" sz="1100"/>
              <a:t>  `name` </a:t>
            </a:r>
            <a:r>
              <a:rPr lang="es" sz="1100">
                <a:solidFill>
                  <a:schemeClr val="accent5"/>
                </a:solidFill>
              </a:rPr>
              <a:t>varchar(20)</a:t>
            </a:r>
            <a:r>
              <a:rPr lang="es" sz="1100"/>
              <a:t> </a:t>
            </a:r>
            <a:r>
              <a:rPr lang="es" sz="1100">
                <a:solidFill>
                  <a:schemeClr val="accent3"/>
                </a:solidFill>
              </a:rPr>
              <a:t>CHARACTER SET utf8mb4</a:t>
            </a:r>
            <a:r>
              <a:rPr lang="es" sz="1100"/>
              <a:t> </a:t>
            </a:r>
            <a:endParaRPr sz="1100"/>
          </a:p>
          <a:p>
            <a:pPr marL="0" lvl="0" indent="0" algn="l" rtl="0">
              <a:spcBef>
                <a:spcPts val="1000"/>
              </a:spcBef>
              <a:spcAft>
                <a:spcPts val="0"/>
              </a:spcAft>
              <a:buNone/>
            </a:pPr>
            <a:r>
              <a:rPr lang="es" sz="1100">
                <a:solidFill>
                  <a:srgbClr val="38761D"/>
                </a:solidFill>
              </a:rPr>
              <a:t>COLLATE utf8mb4_unicode_ci</a:t>
            </a:r>
            <a:r>
              <a:rPr lang="es" sz="1100"/>
              <a:t> NOT NULL,</a:t>
            </a:r>
            <a:endParaRPr sz="1100"/>
          </a:p>
          <a:p>
            <a:pPr marL="0" lvl="0" indent="0" algn="l" rtl="0">
              <a:spcBef>
                <a:spcPts val="1000"/>
              </a:spcBef>
              <a:spcAft>
                <a:spcPts val="0"/>
              </a:spcAft>
              <a:buNone/>
            </a:pPr>
            <a:r>
              <a:rPr lang="es" sz="1100"/>
              <a:t>  `dept_name` </a:t>
            </a:r>
            <a:r>
              <a:rPr lang="es" sz="1100">
                <a:solidFill>
                  <a:schemeClr val="accent5"/>
                </a:solidFill>
              </a:rPr>
              <a:t>varchar(20)</a:t>
            </a:r>
            <a:r>
              <a:rPr lang="es" sz="1100"/>
              <a:t> </a:t>
            </a:r>
            <a:r>
              <a:rPr lang="es" sz="1100">
                <a:solidFill>
                  <a:schemeClr val="accent3"/>
                </a:solidFill>
              </a:rPr>
              <a:t>CHARACTER SET utf8mb4</a:t>
            </a:r>
            <a:r>
              <a:rPr lang="es" sz="1100"/>
              <a:t> </a:t>
            </a:r>
            <a:endParaRPr sz="1100"/>
          </a:p>
          <a:p>
            <a:pPr marL="0" lvl="0" indent="0" algn="l" rtl="0">
              <a:spcBef>
                <a:spcPts val="1000"/>
              </a:spcBef>
              <a:spcAft>
                <a:spcPts val="0"/>
              </a:spcAft>
              <a:buNone/>
            </a:pPr>
            <a:r>
              <a:rPr lang="es" sz="1100">
                <a:solidFill>
                  <a:srgbClr val="38761D"/>
                </a:solidFill>
              </a:rPr>
              <a:t>COLLATE utf8mb4_unicode_ci </a:t>
            </a:r>
            <a:r>
              <a:rPr lang="es" sz="1100"/>
              <a:t>DEFAULT NULL,</a:t>
            </a:r>
            <a:endParaRPr sz="1100"/>
          </a:p>
          <a:p>
            <a:pPr marL="0" lvl="0" indent="0" algn="l" rtl="0">
              <a:spcBef>
                <a:spcPts val="1000"/>
              </a:spcBef>
              <a:spcAft>
                <a:spcPts val="0"/>
              </a:spcAft>
              <a:buNone/>
            </a:pPr>
            <a:r>
              <a:rPr lang="es" sz="1100"/>
              <a:t>  `tot_cred` decimal</a:t>
            </a:r>
            <a:r>
              <a:rPr lang="es" sz="1100">
                <a:solidFill>
                  <a:schemeClr val="accent5"/>
                </a:solidFill>
              </a:rPr>
              <a:t>(3,0)</a:t>
            </a:r>
            <a:r>
              <a:rPr lang="es" sz="1100"/>
              <a:t> DEFAULT NULL,</a:t>
            </a:r>
            <a:endParaRPr sz="1100"/>
          </a:p>
          <a:p>
            <a:pPr marL="0" lvl="0" indent="0" algn="l" rtl="0">
              <a:spcBef>
                <a:spcPts val="1000"/>
              </a:spcBef>
              <a:spcAft>
                <a:spcPts val="0"/>
              </a:spcAft>
              <a:buNone/>
            </a:pPr>
            <a:r>
              <a:rPr lang="es" sz="1100"/>
              <a:t>  PRIMARY KEY (`ID`),</a:t>
            </a:r>
            <a:endParaRPr sz="1100"/>
          </a:p>
          <a:p>
            <a:pPr marL="0" lvl="0" indent="0" algn="l" rtl="0">
              <a:spcBef>
                <a:spcPts val="1000"/>
              </a:spcBef>
              <a:spcAft>
                <a:spcPts val="0"/>
              </a:spcAft>
              <a:buNone/>
            </a:pPr>
            <a:r>
              <a:rPr lang="es" sz="1100"/>
              <a:t>  KEY `dept_name` (`dept_name`)</a:t>
            </a:r>
            <a:endParaRPr sz="1100"/>
          </a:p>
          <a:p>
            <a:pPr marL="0" lvl="0" indent="0" algn="l" rtl="0">
              <a:spcBef>
                <a:spcPts val="1000"/>
              </a:spcBef>
              <a:spcAft>
                <a:spcPts val="0"/>
              </a:spcAft>
              <a:buNone/>
            </a:pPr>
            <a:r>
              <a:rPr lang="es" sz="1100"/>
              <a:t>) ENGINE= DEFAULT </a:t>
            </a:r>
            <a:r>
              <a:rPr lang="es" sz="1100">
                <a:solidFill>
                  <a:schemeClr val="accent3"/>
                </a:solidFill>
              </a:rPr>
              <a:t>CHARSET</a:t>
            </a:r>
            <a:r>
              <a:rPr lang="es" sz="1100"/>
              <a:t>=utf8mb4 </a:t>
            </a:r>
            <a:endParaRPr sz="1100"/>
          </a:p>
          <a:p>
            <a:pPr marL="0" lvl="0" indent="0" algn="l" rtl="0">
              <a:spcBef>
                <a:spcPts val="1000"/>
              </a:spcBef>
              <a:spcAft>
                <a:spcPts val="0"/>
              </a:spcAft>
              <a:buNone/>
            </a:pPr>
            <a:r>
              <a:rPr lang="es" sz="1100">
                <a:solidFill>
                  <a:srgbClr val="6AA84F"/>
                </a:solidFill>
              </a:rPr>
              <a:t>COLLATE</a:t>
            </a:r>
            <a:r>
              <a:rPr lang="es" sz="1100"/>
              <a:t>=utf8mb4_0900_ai_ci;</a:t>
            </a:r>
            <a:endParaRPr sz="1100"/>
          </a:p>
          <a:p>
            <a:pPr marL="0" lvl="0" indent="0" algn="l" rtl="0">
              <a:spcBef>
                <a:spcPts val="1000"/>
              </a:spcBef>
              <a:spcAft>
                <a:spcPts val="0"/>
              </a:spcAft>
              <a:buNone/>
            </a:pP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200"/>
              <a:buNone/>
            </a:pPr>
            <a:r>
              <a:rPr lang="es"/>
              <a:t>Analice</a:t>
            </a:r>
            <a:endParaRPr/>
          </a:p>
        </p:txBody>
      </p:sp>
      <p:sp>
        <p:nvSpPr>
          <p:cNvPr id="328" name="Google Shape;328;p5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s"/>
              <a:t>11</a:t>
            </a:fld>
            <a:endParaRPr/>
          </a:p>
        </p:txBody>
      </p:sp>
      <p:sp>
        <p:nvSpPr>
          <p:cNvPr id="329" name="Google Shape;329;p53"/>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4200"/>
              <a:buFont typeface="Arial"/>
              <a:buNone/>
            </a:pPr>
            <a:r>
              <a:rPr lang="es" sz="3200">
                <a:solidFill>
                  <a:schemeClr val="dk2"/>
                </a:solidFill>
              </a:rPr>
              <a:t>Analice los casos de estudio asociados a la BD:</a:t>
            </a:r>
            <a:endParaRPr sz="3200">
              <a:solidFill>
                <a:schemeClr val="dk2"/>
              </a:solidFill>
            </a:endParaRPr>
          </a:p>
          <a:p>
            <a:pPr marL="0" lvl="0" indent="0" algn="ctr" rtl="0">
              <a:lnSpc>
                <a:spcPct val="100000"/>
              </a:lnSpc>
              <a:spcBef>
                <a:spcPts val="0"/>
              </a:spcBef>
              <a:spcAft>
                <a:spcPts val="0"/>
              </a:spcAft>
              <a:buClr>
                <a:srgbClr val="000000"/>
              </a:buClr>
              <a:buSzPts val="4200"/>
              <a:buFont typeface="Arial"/>
              <a:buNone/>
            </a:pPr>
            <a:r>
              <a:rPr lang="es" sz="3200">
                <a:solidFill>
                  <a:schemeClr val="dk2"/>
                </a:solidFill>
              </a:rPr>
              <a:t>charset_utf8 y charset_utf8mb4</a:t>
            </a:r>
            <a:endParaRPr sz="3200">
              <a:solidFill>
                <a:schemeClr val="dk2"/>
              </a:solidFill>
            </a:endParaRPr>
          </a:p>
          <a:p>
            <a:pPr marL="0" lvl="0" indent="0" algn="l" rtl="0">
              <a:lnSpc>
                <a:spcPct val="115000"/>
              </a:lnSpc>
              <a:spcBef>
                <a:spcPts val="0"/>
              </a:spcBef>
              <a:spcAft>
                <a:spcPts val="0"/>
              </a:spcAft>
              <a:buSzPts val="1800"/>
              <a:buNone/>
            </a:pPr>
            <a:endParaRPr sz="32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54"/>
          <p:cNvSpPr txBox="1">
            <a:spLocks noGrp="1"/>
          </p:cNvSpPr>
          <p:nvPr>
            <p:ph type="title"/>
          </p:nvPr>
        </p:nvSpPr>
        <p:spPr>
          <a:xfrm>
            <a:off x="460950" y="2191938"/>
            <a:ext cx="8222100" cy="759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200"/>
              <a:buNone/>
            </a:pPr>
            <a:r>
              <a:rPr lang="es"/>
              <a:t>Tipos de Datos</a:t>
            </a:r>
            <a:endParaRPr/>
          </a:p>
        </p:txBody>
      </p:sp>
      <p:sp>
        <p:nvSpPr>
          <p:cNvPr id="336" name="Google Shape;336;p54"/>
          <p:cNvSpPr txBox="1">
            <a:spLocks noGrp="1"/>
          </p:cNvSpPr>
          <p:nvPr>
            <p:ph type="sldNum" idx="12"/>
          </p:nvPr>
        </p:nvSpPr>
        <p:spPr>
          <a:xfrm>
            <a:off x="8523541" y="3521717"/>
            <a:ext cx="548700" cy="295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5"/>
          <p:cNvSpPr txBox="1">
            <a:spLocks noGrp="1"/>
          </p:cNvSpPr>
          <p:nvPr>
            <p:ph type="title"/>
          </p:nvPr>
        </p:nvSpPr>
        <p:spPr>
          <a:xfrm>
            <a:off x="471900" y="554044"/>
            <a:ext cx="8222100" cy="575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s"/>
              <a:t>Numéricos</a:t>
            </a:r>
            <a:endParaRPr/>
          </a:p>
        </p:txBody>
      </p:sp>
      <p:sp>
        <p:nvSpPr>
          <p:cNvPr id="343" name="Google Shape;343;p55"/>
          <p:cNvSpPr txBox="1">
            <a:spLocks noGrp="1"/>
          </p:cNvSpPr>
          <p:nvPr>
            <p:ph type="body" idx="1"/>
          </p:nvPr>
        </p:nvSpPr>
        <p:spPr>
          <a:xfrm>
            <a:off x="471900" y="2366931"/>
            <a:ext cx="8222100" cy="2032800"/>
          </a:xfrm>
          <a:prstGeom prst="rect">
            <a:avLst/>
          </a:prstGeom>
          <a:noFill/>
          <a:ln>
            <a:noFill/>
          </a:ln>
        </p:spPr>
        <p:txBody>
          <a:bodyPr spcFirstLastPara="1" wrap="square" lIns="91425" tIns="91425" rIns="91425" bIns="91425" anchor="t" anchorCtr="0">
            <a:noAutofit/>
          </a:bodyPr>
          <a:lstStyle/>
          <a:p>
            <a:pPr marL="457200" lvl="0" indent="-431800" algn="l" rtl="0">
              <a:lnSpc>
                <a:spcPct val="115000"/>
              </a:lnSpc>
              <a:spcBef>
                <a:spcPts val="0"/>
              </a:spcBef>
              <a:spcAft>
                <a:spcPts val="0"/>
              </a:spcAft>
              <a:buSzPts val="3200"/>
              <a:buAutoNum type="arabicPeriod"/>
            </a:pPr>
            <a:r>
              <a:rPr lang="es" sz="3200"/>
              <a:t>Se pueden dividir en dos grandes grupos:</a:t>
            </a:r>
            <a:endParaRPr sz="3200"/>
          </a:p>
          <a:p>
            <a:pPr marL="914400" lvl="1" indent="-406400" algn="l" rtl="0">
              <a:lnSpc>
                <a:spcPct val="115000"/>
              </a:lnSpc>
              <a:spcBef>
                <a:spcPts val="0"/>
              </a:spcBef>
              <a:spcAft>
                <a:spcPts val="0"/>
              </a:spcAft>
              <a:buSzPts val="2800"/>
              <a:buAutoNum type="alphaLcPeriod"/>
            </a:pPr>
            <a:r>
              <a:rPr lang="es" sz="2800"/>
              <a:t>Los que no tienen punto flotante</a:t>
            </a:r>
            <a:endParaRPr sz="2800"/>
          </a:p>
          <a:p>
            <a:pPr marL="914400" lvl="1" indent="-406400" algn="l" rtl="0">
              <a:lnSpc>
                <a:spcPct val="115000"/>
              </a:lnSpc>
              <a:spcBef>
                <a:spcPts val="0"/>
              </a:spcBef>
              <a:spcAft>
                <a:spcPts val="0"/>
              </a:spcAft>
              <a:buSzPts val="2800"/>
              <a:buAutoNum type="alphaLcPeriod"/>
            </a:pPr>
            <a:r>
              <a:rPr lang="es" sz="2800"/>
              <a:t>Los que tienen punto flotante.</a:t>
            </a:r>
            <a:endParaRPr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6"/>
          <p:cNvSpPr txBox="1">
            <a:spLocks noGrp="1"/>
          </p:cNvSpPr>
          <p:nvPr>
            <p:ph type="title"/>
          </p:nvPr>
        </p:nvSpPr>
        <p:spPr>
          <a:xfrm>
            <a:off x="228753" y="245525"/>
            <a:ext cx="2808000" cy="953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s"/>
              <a:t>Tipos de datos numéricos </a:t>
            </a:r>
            <a:endParaRPr/>
          </a:p>
        </p:txBody>
      </p:sp>
      <p:pic>
        <p:nvPicPr>
          <p:cNvPr id="350" name="Google Shape;350;p56"/>
          <p:cNvPicPr preferRelativeResize="0"/>
          <p:nvPr/>
        </p:nvPicPr>
        <p:blipFill rotWithShape="1">
          <a:blip r:embed="rId3">
            <a:alphaModFix/>
          </a:blip>
          <a:srcRect/>
          <a:stretch/>
        </p:blipFill>
        <p:spPr>
          <a:xfrm>
            <a:off x="332501" y="1685475"/>
            <a:ext cx="2497925" cy="2464600"/>
          </a:xfrm>
          <a:prstGeom prst="rect">
            <a:avLst/>
          </a:prstGeom>
          <a:noFill/>
          <a:ln>
            <a:noFill/>
          </a:ln>
        </p:spPr>
      </p:pic>
      <p:sp>
        <p:nvSpPr>
          <p:cNvPr id="351" name="Google Shape;351;p56"/>
          <p:cNvSpPr txBox="1"/>
          <p:nvPr/>
        </p:nvSpPr>
        <p:spPr>
          <a:xfrm>
            <a:off x="3650300" y="198575"/>
            <a:ext cx="5201100" cy="4739400"/>
          </a:xfrm>
          <a:prstGeom prst="rect">
            <a:avLst/>
          </a:prstGeom>
          <a:noFill/>
          <a:ln>
            <a:noFill/>
          </a:ln>
        </p:spPr>
        <p:txBody>
          <a:bodyPr spcFirstLastPara="1" wrap="square" lIns="91425" tIns="91425" rIns="91425" bIns="91425" anchor="t" anchorCtr="0">
            <a:spAutoFit/>
          </a:bodyPr>
          <a:lstStyle/>
          <a:p>
            <a:pPr marL="457200" marR="0" lvl="0" indent="-260350" algn="l" rtl="0">
              <a:lnSpc>
                <a:spcPct val="120000"/>
              </a:lnSpc>
              <a:spcBef>
                <a:spcPts val="1400"/>
              </a:spcBef>
              <a:spcAft>
                <a:spcPts val="0"/>
              </a:spcAft>
              <a:buClr>
                <a:schemeClr val="dk1"/>
              </a:buClr>
              <a:buSzPts val="500"/>
              <a:buFont typeface="Roboto"/>
              <a:buAutoNum type="arabicPeriod"/>
            </a:pPr>
            <a:r>
              <a:rPr lang="es" sz="1500" b="1" i="0" u="none" strike="noStrike" cap="none">
                <a:solidFill>
                  <a:schemeClr val="dk1"/>
                </a:solidFill>
                <a:latin typeface="Roboto"/>
                <a:ea typeface="Roboto"/>
                <a:cs typeface="Roboto"/>
                <a:sym typeface="Roboto"/>
              </a:rPr>
              <a:t>TinyInt</a:t>
            </a:r>
            <a:r>
              <a:rPr lang="es" sz="1500" b="0" i="0" u="none" strike="noStrike" cap="none">
                <a:solidFill>
                  <a:schemeClr val="dk1"/>
                </a:solidFill>
                <a:latin typeface="Roboto"/>
                <a:ea typeface="Roboto"/>
                <a:cs typeface="Roboto"/>
                <a:sym typeface="Roboto"/>
              </a:rPr>
              <a:t>: </a:t>
            </a:r>
            <a:r>
              <a:rPr lang="es" sz="1450" b="0" i="0" u="none" strike="noStrike" cap="none">
                <a:solidFill>
                  <a:schemeClr val="dk1"/>
                </a:solidFill>
                <a:latin typeface="Roboto"/>
                <a:ea typeface="Roboto"/>
                <a:cs typeface="Roboto"/>
                <a:sym typeface="Roboto"/>
              </a:rPr>
              <a:t>Es un número entero con o sin signo. Con signo el rango de valores válidos va desde -128 a 127. Sin signo, el rango de valores es de 0 a 255</a:t>
            </a:r>
            <a:endParaRPr sz="1450" b="0" i="0" u="none" strike="noStrike" cap="none">
              <a:solidFill>
                <a:schemeClr val="dk1"/>
              </a:solidFill>
              <a:latin typeface="Roboto"/>
              <a:ea typeface="Roboto"/>
              <a:cs typeface="Roboto"/>
              <a:sym typeface="Roboto"/>
            </a:endParaRPr>
          </a:p>
          <a:p>
            <a:pPr marL="457200" marR="0" lvl="0" indent="-260350" algn="l" rtl="0">
              <a:lnSpc>
                <a:spcPct val="120000"/>
              </a:lnSpc>
              <a:spcBef>
                <a:spcPts val="0"/>
              </a:spcBef>
              <a:spcAft>
                <a:spcPts val="0"/>
              </a:spcAft>
              <a:buClr>
                <a:schemeClr val="dk1"/>
              </a:buClr>
              <a:buSzPts val="500"/>
              <a:buFont typeface="Roboto"/>
              <a:buAutoNum type="arabicPeriod"/>
            </a:pPr>
            <a:r>
              <a:rPr lang="es" sz="1500" b="1" i="0" u="none" strike="noStrike" cap="none">
                <a:solidFill>
                  <a:schemeClr val="dk1"/>
                </a:solidFill>
                <a:latin typeface="Roboto"/>
                <a:ea typeface="Roboto"/>
                <a:cs typeface="Roboto"/>
                <a:sym typeface="Roboto"/>
              </a:rPr>
              <a:t>SmallInt</a:t>
            </a:r>
            <a:r>
              <a:rPr lang="es" sz="1500" b="0" i="0" u="none" strike="noStrike" cap="none">
                <a:solidFill>
                  <a:schemeClr val="dk1"/>
                </a:solidFill>
                <a:latin typeface="Roboto"/>
                <a:ea typeface="Roboto"/>
                <a:cs typeface="Roboto"/>
                <a:sym typeface="Roboto"/>
              </a:rPr>
              <a:t>: </a:t>
            </a:r>
            <a:r>
              <a:rPr lang="es" sz="1450" b="0" i="0" u="none" strike="noStrike" cap="none">
                <a:solidFill>
                  <a:schemeClr val="dk1"/>
                </a:solidFill>
                <a:latin typeface="Roboto"/>
                <a:ea typeface="Roboto"/>
                <a:cs typeface="Roboto"/>
                <a:sym typeface="Roboto"/>
              </a:rPr>
              <a:t>Número entero con o sin signo. Con signo el rango de valores va desde -32768 a 32767. Sin signo, el rango de valores es de 0 a 65535.</a:t>
            </a:r>
            <a:endParaRPr sz="1450" b="0" i="0" u="none" strike="noStrike" cap="none">
              <a:solidFill>
                <a:schemeClr val="dk1"/>
              </a:solidFill>
              <a:latin typeface="Roboto"/>
              <a:ea typeface="Roboto"/>
              <a:cs typeface="Roboto"/>
              <a:sym typeface="Roboto"/>
            </a:endParaRPr>
          </a:p>
          <a:p>
            <a:pPr marL="457200" marR="0" lvl="0" indent="-260350" algn="l" rtl="0">
              <a:lnSpc>
                <a:spcPct val="120000"/>
              </a:lnSpc>
              <a:spcBef>
                <a:spcPts val="0"/>
              </a:spcBef>
              <a:spcAft>
                <a:spcPts val="0"/>
              </a:spcAft>
              <a:buClr>
                <a:schemeClr val="dk1"/>
              </a:buClr>
              <a:buSzPts val="500"/>
              <a:buFont typeface="Roboto"/>
              <a:buAutoNum type="arabicPeriod"/>
            </a:pPr>
            <a:r>
              <a:rPr lang="es" sz="1500" b="1" i="0" u="none" strike="noStrike" cap="none">
                <a:solidFill>
                  <a:schemeClr val="dk1"/>
                </a:solidFill>
                <a:latin typeface="Roboto"/>
                <a:ea typeface="Roboto"/>
                <a:cs typeface="Roboto"/>
                <a:sym typeface="Roboto"/>
              </a:rPr>
              <a:t>MediumInt</a:t>
            </a:r>
            <a:r>
              <a:rPr lang="es" sz="1500" b="0" i="0" u="none" strike="noStrike" cap="none">
                <a:solidFill>
                  <a:schemeClr val="dk1"/>
                </a:solidFill>
                <a:latin typeface="Roboto"/>
                <a:ea typeface="Roboto"/>
                <a:cs typeface="Roboto"/>
                <a:sym typeface="Roboto"/>
              </a:rPr>
              <a:t>: </a:t>
            </a:r>
            <a:r>
              <a:rPr lang="es" sz="1450" b="0" i="0" u="none" strike="noStrike" cap="none">
                <a:solidFill>
                  <a:schemeClr val="dk1"/>
                </a:solidFill>
                <a:latin typeface="Roboto"/>
                <a:ea typeface="Roboto"/>
                <a:cs typeface="Roboto"/>
                <a:sym typeface="Roboto"/>
              </a:rPr>
              <a:t>Número entero con o sin signo. Con signo el rango de valores va desde -8.388.608 a 8.388.607. Sin signo el rango va desde 0 a 16777215.</a:t>
            </a:r>
            <a:endParaRPr sz="1450" b="0" i="0" u="none" strike="noStrike" cap="none">
              <a:solidFill>
                <a:schemeClr val="dk1"/>
              </a:solidFill>
              <a:latin typeface="Roboto"/>
              <a:ea typeface="Roboto"/>
              <a:cs typeface="Roboto"/>
              <a:sym typeface="Roboto"/>
            </a:endParaRPr>
          </a:p>
          <a:p>
            <a:pPr marL="457200" marR="0" lvl="0" indent="-260350" algn="l" rtl="0">
              <a:lnSpc>
                <a:spcPct val="120000"/>
              </a:lnSpc>
              <a:spcBef>
                <a:spcPts val="0"/>
              </a:spcBef>
              <a:spcAft>
                <a:spcPts val="0"/>
              </a:spcAft>
              <a:buClr>
                <a:schemeClr val="dk1"/>
              </a:buClr>
              <a:buSzPts val="500"/>
              <a:buFont typeface="Roboto"/>
              <a:buAutoNum type="arabicPeriod"/>
            </a:pPr>
            <a:r>
              <a:rPr lang="es" sz="1500" b="1" i="0" u="none" strike="noStrike" cap="none">
                <a:solidFill>
                  <a:schemeClr val="dk1"/>
                </a:solidFill>
                <a:latin typeface="Roboto"/>
                <a:ea typeface="Roboto"/>
                <a:cs typeface="Roboto"/>
                <a:sym typeface="Roboto"/>
              </a:rPr>
              <a:t>Integer, Int</a:t>
            </a:r>
            <a:r>
              <a:rPr lang="es" sz="1500" b="0" i="0" u="none" strike="noStrike" cap="none">
                <a:solidFill>
                  <a:schemeClr val="dk1"/>
                </a:solidFill>
                <a:latin typeface="Roboto"/>
                <a:ea typeface="Roboto"/>
                <a:cs typeface="Roboto"/>
                <a:sym typeface="Roboto"/>
              </a:rPr>
              <a:t>: </a:t>
            </a:r>
            <a:r>
              <a:rPr lang="es" sz="1450" b="0" i="0" u="none" strike="noStrike" cap="none">
                <a:solidFill>
                  <a:schemeClr val="dk1"/>
                </a:solidFill>
                <a:latin typeface="Roboto"/>
                <a:ea typeface="Roboto"/>
                <a:cs typeface="Roboto"/>
                <a:sym typeface="Roboto"/>
              </a:rPr>
              <a:t>Número entero con o sin signo. Con signo el rango de valores va desde -2147483648 a 2147483647. Sin signo el rango va desde 0 a 429.4967.295</a:t>
            </a:r>
            <a:endParaRPr sz="1450" b="0" i="0" u="none" strike="noStrike" cap="none">
              <a:solidFill>
                <a:schemeClr val="dk1"/>
              </a:solidFill>
              <a:latin typeface="Roboto"/>
              <a:ea typeface="Roboto"/>
              <a:cs typeface="Roboto"/>
              <a:sym typeface="Roboto"/>
            </a:endParaRPr>
          </a:p>
          <a:p>
            <a:pPr marL="457200" marR="0" lvl="0" indent="-260350" algn="l" rtl="0">
              <a:lnSpc>
                <a:spcPct val="120000"/>
              </a:lnSpc>
              <a:spcBef>
                <a:spcPts val="0"/>
              </a:spcBef>
              <a:spcAft>
                <a:spcPts val="0"/>
              </a:spcAft>
              <a:buClr>
                <a:schemeClr val="dk1"/>
              </a:buClr>
              <a:buSzPts val="500"/>
              <a:buFont typeface="Roboto"/>
              <a:buAutoNum type="arabicPeriod"/>
            </a:pPr>
            <a:r>
              <a:rPr lang="es" sz="1500" b="1" i="0" u="none" strike="noStrike" cap="none">
                <a:solidFill>
                  <a:schemeClr val="dk1"/>
                </a:solidFill>
                <a:latin typeface="Roboto"/>
                <a:ea typeface="Roboto"/>
                <a:cs typeface="Roboto"/>
                <a:sym typeface="Roboto"/>
              </a:rPr>
              <a:t>BigInt</a:t>
            </a:r>
            <a:r>
              <a:rPr lang="es" sz="1500" b="0" i="0" u="none" strike="noStrike" cap="none">
                <a:solidFill>
                  <a:schemeClr val="dk1"/>
                </a:solidFill>
                <a:latin typeface="Roboto"/>
                <a:ea typeface="Roboto"/>
                <a:cs typeface="Roboto"/>
                <a:sym typeface="Roboto"/>
              </a:rPr>
              <a:t>:</a:t>
            </a:r>
            <a:r>
              <a:rPr lang="es" sz="1450" b="0" i="0" u="none" strike="noStrike" cap="none">
                <a:solidFill>
                  <a:schemeClr val="dk1"/>
                </a:solidFill>
                <a:latin typeface="Roboto"/>
                <a:ea typeface="Roboto"/>
                <a:cs typeface="Roboto"/>
                <a:sym typeface="Roboto"/>
              </a:rPr>
              <a:t>Número entero con o sin signo. Con signo el rango de valores va desde -9.223.372.036.854.775.808 a 9.223.372.036.854.775.807. Sin signo el rango va desde 0 a 18.446.744.073.709.551.615.</a:t>
            </a:r>
            <a:endParaRPr sz="900" b="0" i="0" u="none" strike="noStrike" cap="none">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57"/>
          <p:cNvSpPr txBox="1">
            <a:spLocks noGrp="1"/>
          </p:cNvSpPr>
          <p:nvPr>
            <p:ph type="title"/>
          </p:nvPr>
        </p:nvSpPr>
        <p:spPr>
          <a:xfrm>
            <a:off x="208278" y="481925"/>
            <a:ext cx="2808000" cy="715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s"/>
              <a:t>Tipos de datos numéricos </a:t>
            </a:r>
            <a:endParaRPr/>
          </a:p>
        </p:txBody>
      </p:sp>
      <p:sp>
        <p:nvSpPr>
          <p:cNvPr id="358" name="Google Shape;358;p57"/>
          <p:cNvSpPr txBox="1">
            <a:spLocks noGrp="1"/>
          </p:cNvSpPr>
          <p:nvPr>
            <p:ph type="body" idx="1"/>
          </p:nvPr>
        </p:nvSpPr>
        <p:spPr>
          <a:xfrm>
            <a:off x="-30350" y="1197125"/>
            <a:ext cx="3190500" cy="3544500"/>
          </a:xfrm>
          <a:prstGeom prst="rect">
            <a:avLst/>
          </a:prstGeom>
          <a:noFill/>
          <a:ln>
            <a:noFill/>
          </a:ln>
        </p:spPr>
        <p:txBody>
          <a:bodyPr spcFirstLastPara="1" wrap="square" lIns="91425" tIns="91425" rIns="91425" bIns="91425" anchor="t" anchorCtr="0">
            <a:noAutofit/>
          </a:bodyPr>
          <a:lstStyle/>
          <a:p>
            <a:pPr marL="457200" lvl="0" indent="-279400" algn="l" rtl="0">
              <a:lnSpc>
                <a:spcPct val="120000"/>
              </a:lnSpc>
              <a:spcBef>
                <a:spcPts val="1400"/>
              </a:spcBef>
              <a:spcAft>
                <a:spcPts val="0"/>
              </a:spcAft>
              <a:buSzPts val="800"/>
              <a:buAutoNum type="arabicPeriod"/>
            </a:pPr>
            <a:r>
              <a:rPr lang="es" sz="1400"/>
              <a:t>Float: </a:t>
            </a:r>
            <a:r>
              <a:rPr lang="es" sz="1350"/>
              <a:t>Número pequeño en coma flotante de precisión simple. Los valores válidos van desde -3.402823466+38 a -1.175494351-e38, 0 y desde 1.175494351e-38 a 3.402823466e+38.</a:t>
            </a:r>
            <a:endParaRPr sz="1350"/>
          </a:p>
          <a:p>
            <a:pPr marL="457200" lvl="0" indent="-279400" algn="l" rtl="0">
              <a:lnSpc>
                <a:spcPct val="120000"/>
              </a:lnSpc>
              <a:spcBef>
                <a:spcPts val="0"/>
              </a:spcBef>
              <a:spcAft>
                <a:spcPts val="0"/>
              </a:spcAft>
              <a:buSzPts val="800"/>
              <a:buAutoNum type="arabicPeriod"/>
            </a:pPr>
            <a:r>
              <a:rPr lang="es" sz="1400"/>
              <a:t>xReal, Double: </a:t>
            </a:r>
            <a:r>
              <a:rPr lang="es" sz="1350"/>
              <a:t>Número en coma flotante de precisión doble. Los valores permitidos van desde -1.7976931348623157e+308 a -2.2250738585072014e-308, 0 y desde 2.2250738585072014e-308 a 1.7976931348623157e+308</a:t>
            </a:r>
            <a:endParaRPr sz="1350"/>
          </a:p>
          <a:p>
            <a:pPr marL="457200" lvl="0" indent="0" algn="l" rtl="0">
              <a:lnSpc>
                <a:spcPct val="115000"/>
              </a:lnSpc>
              <a:spcBef>
                <a:spcPts val="400"/>
              </a:spcBef>
              <a:spcAft>
                <a:spcPts val="1700"/>
              </a:spcAft>
              <a:buSzPts val="1200"/>
              <a:buNone/>
            </a:pPr>
            <a:endParaRPr sz="700">
              <a:solidFill>
                <a:srgbClr val="000000"/>
              </a:solidFill>
            </a:endParaRPr>
          </a:p>
        </p:txBody>
      </p:sp>
      <p:sp>
        <p:nvSpPr>
          <p:cNvPr id="359" name="Google Shape;359;p57"/>
          <p:cNvSpPr txBox="1">
            <a:spLocks noGrp="1"/>
          </p:cNvSpPr>
          <p:nvPr>
            <p:ph type="sldNum" idx="12"/>
          </p:nvPr>
        </p:nvSpPr>
        <p:spPr>
          <a:xfrm>
            <a:off x="8523541" y="3521717"/>
            <a:ext cx="548700" cy="295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s"/>
              <a:t>15</a:t>
            </a:fld>
            <a:endParaRPr/>
          </a:p>
        </p:txBody>
      </p:sp>
      <p:pic>
        <p:nvPicPr>
          <p:cNvPr id="360" name="Google Shape;360;p57"/>
          <p:cNvPicPr preferRelativeResize="0"/>
          <p:nvPr/>
        </p:nvPicPr>
        <p:blipFill rotWithShape="1">
          <a:blip r:embed="rId3">
            <a:alphaModFix/>
          </a:blip>
          <a:srcRect/>
          <a:stretch/>
        </p:blipFill>
        <p:spPr>
          <a:xfrm>
            <a:off x="4362050" y="856050"/>
            <a:ext cx="4193381" cy="25003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200"/>
              <a:buNone/>
            </a:pPr>
            <a:r>
              <a:rPr lang="es" sz="2600"/>
              <a:t>Analice</a:t>
            </a:r>
            <a:endParaRPr sz="2600"/>
          </a:p>
        </p:txBody>
      </p:sp>
      <p:sp>
        <p:nvSpPr>
          <p:cNvPr id="367" name="Google Shape;367;p5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s"/>
              <a:t>16</a:t>
            </a:fld>
            <a:endParaRPr/>
          </a:p>
        </p:txBody>
      </p:sp>
      <p:sp>
        <p:nvSpPr>
          <p:cNvPr id="368" name="Google Shape;368;p58"/>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s" sz="2600">
                <a:solidFill>
                  <a:schemeClr val="dk2"/>
                </a:solidFill>
              </a:rPr>
              <a:t>Analice los casos de estudio asociados a la BD:</a:t>
            </a:r>
            <a:endParaRPr sz="2600">
              <a:solidFill>
                <a:schemeClr val="dk2"/>
              </a:solidFill>
            </a:endParaRPr>
          </a:p>
          <a:p>
            <a:pPr marL="457200" lvl="0" indent="-393700" algn="l" rtl="0">
              <a:lnSpc>
                <a:spcPct val="100000"/>
              </a:lnSpc>
              <a:spcBef>
                <a:spcPts val="0"/>
              </a:spcBef>
              <a:spcAft>
                <a:spcPts val="0"/>
              </a:spcAft>
              <a:buClr>
                <a:schemeClr val="dk2"/>
              </a:buClr>
              <a:buSzPts val="2600"/>
              <a:buChar char="●"/>
            </a:pPr>
            <a:r>
              <a:rPr lang="es" sz="2600">
                <a:solidFill>
                  <a:schemeClr val="dk2"/>
                </a:solidFill>
              </a:rPr>
              <a:t>numericos_data_type </a:t>
            </a:r>
            <a:endParaRPr sz="2600">
              <a:solidFill>
                <a:schemeClr val="dk2"/>
              </a:solidFill>
            </a:endParaRPr>
          </a:p>
          <a:p>
            <a:pPr marL="457200" lvl="0" indent="-393700" algn="l" rtl="0">
              <a:lnSpc>
                <a:spcPct val="100000"/>
              </a:lnSpc>
              <a:spcBef>
                <a:spcPts val="0"/>
              </a:spcBef>
              <a:spcAft>
                <a:spcPts val="0"/>
              </a:spcAft>
              <a:buClr>
                <a:schemeClr val="dk2"/>
              </a:buClr>
              <a:buSzPts val="2600"/>
              <a:buChar char="●"/>
            </a:pPr>
            <a:r>
              <a:rPr lang="es" sz="2600">
                <a:solidFill>
                  <a:schemeClr val="dk2"/>
                </a:solidFill>
              </a:rPr>
              <a:t>flotantes_data_type</a:t>
            </a:r>
            <a:endParaRPr sz="2600">
              <a:solidFill>
                <a:schemeClr val="dk2"/>
              </a:solidFill>
            </a:endParaRPr>
          </a:p>
          <a:p>
            <a:pPr marL="0" lvl="0" indent="0" algn="l" rtl="0">
              <a:lnSpc>
                <a:spcPct val="100000"/>
              </a:lnSpc>
              <a:spcBef>
                <a:spcPts val="0"/>
              </a:spcBef>
              <a:spcAft>
                <a:spcPts val="0"/>
              </a:spcAft>
              <a:buClr>
                <a:srgbClr val="000000"/>
              </a:buClr>
              <a:buSzPts val="4200"/>
              <a:buFont typeface="Arial"/>
              <a:buNone/>
            </a:pPr>
            <a:endParaRPr sz="2600">
              <a:solidFill>
                <a:schemeClr val="dk2"/>
              </a:solidFill>
            </a:endParaRPr>
          </a:p>
          <a:p>
            <a:pPr marL="0" lvl="0" indent="0" algn="l" rtl="0">
              <a:lnSpc>
                <a:spcPct val="115000"/>
              </a:lnSpc>
              <a:spcBef>
                <a:spcPts val="0"/>
              </a:spcBef>
              <a:spcAft>
                <a:spcPts val="0"/>
              </a:spcAft>
              <a:buSzPts val="1800"/>
              <a:buNone/>
            </a:pPr>
            <a:endParaRPr sz="26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9"/>
          <p:cNvSpPr txBox="1">
            <a:spLocks noGrp="1"/>
          </p:cNvSpPr>
          <p:nvPr>
            <p:ph type="title"/>
          </p:nvPr>
        </p:nvSpPr>
        <p:spPr>
          <a:xfrm>
            <a:off x="301450" y="2330463"/>
            <a:ext cx="8222100" cy="759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200"/>
              <a:buNone/>
            </a:pPr>
            <a:r>
              <a:rPr lang="es"/>
              <a:t>Cadenas</a:t>
            </a:r>
            <a:endParaRPr/>
          </a:p>
        </p:txBody>
      </p:sp>
      <p:sp>
        <p:nvSpPr>
          <p:cNvPr id="375" name="Google Shape;375;p59"/>
          <p:cNvSpPr txBox="1">
            <a:spLocks noGrp="1"/>
          </p:cNvSpPr>
          <p:nvPr>
            <p:ph type="sldNum" idx="12"/>
          </p:nvPr>
        </p:nvSpPr>
        <p:spPr>
          <a:xfrm>
            <a:off x="8523541" y="3521717"/>
            <a:ext cx="548700" cy="295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60"/>
          <p:cNvSpPr txBox="1">
            <a:spLocks noGrp="1"/>
          </p:cNvSpPr>
          <p:nvPr>
            <p:ph type="title"/>
          </p:nvPr>
        </p:nvSpPr>
        <p:spPr>
          <a:xfrm>
            <a:off x="226078" y="268350"/>
            <a:ext cx="2808000" cy="715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s"/>
              <a:t>Tipos de Datos</a:t>
            </a:r>
            <a:endParaRPr/>
          </a:p>
        </p:txBody>
      </p:sp>
      <p:sp>
        <p:nvSpPr>
          <p:cNvPr id="382" name="Google Shape;382;p60"/>
          <p:cNvSpPr txBox="1">
            <a:spLocks noGrp="1"/>
          </p:cNvSpPr>
          <p:nvPr>
            <p:ph type="sldNum" idx="12"/>
          </p:nvPr>
        </p:nvSpPr>
        <p:spPr>
          <a:xfrm>
            <a:off x="8523541" y="3521717"/>
            <a:ext cx="548700" cy="295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s"/>
              <a:t>18</a:t>
            </a:fld>
            <a:endParaRPr/>
          </a:p>
        </p:txBody>
      </p:sp>
      <p:sp>
        <p:nvSpPr>
          <p:cNvPr id="383" name="Google Shape;383;p60"/>
          <p:cNvSpPr txBox="1">
            <a:spLocks noGrp="1"/>
          </p:cNvSpPr>
          <p:nvPr>
            <p:ph type="body" idx="1"/>
          </p:nvPr>
        </p:nvSpPr>
        <p:spPr>
          <a:xfrm>
            <a:off x="226075" y="1099350"/>
            <a:ext cx="2808000" cy="23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200"/>
              <a:buNone/>
            </a:pPr>
            <a:r>
              <a:rPr lang="es" sz="2700"/>
              <a:t>Diferencia de almacenamiento entre los tipos Char y VarChar</a:t>
            </a:r>
            <a:endParaRPr sz="2300"/>
          </a:p>
        </p:txBody>
      </p:sp>
      <p:pic>
        <p:nvPicPr>
          <p:cNvPr id="384" name="Google Shape;384;p60"/>
          <p:cNvPicPr preferRelativeResize="0"/>
          <p:nvPr/>
        </p:nvPicPr>
        <p:blipFill rotWithShape="1">
          <a:blip r:embed="rId3">
            <a:alphaModFix/>
          </a:blip>
          <a:srcRect/>
          <a:stretch/>
        </p:blipFill>
        <p:spPr>
          <a:xfrm>
            <a:off x="3499628" y="1311131"/>
            <a:ext cx="3943350" cy="210740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61"/>
          <p:cNvSpPr txBox="1">
            <a:spLocks noGrp="1"/>
          </p:cNvSpPr>
          <p:nvPr>
            <p:ph type="title"/>
          </p:nvPr>
        </p:nvSpPr>
        <p:spPr>
          <a:xfrm>
            <a:off x="194875" y="264505"/>
            <a:ext cx="2808000" cy="698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s"/>
              <a:t>Cadenas</a:t>
            </a:r>
            <a:endParaRPr/>
          </a:p>
        </p:txBody>
      </p:sp>
      <p:sp>
        <p:nvSpPr>
          <p:cNvPr id="391" name="Google Shape;391;p61"/>
          <p:cNvSpPr txBox="1">
            <a:spLocks noGrp="1"/>
          </p:cNvSpPr>
          <p:nvPr>
            <p:ph type="sldNum" idx="12"/>
          </p:nvPr>
        </p:nvSpPr>
        <p:spPr>
          <a:xfrm>
            <a:off x="8523541" y="3521717"/>
            <a:ext cx="548700" cy="295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s"/>
              <a:t>19</a:t>
            </a:fld>
            <a:endParaRPr/>
          </a:p>
        </p:txBody>
      </p:sp>
      <p:sp>
        <p:nvSpPr>
          <p:cNvPr id="392" name="Google Shape;392;p61"/>
          <p:cNvSpPr txBox="1">
            <a:spLocks noGrp="1"/>
          </p:cNvSpPr>
          <p:nvPr>
            <p:ph type="body" idx="1"/>
          </p:nvPr>
        </p:nvSpPr>
        <p:spPr>
          <a:xfrm>
            <a:off x="226075" y="926344"/>
            <a:ext cx="2745600" cy="39177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1400"/>
              </a:spcBef>
              <a:spcAft>
                <a:spcPts val="0"/>
              </a:spcAft>
              <a:buSzPts val="1200"/>
              <a:buNone/>
            </a:pPr>
            <a:r>
              <a:rPr lang="es" sz="1300"/>
              <a:t>TinyText y TinyBlob:</a:t>
            </a:r>
            <a:r>
              <a:rPr lang="es" sz="1100"/>
              <a:t>Columna con una longitud máxima de 255 caracteres.</a:t>
            </a:r>
            <a:endParaRPr sz="1100"/>
          </a:p>
          <a:p>
            <a:pPr marL="0" lvl="0" indent="0" algn="l" rtl="0">
              <a:lnSpc>
                <a:spcPct val="120000"/>
              </a:lnSpc>
              <a:spcBef>
                <a:spcPts val="1400"/>
              </a:spcBef>
              <a:spcAft>
                <a:spcPts val="0"/>
              </a:spcAft>
              <a:buSzPts val="1200"/>
              <a:buNone/>
            </a:pPr>
            <a:r>
              <a:rPr lang="es" sz="1300"/>
              <a:t>Blob y Text:</a:t>
            </a:r>
            <a:r>
              <a:rPr lang="es" sz="1100"/>
              <a:t>Un texto con un máximo de 65535 caracteres.</a:t>
            </a:r>
            <a:endParaRPr sz="1100"/>
          </a:p>
          <a:p>
            <a:pPr marL="0" lvl="0" indent="0" algn="l" rtl="0">
              <a:lnSpc>
                <a:spcPct val="120000"/>
              </a:lnSpc>
              <a:spcBef>
                <a:spcPts val="1400"/>
              </a:spcBef>
              <a:spcAft>
                <a:spcPts val="0"/>
              </a:spcAft>
              <a:buSzPts val="1200"/>
              <a:buNone/>
            </a:pPr>
            <a:r>
              <a:rPr lang="es" sz="1300"/>
              <a:t>MediumBlob y MediumText:</a:t>
            </a:r>
            <a:r>
              <a:rPr lang="es" sz="1100"/>
              <a:t>Un texto con un máximo de 16.777.215 caracteres.</a:t>
            </a:r>
            <a:endParaRPr sz="1100"/>
          </a:p>
          <a:p>
            <a:pPr marL="0" lvl="0" indent="0" algn="l" rtl="0">
              <a:lnSpc>
                <a:spcPct val="120000"/>
              </a:lnSpc>
              <a:spcBef>
                <a:spcPts val="1400"/>
              </a:spcBef>
              <a:spcAft>
                <a:spcPts val="0"/>
              </a:spcAft>
              <a:buSzPts val="1200"/>
              <a:buNone/>
            </a:pPr>
            <a:r>
              <a:rPr lang="es" sz="1300"/>
              <a:t>LongBlob y LongText:</a:t>
            </a:r>
            <a:r>
              <a:rPr lang="es" sz="1100"/>
              <a:t>Un texto con un máximo de caracteres 4.294.967.295. Hay que tener en cuenta que debido a los protocolos de comunicación los paquetes pueden tener un máximo de 16 Mb.</a:t>
            </a:r>
            <a:endParaRPr sz="1100"/>
          </a:p>
          <a:p>
            <a:pPr marL="0" lvl="0" indent="0" algn="l" rtl="0">
              <a:lnSpc>
                <a:spcPct val="120000"/>
              </a:lnSpc>
              <a:spcBef>
                <a:spcPts val="1400"/>
              </a:spcBef>
              <a:spcAft>
                <a:spcPts val="0"/>
              </a:spcAft>
              <a:buSzPts val="1200"/>
              <a:buNone/>
            </a:pPr>
            <a:r>
              <a:rPr lang="es"/>
              <a:t>Enum:</a:t>
            </a:r>
            <a:r>
              <a:rPr lang="es" sz="1000"/>
              <a:t>Campo que puede tener un único valor de una lista que se especifica. El tipo Enum acepta hasta 65535 valores distintos</a:t>
            </a:r>
            <a:endParaRPr sz="1000"/>
          </a:p>
          <a:p>
            <a:pPr marL="0" lvl="0" indent="0" algn="l" rtl="0">
              <a:lnSpc>
                <a:spcPct val="120000"/>
              </a:lnSpc>
              <a:spcBef>
                <a:spcPts val="1400"/>
              </a:spcBef>
              <a:spcAft>
                <a:spcPts val="0"/>
              </a:spcAft>
              <a:buSzPts val="1200"/>
              <a:buNone/>
            </a:pPr>
            <a:r>
              <a:rPr lang="es"/>
              <a:t>Set:</a:t>
            </a:r>
            <a:r>
              <a:rPr lang="es" sz="1000"/>
              <a:t>Un campo que puede contener ninguno, uno ó varios valores de una lista. La lista puede tener un máximo de 64 valores.</a:t>
            </a:r>
            <a:endParaRPr sz="1000"/>
          </a:p>
          <a:p>
            <a:pPr marL="0" lvl="0" indent="0" algn="l" rtl="0">
              <a:lnSpc>
                <a:spcPct val="120000"/>
              </a:lnSpc>
              <a:spcBef>
                <a:spcPts val="1400"/>
              </a:spcBef>
              <a:spcAft>
                <a:spcPts val="0"/>
              </a:spcAft>
              <a:buSzPts val="1200"/>
              <a:buNone/>
            </a:pPr>
            <a:endParaRPr sz="1100">
              <a:solidFill>
                <a:srgbClr val="000000"/>
              </a:solidFill>
            </a:endParaRPr>
          </a:p>
          <a:p>
            <a:pPr marL="0" lvl="0" indent="0" algn="l" rtl="0">
              <a:lnSpc>
                <a:spcPct val="115000"/>
              </a:lnSpc>
              <a:spcBef>
                <a:spcPts val="400"/>
              </a:spcBef>
              <a:spcAft>
                <a:spcPts val="1600"/>
              </a:spcAft>
              <a:buSzPts val="1200"/>
              <a:buNone/>
            </a:pPr>
            <a:endParaRPr/>
          </a:p>
        </p:txBody>
      </p:sp>
      <p:pic>
        <p:nvPicPr>
          <p:cNvPr id="393" name="Google Shape;393;p61"/>
          <p:cNvPicPr preferRelativeResize="0"/>
          <p:nvPr/>
        </p:nvPicPr>
        <p:blipFill rotWithShape="1">
          <a:blip r:embed="rId3">
            <a:alphaModFix/>
          </a:blip>
          <a:srcRect/>
          <a:stretch/>
        </p:blipFill>
        <p:spPr>
          <a:xfrm>
            <a:off x="3338875" y="403088"/>
            <a:ext cx="5445000" cy="422621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9"/>
          <p:cNvSpPr txBox="1">
            <a:spLocks noGrp="1"/>
          </p:cNvSpPr>
          <p:nvPr>
            <p:ph type="ctrTitle"/>
          </p:nvPr>
        </p:nvSpPr>
        <p:spPr>
          <a:xfrm>
            <a:off x="460950" y="1562250"/>
            <a:ext cx="8222100" cy="2019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s" sz="3900"/>
              <a:t>Los hombres ofenden antes al que aman que al que temen.</a:t>
            </a:r>
            <a:endParaRPr sz="39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2"/>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200"/>
              <a:buNone/>
            </a:pPr>
            <a:r>
              <a:rPr lang="es"/>
              <a:t>Analice</a:t>
            </a:r>
            <a:endParaRPr/>
          </a:p>
          <a:p>
            <a:pPr marL="0" lvl="0" indent="0" algn="ctr" rtl="0">
              <a:lnSpc>
                <a:spcPct val="100000"/>
              </a:lnSpc>
              <a:spcBef>
                <a:spcPts val="0"/>
              </a:spcBef>
              <a:spcAft>
                <a:spcPts val="0"/>
              </a:spcAft>
              <a:buSzPts val="4200"/>
              <a:buNone/>
            </a:pPr>
            <a:endParaRPr/>
          </a:p>
        </p:txBody>
      </p:sp>
      <p:sp>
        <p:nvSpPr>
          <p:cNvPr id="400" name="Google Shape;400;p6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s"/>
              <a:t>20</a:t>
            </a:fld>
            <a:endParaRPr/>
          </a:p>
        </p:txBody>
      </p:sp>
      <p:sp>
        <p:nvSpPr>
          <p:cNvPr id="401" name="Google Shape;401;p62"/>
          <p:cNvSpPr txBox="1">
            <a:spLocks noGrp="1"/>
          </p:cNvSpPr>
          <p:nvPr>
            <p:ph type="body" idx="1"/>
          </p:nvPr>
        </p:nvSpPr>
        <p:spPr>
          <a:xfrm>
            <a:off x="471900" y="2140675"/>
            <a:ext cx="8222100" cy="1792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4200"/>
              <a:buFont typeface="Arial"/>
              <a:buNone/>
            </a:pPr>
            <a:r>
              <a:rPr lang="es" sz="3200">
                <a:solidFill>
                  <a:schemeClr val="dk2"/>
                </a:solidFill>
              </a:rPr>
              <a:t>Analice los casos de estudio asociados a la BD: cadenas_data_type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63"/>
          <p:cNvSpPr txBox="1">
            <a:spLocks noGrp="1"/>
          </p:cNvSpPr>
          <p:nvPr>
            <p:ph type="title"/>
          </p:nvPr>
        </p:nvSpPr>
        <p:spPr>
          <a:xfrm>
            <a:off x="471900" y="554044"/>
            <a:ext cx="8222100" cy="575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s"/>
              <a:t>UNICODE</a:t>
            </a:r>
            <a:endParaRPr/>
          </a:p>
        </p:txBody>
      </p:sp>
      <p:sp>
        <p:nvSpPr>
          <p:cNvPr id="408" name="Google Shape;408;p63"/>
          <p:cNvSpPr txBox="1">
            <a:spLocks noGrp="1"/>
          </p:cNvSpPr>
          <p:nvPr>
            <p:ph type="body" idx="1"/>
          </p:nvPr>
        </p:nvSpPr>
        <p:spPr>
          <a:xfrm>
            <a:off x="471900" y="2080781"/>
            <a:ext cx="8222100" cy="20328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rgbClr val="4F4F4F"/>
              </a:buClr>
              <a:buSzPts val="1600"/>
              <a:buFont typeface="Arial"/>
              <a:buChar char="●"/>
            </a:pPr>
            <a:r>
              <a:rPr lang="es" sz="1600">
                <a:solidFill>
                  <a:srgbClr val="4F4F4F"/>
                </a:solidFill>
                <a:highlight>
                  <a:srgbClr val="EEF0F4"/>
                </a:highlight>
                <a:latin typeface="Arial"/>
                <a:ea typeface="Arial"/>
                <a:cs typeface="Arial"/>
                <a:sym typeface="Arial"/>
              </a:rPr>
              <a:t>Unicode es un estándar de la industria en el campo de la informática, que incluye conjuntos de caracteres y esquemas de codificación. </a:t>
            </a:r>
            <a:endParaRPr sz="1600">
              <a:solidFill>
                <a:srgbClr val="4F4F4F"/>
              </a:solidFill>
              <a:highlight>
                <a:srgbClr val="EEF0F4"/>
              </a:highlight>
              <a:latin typeface="Arial"/>
              <a:ea typeface="Arial"/>
              <a:cs typeface="Arial"/>
              <a:sym typeface="Arial"/>
            </a:endParaRPr>
          </a:p>
          <a:p>
            <a:pPr marL="457200" lvl="0" indent="-330200" algn="l" rtl="0">
              <a:lnSpc>
                <a:spcPct val="115000"/>
              </a:lnSpc>
              <a:spcBef>
                <a:spcPts val="0"/>
              </a:spcBef>
              <a:spcAft>
                <a:spcPts val="0"/>
              </a:spcAft>
              <a:buClr>
                <a:srgbClr val="4F4F4F"/>
              </a:buClr>
              <a:buSzPts val="1600"/>
              <a:buFont typeface="Arial"/>
              <a:buChar char="●"/>
            </a:pPr>
            <a:r>
              <a:rPr lang="es" sz="1600">
                <a:solidFill>
                  <a:srgbClr val="4F4F4F"/>
                </a:solidFill>
                <a:highlight>
                  <a:srgbClr val="EEF0F4"/>
                </a:highlight>
                <a:latin typeface="Arial"/>
                <a:ea typeface="Arial"/>
                <a:cs typeface="Arial"/>
                <a:sym typeface="Arial"/>
              </a:rPr>
              <a:t>La computadora usa ocho bits y un byte, y el número entero máximo de un byte es 255. Esto no es es suficiente para expresar algunos caracteres en chino, por ejemplo, para lo cual se requieren al menos dos bytes. </a:t>
            </a:r>
            <a:endParaRPr sz="1600">
              <a:solidFill>
                <a:srgbClr val="4F4F4F"/>
              </a:solidFill>
              <a:highlight>
                <a:srgbClr val="EEF0F4"/>
              </a:highlight>
              <a:latin typeface="Arial"/>
              <a:ea typeface="Arial"/>
              <a:cs typeface="Arial"/>
              <a:sym typeface="Arial"/>
            </a:endParaRPr>
          </a:p>
          <a:p>
            <a:pPr marL="457200" lvl="0" indent="-330200" algn="l" rtl="0">
              <a:lnSpc>
                <a:spcPct val="115000"/>
              </a:lnSpc>
              <a:spcBef>
                <a:spcPts val="0"/>
              </a:spcBef>
              <a:spcAft>
                <a:spcPts val="0"/>
              </a:spcAft>
              <a:buClr>
                <a:srgbClr val="4F4F4F"/>
              </a:buClr>
              <a:buSzPts val="1600"/>
              <a:buFont typeface="Arial"/>
              <a:buChar char="●"/>
            </a:pPr>
            <a:r>
              <a:rPr lang="es" sz="1600">
                <a:solidFill>
                  <a:srgbClr val="4F4F4F"/>
                </a:solidFill>
                <a:highlight>
                  <a:srgbClr val="EEF0F4"/>
                </a:highlight>
                <a:latin typeface="Arial"/>
                <a:ea typeface="Arial"/>
                <a:cs typeface="Arial"/>
                <a:sym typeface="Arial"/>
              </a:rPr>
              <a:t>Para unificar todas las codificaciones de texto, unicode establece cada carácter en cada idioma. </a:t>
            </a:r>
            <a:endParaRPr sz="1600">
              <a:solidFill>
                <a:srgbClr val="4F4F4F"/>
              </a:solidFill>
              <a:highlight>
                <a:srgbClr val="EEF0F4"/>
              </a:highlight>
              <a:latin typeface="Arial"/>
              <a:ea typeface="Arial"/>
              <a:cs typeface="Arial"/>
              <a:sym typeface="Arial"/>
            </a:endParaRPr>
          </a:p>
          <a:p>
            <a:pPr marL="457200" lvl="0" indent="-330200" algn="l" rtl="0">
              <a:lnSpc>
                <a:spcPct val="115000"/>
              </a:lnSpc>
              <a:spcBef>
                <a:spcPts val="0"/>
              </a:spcBef>
              <a:spcAft>
                <a:spcPts val="0"/>
              </a:spcAft>
              <a:buClr>
                <a:srgbClr val="4F4F4F"/>
              </a:buClr>
              <a:buSzPts val="1600"/>
              <a:buFont typeface="Arial"/>
              <a:buChar char="●"/>
            </a:pPr>
            <a:r>
              <a:rPr lang="es" sz="1600">
                <a:solidFill>
                  <a:srgbClr val="4F4F4F"/>
                </a:solidFill>
                <a:highlight>
                  <a:srgbClr val="EEF0F4"/>
                </a:highlight>
                <a:latin typeface="Arial"/>
                <a:ea typeface="Arial"/>
                <a:cs typeface="Arial"/>
                <a:sym typeface="Arial"/>
              </a:rPr>
              <a:t>Se establece una codificación binaria uniforme y única, generalmente dos bytes para representar un carácter, por lo que Unicode puede combinar 65535 caracteres diferentes por plano, un total de 17 planos.</a:t>
            </a:r>
            <a:endParaRPr sz="1600">
              <a:solidFill>
                <a:srgbClr val="4F4F4F"/>
              </a:solidFill>
              <a:highlight>
                <a:srgbClr val="EEF0F4"/>
              </a:highlight>
              <a:latin typeface="Arial"/>
              <a:ea typeface="Arial"/>
              <a:cs typeface="Arial"/>
              <a:sym typeface="Arial"/>
            </a:endParaRPr>
          </a:p>
          <a:p>
            <a:pPr marL="0" lvl="0" indent="0" algn="l" rtl="0">
              <a:lnSpc>
                <a:spcPct val="115000"/>
              </a:lnSpc>
              <a:spcBef>
                <a:spcPts val="1600"/>
              </a:spcBef>
              <a:spcAft>
                <a:spcPts val="1600"/>
              </a:spcAft>
              <a:buSzPts val="1800"/>
              <a:buNone/>
            </a:pPr>
            <a:endParaRPr sz="1200">
              <a:solidFill>
                <a:srgbClr val="4F4F4F"/>
              </a:solidFill>
              <a:highlight>
                <a:srgbClr val="EEF0F4"/>
              </a:highlight>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64"/>
          <p:cNvSpPr txBox="1">
            <a:spLocks noGrp="1"/>
          </p:cNvSpPr>
          <p:nvPr>
            <p:ph type="title"/>
          </p:nvPr>
        </p:nvSpPr>
        <p:spPr>
          <a:xfrm>
            <a:off x="460950" y="2191938"/>
            <a:ext cx="8222100" cy="759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200"/>
              <a:buNone/>
            </a:pPr>
            <a:r>
              <a:rPr lang="es"/>
              <a:t> Fechas</a:t>
            </a:r>
            <a:endParaRPr/>
          </a:p>
        </p:txBody>
      </p:sp>
      <p:sp>
        <p:nvSpPr>
          <p:cNvPr id="415" name="Google Shape;415;p64"/>
          <p:cNvSpPr txBox="1">
            <a:spLocks noGrp="1"/>
          </p:cNvSpPr>
          <p:nvPr>
            <p:ph type="sldNum" idx="12"/>
          </p:nvPr>
        </p:nvSpPr>
        <p:spPr>
          <a:xfrm>
            <a:off x="8523541" y="3521717"/>
            <a:ext cx="548700" cy="2952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65"/>
          <p:cNvSpPr txBox="1">
            <a:spLocks noGrp="1"/>
          </p:cNvSpPr>
          <p:nvPr>
            <p:ph type="title"/>
          </p:nvPr>
        </p:nvSpPr>
        <p:spPr>
          <a:xfrm>
            <a:off x="471900" y="554044"/>
            <a:ext cx="8222100" cy="575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2"/>
              </a:buClr>
              <a:buSzPts val="4400"/>
              <a:buFont typeface="Tahoma"/>
              <a:buNone/>
            </a:pPr>
            <a:r>
              <a:rPr lang="es" sz="4400" b="0" i="0" u="none" strike="noStrike" cap="none">
                <a:solidFill>
                  <a:srgbClr val="FFFFFF"/>
                </a:solidFill>
                <a:latin typeface="Tahoma"/>
                <a:ea typeface="Tahoma"/>
                <a:cs typeface="Tahoma"/>
                <a:sym typeface="Tahoma"/>
              </a:rPr>
              <a:t>Dates and Times</a:t>
            </a:r>
            <a:endParaRPr>
              <a:solidFill>
                <a:srgbClr val="FFFFFF"/>
              </a:solidFill>
            </a:endParaRPr>
          </a:p>
        </p:txBody>
      </p:sp>
      <p:sp>
        <p:nvSpPr>
          <p:cNvPr id="421" name="Google Shape;421;p65"/>
          <p:cNvSpPr txBox="1">
            <a:spLocks noGrp="1"/>
          </p:cNvSpPr>
          <p:nvPr>
            <p:ph type="body" idx="1"/>
          </p:nvPr>
        </p:nvSpPr>
        <p:spPr>
          <a:xfrm>
            <a:off x="519250" y="2214681"/>
            <a:ext cx="8222100" cy="2032800"/>
          </a:xfrm>
          <a:prstGeom prst="rect">
            <a:avLst/>
          </a:prstGeom>
          <a:noFill/>
          <a:ln>
            <a:noFill/>
          </a:ln>
        </p:spPr>
        <p:txBody>
          <a:bodyPr spcFirstLastPara="1" wrap="square" lIns="91425" tIns="45700" rIns="91425" bIns="45700" anchor="t" anchorCtr="0">
            <a:noAutofit/>
          </a:bodyPr>
          <a:lstStyle/>
          <a:p>
            <a:pPr marL="342900" marR="0" lvl="0" indent="-279400" algn="l" rtl="0">
              <a:lnSpc>
                <a:spcPct val="100000"/>
              </a:lnSpc>
              <a:spcBef>
                <a:spcPts val="0"/>
              </a:spcBef>
              <a:spcAft>
                <a:spcPts val="0"/>
              </a:spcAft>
              <a:buClr>
                <a:srgbClr val="CC00CC"/>
              </a:buClr>
              <a:buSzPts val="2200"/>
              <a:buFont typeface="Arial"/>
              <a:buChar char="●"/>
            </a:pPr>
            <a:r>
              <a:rPr lang="es" sz="2200" b="0" i="0" u="none" strike="noStrike" cap="none">
                <a:solidFill>
                  <a:schemeClr val="dk1"/>
                </a:solidFill>
                <a:latin typeface="Tahoma"/>
                <a:ea typeface="Tahoma"/>
                <a:cs typeface="Tahoma"/>
                <a:sym typeface="Tahoma"/>
              </a:rPr>
              <a:t>DATE y TIME son tipos de datos en SQL.</a:t>
            </a:r>
            <a:endParaRPr sz="800"/>
          </a:p>
          <a:p>
            <a:pPr marL="342900" marR="0" lvl="0" indent="-279400" algn="l" rtl="0">
              <a:lnSpc>
                <a:spcPct val="100000"/>
              </a:lnSpc>
              <a:spcBef>
                <a:spcPts val="640"/>
              </a:spcBef>
              <a:spcAft>
                <a:spcPts val="0"/>
              </a:spcAft>
              <a:buClr>
                <a:srgbClr val="CC00CC"/>
              </a:buClr>
              <a:buSzPts val="2200"/>
              <a:buFont typeface="Arial"/>
              <a:buChar char="●"/>
            </a:pPr>
            <a:r>
              <a:rPr lang="es" sz="2200" b="0" i="0" u="none" strike="noStrike" cap="none">
                <a:solidFill>
                  <a:schemeClr val="dk1"/>
                </a:solidFill>
                <a:latin typeface="Tahoma"/>
                <a:ea typeface="Tahoma"/>
                <a:cs typeface="Tahoma"/>
                <a:sym typeface="Tahoma"/>
              </a:rPr>
              <a:t>L</a:t>
            </a:r>
            <a:r>
              <a:rPr lang="es" sz="2200">
                <a:solidFill>
                  <a:schemeClr val="dk1"/>
                </a:solidFill>
                <a:latin typeface="Tahoma"/>
                <a:ea typeface="Tahoma"/>
                <a:cs typeface="Tahoma"/>
                <a:sym typeface="Tahoma"/>
              </a:rPr>
              <a:t>a</a:t>
            </a:r>
            <a:r>
              <a:rPr lang="es" sz="2200" b="0" i="0" u="none" strike="noStrike" cap="none">
                <a:solidFill>
                  <a:schemeClr val="dk1"/>
                </a:solidFill>
                <a:latin typeface="Tahoma"/>
                <a:ea typeface="Tahoma"/>
                <a:cs typeface="Tahoma"/>
                <a:sym typeface="Tahoma"/>
              </a:rPr>
              <a:t> forma de un valor de dato es:</a:t>
            </a:r>
            <a:endParaRPr sz="800"/>
          </a:p>
          <a:p>
            <a:pPr marL="342900" marR="0" lvl="0" indent="-342900" algn="l" rtl="0">
              <a:lnSpc>
                <a:spcPct val="100000"/>
              </a:lnSpc>
              <a:spcBef>
                <a:spcPts val="640"/>
              </a:spcBef>
              <a:spcAft>
                <a:spcPts val="0"/>
              </a:spcAft>
              <a:buClr>
                <a:srgbClr val="CC00CC"/>
              </a:buClr>
              <a:buSzPts val="3200"/>
              <a:buFont typeface="Arial"/>
              <a:buNone/>
            </a:pPr>
            <a:r>
              <a:rPr lang="es" sz="2200" b="0" i="0" u="none" strike="noStrike" cap="none">
                <a:solidFill>
                  <a:schemeClr val="dk1"/>
                </a:solidFill>
                <a:latin typeface="Tahoma"/>
                <a:ea typeface="Tahoma"/>
                <a:cs typeface="Tahoma"/>
                <a:sym typeface="Tahoma"/>
              </a:rPr>
              <a:t>		DATE ’yyyy-mm-dd’</a:t>
            </a:r>
            <a:endParaRPr sz="800"/>
          </a:p>
          <a:p>
            <a:pPr marL="742950" marR="0" lvl="1" indent="-222250" algn="l" rtl="0">
              <a:lnSpc>
                <a:spcPct val="100000"/>
              </a:lnSpc>
              <a:spcBef>
                <a:spcPts val="560"/>
              </a:spcBef>
              <a:spcAft>
                <a:spcPts val="0"/>
              </a:spcAft>
              <a:buClr>
                <a:srgbClr val="CC00CC"/>
              </a:buClr>
              <a:buSzPts val="1800"/>
              <a:buFont typeface="Arial"/>
              <a:buChar char="●"/>
            </a:pPr>
            <a:r>
              <a:rPr lang="es" sz="1800" b="0" i="0" u="none" strike="noStrike" cap="none">
                <a:solidFill>
                  <a:srgbClr val="33CC33"/>
                </a:solidFill>
                <a:latin typeface="Tahoma"/>
                <a:ea typeface="Tahoma"/>
                <a:cs typeface="Tahoma"/>
                <a:sym typeface="Tahoma"/>
              </a:rPr>
              <a:t>Ejemplo</a:t>
            </a:r>
            <a:r>
              <a:rPr lang="es" sz="1800" b="0" i="0" u="none" strike="noStrike" cap="none">
                <a:solidFill>
                  <a:schemeClr val="dk1"/>
                </a:solidFill>
                <a:latin typeface="Tahoma"/>
                <a:ea typeface="Tahoma"/>
                <a:cs typeface="Tahoma"/>
                <a:sym typeface="Tahoma"/>
              </a:rPr>
              <a:t>: </a:t>
            </a:r>
            <a:r>
              <a:rPr lang="es" sz="1800" b="0" i="0" u="none" strike="noStrike" cap="none">
                <a:solidFill>
                  <a:schemeClr val="dk1"/>
                </a:solidFill>
                <a:latin typeface="Courier New"/>
                <a:ea typeface="Courier New"/>
                <a:cs typeface="Courier New"/>
                <a:sym typeface="Courier New"/>
              </a:rPr>
              <a:t>DATE ’2018-09-30’</a:t>
            </a:r>
            <a:r>
              <a:rPr lang="es" sz="1800" b="0" i="0" u="none" strike="noStrike" cap="none">
                <a:solidFill>
                  <a:schemeClr val="dk1"/>
                </a:solidFill>
                <a:latin typeface="Tahoma"/>
                <a:ea typeface="Tahoma"/>
                <a:cs typeface="Tahoma"/>
                <a:sym typeface="Tahoma"/>
              </a:rPr>
              <a:t> para Sept. 30, 2018.</a:t>
            </a:r>
            <a:endParaRPr sz="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66"/>
          <p:cNvSpPr txBox="1">
            <a:spLocks noGrp="1"/>
          </p:cNvSpPr>
          <p:nvPr>
            <p:ph type="title"/>
          </p:nvPr>
        </p:nvSpPr>
        <p:spPr>
          <a:xfrm>
            <a:off x="471900" y="554044"/>
            <a:ext cx="8222100" cy="575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s"/>
              <a:t>Tipos de Fecha</a:t>
            </a:r>
            <a:endParaRPr/>
          </a:p>
        </p:txBody>
      </p:sp>
      <p:sp>
        <p:nvSpPr>
          <p:cNvPr id="428" name="Google Shape;428;p66"/>
          <p:cNvSpPr txBox="1">
            <a:spLocks noGrp="1"/>
          </p:cNvSpPr>
          <p:nvPr>
            <p:ph type="body" idx="1"/>
          </p:nvPr>
        </p:nvSpPr>
        <p:spPr>
          <a:xfrm>
            <a:off x="301450" y="1860357"/>
            <a:ext cx="8222100" cy="29661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1400"/>
              </a:spcBef>
              <a:spcAft>
                <a:spcPts val="0"/>
              </a:spcAft>
              <a:buSzPts val="1800"/>
              <a:buNone/>
            </a:pPr>
            <a:r>
              <a:rPr lang="es" sz="1300" b="1">
                <a:solidFill>
                  <a:srgbClr val="000000"/>
                </a:solidFill>
              </a:rPr>
              <a:t>Date:</a:t>
            </a:r>
            <a:endParaRPr sz="1300" b="1">
              <a:solidFill>
                <a:srgbClr val="000000"/>
              </a:solidFill>
            </a:endParaRPr>
          </a:p>
          <a:p>
            <a:pPr marL="0" lvl="0" indent="0" algn="l" rtl="0">
              <a:lnSpc>
                <a:spcPct val="115000"/>
              </a:lnSpc>
              <a:spcBef>
                <a:spcPts val="400"/>
              </a:spcBef>
              <a:spcAft>
                <a:spcPts val="0"/>
              </a:spcAft>
              <a:buSzPts val="1800"/>
              <a:buNone/>
            </a:pPr>
            <a:r>
              <a:rPr lang="es" sz="1300">
                <a:solidFill>
                  <a:srgbClr val="000000"/>
                </a:solidFill>
              </a:rPr>
              <a:t>Tipo fecha, almacena una fecha. El rango de valores va desde el 1 de enero del 1001 al 31 de diciembre de 9999. El formato de almacenamiento es de año-mes-dia</a:t>
            </a:r>
            <a:endParaRPr sz="1300">
              <a:solidFill>
                <a:srgbClr val="000000"/>
              </a:solidFill>
            </a:endParaRPr>
          </a:p>
          <a:p>
            <a:pPr marL="0" lvl="0" indent="0" algn="l" rtl="0">
              <a:lnSpc>
                <a:spcPct val="120000"/>
              </a:lnSpc>
              <a:spcBef>
                <a:spcPts val="1600"/>
              </a:spcBef>
              <a:spcAft>
                <a:spcPts val="0"/>
              </a:spcAft>
              <a:buSzPts val="1800"/>
              <a:buNone/>
            </a:pPr>
            <a:r>
              <a:rPr lang="es" sz="1300" b="1">
                <a:solidFill>
                  <a:srgbClr val="000000"/>
                </a:solidFill>
              </a:rPr>
              <a:t>DateTime:</a:t>
            </a:r>
            <a:endParaRPr sz="1300" b="1">
              <a:solidFill>
                <a:srgbClr val="000000"/>
              </a:solidFill>
            </a:endParaRPr>
          </a:p>
          <a:p>
            <a:pPr marL="0" lvl="0" indent="0" algn="l" rtl="0">
              <a:lnSpc>
                <a:spcPct val="115000"/>
              </a:lnSpc>
              <a:spcBef>
                <a:spcPts val="400"/>
              </a:spcBef>
              <a:spcAft>
                <a:spcPts val="0"/>
              </a:spcAft>
              <a:buSzPts val="1800"/>
              <a:buNone/>
            </a:pPr>
            <a:r>
              <a:rPr lang="es" sz="1300">
                <a:solidFill>
                  <a:srgbClr val="000000"/>
                </a:solidFill>
              </a:rPr>
              <a:t>Combinación de fecha y hora. El rango de valores va desde el 1 de enero del 1001 a las 0 horas, 0 minutos y 0 segundos al 31 de diciembre del 9999 a las 23 horas, 59 minutos y 59 segundos. El formato de almacenamiento es de año-mes-dia horas:minutos:segundos</a:t>
            </a:r>
            <a:endParaRPr sz="1300">
              <a:solidFill>
                <a:srgbClr val="000000"/>
              </a:solidFill>
            </a:endParaRPr>
          </a:p>
          <a:p>
            <a:pPr marL="0" lvl="0" indent="0" algn="l" rtl="0">
              <a:lnSpc>
                <a:spcPct val="120000"/>
              </a:lnSpc>
              <a:spcBef>
                <a:spcPts val="1600"/>
              </a:spcBef>
              <a:spcAft>
                <a:spcPts val="0"/>
              </a:spcAft>
              <a:buSzPts val="1800"/>
              <a:buNone/>
            </a:pPr>
            <a:r>
              <a:rPr lang="es" sz="1300" b="1">
                <a:solidFill>
                  <a:srgbClr val="000000"/>
                </a:solidFill>
              </a:rPr>
              <a:t>Time:</a:t>
            </a:r>
            <a:endParaRPr sz="1300" b="1">
              <a:solidFill>
                <a:srgbClr val="000000"/>
              </a:solidFill>
            </a:endParaRPr>
          </a:p>
          <a:p>
            <a:pPr marL="0" lvl="0" indent="0" algn="l" rtl="0">
              <a:lnSpc>
                <a:spcPct val="115000"/>
              </a:lnSpc>
              <a:spcBef>
                <a:spcPts val="400"/>
              </a:spcBef>
              <a:spcAft>
                <a:spcPts val="0"/>
              </a:spcAft>
              <a:buSzPts val="1800"/>
              <a:buNone/>
            </a:pPr>
            <a:r>
              <a:rPr lang="es" sz="1300">
                <a:solidFill>
                  <a:srgbClr val="000000"/>
                </a:solidFill>
              </a:rPr>
              <a:t>Almacena una hora. El rango de horas va desde -838 horas, 59 minutos y 59 segundos a 838, 59 minutos y 59 segundos. El formato de almacenamiento es de 'HH:MM:SS'</a:t>
            </a:r>
            <a:endParaRPr sz="1300">
              <a:solidFill>
                <a:srgbClr val="000000"/>
              </a:solidFill>
            </a:endParaRPr>
          </a:p>
          <a:p>
            <a:pPr marL="0" lvl="0" indent="0" algn="l" rtl="0">
              <a:lnSpc>
                <a:spcPct val="115000"/>
              </a:lnSpc>
              <a:spcBef>
                <a:spcPts val="1600"/>
              </a:spcBef>
              <a:spcAft>
                <a:spcPts val="0"/>
              </a:spcAft>
              <a:buSzPts val="1800"/>
              <a:buNone/>
            </a:pPr>
            <a:endParaRPr>
              <a:solidFill>
                <a:srgbClr val="000000"/>
              </a:solidFill>
            </a:endParaRPr>
          </a:p>
          <a:p>
            <a:pPr marL="0" lvl="0" indent="0" algn="l" rtl="0">
              <a:lnSpc>
                <a:spcPct val="115000"/>
              </a:lnSpc>
              <a:spcBef>
                <a:spcPts val="1600"/>
              </a:spcBef>
              <a:spcAft>
                <a:spcPts val="1600"/>
              </a:spcAft>
              <a:buSzPts val="1800"/>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67"/>
          <p:cNvSpPr txBox="1">
            <a:spLocks noGrp="1"/>
          </p:cNvSpPr>
          <p:nvPr>
            <p:ph type="title"/>
          </p:nvPr>
        </p:nvSpPr>
        <p:spPr>
          <a:xfrm>
            <a:off x="291028" y="705350"/>
            <a:ext cx="2808000" cy="715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s"/>
              <a:t>Tipos de Fecha</a:t>
            </a:r>
            <a:endParaRPr/>
          </a:p>
          <a:p>
            <a:pPr marL="0" lvl="0" indent="0" algn="l" rtl="0">
              <a:lnSpc>
                <a:spcPct val="100000"/>
              </a:lnSpc>
              <a:spcBef>
                <a:spcPts val="0"/>
              </a:spcBef>
              <a:spcAft>
                <a:spcPts val="0"/>
              </a:spcAft>
              <a:buSzPts val="2400"/>
              <a:buNone/>
            </a:pPr>
            <a:r>
              <a:rPr lang="es"/>
              <a:t>TimeStamp</a:t>
            </a:r>
            <a:endParaRPr/>
          </a:p>
        </p:txBody>
      </p:sp>
      <p:sp>
        <p:nvSpPr>
          <p:cNvPr id="435" name="Google Shape;435;p67"/>
          <p:cNvSpPr txBox="1">
            <a:spLocks noGrp="1"/>
          </p:cNvSpPr>
          <p:nvPr>
            <p:ph type="body" idx="1"/>
          </p:nvPr>
        </p:nvSpPr>
        <p:spPr>
          <a:xfrm>
            <a:off x="226075" y="1532119"/>
            <a:ext cx="3034200" cy="34821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1400"/>
              </a:spcBef>
              <a:spcAft>
                <a:spcPts val="0"/>
              </a:spcAft>
              <a:buSzPts val="1200"/>
              <a:buNone/>
            </a:pPr>
            <a:r>
              <a:rPr lang="es" sz="2300"/>
              <a:t>TimeStamp:</a:t>
            </a:r>
            <a:endParaRPr sz="2300"/>
          </a:p>
          <a:p>
            <a:pPr marL="0" lvl="0" indent="0" algn="l" rtl="0">
              <a:lnSpc>
                <a:spcPct val="115000"/>
              </a:lnSpc>
              <a:spcBef>
                <a:spcPts val="400"/>
              </a:spcBef>
              <a:spcAft>
                <a:spcPts val="0"/>
              </a:spcAft>
              <a:buSzPts val="1200"/>
              <a:buNone/>
            </a:pPr>
            <a:r>
              <a:rPr lang="es" sz="2100"/>
              <a:t>Combinación de fecha y hora. El rango va desde el 1 de enero de 1970 al año 2037. El formato de almacenamiento depende del tamaño del campo</a:t>
            </a:r>
            <a:r>
              <a:rPr lang="es" sz="1100">
                <a:solidFill>
                  <a:srgbClr val="000000"/>
                </a:solidFill>
              </a:rPr>
              <a:t>:</a:t>
            </a:r>
            <a:endParaRPr sz="1100">
              <a:solidFill>
                <a:srgbClr val="000000"/>
              </a:solidFill>
            </a:endParaRPr>
          </a:p>
          <a:p>
            <a:pPr marL="0" lvl="0" indent="0" algn="l" rtl="0">
              <a:lnSpc>
                <a:spcPct val="115000"/>
              </a:lnSpc>
              <a:spcBef>
                <a:spcPts val="1600"/>
              </a:spcBef>
              <a:spcAft>
                <a:spcPts val="1600"/>
              </a:spcAft>
              <a:buSzPts val="1200"/>
              <a:buNone/>
            </a:pPr>
            <a:endParaRPr/>
          </a:p>
        </p:txBody>
      </p:sp>
      <p:sp>
        <p:nvSpPr>
          <p:cNvPr id="436" name="Google Shape;436;p67"/>
          <p:cNvSpPr txBox="1">
            <a:spLocks noGrp="1"/>
          </p:cNvSpPr>
          <p:nvPr>
            <p:ph type="sldNum" idx="12"/>
          </p:nvPr>
        </p:nvSpPr>
        <p:spPr>
          <a:xfrm>
            <a:off x="8523541" y="3521717"/>
            <a:ext cx="548700" cy="2952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s"/>
              <a:t>25</a:t>
            </a:fld>
            <a:endParaRPr/>
          </a:p>
        </p:txBody>
      </p:sp>
      <p:pic>
        <p:nvPicPr>
          <p:cNvPr id="437" name="Google Shape;437;p67"/>
          <p:cNvPicPr preferRelativeResize="0"/>
          <p:nvPr/>
        </p:nvPicPr>
        <p:blipFill rotWithShape="1">
          <a:blip r:embed="rId3">
            <a:alphaModFix/>
          </a:blip>
          <a:srcRect/>
          <a:stretch/>
        </p:blipFill>
        <p:spPr>
          <a:xfrm>
            <a:off x="4086625" y="471675"/>
            <a:ext cx="4368450" cy="3955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68"/>
          <p:cNvSpPr txBox="1">
            <a:spLocks noGrp="1"/>
          </p:cNvSpPr>
          <p:nvPr>
            <p:ph type="title"/>
          </p:nvPr>
        </p:nvSpPr>
        <p:spPr>
          <a:xfrm>
            <a:off x="471900" y="554044"/>
            <a:ext cx="8222100" cy="575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2"/>
              </a:buClr>
              <a:buSzPts val="4400"/>
              <a:buFont typeface="Tahoma"/>
              <a:buNone/>
            </a:pPr>
            <a:r>
              <a:rPr lang="es" sz="4400" b="0" i="0" u="none" strike="noStrike" cap="none">
                <a:solidFill>
                  <a:srgbClr val="FFFFFF"/>
                </a:solidFill>
                <a:latin typeface="Tahoma"/>
                <a:ea typeface="Tahoma"/>
                <a:cs typeface="Tahoma"/>
                <a:sym typeface="Tahoma"/>
              </a:rPr>
              <a:t>Times como </a:t>
            </a:r>
            <a:r>
              <a:rPr lang="es" sz="4400">
                <a:solidFill>
                  <a:srgbClr val="FFFFFF"/>
                </a:solidFill>
                <a:latin typeface="Tahoma"/>
                <a:ea typeface="Tahoma"/>
                <a:cs typeface="Tahoma"/>
                <a:sym typeface="Tahoma"/>
              </a:rPr>
              <a:t>Tipo de Dato</a:t>
            </a:r>
            <a:endParaRPr>
              <a:solidFill>
                <a:srgbClr val="FFFFFF"/>
              </a:solidFill>
            </a:endParaRPr>
          </a:p>
        </p:txBody>
      </p:sp>
      <p:sp>
        <p:nvSpPr>
          <p:cNvPr id="443" name="Google Shape;443;p68"/>
          <p:cNvSpPr txBox="1">
            <a:spLocks noGrp="1"/>
          </p:cNvSpPr>
          <p:nvPr>
            <p:ph type="body" idx="1"/>
          </p:nvPr>
        </p:nvSpPr>
        <p:spPr>
          <a:xfrm>
            <a:off x="348900" y="2259181"/>
            <a:ext cx="8222100" cy="2032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640"/>
              </a:spcBef>
              <a:spcAft>
                <a:spcPts val="0"/>
              </a:spcAft>
              <a:buSzPts val="1800"/>
              <a:buNone/>
            </a:pPr>
            <a:r>
              <a:rPr lang="es" sz="2500" b="0" i="0" u="none" strike="noStrike" cap="none">
                <a:solidFill>
                  <a:schemeClr val="dk1"/>
                </a:solidFill>
                <a:latin typeface="Tahoma"/>
                <a:ea typeface="Tahoma"/>
                <a:cs typeface="Tahoma"/>
                <a:sym typeface="Tahoma"/>
              </a:rPr>
              <a:t>La forma de un dato de tiempo es:</a:t>
            </a:r>
            <a:endParaRPr sz="1100"/>
          </a:p>
          <a:p>
            <a:pPr marL="342900" marR="0" lvl="0" indent="-342900" algn="l" rtl="0">
              <a:lnSpc>
                <a:spcPct val="100000"/>
              </a:lnSpc>
              <a:spcBef>
                <a:spcPts val="640"/>
              </a:spcBef>
              <a:spcAft>
                <a:spcPts val="0"/>
              </a:spcAft>
              <a:buClr>
                <a:srgbClr val="CC00CC"/>
              </a:buClr>
              <a:buSzPts val="3200"/>
              <a:buFont typeface="Arial"/>
              <a:buNone/>
            </a:pPr>
            <a:r>
              <a:rPr lang="es" sz="2500" b="0" i="0" u="none" strike="noStrike" cap="none">
                <a:solidFill>
                  <a:schemeClr val="dk1"/>
                </a:solidFill>
                <a:latin typeface="Tahoma"/>
                <a:ea typeface="Tahoma"/>
                <a:cs typeface="Tahoma"/>
                <a:sym typeface="Tahoma"/>
              </a:rPr>
              <a:t>		TIME ’hh:mm:ss’</a:t>
            </a:r>
            <a:endParaRPr sz="1100"/>
          </a:p>
          <a:p>
            <a:pPr marL="342900" marR="0" lvl="0" indent="-342900" algn="l" rtl="0">
              <a:lnSpc>
                <a:spcPct val="100000"/>
              </a:lnSpc>
              <a:spcBef>
                <a:spcPts val="640"/>
              </a:spcBef>
              <a:spcAft>
                <a:spcPts val="0"/>
              </a:spcAft>
              <a:buClr>
                <a:srgbClr val="CC00CC"/>
              </a:buClr>
              <a:buSzPts val="3200"/>
              <a:buFont typeface="Arial"/>
              <a:buNone/>
            </a:pPr>
            <a:r>
              <a:rPr lang="es" sz="2500" b="0" i="0" u="none" strike="noStrike" cap="none">
                <a:solidFill>
                  <a:schemeClr val="dk1"/>
                </a:solidFill>
                <a:latin typeface="Tahoma"/>
                <a:ea typeface="Tahoma"/>
                <a:cs typeface="Tahoma"/>
                <a:sym typeface="Tahoma"/>
              </a:rPr>
              <a:t>con un punto decimal opcional y fracciones de segundo siguientes </a:t>
            </a:r>
            <a:r>
              <a:rPr lang="es" sz="2500" b="0" i="0" u="none" strike="noStrike" cap="none">
                <a:solidFill>
                  <a:srgbClr val="33CC33"/>
                </a:solidFill>
                <a:latin typeface="Tahoma"/>
                <a:ea typeface="Tahoma"/>
                <a:cs typeface="Tahoma"/>
                <a:sym typeface="Tahoma"/>
              </a:rPr>
              <a:t>Ejemplo</a:t>
            </a:r>
            <a:r>
              <a:rPr lang="es" sz="2500" b="0" i="0" u="none" strike="noStrike" cap="none">
                <a:solidFill>
                  <a:schemeClr val="dk1"/>
                </a:solidFill>
                <a:latin typeface="Tahoma"/>
                <a:ea typeface="Tahoma"/>
                <a:cs typeface="Tahoma"/>
                <a:sym typeface="Tahoma"/>
              </a:rPr>
              <a:t>: </a:t>
            </a:r>
            <a:r>
              <a:rPr lang="es" sz="2500" b="0" i="0" u="none" strike="noStrike" cap="none">
                <a:solidFill>
                  <a:schemeClr val="dk1"/>
                </a:solidFill>
                <a:latin typeface="Courier New"/>
                <a:ea typeface="Courier New"/>
                <a:cs typeface="Courier New"/>
                <a:sym typeface="Courier New"/>
              </a:rPr>
              <a:t>TIME ’15:30:02.5’</a:t>
            </a:r>
            <a:r>
              <a:rPr lang="es" sz="2500" b="0" i="0" u="none" strike="noStrike" cap="none">
                <a:solidFill>
                  <a:schemeClr val="dk1"/>
                </a:solidFill>
                <a:latin typeface="Tahoma"/>
                <a:ea typeface="Tahoma"/>
                <a:cs typeface="Tahoma"/>
                <a:sym typeface="Tahoma"/>
              </a:rPr>
              <a:t> = dos segundos y medio después de las 3:30PM.</a:t>
            </a:r>
            <a:endParaRPr sz="11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69"/>
          <p:cNvSpPr txBox="1">
            <a:spLocks noGrp="1"/>
          </p:cNvSpPr>
          <p:nvPr>
            <p:ph type="title"/>
          </p:nvPr>
        </p:nvSpPr>
        <p:spPr>
          <a:xfrm>
            <a:off x="226078" y="333175"/>
            <a:ext cx="2808000" cy="715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s"/>
              <a:t>Tipos de fecha</a:t>
            </a:r>
            <a:endParaRPr/>
          </a:p>
          <a:p>
            <a:pPr marL="0" lvl="0" indent="0" algn="l" rtl="0">
              <a:lnSpc>
                <a:spcPct val="100000"/>
              </a:lnSpc>
              <a:spcBef>
                <a:spcPts val="0"/>
              </a:spcBef>
              <a:spcAft>
                <a:spcPts val="0"/>
              </a:spcAft>
              <a:buSzPts val="2400"/>
              <a:buNone/>
            </a:pPr>
            <a:r>
              <a:rPr lang="es"/>
              <a:t>YEAR</a:t>
            </a:r>
            <a:endParaRPr/>
          </a:p>
        </p:txBody>
      </p:sp>
      <p:sp>
        <p:nvSpPr>
          <p:cNvPr id="450" name="Google Shape;450;p69"/>
          <p:cNvSpPr txBox="1">
            <a:spLocks noGrp="1"/>
          </p:cNvSpPr>
          <p:nvPr>
            <p:ph type="body" idx="1"/>
          </p:nvPr>
        </p:nvSpPr>
        <p:spPr>
          <a:xfrm>
            <a:off x="226075" y="1099350"/>
            <a:ext cx="2808000" cy="23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200"/>
              <a:buNone/>
            </a:pPr>
            <a:r>
              <a:rPr lang="es" sz="1900"/>
              <a:t>Almacena un año. El rango de valores permitidos van desde el año 1901 al año 2155. El campo puede tener tamaño dos o tamaño 4 dependiendo de si queremos almacenar el año con dos o cuatro dígitos.</a:t>
            </a:r>
            <a:endParaRPr sz="1500"/>
          </a:p>
        </p:txBody>
      </p:sp>
      <p:sp>
        <p:nvSpPr>
          <p:cNvPr id="451" name="Google Shape;451;p69"/>
          <p:cNvSpPr txBox="1">
            <a:spLocks noGrp="1"/>
          </p:cNvSpPr>
          <p:nvPr>
            <p:ph type="sldNum" idx="12"/>
          </p:nvPr>
        </p:nvSpPr>
        <p:spPr>
          <a:xfrm>
            <a:off x="8523541" y="3521717"/>
            <a:ext cx="548700" cy="2952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s"/>
              <a:t>27</a:t>
            </a:fld>
            <a:endParaRPr/>
          </a:p>
        </p:txBody>
      </p:sp>
      <p:pic>
        <p:nvPicPr>
          <p:cNvPr id="452" name="Google Shape;452;p69"/>
          <p:cNvPicPr preferRelativeResize="0"/>
          <p:nvPr/>
        </p:nvPicPr>
        <p:blipFill rotWithShape="1">
          <a:blip r:embed="rId3">
            <a:alphaModFix/>
          </a:blip>
          <a:srcRect/>
          <a:stretch/>
        </p:blipFill>
        <p:spPr>
          <a:xfrm>
            <a:off x="3687503" y="795394"/>
            <a:ext cx="3729038" cy="307181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70"/>
          <p:cNvSpPr txBox="1">
            <a:spLocks noGrp="1"/>
          </p:cNvSpPr>
          <p:nvPr>
            <p:ph type="title"/>
          </p:nvPr>
        </p:nvSpPr>
        <p:spPr>
          <a:xfrm>
            <a:off x="471900" y="554044"/>
            <a:ext cx="8222100" cy="575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s"/>
              <a:t>Fechas (Consultas)</a:t>
            </a:r>
            <a:endParaRPr/>
          </a:p>
        </p:txBody>
      </p:sp>
      <p:sp>
        <p:nvSpPr>
          <p:cNvPr id="459" name="Google Shape;459;p70"/>
          <p:cNvSpPr txBox="1">
            <a:spLocks noGrp="1"/>
          </p:cNvSpPr>
          <p:nvPr>
            <p:ph type="body" idx="1"/>
          </p:nvPr>
        </p:nvSpPr>
        <p:spPr>
          <a:xfrm>
            <a:off x="471900" y="2071106"/>
            <a:ext cx="8222100" cy="2743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2400" b="1">
                <a:solidFill>
                  <a:schemeClr val="dk1"/>
                </a:solidFill>
                <a:latin typeface="Tahoma"/>
                <a:ea typeface="Tahoma"/>
                <a:cs typeface="Tahoma"/>
                <a:sym typeface="Tahoma"/>
              </a:rPr>
              <a:t>Obtener la fecha y hora en MySQL</a:t>
            </a:r>
            <a:endParaRPr sz="2400" b="1">
              <a:solidFill>
                <a:schemeClr val="dk1"/>
              </a:solidFill>
              <a:latin typeface="Tahoma"/>
              <a:ea typeface="Tahoma"/>
              <a:cs typeface="Tahoma"/>
              <a:sym typeface="Tahoma"/>
            </a:endParaRPr>
          </a:p>
          <a:p>
            <a:pPr marL="0" lvl="0" indent="0" algn="l" rtl="0">
              <a:lnSpc>
                <a:spcPct val="115000"/>
              </a:lnSpc>
              <a:spcBef>
                <a:spcPts val="0"/>
              </a:spcBef>
              <a:spcAft>
                <a:spcPts val="0"/>
              </a:spcAft>
              <a:buSzPts val="1800"/>
              <a:buNone/>
            </a:pPr>
            <a:r>
              <a:rPr lang="es" sz="1200">
                <a:solidFill>
                  <a:srgbClr val="775555"/>
                </a:solidFill>
                <a:latin typeface="Courier New"/>
                <a:ea typeface="Courier New"/>
                <a:cs typeface="Courier New"/>
                <a:sym typeface="Courier New"/>
              </a:rPr>
              <a:t>select now();   //   ejemplo:  '2010-01-12 10:50:43'</a:t>
            </a:r>
            <a:endParaRPr sz="1200">
              <a:solidFill>
                <a:srgbClr val="775555"/>
              </a:solidFill>
              <a:latin typeface="Courier New"/>
              <a:ea typeface="Courier New"/>
              <a:cs typeface="Courier New"/>
              <a:sym typeface="Courier New"/>
            </a:endParaRPr>
          </a:p>
          <a:p>
            <a:pPr marL="0" lvl="0" indent="0" algn="l" rtl="0">
              <a:lnSpc>
                <a:spcPct val="115000"/>
              </a:lnSpc>
              <a:spcBef>
                <a:spcPts val="1200"/>
              </a:spcBef>
              <a:spcAft>
                <a:spcPts val="0"/>
              </a:spcAft>
              <a:buSzPts val="1800"/>
              <a:buNone/>
            </a:pPr>
            <a:r>
              <a:rPr lang="es" sz="1100">
                <a:solidFill>
                  <a:srgbClr val="000000"/>
                </a:solidFill>
                <a:latin typeface="Arial"/>
                <a:ea typeface="Arial"/>
                <a:cs typeface="Arial"/>
                <a:sym typeface="Arial"/>
              </a:rPr>
              <a:t> </a:t>
            </a:r>
            <a:r>
              <a:rPr lang="es" sz="2400" b="1">
                <a:solidFill>
                  <a:schemeClr val="dk1"/>
                </a:solidFill>
                <a:latin typeface="Tahoma"/>
                <a:ea typeface="Tahoma"/>
                <a:cs typeface="Tahoma"/>
                <a:sym typeface="Tahoma"/>
              </a:rPr>
              <a:t>Obtener solo día mes y año en MySQL</a:t>
            </a:r>
            <a:endParaRPr sz="900" b="1">
              <a:solidFill>
                <a:srgbClr val="000000"/>
              </a:solidFill>
              <a:latin typeface="Arial"/>
              <a:ea typeface="Arial"/>
              <a:cs typeface="Arial"/>
              <a:sym typeface="Arial"/>
            </a:endParaRPr>
          </a:p>
          <a:p>
            <a:pPr marL="0" lvl="0" indent="0" algn="l" rtl="0">
              <a:lnSpc>
                <a:spcPct val="115000"/>
              </a:lnSpc>
              <a:spcBef>
                <a:spcPts val="1200"/>
              </a:spcBef>
              <a:spcAft>
                <a:spcPts val="0"/>
              </a:spcAft>
              <a:buSzPts val="1800"/>
              <a:buNone/>
            </a:pPr>
            <a:r>
              <a:rPr lang="es" sz="1200">
                <a:solidFill>
                  <a:srgbClr val="775555"/>
                </a:solidFill>
                <a:latin typeface="Courier New"/>
                <a:ea typeface="Courier New"/>
                <a:cs typeface="Courier New"/>
                <a:sym typeface="Courier New"/>
              </a:rPr>
              <a:t>select CURDATE();  // ejemplo: '2010-01-12'  #sin hora</a:t>
            </a:r>
            <a:endParaRPr sz="1200">
              <a:solidFill>
                <a:srgbClr val="775555"/>
              </a:solidFill>
              <a:latin typeface="Courier New"/>
              <a:ea typeface="Courier New"/>
              <a:cs typeface="Courier New"/>
              <a:sym typeface="Courier New"/>
            </a:endParaRPr>
          </a:p>
          <a:p>
            <a:pPr marL="0" lvl="0" indent="0" algn="l" rtl="0">
              <a:lnSpc>
                <a:spcPct val="115000"/>
              </a:lnSpc>
              <a:spcBef>
                <a:spcPts val="1200"/>
              </a:spcBef>
              <a:spcAft>
                <a:spcPts val="0"/>
              </a:spcAft>
              <a:buSzPts val="1800"/>
              <a:buNone/>
            </a:pPr>
            <a:endParaRPr sz="1200">
              <a:solidFill>
                <a:srgbClr val="775555"/>
              </a:solidFill>
              <a:latin typeface="Courier New"/>
              <a:ea typeface="Courier New"/>
              <a:cs typeface="Courier New"/>
              <a:sym typeface="Courier New"/>
            </a:endParaRPr>
          </a:p>
          <a:p>
            <a:pPr marL="0" lvl="0" indent="0" algn="l" rtl="0">
              <a:lnSpc>
                <a:spcPct val="115000"/>
              </a:lnSpc>
              <a:spcBef>
                <a:spcPts val="0"/>
              </a:spcBef>
              <a:spcAft>
                <a:spcPts val="0"/>
              </a:spcAft>
              <a:buSzPts val="1800"/>
              <a:buNone/>
            </a:pPr>
            <a:r>
              <a:rPr lang="es" sz="2400" b="1">
                <a:solidFill>
                  <a:schemeClr val="dk1"/>
                </a:solidFill>
                <a:latin typeface="Tahoma"/>
                <a:ea typeface="Tahoma"/>
                <a:cs typeface="Tahoma"/>
                <a:sym typeface="Tahoma"/>
              </a:rPr>
              <a:t>Obtener hora actual en MySQL</a:t>
            </a:r>
            <a:endParaRPr sz="900" b="1">
              <a:solidFill>
                <a:srgbClr val="000000"/>
              </a:solidFill>
              <a:latin typeface="Arial"/>
              <a:ea typeface="Arial"/>
              <a:cs typeface="Arial"/>
              <a:sym typeface="Arial"/>
            </a:endParaRPr>
          </a:p>
          <a:p>
            <a:pPr marL="0" lvl="0" indent="0" algn="l" rtl="0">
              <a:lnSpc>
                <a:spcPct val="115000"/>
              </a:lnSpc>
              <a:spcBef>
                <a:spcPts val="0"/>
              </a:spcBef>
              <a:spcAft>
                <a:spcPts val="0"/>
              </a:spcAft>
              <a:buSzPts val="1800"/>
              <a:buNone/>
            </a:pPr>
            <a:r>
              <a:rPr lang="es" sz="1200">
                <a:solidFill>
                  <a:srgbClr val="775555"/>
                </a:solidFill>
                <a:latin typeface="Courier New"/>
                <a:ea typeface="Courier New"/>
                <a:cs typeface="Courier New"/>
                <a:sym typeface="Courier New"/>
              </a:rPr>
              <a:t>select curTime(); // Selecciona la hora</a:t>
            </a:r>
            <a:endParaRPr sz="1200">
              <a:solidFill>
                <a:srgbClr val="775555"/>
              </a:solidFill>
              <a:latin typeface="Courier New"/>
              <a:ea typeface="Courier New"/>
              <a:cs typeface="Courier New"/>
              <a:sym typeface="Courier New"/>
            </a:endParaRPr>
          </a:p>
          <a:p>
            <a:pPr marL="0" lvl="0" indent="0" algn="l" rtl="0">
              <a:lnSpc>
                <a:spcPct val="115000"/>
              </a:lnSpc>
              <a:spcBef>
                <a:spcPts val="1600"/>
              </a:spcBef>
              <a:spcAft>
                <a:spcPts val="1600"/>
              </a:spcAft>
              <a:buSzPts val="1800"/>
              <a:buNone/>
            </a:pPr>
            <a:endParaRPr sz="800">
              <a:solidFill>
                <a:srgbClr val="775555"/>
              </a:solidFill>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71"/>
          <p:cNvSpPr txBox="1">
            <a:spLocks noGrp="1"/>
          </p:cNvSpPr>
          <p:nvPr>
            <p:ph type="title"/>
          </p:nvPr>
        </p:nvSpPr>
        <p:spPr>
          <a:xfrm>
            <a:off x="471900" y="554044"/>
            <a:ext cx="8222100" cy="575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s"/>
              <a:t>Fechas (Consultas)</a:t>
            </a:r>
            <a:endParaRPr/>
          </a:p>
        </p:txBody>
      </p:sp>
      <p:sp>
        <p:nvSpPr>
          <p:cNvPr id="466" name="Google Shape;466;p71"/>
          <p:cNvSpPr txBox="1">
            <a:spLocks noGrp="1"/>
          </p:cNvSpPr>
          <p:nvPr>
            <p:ph type="body" idx="1"/>
          </p:nvPr>
        </p:nvSpPr>
        <p:spPr>
          <a:xfrm>
            <a:off x="430750" y="1847724"/>
            <a:ext cx="8222100" cy="313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2400" b="1">
                <a:solidFill>
                  <a:schemeClr val="dk1"/>
                </a:solidFill>
                <a:latin typeface="Tahoma"/>
                <a:ea typeface="Tahoma"/>
                <a:cs typeface="Tahoma"/>
                <a:sym typeface="Tahoma"/>
              </a:rPr>
              <a:t>Obtener día, mes, año, u hora de una fecha en MySQL</a:t>
            </a:r>
            <a:endParaRPr sz="2400" b="1">
              <a:solidFill>
                <a:schemeClr val="dk1"/>
              </a:solidFill>
              <a:latin typeface="Tahoma"/>
              <a:ea typeface="Tahoma"/>
              <a:cs typeface="Tahoma"/>
              <a:sym typeface="Tahoma"/>
            </a:endParaRPr>
          </a:p>
          <a:p>
            <a:pPr marL="0" lvl="0" indent="0" algn="l" rtl="0">
              <a:lnSpc>
                <a:spcPct val="115000"/>
              </a:lnSpc>
              <a:spcBef>
                <a:spcPts val="0"/>
              </a:spcBef>
              <a:spcAft>
                <a:spcPts val="0"/>
              </a:spcAft>
              <a:buSzPts val="1800"/>
              <a:buNone/>
            </a:pPr>
            <a:r>
              <a:rPr lang="es" sz="1200">
                <a:solidFill>
                  <a:srgbClr val="775555"/>
                </a:solidFill>
                <a:latin typeface="Courier New"/>
                <a:ea typeface="Courier New"/>
                <a:cs typeface="Courier New"/>
                <a:sym typeface="Courier New"/>
              </a:rPr>
              <a:t>select YEAR(NOW());  #Selecciona el año</a:t>
            </a:r>
            <a:endParaRPr sz="1200">
              <a:solidFill>
                <a:srgbClr val="775555"/>
              </a:solidFill>
              <a:latin typeface="Courier New"/>
              <a:ea typeface="Courier New"/>
              <a:cs typeface="Courier New"/>
              <a:sym typeface="Courier New"/>
            </a:endParaRPr>
          </a:p>
          <a:p>
            <a:pPr marL="0" lvl="0" indent="0" algn="l" rtl="0">
              <a:lnSpc>
                <a:spcPct val="115000"/>
              </a:lnSpc>
              <a:spcBef>
                <a:spcPts val="1600"/>
              </a:spcBef>
              <a:spcAft>
                <a:spcPts val="0"/>
              </a:spcAft>
              <a:buSzPts val="1800"/>
              <a:buNone/>
            </a:pPr>
            <a:r>
              <a:rPr lang="es" sz="1200">
                <a:solidFill>
                  <a:srgbClr val="775555"/>
                </a:solidFill>
                <a:latin typeface="Courier New"/>
                <a:ea typeface="Courier New"/>
                <a:cs typeface="Courier New"/>
                <a:sym typeface="Courier New"/>
              </a:rPr>
              <a:t>select MONTH (NOW()) as mes;  #Selecciona el mes</a:t>
            </a:r>
            <a:endParaRPr sz="1200">
              <a:solidFill>
                <a:srgbClr val="775555"/>
              </a:solidFill>
              <a:latin typeface="Courier New"/>
              <a:ea typeface="Courier New"/>
              <a:cs typeface="Courier New"/>
              <a:sym typeface="Courier New"/>
            </a:endParaRPr>
          </a:p>
          <a:p>
            <a:pPr marL="0" lvl="0" indent="0" algn="l" rtl="0">
              <a:lnSpc>
                <a:spcPct val="115000"/>
              </a:lnSpc>
              <a:spcBef>
                <a:spcPts val="1600"/>
              </a:spcBef>
              <a:spcAft>
                <a:spcPts val="0"/>
              </a:spcAft>
              <a:buSzPts val="1800"/>
              <a:buNone/>
            </a:pPr>
            <a:r>
              <a:rPr lang="es" sz="1200">
                <a:solidFill>
                  <a:srgbClr val="775555"/>
                </a:solidFill>
                <a:latin typeface="Courier New"/>
                <a:ea typeface="Courier New"/>
                <a:cs typeface="Courier New"/>
                <a:sym typeface="Courier New"/>
              </a:rPr>
              <a:t>select DAY(NOW()) as dia; #Selecciona el día</a:t>
            </a:r>
            <a:endParaRPr sz="1200">
              <a:solidFill>
                <a:srgbClr val="775555"/>
              </a:solidFill>
              <a:latin typeface="Courier New"/>
              <a:ea typeface="Courier New"/>
              <a:cs typeface="Courier New"/>
              <a:sym typeface="Courier New"/>
            </a:endParaRPr>
          </a:p>
          <a:p>
            <a:pPr marL="0" lvl="0" indent="0" algn="l" rtl="0">
              <a:lnSpc>
                <a:spcPct val="115000"/>
              </a:lnSpc>
              <a:spcBef>
                <a:spcPts val="1600"/>
              </a:spcBef>
              <a:spcAft>
                <a:spcPts val="0"/>
              </a:spcAft>
              <a:buSzPts val="1800"/>
              <a:buNone/>
            </a:pPr>
            <a:r>
              <a:rPr lang="es" sz="1200">
                <a:solidFill>
                  <a:srgbClr val="775555"/>
                </a:solidFill>
                <a:latin typeface="Courier New"/>
                <a:ea typeface="Courier New"/>
                <a:cs typeface="Courier New"/>
                <a:sym typeface="Courier New"/>
              </a:rPr>
              <a:t>select TIME(NOW()) as hora;  #Selecciona la hora</a:t>
            </a:r>
            <a:endParaRPr sz="1200">
              <a:solidFill>
                <a:srgbClr val="775555"/>
              </a:solidFill>
              <a:latin typeface="Courier New"/>
              <a:ea typeface="Courier New"/>
              <a:cs typeface="Courier New"/>
              <a:sym typeface="Courier New"/>
            </a:endParaRPr>
          </a:p>
          <a:p>
            <a:pPr marL="0" lvl="0" indent="0" algn="l" rtl="0">
              <a:lnSpc>
                <a:spcPct val="115000"/>
              </a:lnSpc>
              <a:spcBef>
                <a:spcPts val="1600"/>
              </a:spcBef>
              <a:spcAft>
                <a:spcPts val="0"/>
              </a:spcAft>
              <a:buSzPts val="1800"/>
              <a:buNone/>
            </a:pPr>
            <a:r>
              <a:rPr lang="es" sz="1200">
                <a:solidFill>
                  <a:srgbClr val="775555"/>
                </a:solidFill>
                <a:latin typeface="Courier New"/>
                <a:ea typeface="Courier New"/>
                <a:cs typeface="Courier New"/>
                <a:sym typeface="Courier New"/>
              </a:rPr>
              <a:t>Select LAST_DAY(NOW()); # Selecciona el último día del mes</a:t>
            </a:r>
            <a:endParaRPr sz="1200">
              <a:solidFill>
                <a:srgbClr val="775555"/>
              </a:solidFill>
              <a:latin typeface="Courier New"/>
              <a:ea typeface="Courier New"/>
              <a:cs typeface="Courier New"/>
              <a:sym typeface="Courier New"/>
            </a:endParaRPr>
          </a:p>
          <a:p>
            <a:pPr marL="0" lvl="0" indent="0" algn="l" rtl="0">
              <a:lnSpc>
                <a:spcPct val="115000"/>
              </a:lnSpc>
              <a:spcBef>
                <a:spcPts val="1600"/>
              </a:spcBef>
              <a:spcAft>
                <a:spcPts val="1600"/>
              </a:spcAft>
              <a:buSzPts val="1800"/>
              <a:buNone/>
            </a:pPr>
            <a:endParaRPr sz="2600" b="1">
              <a:solidFill>
                <a:schemeClr val="dk1"/>
              </a:solidFill>
              <a:latin typeface="Tahoma"/>
              <a:ea typeface="Tahoma"/>
              <a:cs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0"/>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s"/>
              <a:t>Bibliografía</a:t>
            </a:r>
            <a:endParaRPr/>
          </a:p>
        </p:txBody>
      </p:sp>
      <p:sp>
        <p:nvSpPr>
          <p:cNvPr id="201" name="Google Shape;201;p40"/>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a:t>SQL Tutorial(2020)</a:t>
            </a:r>
            <a:r>
              <a:rPr lang="es" u="sng">
                <a:solidFill>
                  <a:schemeClr val="hlink"/>
                </a:solidFill>
                <a:hlinkClick r:id="rId3"/>
              </a:rPr>
              <a:t>https://www.w3schools.com/sql/default.asp</a:t>
            </a:r>
            <a:endParaRPr/>
          </a:p>
          <a:p>
            <a:pPr marL="0" lvl="0" indent="0" algn="l" rtl="0">
              <a:lnSpc>
                <a:spcPct val="115000"/>
              </a:lnSpc>
              <a:spcBef>
                <a:spcPts val="1600"/>
              </a:spcBef>
              <a:spcAft>
                <a:spcPts val="0"/>
              </a:spcAft>
              <a:buSzPts val="1800"/>
              <a:buNone/>
            </a:pPr>
            <a:r>
              <a:rPr lang="es" u="sng">
                <a:solidFill>
                  <a:schemeClr val="hlink"/>
                </a:solidFill>
                <a:hlinkClick r:id="rId4"/>
              </a:rPr>
              <a:t>https://www.campusmvp.es/recursos/post/Fundamentos-de-SQL-Operaciones-con-conjuntos.aspx</a:t>
            </a:r>
            <a:endParaRPr/>
          </a:p>
          <a:p>
            <a:pPr marL="0" lvl="0" indent="0" algn="l" rtl="0">
              <a:lnSpc>
                <a:spcPct val="115000"/>
              </a:lnSpc>
              <a:spcBef>
                <a:spcPts val="1600"/>
              </a:spcBef>
              <a:spcAft>
                <a:spcPts val="0"/>
              </a:spcAft>
              <a:buSzPts val="1800"/>
              <a:buNone/>
            </a:pPr>
            <a:r>
              <a:rPr lang="es" u="sng">
                <a:solidFill>
                  <a:schemeClr val="hlink"/>
                </a:solidFill>
                <a:hlinkClick r:id="rId5"/>
              </a:rPr>
              <a:t>https://mappinggis.com/2019/09/mysql-y-gis-usa-mysql-como-una-base-de-datos-espacial/</a:t>
            </a:r>
            <a:endParaRPr/>
          </a:p>
          <a:p>
            <a:pPr marL="0" lvl="0" indent="0" algn="l" rtl="0">
              <a:lnSpc>
                <a:spcPct val="115000"/>
              </a:lnSpc>
              <a:spcBef>
                <a:spcPts val="1600"/>
              </a:spcBef>
              <a:spcAft>
                <a:spcPts val="0"/>
              </a:spcAft>
              <a:buSzPts val="1800"/>
              <a:buNone/>
            </a:pPr>
            <a:r>
              <a:rPr lang="es" u="sng">
                <a:solidFill>
                  <a:schemeClr val="hlink"/>
                </a:solidFill>
                <a:hlinkClick r:id="rId6"/>
              </a:rPr>
              <a:t>https://www.mysqltutorial.org/mysql-views/mysql-show-view/</a:t>
            </a:r>
            <a:endParaRPr/>
          </a:p>
          <a:p>
            <a:pPr marL="0" lvl="0" indent="0" algn="l" rtl="0">
              <a:lnSpc>
                <a:spcPct val="115000"/>
              </a:lnSpc>
              <a:spcBef>
                <a:spcPts val="1600"/>
              </a:spcBef>
              <a:spcAft>
                <a:spcPts val="1600"/>
              </a:spcAft>
              <a:buSzPts val="1800"/>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72"/>
          <p:cNvSpPr txBox="1">
            <a:spLocks noGrp="1"/>
          </p:cNvSpPr>
          <p:nvPr>
            <p:ph type="title"/>
          </p:nvPr>
        </p:nvSpPr>
        <p:spPr>
          <a:xfrm>
            <a:off x="471900" y="554044"/>
            <a:ext cx="8222100" cy="575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s"/>
              <a:t>Fechas (Consultas)</a:t>
            </a:r>
            <a:endParaRPr/>
          </a:p>
        </p:txBody>
      </p:sp>
      <p:sp>
        <p:nvSpPr>
          <p:cNvPr id="473" name="Google Shape;473;p72"/>
          <p:cNvSpPr txBox="1">
            <a:spLocks noGrp="1"/>
          </p:cNvSpPr>
          <p:nvPr>
            <p:ph type="body" idx="1"/>
          </p:nvPr>
        </p:nvSpPr>
        <p:spPr>
          <a:xfrm>
            <a:off x="471900" y="1806874"/>
            <a:ext cx="8222100" cy="2910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2400" b="1">
                <a:solidFill>
                  <a:srgbClr val="000000"/>
                </a:solidFill>
                <a:latin typeface="Tahoma"/>
                <a:ea typeface="Tahoma"/>
                <a:cs typeface="Tahoma"/>
                <a:sym typeface="Tahoma"/>
              </a:rPr>
              <a:t>Dar formato a una fecha en MySQL</a:t>
            </a:r>
            <a:endParaRPr sz="2400" b="1">
              <a:solidFill>
                <a:srgbClr val="000000"/>
              </a:solidFill>
              <a:latin typeface="Tahoma"/>
              <a:ea typeface="Tahoma"/>
              <a:cs typeface="Tahoma"/>
              <a:sym typeface="Tahoma"/>
            </a:endParaRPr>
          </a:p>
          <a:p>
            <a:pPr marL="0" lvl="0" indent="0" algn="l" rtl="0">
              <a:lnSpc>
                <a:spcPct val="115000"/>
              </a:lnSpc>
              <a:spcBef>
                <a:spcPts val="1200"/>
              </a:spcBef>
              <a:spcAft>
                <a:spcPts val="0"/>
              </a:spcAft>
              <a:buSzPts val="1800"/>
              <a:buNone/>
            </a:pPr>
            <a:r>
              <a:rPr lang="es" sz="1200">
                <a:solidFill>
                  <a:srgbClr val="000000"/>
                </a:solidFill>
                <a:latin typeface="Arial"/>
                <a:ea typeface="Arial"/>
                <a:cs typeface="Arial"/>
                <a:sym typeface="Arial"/>
              </a:rPr>
              <a:t>Para esto usamos Date_format, DATE_FORMAT(fecha,formato); ejemplo:</a:t>
            </a:r>
            <a:endParaRPr sz="1200">
              <a:solidFill>
                <a:srgbClr val="000000"/>
              </a:solidFill>
              <a:latin typeface="Arial"/>
              <a:ea typeface="Arial"/>
              <a:cs typeface="Arial"/>
              <a:sym typeface="Arial"/>
            </a:endParaRPr>
          </a:p>
          <a:p>
            <a:pPr marL="50800" lvl="0" indent="0" algn="l" rtl="0">
              <a:lnSpc>
                <a:spcPct val="115000"/>
              </a:lnSpc>
              <a:spcBef>
                <a:spcPts val="1400"/>
              </a:spcBef>
              <a:spcAft>
                <a:spcPts val="0"/>
              </a:spcAft>
              <a:buSzPts val="1800"/>
              <a:buNone/>
            </a:pPr>
            <a:r>
              <a:rPr lang="es" sz="900" b="1">
                <a:solidFill>
                  <a:srgbClr val="000000"/>
                </a:solidFill>
                <a:latin typeface="Arial"/>
                <a:ea typeface="Arial"/>
                <a:cs typeface="Arial"/>
                <a:sym typeface="Arial"/>
              </a:rPr>
              <a:t>Código :</a:t>
            </a:r>
            <a:endParaRPr sz="900" b="1">
              <a:solidFill>
                <a:srgbClr val="000000"/>
              </a:solidFill>
              <a:latin typeface="Arial"/>
              <a:ea typeface="Arial"/>
              <a:cs typeface="Arial"/>
              <a:sym typeface="Arial"/>
            </a:endParaRPr>
          </a:p>
          <a:p>
            <a:pPr marL="0" lvl="0" indent="0" algn="l" rtl="0">
              <a:lnSpc>
                <a:spcPct val="115000"/>
              </a:lnSpc>
              <a:spcBef>
                <a:spcPts val="400"/>
              </a:spcBef>
              <a:spcAft>
                <a:spcPts val="0"/>
              </a:spcAft>
              <a:buSzPts val="1800"/>
              <a:buNone/>
            </a:pPr>
            <a:r>
              <a:rPr lang="es" sz="1200">
                <a:solidFill>
                  <a:srgbClr val="775555"/>
                </a:solidFill>
                <a:latin typeface="Courier New"/>
                <a:ea typeface="Courier New"/>
                <a:cs typeface="Courier New"/>
                <a:sym typeface="Courier New"/>
              </a:rPr>
              <a:t>select Date_format(now(),'%Y/%M/%d'); # '2010/January/12'</a:t>
            </a:r>
            <a:endParaRPr sz="1200">
              <a:solidFill>
                <a:srgbClr val="775555"/>
              </a:solidFill>
              <a:latin typeface="Courier New"/>
              <a:ea typeface="Courier New"/>
              <a:cs typeface="Courier New"/>
              <a:sym typeface="Courier New"/>
            </a:endParaRPr>
          </a:p>
          <a:p>
            <a:pPr marL="0" lvl="0" indent="0" algn="l" rtl="0">
              <a:lnSpc>
                <a:spcPct val="115000"/>
              </a:lnSpc>
              <a:spcBef>
                <a:spcPts val="1600"/>
              </a:spcBef>
              <a:spcAft>
                <a:spcPts val="0"/>
              </a:spcAft>
              <a:buSzPts val="1800"/>
              <a:buNone/>
            </a:pPr>
            <a:r>
              <a:rPr lang="es" sz="1200">
                <a:solidFill>
                  <a:srgbClr val="775555"/>
                </a:solidFill>
                <a:latin typeface="Courier New"/>
                <a:ea typeface="Courier New"/>
                <a:cs typeface="Courier New"/>
                <a:sym typeface="Courier New"/>
              </a:rPr>
              <a:t>select Date_format(now(),'%Y-%M-%d %h:%i:%s %p'); #'2010-January-12 12:34:29 AM'</a:t>
            </a:r>
            <a:endParaRPr sz="1200">
              <a:solidFill>
                <a:srgbClr val="775555"/>
              </a:solidFill>
              <a:latin typeface="Courier New"/>
              <a:ea typeface="Courier New"/>
              <a:cs typeface="Courier New"/>
              <a:sym typeface="Courier New"/>
            </a:endParaRPr>
          </a:p>
          <a:p>
            <a:pPr marL="0" lvl="0" indent="0" algn="l" rtl="0">
              <a:lnSpc>
                <a:spcPct val="115000"/>
              </a:lnSpc>
              <a:spcBef>
                <a:spcPts val="1600"/>
              </a:spcBef>
              <a:spcAft>
                <a:spcPts val="0"/>
              </a:spcAft>
              <a:buSzPts val="1800"/>
              <a:buNone/>
            </a:pPr>
            <a:r>
              <a:rPr lang="es" sz="1200">
                <a:solidFill>
                  <a:srgbClr val="775555"/>
                </a:solidFill>
                <a:latin typeface="Courier New"/>
                <a:ea typeface="Courier New"/>
                <a:cs typeface="Courier New"/>
                <a:sym typeface="Courier New"/>
              </a:rPr>
              <a:t>select Date_format(now(),'%W %d %M %Y'); # 'Tuesday 12 January 2010'</a:t>
            </a:r>
            <a:endParaRPr sz="1200">
              <a:solidFill>
                <a:srgbClr val="775555"/>
              </a:solidFill>
              <a:latin typeface="Courier New"/>
              <a:ea typeface="Courier New"/>
              <a:cs typeface="Courier New"/>
              <a:sym typeface="Courier New"/>
            </a:endParaRPr>
          </a:p>
          <a:p>
            <a:pPr marL="0" lvl="0" indent="0" algn="l" rtl="0">
              <a:lnSpc>
                <a:spcPct val="115000"/>
              </a:lnSpc>
              <a:spcBef>
                <a:spcPts val="1600"/>
              </a:spcBef>
              <a:spcAft>
                <a:spcPts val="0"/>
              </a:spcAft>
              <a:buSzPts val="1800"/>
              <a:buNone/>
            </a:pPr>
            <a:r>
              <a:rPr lang="es" sz="1200">
                <a:solidFill>
                  <a:srgbClr val="775555"/>
                </a:solidFill>
                <a:latin typeface="Courier New"/>
                <a:ea typeface="Courier New"/>
                <a:cs typeface="Courier New"/>
                <a:sym typeface="Courier New"/>
              </a:rPr>
              <a:t>select Date_format(now(),'El año actual es %Y'); # 'El año actual es 2010'</a:t>
            </a:r>
            <a:endParaRPr sz="1200">
              <a:solidFill>
                <a:srgbClr val="775555"/>
              </a:solidFill>
              <a:latin typeface="Courier New"/>
              <a:ea typeface="Courier New"/>
              <a:cs typeface="Courier New"/>
              <a:sym typeface="Courier New"/>
            </a:endParaRPr>
          </a:p>
          <a:p>
            <a:pPr marL="0" lvl="0" indent="0" algn="l" rtl="0">
              <a:lnSpc>
                <a:spcPct val="115000"/>
              </a:lnSpc>
              <a:spcBef>
                <a:spcPts val="1200"/>
              </a:spcBef>
              <a:spcAft>
                <a:spcPts val="0"/>
              </a:spcAft>
              <a:buSzPts val="1800"/>
              <a:buNone/>
            </a:pPr>
            <a:endParaRPr sz="1100">
              <a:solidFill>
                <a:srgbClr val="000000"/>
              </a:solidFill>
              <a:latin typeface="Arial"/>
              <a:ea typeface="Arial"/>
              <a:cs typeface="Arial"/>
              <a:sym typeface="Arial"/>
            </a:endParaRPr>
          </a:p>
          <a:p>
            <a:pPr marL="0" lvl="0" indent="0" algn="l" rtl="0">
              <a:lnSpc>
                <a:spcPct val="115000"/>
              </a:lnSpc>
              <a:spcBef>
                <a:spcPts val="1200"/>
              </a:spcBef>
              <a:spcAft>
                <a:spcPts val="1600"/>
              </a:spcAft>
              <a:buSzPts val="1800"/>
              <a:buNone/>
            </a:pPr>
            <a:endParaRPr sz="2400" b="1">
              <a:solidFill>
                <a:schemeClr val="dk1"/>
              </a:solidFill>
              <a:latin typeface="Tahoma"/>
              <a:ea typeface="Tahoma"/>
              <a:cs typeface="Tahoma"/>
              <a:sym typeface="Tahom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73"/>
          <p:cNvSpPr txBox="1">
            <a:spLocks noGrp="1"/>
          </p:cNvSpPr>
          <p:nvPr>
            <p:ph type="title"/>
          </p:nvPr>
        </p:nvSpPr>
        <p:spPr>
          <a:xfrm>
            <a:off x="173278" y="1728700"/>
            <a:ext cx="2808000" cy="715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s" sz="2600">
                <a:latin typeface="Tahoma"/>
                <a:ea typeface="Tahoma"/>
                <a:cs typeface="Tahoma"/>
                <a:sym typeface="Tahoma"/>
              </a:rPr>
              <a:t>Especificaciones de formato de fecha</a:t>
            </a:r>
            <a:endParaRPr sz="3800"/>
          </a:p>
        </p:txBody>
      </p:sp>
      <p:sp>
        <p:nvSpPr>
          <p:cNvPr id="480" name="Google Shape;480;p73"/>
          <p:cNvSpPr txBox="1"/>
          <p:nvPr/>
        </p:nvSpPr>
        <p:spPr>
          <a:xfrm>
            <a:off x="3275050" y="6"/>
            <a:ext cx="5248500" cy="4756500"/>
          </a:xfrm>
          <a:prstGeom prst="rect">
            <a:avLst/>
          </a:prstGeom>
          <a:noFill/>
          <a:ln>
            <a:noFill/>
          </a:ln>
        </p:spPr>
        <p:txBody>
          <a:bodyPr spcFirstLastPara="1" wrap="square" lIns="91425" tIns="91425" rIns="91425" bIns="91425" anchor="t" anchorCtr="0">
            <a:spAutoFit/>
          </a:bodyPr>
          <a:lstStyle/>
          <a:p>
            <a:pPr marL="50800" marR="0" lvl="0" indent="0" algn="l" rtl="0">
              <a:lnSpc>
                <a:spcPct val="115000"/>
              </a:lnSpc>
              <a:spcBef>
                <a:spcPts val="1400"/>
              </a:spcBef>
              <a:spcAft>
                <a:spcPts val="0"/>
              </a:spcAft>
              <a:buClr>
                <a:srgbClr val="000000"/>
              </a:buClr>
              <a:buSzPts val="900"/>
              <a:buFont typeface="Arial"/>
              <a:buNone/>
            </a:pPr>
            <a:endParaRPr sz="900" b="1" i="0" u="none" strike="noStrike" cap="none">
              <a:solidFill>
                <a:srgbClr val="000000"/>
              </a:solidFill>
              <a:latin typeface="Arial"/>
              <a:ea typeface="Arial"/>
              <a:cs typeface="Arial"/>
              <a:sym typeface="Arial"/>
            </a:endParaRPr>
          </a:p>
          <a:p>
            <a:pPr marL="0" marR="0" lvl="0" indent="0" algn="l" rtl="0">
              <a:lnSpc>
                <a:spcPct val="115000"/>
              </a:lnSpc>
              <a:spcBef>
                <a:spcPts val="400"/>
              </a:spcBef>
              <a:spcAft>
                <a:spcPts val="0"/>
              </a:spcAft>
              <a:buClr>
                <a:srgbClr val="000000"/>
              </a:buClr>
              <a:buSzPts val="1200"/>
              <a:buFont typeface="Arial"/>
              <a:buNone/>
            </a:pPr>
            <a:r>
              <a:rPr lang="es" sz="1200" b="0" i="0" u="none" strike="noStrike" cap="none">
                <a:solidFill>
                  <a:srgbClr val="775555"/>
                </a:solidFill>
                <a:latin typeface="Courier New"/>
                <a:ea typeface="Courier New"/>
                <a:cs typeface="Courier New"/>
                <a:sym typeface="Courier New"/>
              </a:rPr>
              <a:t>- %d #Día del mes numérico (00...31)</a:t>
            </a:r>
            <a:endParaRPr sz="1200" b="0" i="0" u="none" strike="noStrike" cap="none">
              <a:solidFill>
                <a:srgbClr val="775555"/>
              </a:solidFill>
              <a:latin typeface="Courier New"/>
              <a:ea typeface="Courier New"/>
              <a:cs typeface="Courier New"/>
              <a:sym typeface="Courier New"/>
            </a:endParaRPr>
          </a:p>
          <a:p>
            <a:pPr marL="0" marR="0" lvl="0" indent="0" algn="l" rtl="0">
              <a:lnSpc>
                <a:spcPct val="115000"/>
              </a:lnSpc>
              <a:spcBef>
                <a:spcPts val="1600"/>
              </a:spcBef>
              <a:spcAft>
                <a:spcPts val="0"/>
              </a:spcAft>
              <a:buClr>
                <a:srgbClr val="000000"/>
              </a:buClr>
              <a:buSzPts val="1200"/>
              <a:buFont typeface="Arial"/>
              <a:buNone/>
            </a:pPr>
            <a:r>
              <a:rPr lang="es" sz="1200" b="0" i="0" u="none" strike="noStrike" cap="none">
                <a:solidFill>
                  <a:srgbClr val="775555"/>
                </a:solidFill>
                <a:latin typeface="Courier New"/>
                <a:ea typeface="Courier New"/>
                <a:cs typeface="Courier New"/>
                <a:sym typeface="Courier New"/>
              </a:rPr>
              <a:t>- %H #Hora (00...23)</a:t>
            </a:r>
            <a:endParaRPr sz="1200" b="0" i="0" u="none" strike="noStrike" cap="none">
              <a:solidFill>
                <a:srgbClr val="775555"/>
              </a:solidFill>
              <a:latin typeface="Courier New"/>
              <a:ea typeface="Courier New"/>
              <a:cs typeface="Courier New"/>
              <a:sym typeface="Courier New"/>
            </a:endParaRPr>
          </a:p>
          <a:p>
            <a:pPr marL="0" marR="0" lvl="0" indent="0" algn="l" rtl="0">
              <a:lnSpc>
                <a:spcPct val="115000"/>
              </a:lnSpc>
              <a:spcBef>
                <a:spcPts val="1600"/>
              </a:spcBef>
              <a:spcAft>
                <a:spcPts val="0"/>
              </a:spcAft>
              <a:buClr>
                <a:srgbClr val="000000"/>
              </a:buClr>
              <a:buSzPts val="1200"/>
              <a:buFont typeface="Arial"/>
              <a:buNone/>
            </a:pPr>
            <a:r>
              <a:rPr lang="es" sz="1200" b="0" i="0" u="none" strike="noStrike" cap="none">
                <a:solidFill>
                  <a:srgbClr val="775555"/>
                </a:solidFill>
                <a:latin typeface="Courier New"/>
                <a:ea typeface="Courier New"/>
                <a:cs typeface="Courier New"/>
                <a:sym typeface="Courier New"/>
              </a:rPr>
              <a:t>- %h #Hora (01...12)</a:t>
            </a:r>
            <a:endParaRPr sz="1200" b="0" i="0" u="none" strike="noStrike" cap="none">
              <a:solidFill>
                <a:srgbClr val="775555"/>
              </a:solidFill>
              <a:latin typeface="Courier New"/>
              <a:ea typeface="Courier New"/>
              <a:cs typeface="Courier New"/>
              <a:sym typeface="Courier New"/>
            </a:endParaRPr>
          </a:p>
          <a:p>
            <a:pPr marL="0" marR="0" lvl="0" indent="0" algn="l" rtl="0">
              <a:lnSpc>
                <a:spcPct val="115000"/>
              </a:lnSpc>
              <a:spcBef>
                <a:spcPts val="1600"/>
              </a:spcBef>
              <a:spcAft>
                <a:spcPts val="0"/>
              </a:spcAft>
              <a:buClr>
                <a:srgbClr val="000000"/>
              </a:buClr>
              <a:buSzPts val="1200"/>
              <a:buFont typeface="Arial"/>
              <a:buNone/>
            </a:pPr>
            <a:r>
              <a:rPr lang="es" sz="1200" b="0" i="0" u="none" strike="noStrike" cap="none">
                <a:solidFill>
                  <a:srgbClr val="775555"/>
                </a:solidFill>
                <a:latin typeface="Courier New"/>
                <a:ea typeface="Courier New"/>
                <a:cs typeface="Courier New"/>
                <a:sym typeface="Courier New"/>
              </a:rPr>
              <a:t>- %i #Minutos, numérico (00...59)</a:t>
            </a:r>
            <a:endParaRPr sz="1200" b="0" i="0" u="none" strike="noStrike" cap="none">
              <a:solidFill>
                <a:srgbClr val="775555"/>
              </a:solidFill>
              <a:latin typeface="Courier New"/>
              <a:ea typeface="Courier New"/>
              <a:cs typeface="Courier New"/>
              <a:sym typeface="Courier New"/>
            </a:endParaRPr>
          </a:p>
          <a:p>
            <a:pPr marL="0" marR="0" lvl="0" indent="0" algn="l" rtl="0">
              <a:lnSpc>
                <a:spcPct val="115000"/>
              </a:lnSpc>
              <a:spcBef>
                <a:spcPts val="1600"/>
              </a:spcBef>
              <a:spcAft>
                <a:spcPts val="0"/>
              </a:spcAft>
              <a:buClr>
                <a:srgbClr val="000000"/>
              </a:buClr>
              <a:buSzPts val="1200"/>
              <a:buFont typeface="Arial"/>
              <a:buNone/>
            </a:pPr>
            <a:r>
              <a:rPr lang="es" sz="1200" b="0" i="0" u="none" strike="noStrike" cap="none">
                <a:solidFill>
                  <a:srgbClr val="775555"/>
                </a:solidFill>
                <a:latin typeface="Courier New"/>
                <a:ea typeface="Courier New"/>
                <a:cs typeface="Courier New"/>
                <a:sym typeface="Courier New"/>
              </a:rPr>
              <a:t>- %M #Nombre mes (January...December)</a:t>
            </a:r>
            <a:endParaRPr sz="1200" b="0" i="0" u="none" strike="noStrike" cap="none">
              <a:solidFill>
                <a:srgbClr val="775555"/>
              </a:solidFill>
              <a:latin typeface="Courier New"/>
              <a:ea typeface="Courier New"/>
              <a:cs typeface="Courier New"/>
              <a:sym typeface="Courier New"/>
            </a:endParaRPr>
          </a:p>
          <a:p>
            <a:pPr marL="0" marR="0" lvl="0" indent="0" algn="l" rtl="0">
              <a:lnSpc>
                <a:spcPct val="115000"/>
              </a:lnSpc>
              <a:spcBef>
                <a:spcPts val="1600"/>
              </a:spcBef>
              <a:spcAft>
                <a:spcPts val="0"/>
              </a:spcAft>
              <a:buClr>
                <a:srgbClr val="000000"/>
              </a:buClr>
              <a:buSzPts val="1200"/>
              <a:buFont typeface="Arial"/>
              <a:buNone/>
            </a:pPr>
            <a:r>
              <a:rPr lang="es" sz="1200" b="0" i="0" u="none" strike="noStrike" cap="none">
                <a:solidFill>
                  <a:srgbClr val="775555"/>
                </a:solidFill>
                <a:latin typeface="Courier New"/>
                <a:ea typeface="Courier New"/>
                <a:cs typeface="Courier New"/>
                <a:sym typeface="Courier New"/>
              </a:rPr>
              <a:t>- %m #Mes, numérico (00...12)</a:t>
            </a:r>
            <a:endParaRPr sz="1200" b="0" i="0" u="none" strike="noStrike" cap="none">
              <a:solidFill>
                <a:srgbClr val="775555"/>
              </a:solidFill>
              <a:latin typeface="Courier New"/>
              <a:ea typeface="Courier New"/>
              <a:cs typeface="Courier New"/>
              <a:sym typeface="Courier New"/>
            </a:endParaRPr>
          </a:p>
          <a:p>
            <a:pPr marL="0" marR="0" lvl="0" indent="0" algn="l" rtl="0">
              <a:lnSpc>
                <a:spcPct val="115000"/>
              </a:lnSpc>
              <a:spcBef>
                <a:spcPts val="1600"/>
              </a:spcBef>
              <a:spcAft>
                <a:spcPts val="0"/>
              </a:spcAft>
              <a:buClr>
                <a:srgbClr val="000000"/>
              </a:buClr>
              <a:buSzPts val="1200"/>
              <a:buFont typeface="Arial"/>
              <a:buNone/>
            </a:pPr>
            <a:r>
              <a:rPr lang="es" sz="1200" b="0" i="0" u="none" strike="noStrike" cap="none">
                <a:solidFill>
                  <a:srgbClr val="775555"/>
                </a:solidFill>
                <a:latin typeface="Courier New"/>
                <a:ea typeface="Courier New"/>
                <a:cs typeface="Courier New"/>
                <a:sym typeface="Courier New"/>
              </a:rPr>
              <a:t>- %p #AM o PM</a:t>
            </a:r>
            <a:endParaRPr sz="1200" b="0" i="0" u="none" strike="noStrike" cap="none">
              <a:solidFill>
                <a:srgbClr val="775555"/>
              </a:solidFill>
              <a:latin typeface="Courier New"/>
              <a:ea typeface="Courier New"/>
              <a:cs typeface="Courier New"/>
              <a:sym typeface="Courier New"/>
            </a:endParaRPr>
          </a:p>
          <a:p>
            <a:pPr marL="0" marR="0" lvl="0" indent="0" algn="l" rtl="0">
              <a:lnSpc>
                <a:spcPct val="115000"/>
              </a:lnSpc>
              <a:spcBef>
                <a:spcPts val="1600"/>
              </a:spcBef>
              <a:spcAft>
                <a:spcPts val="0"/>
              </a:spcAft>
              <a:buClr>
                <a:srgbClr val="000000"/>
              </a:buClr>
              <a:buSzPts val="1200"/>
              <a:buFont typeface="Arial"/>
              <a:buNone/>
            </a:pPr>
            <a:r>
              <a:rPr lang="es" sz="1200" b="0" i="0" u="none" strike="noStrike" cap="none">
                <a:solidFill>
                  <a:srgbClr val="775555"/>
                </a:solidFill>
                <a:latin typeface="Courier New"/>
                <a:ea typeface="Courier New"/>
                <a:cs typeface="Courier New"/>
                <a:sym typeface="Courier New"/>
              </a:rPr>
              <a:t>- %W #Nombre día semana (Sunday...Saturday)</a:t>
            </a:r>
            <a:endParaRPr sz="1200" b="0" i="0" u="none" strike="noStrike" cap="none">
              <a:solidFill>
                <a:srgbClr val="775555"/>
              </a:solidFill>
              <a:latin typeface="Courier New"/>
              <a:ea typeface="Courier New"/>
              <a:cs typeface="Courier New"/>
              <a:sym typeface="Courier New"/>
            </a:endParaRPr>
          </a:p>
          <a:p>
            <a:pPr marL="0" marR="0" lvl="0" indent="0" algn="l" rtl="0">
              <a:lnSpc>
                <a:spcPct val="115000"/>
              </a:lnSpc>
              <a:spcBef>
                <a:spcPts val="1600"/>
              </a:spcBef>
              <a:spcAft>
                <a:spcPts val="0"/>
              </a:spcAft>
              <a:buClr>
                <a:srgbClr val="000000"/>
              </a:buClr>
              <a:buSzPts val="1200"/>
              <a:buFont typeface="Arial"/>
              <a:buNone/>
            </a:pPr>
            <a:r>
              <a:rPr lang="es" sz="1200" b="0" i="0" u="none" strike="noStrike" cap="none">
                <a:solidFill>
                  <a:srgbClr val="775555"/>
                </a:solidFill>
                <a:latin typeface="Courier New"/>
                <a:ea typeface="Courier New"/>
                <a:cs typeface="Courier New"/>
                <a:sym typeface="Courier New"/>
              </a:rPr>
              <a:t>- %Y #Año, numérico, cuatro dígitos</a:t>
            </a:r>
            <a:endParaRPr sz="1200" b="0" i="0" u="none" strike="noStrike" cap="none">
              <a:solidFill>
                <a:srgbClr val="775555"/>
              </a:solidFill>
              <a:latin typeface="Courier New"/>
              <a:ea typeface="Courier New"/>
              <a:cs typeface="Courier New"/>
              <a:sym typeface="Courier New"/>
            </a:endParaRPr>
          </a:p>
          <a:p>
            <a:pPr marL="0" marR="0" lvl="0" indent="0" algn="l" rtl="0">
              <a:lnSpc>
                <a:spcPct val="115000"/>
              </a:lnSpc>
              <a:spcBef>
                <a:spcPts val="1600"/>
              </a:spcBef>
              <a:spcAft>
                <a:spcPts val="0"/>
              </a:spcAft>
              <a:buClr>
                <a:srgbClr val="000000"/>
              </a:buClr>
              <a:buSzPts val="1200"/>
              <a:buFont typeface="Arial"/>
              <a:buNone/>
            </a:pPr>
            <a:r>
              <a:rPr lang="es" sz="1200" b="0" i="0" u="none" strike="noStrike" cap="none">
                <a:solidFill>
                  <a:srgbClr val="775555"/>
                </a:solidFill>
                <a:latin typeface="Courier New"/>
                <a:ea typeface="Courier New"/>
                <a:cs typeface="Courier New"/>
                <a:sym typeface="Courier New"/>
              </a:rPr>
              <a:t>- %y #Año, numérico (dos dígitos)</a:t>
            </a:r>
            <a:endParaRPr sz="1200" b="0" i="0" u="none" strike="noStrike" cap="none">
              <a:solidFill>
                <a:srgbClr val="775555"/>
              </a:solidFill>
              <a:latin typeface="Courier New"/>
              <a:ea typeface="Courier New"/>
              <a:cs typeface="Courier New"/>
              <a:sym typeface="Courier New"/>
            </a:endParaRPr>
          </a:p>
          <a:p>
            <a:pPr marL="0" marR="0" lvl="0" indent="0" algn="l" rtl="0">
              <a:lnSpc>
                <a:spcPct val="115000"/>
              </a:lnSpc>
              <a:spcBef>
                <a:spcPts val="1600"/>
              </a:spcBef>
              <a:spcAft>
                <a:spcPts val="1600"/>
              </a:spcAft>
              <a:buClr>
                <a:srgbClr val="000000"/>
              </a:buClr>
              <a:buSzPts val="1200"/>
              <a:buFont typeface="Arial"/>
              <a:buNone/>
            </a:pPr>
            <a:r>
              <a:rPr lang="es" sz="1200" b="0" i="0" u="none" strike="noStrike" cap="none">
                <a:solidFill>
                  <a:srgbClr val="775555"/>
                </a:solidFill>
                <a:latin typeface="Courier New"/>
                <a:ea typeface="Courier New"/>
                <a:cs typeface="Courier New"/>
                <a:sym typeface="Courier New"/>
              </a:rPr>
              <a:t>- %s #Segundos (00...59)</a:t>
            </a:r>
            <a:endParaRPr sz="2400" b="1" i="0" u="none" strike="noStrike" cap="none">
              <a:solidFill>
                <a:schemeClr val="dk1"/>
              </a:solidFill>
              <a:latin typeface="Tahoma"/>
              <a:ea typeface="Tahoma"/>
              <a:cs typeface="Tahoma"/>
              <a:sym typeface="Tahom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74"/>
          <p:cNvSpPr txBox="1">
            <a:spLocks noGrp="1"/>
          </p:cNvSpPr>
          <p:nvPr>
            <p:ph type="title"/>
          </p:nvPr>
        </p:nvSpPr>
        <p:spPr>
          <a:xfrm>
            <a:off x="226078" y="268350"/>
            <a:ext cx="2808000" cy="7152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SzPts val="2400"/>
              <a:buNone/>
            </a:pPr>
            <a:r>
              <a:rPr lang="es" b="1">
                <a:latin typeface="Tahoma"/>
                <a:ea typeface="Tahoma"/>
                <a:cs typeface="Tahoma"/>
                <a:sym typeface="Tahoma"/>
              </a:rPr>
              <a:t>Sumar o restar días a una fecha</a:t>
            </a:r>
            <a:r>
              <a:rPr lang="es" b="1">
                <a:solidFill>
                  <a:srgbClr val="000000"/>
                </a:solidFill>
                <a:latin typeface="Tahoma"/>
                <a:ea typeface="Tahoma"/>
                <a:cs typeface="Tahoma"/>
                <a:sym typeface="Tahoma"/>
              </a:rPr>
              <a:t> </a:t>
            </a:r>
            <a:endParaRPr/>
          </a:p>
        </p:txBody>
      </p:sp>
      <p:sp>
        <p:nvSpPr>
          <p:cNvPr id="487" name="Google Shape;487;p74"/>
          <p:cNvSpPr txBox="1">
            <a:spLocks noGrp="1"/>
          </p:cNvSpPr>
          <p:nvPr>
            <p:ph type="body" idx="1"/>
          </p:nvPr>
        </p:nvSpPr>
        <p:spPr>
          <a:xfrm>
            <a:off x="226075" y="1465800"/>
            <a:ext cx="2808000" cy="314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s" sz="1400" b="1">
                <a:latin typeface="Tahoma"/>
                <a:ea typeface="Tahoma"/>
                <a:cs typeface="Tahoma"/>
                <a:sym typeface="Tahoma"/>
              </a:rPr>
              <a:t>DATE_ADD o DATE_SUB</a:t>
            </a:r>
            <a:r>
              <a:rPr lang="es" sz="1400" b="1">
                <a:solidFill>
                  <a:srgbClr val="000000"/>
                </a:solidFill>
                <a:latin typeface="Tahoma"/>
                <a:ea typeface="Tahoma"/>
                <a:cs typeface="Tahoma"/>
                <a:sym typeface="Tahoma"/>
              </a:rPr>
              <a:t> </a:t>
            </a:r>
            <a:endParaRPr sz="1400" b="1">
              <a:solidFill>
                <a:srgbClr val="000000"/>
              </a:solidFill>
              <a:latin typeface="Tahoma"/>
              <a:ea typeface="Tahoma"/>
              <a:cs typeface="Tahoma"/>
              <a:sym typeface="Tahoma"/>
            </a:endParaRPr>
          </a:p>
          <a:p>
            <a:pPr marL="0" lvl="0" indent="0" algn="l" rtl="0">
              <a:lnSpc>
                <a:spcPct val="115000"/>
              </a:lnSpc>
              <a:spcBef>
                <a:spcPts val="0"/>
              </a:spcBef>
              <a:spcAft>
                <a:spcPts val="0"/>
              </a:spcAft>
              <a:buSzPts val="1200"/>
              <a:buNone/>
            </a:pPr>
            <a:endParaRPr sz="1400" b="1">
              <a:solidFill>
                <a:srgbClr val="000000"/>
              </a:solidFill>
              <a:latin typeface="Tahoma"/>
              <a:ea typeface="Tahoma"/>
              <a:cs typeface="Tahoma"/>
              <a:sym typeface="Tahoma"/>
            </a:endParaRPr>
          </a:p>
          <a:p>
            <a:pPr marL="0" lvl="0" indent="0" algn="l" rtl="0">
              <a:lnSpc>
                <a:spcPct val="115000"/>
              </a:lnSpc>
              <a:spcBef>
                <a:spcPts val="0"/>
              </a:spcBef>
              <a:spcAft>
                <a:spcPts val="0"/>
              </a:spcAft>
              <a:buSzPts val="1200"/>
              <a:buNone/>
            </a:pPr>
            <a:r>
              <a:rPr lang="es" sz="1900" b="1">
                <a:latin typeface="Tahoma"/>
                <a:ea typeface="Tahoma"/>
                <a:cs typeface="Tahoma"/>
                <a:sym typeface="Tahoma"/>
              </a:rPr>
              <a:t>Sumar tiempo </a:t>
            </a:r>
            <a:endParaRPr sz="1900" b="1">
              <a:latin typeface="Tahoma"/>
              <a:ea typeface="Tahoma"/>
              <a:cs typeface="Tahoma"/>
              <a:sym typeface="Tahoma"/>
            </a:endParaRPr>
          </a:p>
          <a:p>
            <a:pPr marL="0" lvl="0" indent="0" algn="l" rtl="0">
              <a:lnSpc>
                <a:spcPct val="115000"/>
              </a:lnSpc>
              <a:spcBef>
                <a:spcPts val="0"/>
              </a:spcBef>
              <a:spcAft>
                <a:spcPts val="0"/>
              </a:spcAft>
              <a:buSzPts val="1200"/>
              <a:buNone/>
            </a:pPr>
            <a:endParaRPr sz="900" b="1">
              <a:solidFill>
                <a:srgbClr val="000000"/>
              </a:solidFill>
              <a:latin typeface="Tahoma"/>
              <a:ea typeface="Tahoma"/>
              <a:cs typeface="Tahoma"/>
              <a:sym typeface="Tahoma"/>
            </a:endParaRPr>
          </a:p>
          <a:p>
            <a:pPr marL="0" lvl="0" indent="0" algn="l" rtl="0">
              <a:lnSpc>
                <a:spcPct val="115000"/>
              </a:lnSpc>
              <a:spcBef>
                <a:spcPts val="0"/>
              </a:spcBef>
              <a:spcAft>
                <a:spcPts val="0"/>
              </a:spcAft>
              <a:buSzPts val="1200"/>
              <a:buNone/>
            </a:pPr>
            <a:r>
              <a:rPr lang="es" sz="1900" b="1">
                <a:latin typeface="Tahoma"/>
                <a:ea typeface="Tahoma"/>
                <a:cs typeface="Tahoma"/>
                <a:sym typeface="Tahoma"/>
              </a:rPr>
              <a:t>Restar dos fechas</a:t>
            </a:r>
            <a:endParaRPr sz="900" b="1">
              <a:latin typeface="Tahoma"/>
              <a:ea typeface="Tahoma"/>
              <a:cs typeface="Tahoma"/>
              <a:sym typeface="Tahoma"/>
            </a:endParaRPr>
          </a:p>
        </p:txBody>
      </p:sp>
      <p:sp>
        <p:nvSpPr>
          <p:cNvPr id="488" name="Google Shape;488;p74"/>
          <p:cNvSpPr txBox="1"/>
          <p:nvPr/>
        </p:nvSpPr>
        <p:spPr>
          <a:xfrm>
            <a:off x="3310125" y="445763"/>
            <a:ext cx="5715000" cy="13515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Clr>
                <a:srgbClr val="000000"/>
              </a:buClr>
              <a:buSzPts val="1200"/>
              <a:buFont typeface="Arial"/>
              <a:buNone/>
            </a:pPr>
            <a:r>
              <a:rPr lang="es" sz="1200" b="0" i="0" u="none" strike="noStrike" cap="none">
                <a:solidFill>
                  <a:srgbClr val="000000"/>
                </a:solidFill>
                <a:latin typeface="Arial"/>
                <a:ea typeface="Arial"/>
                <a:cs typeface="Arial"/>
                <a:sym typeface="Arial"/>
              </a:rPr>
              <a:t>DATE_ADD(fecha,INTERVAL valor tipo), DATE_SUB(fecha,INTERVAL valor tipo)</a:t>
            </a:r>
            <a:endParaRPr sz="1200" b="0" i="0" u="none" strike="noStrike" cap="none">
              <a:solidFill>
                <a:srgbClr val="000000"/>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100"/>
              <a:buFont typeface="Arial"/>
              <a:buNone/>
            </a:pPr>
            <a:r>
              <a:rPr lang="es" sz="1100" b="0" i="0" u="none" strike="noStrike" cap="none">
                <a:solidFill>
                  <a:srgbClr val="000000"/>
                </a:solidFill>
                <a:latin typeface="Arial"/>
                <a:ea typeface="Arial"/>
                <a:cs typeface="Arial"/>
                <a:sym typeface="Arial"/>
              </a:rPr>
              <a:t> </a:t>
            </a:r>
            <a:endParaRPr sz="1100" b="0" i="0" u="none" strike="noStrike" cap="none">
              <a:solidFill>
                <a:srgbClr val="000000"/>
              </a:solidFill>
              <a:latin typeface="Arial"/>
              <a:ea typeface="Arial"/>
              <a:cs typeface="Arial"/>
              <a:sym typeface="Arial"/>
            </a:endParaRPr>
          </a:p>
          <a:p>
            <a:pPr marL="50800" marR="0" lvl="0" indent="0" algn="l" rtl="0">
              <a:lnSpc>
                <a:spcPct val="115000"/>
              </a:lnSpc>
              <a:spcBef>
                <a:spcPts val="1400"/>
              </a:spcBef>
              <a:spcAft>
                <a:spcPts val="0"/>
              </a:spcAft>
              <a:buClr>
                <a:srgbClr val="000000"/>
              </a:buClr>
              <a:buSzPts val="900"/>
              <a:buFont typeface="Arial"/>
              <a:buNone/>
            </a:pPr>
            <a:endParaRPr sz="900" b="1" i="0" u="none" strike="noStrike" cap="none">
              <a:solidFill>
                <a:srgbClr val="000000"/>
              </a:solidFill>
              <a:latin typeface="Arial"/>
              <a:ea typeface="Arial"/>
              <a:cs typeface="Arial"/>
              <a:sym typeface="Arial"/>
            </a:endParaRPr>
          </a:p>
          <a:p>
            <a:pPr marL="0" marR="0" lvl="0" indent="0" algn="l" rtl="0">
              <a:lnSpc>
                <a:spcPct val="100000"/>
              </a:lnSpc>
              <a:spcBef>
                <a:spcPts val="4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89" name="Google Shape;489;p74"/>
          <p:cNvCxnSpPr/>
          <p:nvPr/>
        </p:nvCxnSpPr>
        <p:spPr>
          <a:xfrm rot="10800000" flipH="1">
            <a:off x="2551175" y="1063706"/>
            <a:ext cx="877200" cy="568500"/>
          </a:xfrm>
          <a:prstGeom prst="straightConnector1">
            <a:avLst/>
          </a:prstGeom>
          <a:noFill/>
          <a:ln w="9525" cap="flat" cmpd="sng">
            <a:solidFill>
              <a:schemeClr val="dk2"/>
            </a:solidFill>
            <a:prstDash val="solid"/>
            <a:round/>
            <a:headEnd type="none" w="sm" len="sm"/>
            <a:tailEnd type="triangle" w="med" len="med"/>
          </a:ln>
        </p:spPr>
      </p:cxnSp>
      <p:sp>
        <p:nvSpPr>
          <p:cNvPr id="490" name="Google Shape;490;p74"/>
          <p:cNvSpPr txBox="1"/>
          <p:nvPr/>
        </p:nvSpPr>
        <p:spPr>
          <a:xfrm>
            <a:off x="3529625" y="798281"/>
            <a:ext cx="5367600" cy="1662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775555"/>
                </a:solidFill>
                <a:latin typeface="Courier New"/>
                <a:ea typeface="Courier New"/>
                <a:cs typeface="Courier New"/>
                <a:sym typeface="Courier New"/>
              </a:rPr>
              <a:t>select DATE_ADD(NOW(),INTERVAL 20 DAY); # Agrega 20 días a la fecha actual</a:t>
            </a:r>
            <a:endParaRPr sz="1200" b="0" i="0" u="none" strike="noStrike" cap="none">
              <a:solidFill>
                <a:srgbClr val="775555"/>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775555"/>
                </a:solidFill>
                <a:latin typeface="Courier New"/>
                <a:ea typeface="Courier New"/>
                <a:cs typeface="Courier New"/>
                <a:sym typeface="Courier New"/>
              </a:rPr>
              <a:t>select DATE_ADD(NOW(),INTERVAL 30 MINUTE); # Agrega 30 minutos a la fecha actual</a:t>
            </a:r>
            <a:endParaRPr sz="1200" b="0" i="0" u="none" strike="noStrike" cap="none">
              <a:solidFill>
                <a:srgbClr val="775555"/>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775555"/>
                </a:solidFill>
                <a:latin typeface="Courier New"/>
                <a:ea typeface="Courier New"/>
                <a:cs typeface="Courier New"/>
                <a:sym typeface="Courier New"/>
              </a:rPr>
              <a:t>select DATE_ADD(NOW(),INTERVAL 50 YEAR); #Agrega 50 años a la fecha actual</a:t>
            </a:r>
            <a:endParaRPr sz="1200" b="0" i="0" u="none" strike="noStrike" cap="none">
              <a:solidFill>
                <a:srgbClr val="775555"/>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775555"/>
                </a:solidFill>
                <a:latin typeface="Courier New"/>
                <a:ea typeface="Courier New"/>
                <a:cs typeface="Courier New"/>
                <a:sym typeface="Courier New"/>
              </a:rPr>
              <a:t>select DATE_ADD(NOW(),INTERVAL '10-5' YEAR_MONTH); #Agrega 10 años 5 meses a la fecha actual</a:t>
            </a:r>
            <a:endParaRPr sz="1400" b="0" i="0" u="none" strike="noStrike" cap="none">
              <a:solidFill>
                <a:srgbClr val="000000"/>
              </a:solidFill>
              <a:latin typeface="Arial"/>
              <a:ea typeface="Arial"/>
              <a:cs typeface="Arial"/>
              <a:sym typeface="Arial"/>
            </a:endParaRPr>
          </a:p>
        </p:txBody>
      </p:sp>
      <p:cxnSp>
        <p:nvCxnSpPr>
          <p:cNvPr id="491" name="Google Shape;491;p74"/>
          <p:cNvCxnSpPr/>
          <p:nvPr/>
        </p:nvCxnSpPr>
        <p:spPr>
          <a:xfrm rot="10800000" flipH="1">
            <a:off x="2066550" y="1892869"/>
            <a:ext cx="1508700" cy="185100"/>
          </a:xfrm>
          <a:prstGeom prst="straightConnector1">
            <a:avLst/>
          </a:prstGeom>
          <a:noFill/>
          <a:ln w="9525" cap="flat" cmpd="sng">
            <a:solidFill>
              <a:schemeClr val="dk2"/>
            </a:solidFill>
            <a:prstDash val="solid"/>
            <a:round/>
            <a:headEnd type="none" w="sm" len="sm"/>
            <a:tailEnd type="triangle" w="med" len="med"/>
          </a:ln>
        </p:spPr>
      </p:cxnSp>
      <p:sp>
        <p:nvSpPr>
          <p:cNvPr id="492" name="Google Shape;492;p74"/>
          <p:cNvSpPr txBox="1"/>
          <p:nvPr/>
        </p:nvSpPr>
        <p:spPr>
          <a:xfrm>
            <a:off x="3493100" y="3146381"/>
            <a:ext cx="5367600" cy="15024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Clr>
                <a:srgbClr val="000000"/>
              </a:buClr>
              <a:buSzPts val="1200"/>
              <a:buFont typeface="Arial"/>
              <a:buNone/>
            </a:pPr>
            <a:r>
              <a:rPr lang="es" sz="1200" b="0" i="0" u="none" strike="noStrike" cap="none">
                <a:solidFill>
                  <a:srgbClr val="000000"/>
                </a:solidFill>
                <a:latin typeface="Tahoma"/>
                <a:ea typeface="Tahoma"/>
                <a:cs typeface="Tahoma"/>
                <a:sym typeface="Tahoma"/>
              </a:rPr>
              <a:t>DATEDIFF(fecha_1,fecha_2) devuelve el número de días entre la fecha fecha_1 y la fecha_2</a:t>
            </a:r>
            <a:endParaRPr sz="900" b="1" i="0" u="none" strike="noStrike" cap="none">
              <a:solidFill>
                <a:srgbClr val="000000"/>
              </a:solidFill>
              <a:latin typeface="Arial"/>
              <a:ea typeface="Arial"/>
              <a:cs typeface="Arial"/>
              <a:sym typeface="Arial"/>
            </a:endParaRPr>
          </a:p>
          <a:p>
            <a:pPr marL="0" marR="0" lvl="0" indent="0" algn="l" rtl="0">
              <a:lnSpc>
                <a:spcPct val="100000"/>
              </a:lnSpc>
              <a:spcBef>
                <a:spcPts val="1200"/>
              </a:spcBef>
              <a:spcAft>
                <a:spcPts val="0"/>
              </a:spcAft>
              <a:buClr>
                <a:srgbClr val="000000"/>
              </a:buClr>
              <a:buSzPts val="1200"/>
              <a:buFont typeface="Arial"/>
              <a:buNone/>
            </a:pPr>
            <a:r>
              <a:rPr lang="es" sz="1200" b="0" i="0" u="none" strike="noStrike" cap="none">
                <a:solidFill>
                  <a:srgbClr val="775555"/>
                </a:solidFill>
                <a:latin typeface="Courier New"/>
                <a:ea typeface="Courier New"/>
                <a:cs typeface="Courier New"/>
                <a:sym typeface="Courier New"/>
              </a:rPr>
              <a:t>SELECT DATEDIFF(NOW(),'2002-11-02'); #cuantos días han pasado</a:t>
            </a:r>
            <a:endParaRPr sz="1200" b="0" i="0" u="none" strike="noStrike" cap="none">
              <a:solidFill>
                <a:srgbClr val="775555"/>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775555"/>
                </a:solidFill>
                <a:latin typeface="Courier New"/>
                <a:ea typeface="Courier New"/>
                <a:cs typeface="Courier New"/>
                <a:sym typeface="Courier New"/>
              </a:rPr>
              <a:t>SELECT DATEDIFF(NOW(),'2010-03-20'); #Cuantos días faltan</a:t>
            </a:r>
            <a:endParaRPr sz="1400" b="0" i="0" u="none" strike="noStrike" cap="none">
              <a:solidFill>
                <a:srgbClr val="000000"/>
              </a:solidFill>
              <a:latin typeface="Arial"/>
              <a:ea typeface="Arial"/>
              <a:cs typeface="Arial"/>
              <a:sym typeface="Arial"/>
            </a:endParaRPr>
          </a:p>
        </p:txBody>
      </p:sp>
      <p:cxnSp>
        <p:nvCxnSpPr>
          <p:cNvPr id="493" name="Google Shape;493;p74"/>
          <p:cNvCxnSpPr/>
          <p:nvPr/>
        </p:nvCxnSpPr>
        <p:spPr>
          <a:xfrm>
            <a:off x="2542025" y="2427731"/>
            <a:ext cx="987600" cy="816000"/>
          </a:xfrm>
          <a:prstGeom prst="straightConnector1">
            <a:avLst/>
          </a:prstGeom>
          <a:noFill/>
          <a:ln w="9525" cap="flat" cmpd="sng">
            <a:solidFill>
              <a:schemeClr val="dk2"/>
            </a:solidFill>
            <a:prstDash val="solid"/>
            <a:round/>
            <a:headEnd type="none" w="sm" len="sm"/>
            <a:tailEnd type="triangle" w="med" len="me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75"/>
          <p:cNvSpPr txBox="1">
            <a:spLocks noGrp="1"/>
          </p:cNvSpPr>
          <p:nvPr>
            <p:ph type="title"/>
          </p:nvPr>
        </p:nvSpPr>
        <p:spPr>
          <a:xfrm>
            <a:off x="389378" y="1481325"/>
            <a:ext cx="2808000" cy="7152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SzPts val="2400"/>
              <a:buNone/>
            </a:pPr>
            <a:r>
              <a:rPr lang="es" b="1">
                <a:latin typeface="Tahoma"/>
                <a:ea typeface="Tahoma"/>
                <a:cs typeface="Tahoma"/>
                <a:sym typeface="Tahoma"/>
              </a:rPr>
              <a:t>Restar tiempo en MySQL</a:t>
            </a:r>
            <a:endParaRPr/>
          </a:p>
        </p:txBody>
      </p:sp>
      <p:sp>
        <p:nvSpPr>
          <p:cNvPr id="500" name="Google Shape;500;p75"/>
          <p:cNvSpPr txBox="1">
            <a:spLocks noGrp="1"/>
          </p:cNvSpPr>
          <p:nvPr>
            <p:ph type="sldNum" idx="12"/>
          </p:nvPr>
        </p:nvSpPr>
        <p:spPr>
          <a:xfrm>
            <a:off x="8523541" y="3521717"/>
            <a:ext cx="548700" cy="2952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s"/>
              <a:t>33</a:t>
            </a:fld>
            <a:endParaRPr/>
          </a:p>
        </p:txBody>
      </p:sp>
      <p:sp>
        <p:nvSpPr>
          <p:cNvPr id="501" name="Google Shape;501;p75"/>
          <p:cNvSpPr txBox="1"/>
          <p:nvPr/>
        </p:nvSpPr>
        <p:spPr>
          <a:xfrm>
            <a:off x="3648450" y="89856"/>
            <a:ext cx="5065800" cy="49638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40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400"/>
              </a:spcBef>
              <a:spcAft>
                <a:spcPts val="0"/>
              </a:spcAft>
              <a:buClr>
                <a:srgbClr val="000000"/>
              </a:buClr>
              <a:buSzPts val="1500"/>
              <a:buFont typeface="Arial"/>
              <a:buNone/>
            </a:pPr>
            <a:r>
              <a:rPr lang="es" sz="1500" b="0" i="0" u="none" strike="noStrike" cap="none">
                <a:solidFill>
                  <a:srgbClr val="775555"/>
                </a:solidFill>
                <a:latin typeface="Courier New"/>
                <a:ea typeface="Courier New"/>
                <a:cs typeface="Courier New"/>
                <a:sym typeface="Courier New"/>
              </a:rPr>
              <a:t>select DATE_SUB(NOW(),INTERVAL 8 YEAR); #Resta 8 años a la fecha actual</a:t>
            </a:r>
            <a:endParaRPr sz="1500" b="0" i="0" u="none" strike="noStrike" cap="none">
              <a:solidFill>
                <a:srgbClr val="775555"/>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500"/>
              <a:buFont typeface="Arial"/>
              <a:buNone/>
            </a:pPr>
            <a:r>
              <a:rPr lang="es" sz="1500" b="0" i="0" u="none" strike="noStrike" cap="none">
                <a:solidFill>
                  <a:srgbClr val="775555"/>
                </a:solidFill>
                <a:latin typeface="Courier New"/>
                <a:ea typeface="Courier New"/>
                <a:cs typeface="Courier New"/>
                <a:sym typeface="Courier New"/>
              </a:rPr>
              <a:t>select DATE_SUB(NOW(),INTERVAL 24 HOUR); #Resta 24 horas a la fecha actual</a:t>
            </a:r>
            <a:endParaRPr sz="1500" b="0" i="0" u="none" strike="noStrike" cap="none">
              <a:solidFill>
                <a:srgbClr val="775555"/>
              </a:solidFill>
              <a:latin typeface="Courier New"/>
              <a:ea typeface="Courier New"/>
              <a:cs typeface="Courier New"/>
              <a:sym typeface="Courier New"/>
            </a:endParaRPr>
          </a:p>
          <a:p>
            <a:pPr marL="0" marR="0" lvl="0" indent="0" algn="l" rtl="0">
              <a:lnSpc>
                <a:spcPct val="115000"/>
              </a:lnSpc>
              <a:spcBef>
                <a:spcPts val="0"/>
              </a:spcBef>
              <a:spcAft>
                <a:spcPts val="0"/>
              </a:spcAft>
              <a:buClr>
                <a:srgbClr val="000000"/>
              </a:buClr>
              <a:buSzPts val="1500"/>
              <a:buFont typeface="Arial"/>
              <a:buNone/>
            </a:pPr>
            <a:r>
              <a:rPr lang="es" sz="1500" b="0" i="0" u="none" strike="noStrike" cap="none">
                <a:solidFill>
                  <a:srgbClr val="775555"/>
                </a:solidFill>
                <a:latin typeface="Courier New"/>
                <a:ea typeface="Courier New"/>
                <a:cs typeface="Courier New"/>
                <a:sym typeface="Courier New"/>
              </a:rPr>
              <a:t>select DATE_SUB(NOW(),INTERVAL '7-2' YEAR_MONTH); #Resta 7 años dos meses a la fecha actual</a:t>
            </a:r>
            <a:endParaRPr sz="1500" b="0" i="0" u="none" strike="noStrike" cap="none">
              <a:solidFill>
                <a:srgbClr val="775555"/>
              </a:solidFill>
              <a:latin typeface="Courier New"/>
              <a:ea typeface="Courier New"/>
              <a:cs typeface="Courier New"/>
              <a:sym typeface="Courier New"/>
            </a:endParaRPr>
          </a:p>
          <a:p>
            <a:pPr marL="0" marR="0" lvl="0" indent="0" algn="l" rtl="0">
              <a:lnSpc>
                <a:spcPct val="115000"/>
              </a:lnSpc>
              <a:spcBef>
                <a:spcPts val="120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200"/>
              <a:buFont typeface="Arial"/>
              <a:buNone/>
            </a:pPr>
            <a:r>
              <a:rPr lang="es" sz="1200" b="0" i="0" u="none" strike="noStrike" cap="none">
                <a:solidFill>
                  <a:srgbClr val="000000"/>
                </a:solidFill>
                <a:latin typeface="Tahoma"/>
                <a:ea typeface="Tahoma"/>
                <a:cs typeface="Tahoma"/>
                <a:sym typeface="Tahoma"/>
              </a:rPr>
              <a:t>Estos son algunos de los argumentos que podemos usar, para una lista completa consulten los manuales de MySql</a:t>
            </a:r>
            <a:endParaRPr sz="1200" b="0" i="0" u="none" strike="noStrike" cap="none">
              <a:solidFill>
                <a:srgbClr val="000000"/>
              </a:solidFill>
              <a:latin typeface="Tahoma"/>
              <a:ea typeface="Tahoma"/>
              <a:cs typeface="Tahoma"/>
              <a:sym typeface="Tahoma"/>
            </a:endParaRPr>
          </a:p>
          <a:p>
            <a:pPr marL="50800" marR="0" lvl="0" indent="0" algn="l" rtl="0">
              <a:lnSpc>
                <a:spcPct val="115000"/>
              </a:lnSpc>
              <a:spcBef>
                <a:spcPts val="1400"/>
              </a:spcBef>
              <a:spcAft>
                <a:spcPts val="0"/>
              </a:spcAft>
              <a:buClr>
                <a:srgbClr val="000000"/>
              </a:buClr>
              <a:buSzPts val="900"/>
              <a:buFont typeface="Arial"/>
              <a:buNone/>
            </a:pPr>
            <a:endParaRPr sz="900" b="1" i="0" u="none" strike="noStrike" cap="none">
              <a:solidFill>
                <a:srgbClr val="000000"/>
              </a:solidFill>
              <a:latin typeface="Arial"/>
              <a:ea typeface="Arial"/>
              <a:cs typeface="Arial"/>
              <a:sym typeface="Arial"/>
            </a:endParaRPr>
          </a:p>
          <a:p>
            <a:pPr marL="0" marR="0" lvl="0" indent="0" algn="l" rtl="0">
              <a:lnSpc>
                <a:spcPct val="100000"/>
              </a:lnSpc>
              <a:spcBef>
                <a:spcPts val="400"/>
              </a:spcBef>
              <a:spcAft>
                <a:spcPts val="0"/>
              </a:spcAft>
              <a:buClr>
                <a:srgbClr val="000000"/>
              </a:buClr>
              <a:buSzPts val="1200"/>
              <a:buFont typeface="Arial"/>
              <a:buNone/>
            </a:pPr>
            <a:r>
              <a:rPr lang="es" sz="1200" b="0" i="0" u="none" strike="noStrike" cap="none">
                <a:solidFill>
                  <a:srgbClr val="775555"/>
                </a:solidFill>
                <a:latin typeface="Courier New"/>
                <a:ea typeface="Courier New"/>
                <a:cs typeface="Courier New"/>
                <a:sym typeface="Courier New"/>
              </a:rPr>
              <a:t>SECOND #Segundos</a:t>
            </a:r>
            <a:endParaRPr sz="1200" b="0" i="0" u="none" strike="noStrike" cap="none">
              <a:solidFill>
                <a:srgbClr val="775555"/>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775555"/>
                </a:solidFill>
                <a:latin typeface="Courier New"/>
                <a:ea typeface="Courier New"/>
                <a:cs typeface="Courier New"/>
                <a:sym typeface="Courier New"/>
              </a:rPr>
              <a:t>MINUTE #Minutos</a:t>
            </a:r>
            <a:endParaRPr sz="1200" b="0" i="0" u="none" strike="noStrike" cap="none">
              <a:solidFill>
                <a:srgbClr val="775555"/>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775555"/>
                </a:solidFill>
                <a:latin typeface="Courier New"/>
                <a:ea typeface="Courier New"/>
                <a:cs typeface="Courier New"/>
                <a:sym typeface="Courier New"/>
              </a:rPr>
              <a:t>HOUR #Horas</a:t>
            </a:r>
            <a:endParaRPr sz="1200" b="0" i="0" u="none" strike="noStrike" cap="none">
              <a:solidFill>
                <a:srgbClr val="775555"/>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775555"/>
                </a:solidFill>
                <a:latin typeface="Courier New"/>
                <a:ea typeface="Courier New"/>
                <a:cs typeface="Courier New"/>
                <a:sym typeface="Courier New"/>
              </a:rPr>
              <a:t>DAY #Días</a:t>
            </a:r>
            <a:endParaRPr sz="1200" b="0" i="0" u="none" strike="noStrike" cap="none">
              <a:solidFill>
                <a:srgbClr val="775555"/>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775555"/>
                </a:solidFill>
                <a:latin typeface="Courier New"/>
                <a:ea typeface="Courier New"/>
                <a:cs typeface="Courier New"/>
                <a:sym typeface="Courier New"/>
              </a:rPr>
              <a:t>MONTH #Meses</a:t>
            </a:r>
            <a:endParaRPr sz="1200" b="0" i="0" u="none" strike="noStrike" cap="none">
              <a:solidFill>
                <a:srgbClr val="775555"/>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775555"/>
                </a:solidFill>
                <a:latin typeface="Courier New"/>
                <a:ea typeface="Courier New"/>
                <a:cs typeface="Courier New"/>
                <a:sym typeface="Courier New"/>
              </a:rPr>
              <a:t>YEAR #Años</a:t>
            </a:r>
            <a:endParaRPr sz="1200" b="0" i="0" u="none" strike="noStrike" cap="none">
              <a:solidFill>
                <a:srgbClr val="775555"/>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775555"/>
                </a:solidFill>
                <a:latin typeface="Courier New"/>
                <a:ea typeface="Courier New"/>
                <a:cs typeface="Courier New"/>
                <a:sym typeface="Courier New"/>
              </a:rPr>
              <a:t>YEAR_MONTH #'Años-meses'</a:t>
            </a:r>
            <a:endParaRPr sz="1200" b="0" i="0" u="none" strike="noStrike" cap="none">
              <a:solidFill>
                <a:srgbClr val="775555"/>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775555"/>
                </a:solidFill>
                <a:latin typeface="Courier New"/>
                <a:ea typeface="Courier New"/>
                <a:cs typeface="Courier New"/>
                <a:sym typeface="Courier New"/>
              </a:rPr>
              <a:t>DAY_HOUR #'Días Horas'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76"/>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200"/>
              <a:buNone/>
            </a:pPr>
            <a:r>
              <a:rPr lang="es"/>
              <a:t>Analice</a:t>
            </a:r>
            <a:endParaRPr/>
          </a:p>
        </p:txBody>
      </p:sp>
      <p:sp>
        <p:nvSpPr>
          <p:cNvPr id="508" name="Google Shape;508;p7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s">
                <a:solidFill>
                  <a:schemeClr val="lt2"/>
                </a:solidFill>
              </a:rPr>
              <a:t>34</a:t>
            </a:fld>
            <a:endParaRPr>
              <a:solidFill>
                <a:schemeClr val="lt2"/>
              </a:solidFill>
            </a:endParaRPr>
          </a:p>
        </p:txBody>
      </p:sp>
      <p:sp>
        <p:nvSpPr>
          <p:cNvPr id="509" name="Google Shape;509;p76"/>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4200"/>
              <a:buFont typeface="Arial"/>
              <a:buNone/>
            </a:pPr>
            <a:r>
              <a:rPr lang="es" sz="3200">
                <a:solidFill>
                  <a:schemeClr val="dk2"/>
                </a:solidFill>
              </a:rPr>
              <a:t>Analice los casos de estudio asociados a la BD: fechas_data_type </a:t>
            </a:r>
            <a:endParaRPr sz="3200">
              <a:solidFill>
                <a:schemeClr val="dk2"/>
              </a:solidFill>
            </a:endParaRPr>
          </a:p>
          <a:p>
            <a:pPr marL="0" lvl="0" indent="0" algn="ctr" rtl="0">
              <a:lnSpc>
                <a:spcPct val="100000"/>
              </a:lnSpc>
              <a:spcBef>
                <a:spcPts val="0"/>
              </a:spcBef>
              <a:spcAft>
                <a:spcPts val="0"/>
              </a:spcAft>
              <a:buClr>
                <a:srgbClr val="000000"/>
              </a:buClr>
              <a:buSzPts val="4200"/>
              <a:buFont typeface="Arial"/>
              <a:buNone/>
            </a:pPr>
            <a:endParaRPr sz="3200">
              <a:solidFill>
                <a:schemeClr val="dk2"/>
              </a:solidFill>
            </a:endParaRPr>
          </a:p>
          <a:p>
            <a:pPr marL="0" lvl="0" indent="0" algn="l" rtl="0">
              <a:lnSpc>
                <a:spcPct val="115000"/>
              </a:lnSpc>
              <a:spcBef>
                <a:spcPts val="0"/>
              </a:spcBef>
              <a:spcAft>
                <a:spcPts val="0"/>
              </a:spcAft>
              <a:buSzPts val="1800"/>
              <a:buNone/>
            </a:pPr>
            <a:endParaRPr sz="3200">
              <a:solidFill>
                <a:schemeClr val="dk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77"/>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4200"/>
              <a:buNone/>
            </a:pPr>
            <a:r>
              <a:rPr lang="es"/>
              <a:t>JSON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78"/>
          <p:cNvSpPr txBox="1">
            <a:spLocks noGrp="1"/>
          </p:cNvSpPr>
          <p:nvPr>
            <p:ph type="title"/>
          </p:nvPr>
        </p:nvSpPr>
        <p:spPr>
          <a:xfrm>
            <a:off x="226075" y="357800"/>
            <a:ext cx="2808000" cy="4125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11110"/>
              <a:buNone/>
            </a:pPr>
            <a:r>
              <a:rPr lang="es"/>
              <a:t>JSON propiedades</a:t>
            </a:r>
            <a:endParaRPr/>
          </a:p>
        </p:txBody>
      </p:sp>
      <p:sp>
        <p:nvSpPr>
          <p:cNvPr id="520" name="Google Shape;520;p78"/>
          <p:cNvSpPr txBox="1">
            <a:spLocks noGrp="1"/>
          </p:cNvSpPr>
          <p:nvPr>
            <p:ph type="body" idx="1"/>
          </p:nvPr>
        </p:nvSpPr>
        <p:spPr>
          <a:xfrm>
            <a:off x="226075" y="849600"/>
            <a:ext cx="2808000" cy="401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s" sz="1100"/>
              <a:t>¿Por qué se requiere JSON?</a:t>
            </a:r>
            <a:endParaRPr sz="1100"/>
          </a:p>
          <a:p>
            <a:pPr marL="0" lvl="0" indent="0" algn="l" rtl="0">
              <a:lnSpc>
                <a:spcPct val="115000"/>
              </a:lnSpc>
              <a:spcBef>
                <a:spcPts val="1200"/>
              </a:spcBef>
              <a:spcAft>
                <a:spcPts val="0"/>
              </a:spcAft>
              <a:buSzPts val="1200"/>
              <a:buNone/>
            </a:pPr>
            <a:r>
              <a:rPr lang="es" sz="1100">
                <a:solidFill>
                  <a:srgbClr val="FFFFFF"/>
                </a:solidFill>
                <a:latin typeface="Arial"/>
                <a:ea typeface="Arial"/>
                <a:cs typeface="Arial"/>
                <a:sym typeface="Arial"/>
              </a:rPr>
              <a:t>A principios de la década de los 90 surgió el problema de que las máquinas pudieran entenderse entre sí. Entonces utilizaban diferentes sistemas operativos y sus programas estaban escritos en diferentes lenguajes de programación. Una de las soluciones fue crear el estándar XML</a:t>
            </a:r>
            <a:r>
              <a:rPr lang="es" sz="1100" b="1">
                <a:solidFill>
                  <a:srgbClr val="FFFFFF"/>
                </a:solidFill>
                <a:latin typeface="Arial"/>
                <a:ea typeface="Arial"/>
                <a:cs typeface="Arial"/>
                <a:sym typeface="Arial"/>
              </a:rPr>
              <a:t>. </a:t>
            </a:r>
            <a:endParaRPr sz="1100" b="1">
              <a:solidFill>
                <a:srgbClr val="FFFFFF"/>
              </a:solidFill>
              <a:latin typeface="Arial"/>
              <a:ea typeface="Arial"/>
              <a:cs typeface="Arial"/>
              <a:sym typeface="Arial"/>
            </a:endParaRPr>
          </a:p>
          <a:p>
            <a:pPr marL="0" lvl="0" indent="0" algn="l" rtl="0">
              <a:lnSpc>
                <a:spcPct val="115000"/>
              </a:lnSpc>
              <a:spcBef>
                <a:spcPts val="1200"/>
              </a:spcBef>
              <a:spcAft>
                <a:spcPts val="0"/>
              </a:spcAft>
              <a:buSzPts val="1200"/>
              <a:buNone/>
            </a:pPr>
            <a:r>
              <a:rPr lang="es" sz="1100">
                <a:solidFill>
                  <a:srgbClr val="FFFFFF"/>
                </a:solidFill>
                <a:latin typeface="Arial"/>
                <a:ea typeface="Arial"/>
                <a:cs typeface="Arial"/>
                <a:sym typeface="Arial"/>
              </a:rPr>
              <a:t>Sin embargo, XML presentaba problemas sobre todo cuando se trataba de trabajar con gran volumen de datos, puesto que el procesamiento se volvía lento. Surgieron entonces intentos para definir formatos que fueran más ligeros y rápidos para el intercambio de información. Uno de ellos fue JSON, promovido y popularizado a principios de los 2000 por</a:t>
            </a:r>
            <a:r>
              <a:rPr lang="es" sz="1100">
                <a:solidFill>
                  <a:srgbClr val="FFFFFF"/>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 Douglas Crockford</a:t>
            </a:r>
            <a:r>
              <a:rPr lang="es" sz="1100">
                <a:solidFill>
                  <a:srgbClr val="FFFFFF"/>
                </a:solidFill>
                <a:latin typeface="Arial"/>
                <a:ea typeface="Arial"/>
                <a:cs typeface="Arial"/>
                <a:sym typeface="Arial"/>
              </a:rPr>
              <a:t>, un programador conocido como el ‘gurú’ de JavaScript.</a:t>
            </a:r>
            <a:endParaRPr sz="1100">
              <a:solidFill>
                <a:srgbClr val="FFFFFF"/>
              </a:solidFill>
              <a:latin typeface="Arial"/>
              <a:ea typeface="Arial"/>
              <a:cs typeface="Arial"/>
              <a:sym typeface="Arial"/>
            </a:endParaRPr>
          </a:p>
          <a:p>
            <a:pPr marL="0" lvl="0" indent="0" algn="l" rtl="0">
              <a:lnSpc>
                <a:spcPct val="115000"/>
              </a:lnSpc>
              <a:spcBef>
                <a:spcPts val="1200"/>
              </a:spcBef>
              <a:spcAft>
                <a:spcPts val="1200"/>
              </a:spcAft>
              <a:buSzPts val="1200"/>
              <a:buNone/>
            </a:pPr>
            <a:endParaRPr sz="1000">
              <a:solidFill>
                <a:srgbClr val="FFFFFF"/>
              </a:solidFill>
            </a:endParaRPr>
          </a:p>
        </p:txBody>
      </p:sp>
      <p:sp>
        <p:nvSpPr>
          <p:cNvPr id="521" name="Google Shape;521;p78"/>
          <p:cNvSpPr txBox="1"/>
          <p:nvPr/>
        </p:nvSpPr>
        <p:spPr>
          <a:xfrm>
            <a:off x="3594450" y="239625"/>
            <a:ext cx="5203500" cy="4725300"/>
          </a:xfrm>
          <a:prstGeom prst="rect">
            <a:avLst/>
          </a:prstGeom>
          <a:noFill/>
          <a:ln>
            <a:noFill/>
          </a:ln>
        </p:spPr>
        <p:txBody>
          <a:bodyPr spcFirstLastPara="1" wrap="square" lIns="91425" tIns="91425" rIns="91425" bIns="91425" anchor="t" anchorCtr="0">
            <a:spAutoFit/>
          </a:bodyPr>
          <a:lstStyle/>
          <a:p>
            <a:pPr marL="457200" marR="0" lvl="0" indent="0" algn="just" rtl="0">
              <a:lnSpc>
                <a:spcPct val="130000"/>
              </a:lnSpc>
              <a:spcBef>
                <a:spcPts val="1200"/>
              </a:spcBef>
              <a:spcAft>
                <a:spcPts val="0"/>
              </a:spcAft>
              <a:buClr>
                <a:srgbClr val="000000"/>
              </a:buClr>
              <a:buSzPts val="1600"/>
              <a:buFont typeface="Arial"/>
              <a:buNone/>
            </a:pPr>
            <a:r>
              <a:rPr lang="es" sz="1600" b="0" i="0" u="none" strike="noStrike" cap="none">
                <a:solidFill>
                  <a:srgbClr val="000000"/>
                </a:solidFill>
                <a:latin typeface="PT Serif"/>
                <a:ea typeface="PT Serif"/>
                <a:cs typeface="PT Serif"/>
                <a:sym typeface="PT Serif"/>
              </a:rPr>
              <a:t>JSON: </a:t>
            </a:r>
            <a:r>
              <a:rPr lang="es" sz="1600" b="1" i="0" u="none" strike="noStrike" cap="none">
                <a:solidFill>
                  <a:srgbClr val="000000"/>
                </a:solidFill>
                <a:latin typeface="PT Serif"/>
                <a:ea typeface="PT Serif"/>
                <a:cs typeface="PT Serif"/>
                <a:sym typeface="PT Serif"/>
              </a:rPr>
              <a:t>J</a:t>
            </a:r>
            <a:r>
              <a:rPr lang="es" sz="1600" b="0" i="0" u="none" strike="noStrike" cap="none">
                <a:solidFill>
                  <a:srgbClr val="000000"/>
                </a:solidFill>
                <a:latin typeface="PT Serif"/>
                <a:ea typeface="PT Serif"/>
                <a:cs typeface="PT Serif"/>
                <a:sym typeface="PT Serif"/>
              </a:rPr>
              <a:t>ava</a:t>
            </a:r>
            <a:r>
              <a:rPr lang="es" sz="1600" b="1" i="0" u="none" strike="noStrike" cap="none">
                <a:solidFill>
                  <a:srgbClr val="000000"/>
                </a:solidFill>
                <a:latin typeface="PT Serif"/>
                <a:ea typeface="PT Serif"/>
                <a:cs typeface="PT Serif"/>
                <a:sym typeface="PT Serif"/>
              </a:rPr>
              <a:t>S</a:t>
            </a:r>
            <a:r>
              <a:rPr lang="es" sz="1600" b="0" i="0" u="none" strike="noStrike" cap="none">
                <a:solidFill>
                  <a:srgbClr val="000000"/>
                </a:solidFill>
                <a:latin typeface="PT Serif"/>
                <a:ea typeface="PT Serif"/>
                <a:cs typeface="PT Serif"/>
                <a:sym typeface="PT Serif"/>
              </a:rPr>
              <a:t>cript </a:t>
            </a:r>
            <a:r>
              <a:rPr lang="es" sz="1600" b="1" i="0" u="none" strike="noStrike" cap="none">
                <a:solidFill>
                  <a:srgbClr val="000000"/>
                </a:solidFill>
                <a:latin typeface="PT Serif"/>
                <a:ea typeface="PT Serif"/>
                <a:cs typeface="PT Serif"/>
                <a:sym typeface="PT Serif"/>
              </a:rPr>
              <a:t>O</a:t>
            </a:r>
            <a:r>
              <a:rPr lang="es" sz="1600" b="0" i="0" u="none" strike="noStrike" cap="none">
                <a:solidFill>
                  <a:srgbClr val="000000"/>
                </a:solidFill>
                <a:latin typeface="PT Serif"/>
                <a:ea typeface="PT Serif"/>
                <a:cs typeface="PT Serif"/>
                <a:sym typeface="PT Serif"/>
              </a:rPr>
              <a:t>bject </a:t>
            </a:r>
            <a:r>
              <a:rPr lang="es" sz="1600" b="1" i="0" u="none" strike="noStrike" cap="none">
                <a:solidFill>
                  <a:srgbClr val="000000"/>
                </a:solidFill>
                <a:latin typeface="PT Serif"/>
                <a:ea typeface="PT Serif"/>
                <a:cs typeface="PT Serif"/>
                <a:sym typeface="PT Serif"/>
              </a:rPr>
              <a:t>N</a:t>
            </a:r>
            <a:r>
              <a:rPr lang="es" sz="1600" b="0" i="0" u="none" strike="noStrike" cap="none">
                <a:solidFill>
                  <a:srgbClr val="000000"/>
                </a:solidFill>
                <a:latin typeface="PT Serif"/>
                <a:ea typeface="PT Serif"/>
                <a:cs typeface="PT Serif"/>
                <a:sym typeface="PT Serif"/>
              </a:rPr>
              <a:t>otation.</a:t>
            </a:r>
            <a:endParaRPr sz="1600" b="0" i="0" u="none" strike="noStrike" cap="none">
              <a:solidFill>
                <a:srgbClr val="000000"/>
              </a:solidFill>
              <a:latin typeface="PT Serif"/>
              <a:ea typeface="PT Serif"/>
              <a:cs typeface="PT Serif"/>
              <a:sym typeface="PT Serif"/>
            </a:endParaRPr>
          </a:p>
          <a:p>
            <a:pPr marL="457200" marR="0" lvl="0" indent="0" algn="just" rtl="0">
              <a:lnSpc>
                <a:spcPct val="130000"/>
              </a:lnSpc>
              <a:spcBef>
                <a:spcPts val="1200"/>
              </a:spcBef>
              <a:spcAft>
                <a:spcPts val="0"/>
              </a:spcAft>
              <a:buClr>
                <a:srgbClr val="000000"/>
              </a:buClr>
              <a:buSzPts val="1400"/>
              <a:buFont typeface="Arial"/>
              <a:buNone/>
            </a:pPr>
            <a:r>
              <a:rPr lang="es" sz="1400" b="0" i="0" u="none" strike="noStrike" cap="none">
                <a:solidFill>
                  <a:srgbClr val="000000"/>
                </a:solidFill>
                <a:latin typeface="PT Serif"/>
                <a:ea typeface="PT Serif"/>
                <a:cs typeface="PT Serif"/>
                <a:sym typeface="PT Serif"/>
              </a:rPr>
              <a:t>JSON es una sintaxis para almacenar e intercambiar datos.</a:t>
            </a:r>
            <a:endParaRPr sz="1400" b="0" i="0" u="none" strike="noStrike" cap="none">
              <a:solidFill>
                <a:srgbClr val="000000"/>
              </a:solidFill>
              <a:latin typeface="PT Serif"/>
              <a:ea typeface="PT Serif"/>
              <a:cs typeface="PT Serif"/>
              <a:sym typeface="PT Serif"/>
            </a:endParaRPr>
          </a:p>
          <a:p>
            <a:pPr marL="457200" marR="0" lvl="0" indent="0" algn="just" rtl="0">
              <a:lnSpc>
                <a:spcPct val="130000"/>
              </a:lnSpc>
              <a:spcBef>
                <a:spcPts val="1200"/>
              </a:spcBef>
              <a:spcAft>
                <a:spcPts val="0"/>
              </a:spcAft>
              <a:buClr>
                <a:srgbClr val="000000"/>
              </a:buClr>
              <a:buSzPts val="1400"/>
              <a:buFont typeface="Arial"/>
              <a:buNone/>
            </a:pPr>
            <a:r>
              <a:rPr lang="es" sz="1400" b="0" i="0" u="none" strike="noStrike" cap="none">
                <a:solidFill>
                  <a:srgbClr val="000000"/>
                </a:solidFill>
                <a:latin typeface="PT Serif"/>
                <a:ea typeface="PT Serif"/>
                <a:cs typeface="PT Serif"/>
                <a:sym typeface="PT Serif"/>
              </a:rPr>
              <a:t>JSON es texto, escrito con notación de objetos JavaScript.</a:t>
            </a:r>
            <a:endParaRPr sz="1400" b="0" i="0" u="none" strike="noStrike" cap="none">
              <a:solidFill>
                <a:srgbClr val="000000"/>
              </a:solidFill>
              <a:latin typeface="PT Serif"/>
              <a:ea typeface="PT Serif"/>
              <a:cs typeface="PT Serif"/>
              <a:sym typeface="PT Serif"/>
            </a:endParaRPr>
          </a:p>
          <a:p>
            <a:pPr marL="457200" marR="0" lvl="0" indent="0" algn="just" rtl="0">
              <a:lnSpc>
                <a:spcPct val="130000"/>
              </a:lnSpc>
              <a:spcBef>
                <a:spcPts val="1200"/>
              </a:spcBef>
              <a:spcAft>
                <a:spcPts val="0"/>
              </a:spcAft>
              <a:buClr>
                <a:srgbClr val="000000"/>
              </a:buClr>
              <a:buSzPts val="1400"/>
              <a:buFont typeface="Arial"/>
              <a:buNone/>
            </a:pPr>
            <a:r>
              <a:rPr lang="es" sz="1400" b="0" i="0" u="none" strike="noStrike" cap="none">
                <a:solidFill>
                  <a:srgbClr val="000000"/>
                </a:solidFill>
                <a:latin typeface="PT Serif"/>
                <a:ea typeface="PT Serif"/>
                <a:cs typeface="PT Serif"/>
                <a:sym typeface="PT Serif"/>
              </a:rPr>
              <a:t>Al intercambiar datos entre un navegador y un servidor, los datos sólo pueden ser texto.</a:t>
            </a:r>
            <a:endParaRPr sz="1400" b="0" i="0" u="none" strike="noStrike" cap="none">
              <a:solidFill>
                <a:srgbClr val="000000"/>
              </a:solidFill>
              <a:latin typeface="PT Serif"/>
              <a:ea typeface="PT Serif"/>
              <a:cs typeface="PT Serif"/>
              <a:sym typeface="PT Serif"/>
            </a:endParaRPr>
          </a:p>
          <a:p>
            <a:pPr marL="457200" marR="0" lvl="0" indent="0" algn="just" rtl="0">
              <a:lnSpc>
                <a:spcPct val="130000"/>
              </a:lnSpc>
              <a:spcBef>
                <a:spcPts val="1200"/>
              </a:spcBef>
              <a:spcAft>
                <a:spcPts val="0"/>
              </a:spcAft>
              <a:buClr>
                <a:srgbClr val="000000"/>
              </a:buClr>
              <a:buSzPts val="1400"/>
              <a:buFont typeface="Arial"/>
              <a:buNone/>
            </a:pPr>
            <a:r>
              <a:rPr lang="es" sz="1400" b="0" i="0" u="none" strike="noStrike" cap="none">
                <a:solidFill>
                  <a:srgbClr val="000000"/>
                </a:solidFill>
                <a:latin typeface="PT Serif"/>
                <a:ea typeface="PT Serif"/>
                <a:cs typeface="PT Serif"/>
                <a:sym typeface="PT Serif"/>
              </a:rPr>
              <a:t>JSON es texto, y podemos convertir cualquier objeto JavaScript en JSON y enviar JSON al servidor.</a:t>
            </a:r>
            <a:endParaRPr sz="1400" b="0" i="0" u="none" strike="noStrike" cap="none">
              <a:solidFill>
                <a:srgbClr val="000000"/>
              </a:solidFill>
              <a:latin typeface="PT Serif"/>
              <a:ea typeface="PT Serif"/>
              <a:cs typeface="PT Serif"/>
              <a:sym typeface="PT Serif"/>
            </a:endParaRPr>
          </a:p>
          <a:p>
            <a:pPr marL="457200" marR="0" lvl="0" indent="0" algn="just" rtl="0">
              <a:lnSpc>
                <a:spcPct val="130000"/>
              </a:lnSpc>
              <a:spcBef>
                <a:spcPts val="1200"/>
              </a:spcBef>
              <a:spcAft>
                <a:spcPts val="0"/>
              </a:spcAft>
              <a:buClr>
                <a:srgbClr val="000000"/>
              </a:buClr>
              <a:buSzPts val="1400"/>
              <a:buFont typeface="Arial"/>
              <a:buNone/>
            </a:pPr>
            <a:r>
              <a:rPr lang="es" sz="1400" b="0" i="0" u="none" strike="noStrike" cap="none">
                <a:solidFill>
                  <a:srgbClr val="000000"/>
                </a:solidFill>
                <a:latin typeface="PT Serif"/>
                <a:ea typeface="PT Serif"/>
                <a:cs typeface="PT Serif"/>
                <a:sym typeface="PT Serif"/>
              </a:rPr>
              <a:t>También podemos convertir cualquier JSON recibido del servidor en objetos JavaScript.</a:t>
            </a:r>
            <a:endParaRPr sz="1400" b="0" i="0" u="none" strike="noStrike" cap="none">
              <a:solidFill>
                <a:srgbClr val="000000"/>
              </a:solidFill>
              <a:latin typeface="PT Serif"/>
              <a:ea typeface="PT Serif"/>
              <a:cs typeface="PT Serif"/>
              <a:sym typeface="PT Serif"/>
            </a:endParaRPr>
          </a:p>
          <a:p>
            <a:pPr marL="457200" marR="0" lvl="0" indent="0" algn="just" rtl="0">
              <a:lnSpc>
                <a:spcPct val="130000"/>
              </a:lnSpc>
              <a:spcBef>
                <a:spcPts val="1200"/>
              </a:spcBef>
              <a:spcAft>
                <a:spcPts val="1200"/>
              </a:spcAft>
              <a:buClr>
                <a:srgbClr val="000000"/>
              </a:buClr>
              <a:buSzPts val="1400"/>
              <a:buFont typeface="Arial"/>
              <a:buNone/>
            </a:pPr>
            <a:r>
              <a:rPr lang="es" sz="1400" b="0" i="0" u="none" strike="noStrike" cap="none">
                <a:solidFill>
                  <a:srgbClr val="000000"/>
                </a:solidFill>
                <a:latin typeface="PT Serif"/>
                <a:ea typeface="PT Serif"/>
                <a:cs typeface="PT Serif"/>
                <a:sym typeface="PT Serif"/>
              </a:rPr>
              <a:t>De esta forma podemos trabajar con los datos como objetos JavaScript, sin análisis y traducciones complicados.</a:t>
            </a:r>
            <a:endParaRPr sz="1700" b="1" i="0" u="none" strike="noStrike" cap="none">
              <a:solidFill>
                <a:srgbClr val="000000"/>
              </a:solidFill>
              <a:latin typeface="PT Serif"/>
              <a:ea typeface="PT Serif"/>
              <a:cs typeface="PT Serif"/>
              <a:sym typeface="PT Serif"/>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79"/>
          <p:cNvSpPr txBox="1">
            <a:spLocks noGrp="1"/>
          </p:cNvSpPr>
          <p:nvPr>
            <p:ph type="title"/>
          </p:nvPr>
        </p:nvSpPr>
        <p:spPr>
          <a:xfrm>
            <a:off x="226078" y="357800"/>
            <a:ext cx="2808000" cy="9534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2400"/>
              <a:buNone/>
            </a:pPr>
            <a:r>
              <a:rPr lang="es"/>
              <a:t>Tipos de Datos JSON</a:t>
            </a:r>
            <a:endParaRPr/>
          </a:p>
        </p:txBody>
      </p:sp>
      <p:sp>
        <p:nvSpPr>
          <p:cNvPr id="527" name="Google Shape;527;p79"/>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p>
            <a:pPr marL="0" marR="0" lvl="0" indent="0" algn="just" rtl="0">
              <a:lnSpc>
                <a:spcPct val="130000"/>
              </a:lnSpc>
              <a:spcBef>
                <a:spcPts val="1000"/>
              </a:spcBef>
              <a:spcAft>
                <a:spcPts val="0"/>
              </a:spcAft>
              <a:buSzPts val="1200"/>
              <a:buNone/>
            </a:pPr>
            <a:r>
              <a:rPr lang="es" sz="1300">
                <a:solidFill>
                  <a:srgbClr val="FFFFFF"/>
                </a:solidFill>
                <a:latin typeface="PT Serif"/>
                <a:ea typeface="PT Serif"/>
                <a:cs typeface="PT Serif"/>
                <a:sym typeface="PT Serif"/>
              </a:rPr>
              <a:t>Los datos JSON se escriben como pares de nombre-valor, con objetos JSON escritos dentro de llaves. En este ejemplo, puede ver un objeto JSON de una persona. El objeto persona puede tener varias propiedades descritas como pares nombre-valor. </a:t>
            </a:r>
            <a:endParaRPr sz="1300">
              <a:solidFill>
                <a:srgbClr val="FFFFFF"/>
              </a:solidFill>
              <a:latin typeface="PT Serif"/>
              <a:ea typeface="PT Serif"/>
              <a:cs typeface="PT Serif"/>
              <a:sym typeface="PT Serif"/>
            </a:endParaRPr>
          </a:p>
          <a:p>
            <a:pPr marL="0" marR="0" lvl="0" indent="0" algn="just" rtl="0">
              <a:lnSpc>
                <a:spcPct val="100000"/>
              </a:lnSpc>
              <a:spcBef>
                <a:spcPts val="1000"/>
              </a:spcBef>
              <a:spcAft>
                <a:spcPts val="0"/>
              </a:spcAft>
              <a:buSzPts val="1200"/>
              <a:buNone/>
            </a:pPr>
            <a:r>
              <a:rPr lang="es" sz="1400">
                <a:solidFill>
                  <a:srgbClr val="FFFFFF"/>
                </a:solidFill>
                <a:latin typeface="PT Serif"/>
                <a:ea typeface="PT Serif"/>
                <a:cs typeface="PT Serif"/>
                <a:sym typeface="PT Serif"/>
              </a:rPr>
              <a:t>Los datos JSON también pueden tener matrices de objetos JSON. Las matrices en JSON se escriben entre corchetes. </a:t>
            </a:r>
            <a:endParaRPr sz="1900">
              <a:solidFill>
                <a:srgbClr val="FFFFFF"/>
              </a:solidFill>
              <a:latin typeface="PT Serif"/>
              <a:ea typeface="PT Serif"/>
              <a:cs typeface="PT Serif"/>
              <a:sym typeface="PT Serif"/>
            </a:endParaRPr>
          </a:p>
        </p:txBody>
      </p:sp>
      <p:sp>
        <p:nvSpPr>
          <p:cNvPr id="528" name="Google Shape;528;p79"/>
          <p:cNvSpPr txBox="1"/>
          <p:nvPr/>
        </p:nvSpPr>
        <p:spPr>
          <a:xfrm>
            <a:off x="3306300" y="44850"/>
            <a:ext cx="5892000" cy="50538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1000"/>
              </a:spcBef>
              <a:spcAft>
                <a:spcPts val="0"/>
              </a:spcAft>
              <a:buClr>
                <a:srgbClr val="000000"/>
              </a:buClr>
              <a:buSzPts val="800"/>
              <a:buFont typeface="Arial"/>
              <a:buNone/>
            </a:pPr>
            <a:endParaRPr sz="800" b="0" i="0" u="none" strike="noStrike" cap="none">
              <a:solidFill>
                <a:srgbClr val="000000"/>
              </a:solidFill>
              <a:latin typeface="PT Serif"/>
              <a:ea typeface="PT Serif"/>
              <a:cs typeface="PT Serif"/>
              <a:sym typeface="PT Serif"/>
            </a:endParaRPr>
          </a:p>
          <a:p>
            <a:pPr marL="0" marR="0" lvl="0" indent="0" algn="ctr" rtl="0">
              <a:lnSpc>
                <a:spcPct val="100000"/>
              </a:lnSpc>
              <a:spcBef>
                <a:spcPts val="1000"/>
              </a:spcBef>
              <a:spcAft>
                <a:spcPts val="0"/>
              </a:spcAft>
              <a:buClr>
                <a:srgbClr val="000000"/>
              </a:buClr>
              <a:buSzPts val="1100"/>
              <a:buFont typeface="Arial"/>
              <a:buNone/>
            </a:pPr>
            <a:r>
              <a:rPr lang="es" sz="1100" b="1" i="0" u="none" strike="noStrike" cap="none">
                <a:solidFill>
                  <a:srgbClr val="000000"/>
                </a:solidFill>
                <a:latin typeface="PT Serif"/>
                <a:ea typeface="PT Serif"/>
                <a:cs typeface="PT Serif"/>
                <a:sym typeface="PT Serif"/>
              </a:rPr>
              <a:t>Arrays JSON</a:t>
            </a:r>
            <a:r>
              <a:rPr lang="es" sz="1600" b="1" i="0" u="none" strike="noStrike" cap="none">
                <a:solidFill>
                  <a:srgbClr val="000000"/>
                </a:solidFill>
                <a:latin typeface="PT Serif"/>
                <a:ea typeface="PT Serif"/>
                <a:cs typeface="PT Serif"/>
                <a:sym typeface="PT Serif"/>
              </a:rPr>
              <a:t> </a:t>
            </a:r>
            <a:endParaRPr sz="1600" b="1" i="0" u="none" strike="noStrike" cap="none">
              <a:solidFill>
                <a:srgbClr val="000000"/>
              </a:solidFill>
              <a:latin typeface="PT Serif"/>
              <a:ea typeface="PT Serif"/>
              <a:cs typeface="PT Serif"/>
              <a:sym typeface="PT Serif"/>
            </a:endParaRPr>
          </a:p>
          <a:p>
            <a:pPr marL="0" marR="0" lvl="0" indent="0" algn="ctr" rtl="0">
              <a:lnSpc>
                <a:spcPct val="100000"/>
              </a:lnSpc>
              <a:spcBef>
                <a:spcPts val="1200"/>
              </a:spcBef>
              <a:spcAft>
                <a:spcPts val="0"/>
              </a:spcAft>
              <a:buClr>
                <a:srgbClr val="000000"/>
              </a:buClr>
              <a:buSzPts val="1000"/>
              <a:buFont typeface="Arial"/>
              <a:buNone/>
            </a:pPr>
            <a:r>
              <a:rPr lang="es" sz="1000" b="0" i="0" u="none" strike="noStrike" cap="none">
                <a:solidFill>
                  <a:srgbClr val="000000"/>
                </a:solidFill>
                <a:latin typeface="PT Serif"/>
                <a:ea typeface="PT Serif"/>
                <a:cs typeface="PT Serif"/>
                <a:sym typeface="PT Serif"/>
              </a:rPr>
              <a:t>Los valores en JSON pueden ser arrays.</a:t>
            </a:r>
            <a:endParaRPr sz="1000" b="0" i="0" u="none" strike="noStrike" cap="none">
              <a:solidFill>
                <a:srgbClr val="000000"/>
              </a:solidFill>
              <a:latin typeface="PT Serif"/>
              <a:ea typeface="PT Serif"/>
              <a:cs typeface="PT Serif"/>
              <a:sym typeface="PT Serif"/>
            </a:endParaRPr>
          </a:p>
          <a:p>
            <a:pPr marL="0" marR="0" lvl="0" indent="0" algn="ctr" rtl="0">
              <a:lnSpc>
                <a:spcPct val="100000"/>
              </a:lnSpc>
              <a:spcBef>
                <a:spcPts val="1400"/>
              </a:spcBef>
              <a:spcAft>
                <a:spcPts val="0"/>
              </a:spcAft>
              <a:buClr>
                <a:srgbClr val="000000"/>
              </a:buClr>
              <a:buSzPts val="1100"/>
              <a:buFont typeface="Arial"/>
              <a:buNone/>
            </a:pPr>
            <a:r>
              <a:rPr lang="es" sz="1100" b="1" i="0" u="none" strike="noStrike" cap="none">
                <a:solidFill>
                  <a:srgbClr val="000000"/>
                </a:solidFill>
                <a:latin typeface="PT Serif"/>
                <a:ea typeface="PT Serif"/>
                <a:cs typeface="PT Serif"/>
                <a:sym typeface="PT Serif"/>
              </a:rPr>
              <a:t>Ejemplo</a:t>
            </a:r>
            <a:endParaRPr sz="1100" b="1" i="0" u="none" strike="noStrike" cap="none">
              <a:solidFill>
                <a:srgbClr val="000000"/>
              </a:solidFill>
              <a:latin typeface="PT Serif"/>
              <a:ea typeface="PT Serif"/>
              <a:cs typeface="PT Serif"/>
              <a:sym typeface="PT Serif"/>
            </a:endParaRPr>
          </a:p>
          <a:p>
            <a:pPr marL="0" marR="0" lvl="0" indent="0" algn="ctr" rtl="0">
              <a:lnSpc>
                <a:spcPct val="100000"/>
              </a:lnSpc>
              <a:spcBef>
                <a:spcPts val="1000"/>
              </a:spcBef>
              <a:spcAft>
                <a:spcPts val="0"/>
              </a:spcAft>
              <a:buClr>
                <a:srgbClr val="000000"/>
              </a:buClr>
              <a:buSzPts val="1000"/>
              <a:buFont typeface="Arial"/>
              <a:buNone/>
            </a:pPr>
            <a:r>
              <a:rPr lang="es" sz="1000" b="0" i="0" u="none" strike="noStrike" cap="none">
                <a:solidFill>
                  <a:srgbClr val="000000"/>
                </a:solidFill>
                <a:latin typeface="PT Serif"/>
                <a:ea typeface="PT Serif"/>
                <a:cs typeface="PT Serif"/>
                <a:sym typeface="PT Serif"/>
              </a:rPr>
              <a:t>{</a:t>
            </a:r>
            <a:endParaRPr sz="1000" b="0" i="0" u="none" strike="noStrike" cap="none">
              <a:solidFill>
                <a:srgbClr val="000000"/>
              </a:solidFill>
              <a:latin typeface="PT Serif"/>
              <a:ea typeface="PT Serif"/>
              <a:cs typeface="PT Serif"/>
              <a:sym typeface="PT Serif"/>
            </a:endParaRPr>
          </a:p>
          <a:p>
            <a:pPr marL="0" marR="0" lvl="0" indent="0" algn="ctr" rtl="0">
              <a:lnSpc>
                <a:spcPct val="100000"/>
              </a:lnSpc>
              <a:spcBef>
                <a:spcPts val="1000"/>
              </a:spcBef>
              <a:spcAft>
                <a:spcPts val="0"/>
              </a:spcAft>
              <a:buClr>
                <a:srgbClr val="000000"/>
              </a:buClr>
              <a:buSzPts val="1000"/>
              <a:buFont typeface="Arial"/>
              <a:buNone/>
            </a:pPr>
            <a:r>
              <a:rPr lang="es" sz="1000" b="0" i="0" u="none" strike="noStrike" cap="none">
                <a:solidFill>
                  <a:srgbClr val="A52A2A"/>
                </a:solidFill>
                <a:latin typeface="PT Serif"/>
                <a:ea typeface="PT Serif"/>
                <a:cs typeface="PT Serif"/>
                <a:sym typeface="PT Serif"/>
              </a:rPr>
              <a:t>                                                                         "employees"</a:t>
            </a:r>
            <a:r>
              <a:rPr lang="es" sz="1000" b="0" i="0" u="none" strike="noStrike" cap="none">
                <a:solidFill>
                  <a:srgbClr val="000000"/>
                </a:solidFill>
                <a:latin typeface="PT Serif"/>
                <a:ea typeface="PT Serif"/>
                <a:cs typeface="PT Serif"/>
                <a:sym typeface="PT Serif"/>
              </a:rPr>
              <a:t>:[ </a:t>
            </a:r>
            <a:r>
              <a:rPr lang="es" sz="1000" b="0" i="0" u="none" strike="noStrike" cap="none">
                <a:solidFill>
                  <a:srgbClr val="A52A2A"/>
                </a:solidFill>
                <a:latin typeface="PT Serif"/>
                <a:ea typeface="PT Serif"/>
                <a:cs typeface="PT Serif"/>
                <a:sym typeface="PT Serif"/>
              </a:rPr>
              <a:t>"John"</a:t>
            </a:r>
            <a:r>
              <a:rPr lang="es" sz="1000" b="0" i="0" u="none" strike="noStrike" cap="none">
                <a:solidFill>
                  <a:srgbClr val="000000"/>
                </a:solidFill>
                <a:latin typeface="PT Serif"/>
                <a:ea typeface="PT Serif"/>
                <a:cs typeface="PT Serif"/>
                <a:sym typeface="PT Serif"/>
              </a:rPr>
              <a:t>, </a:t>
            </a:r>
            <a:r>
              <a:rPr lang="es" sz="1000" b="0" i="0" u="none" strike="noStrike" cap="none">
                <a:solidFill>
                  <a:srgbClr val="A52A2A"/>
                </a:solidFill>
                <a:latin typeface="PT Serif"/>
                <a:ea typeface="PT Serif"/>
                <a:cs typeface="PT Serif"/>
                <a:sym typeface="PT Serif"/>
              </a:rPr>
              <a:t>"Anna"</a:t>
            </a:r>
            <a:r>
              <a:rPr lang="es" sz="1000" b="0" i="0" u="none" strike="noStrike" cap="none">
                <a:solidFill>
                  <a:srgbClr val="000000"/>
                </a:solidFill>
                <a:latin typeface="PT Serif"/>
                <a:ea typeface="PT Serif"/>
                <a:cs typeface="PT Serif"/>
                <a:sym typeface="PT Serif"/>
              </a:rPr>
              <a:t>, </a:t>
            </a:r>
            <a:r>
              <a:rPr lang="es" sz="1000" b="0" i="0" u="none" strike="noStrike" cap="none">
                <a:solidFill>
                  <a:srgbClr val="A52A2A"/>
                </a:solidFill>
                <a:latin typeface="PT Serif"/>
                <a:ea typeface="PT Serif"/>
                <a:cs typeface="PT Serif"/>
                <a:sym typeface="PT Serif"/>
              </a:rPr>
              <a:t>"Peter"</a:t>
            </a:r>
            <a:r>
              <a:rPr lang="es" sz="1000" b="0" i="0" u="none" strike="noStrike" cap="none">
                <a:solidFill>
                  <a:srgbClr val="000000"/>
                </a:solidFill>
                <a:latin typeface="PT Serif"/>
                <a:ea typeface="PT Serif"/>
                <a:cs typeface="PT Serif"/>
                <a:sym typeface="PT Serif"/>
              </a:rPr>
              <a:t> ]</a:t>
            </a:r>
            <a:endParaRPr sz="1000" b="0" i="0" u="none" strike="noStrike" cap="none">
              <a:solidFill>
                <a:srgbClr val="000000"/>
              </a:solidFill>
              <a:latin typeface="PT Serif"/>
              <a:ea typeface="PT Serif"/>
              <a:cs typeface="PT Serif"/>
              <a:sym typeface="PT Serif"/>
            </a:endParaRPr>
          </a:p>
          <a:p>
            <a:pPr marL="0" marR="0" lvl="0" indent="0" algn="ctr" rtl="0">
              <a:lnSpc>
                <a:spcPct val="100000"/>
              </a:lnSpc>
              <a:spcBef>
                <a:spcPts val="1000"/>
              </a:spcBef>
              <a:spcAft>
                <a:spcPts val="0"/>
              </a:spcAft>
              <a:buClr>
                <a:srgbClr val="000000"/>
              </a:buClr>
              <a:buSzPts val="1000"/>
              <a:buFont typeface="Arial"/>
              <a:buNone/>
            </a:pPr>
            <a:r>
              <a:rPr lang="es" sz="1000" b="0" i="0" u="none" strike="noStrike" cap="none">
                <a:solidFill>
                  <a:srgbClr val="000000"/>
                </a:solidFill>
                <a:latin typeface="PT Serif"/>
                <a:ea typeface="PT Serif"/>
                <a:cs typeface="PT Serif"/>
                <a:sym typeface="PT Serif"/>
              </a:rPr>
              <a:t>}</a:t>
            </a:r>
            <a:endParaRPr sz="1000" b="0" i="0" u="none" strike="noStrike" cap="none">
              <a:solidFill>
                <a:srgbClr val="000000"/>
              </a:solidFill>
              <a:latin typeface="PT Serif"/>
              <a:ea typeface="PT Serif"/>
              <a:cs typeface="PT Serif"/>
              <a:sym typeface="PT Serif"/>
            </a:endParaRPr>
          </a:p>
          <a:p>
            <a:pPr marL="0" marR="0" lvl="0" indent="0" algn="ctr" rtl="0">
              <a:lnSpc>
                <a:spcPct val="100000"/>
              </a:lnSpc>
              <a:spcBef>
                <a:spcPts val="1800"/>
              </a:spcBef>
              <a:spcAft>
                <a:spcPts val="0"/>
              </a:spcAft>
              <a:buClr>
                <a:srgbClr val="000000"/>
              </a:buClr>
              <a:buSzPts val="1100"/>
              <a:buFont typeface="Arial"/>
              <a:buNone/>
            </a:pPr>
            <a:r>
              <a:rPr lang="es" sz="1100" b="1" i="0" u="none" strike="noStrike" cap="none">
                <a:solidFill>
                  <a:srgbClr val="000000"/>
                </a:solidFill>
                <a:latin typeface="PT Serif"/>
                <a:ea typeface="PT Serif"/>
                <a:cs typeface="PT Serif"/>
                <a:sym typeface="PT Serif"/>
              </a:rPr>
              <a:t>JSON Booleans</a:t>
            </a:r>
            <a:endParaRPr sz="1100" b="1" i="0" u="none" strike="noStrike" cap="none">
              <a:solidFill>
                <a:srgbClr val="000000"/>
              </a:solidFill>
              <a:latin typeface="PT Serif"/>
              <a:ea typeface="PT Serif"/>
              <a:cs typeface="PT Serif"/>
              <a:sym typeface="PT Serif"/>
            </a:endParaRPr>
          </a:p>
          <a:p>
            <a:pPr marL="0" marR="0" lvl="0" indent="0" algn="ctr" rtl="0">
              <a:lnSpc>
                <a:spcPct val="100000"/>
              </a:lnSpc>
              <a:spcBef>
                <a:spcPts val="1200"/>
              </a:spcBef>
              <a:spcAft>
                <a:spcPts val="0"/>
              </a:spcAft>
              <a:buClr>
                <a:srgbClr val="000000"/>
              </a:buClr>
              <a:buSzPts val="1000"/>
              <a:buFont typeface="Arial"/>
              <a:buNone/>
            </a:pPr>
            <a:r>
              <a:rPr lang="es" sz="1000" b="0" i="0" u="none" strike="noStrike" cap="none">
                <a:solidFill>
                  <a:srgbClr val="000000"/>
                </a:solidFill>
                <a:latin typeface="PT Serif"/>
                <a:ea typeface="PT Serif"/>
                <a:cs typeface="PT Serif"/>
                <a:sym typeface="PT Serif"/>
              </a:rPr>
              <a:t>Los valores en JSON pueden ser “true o false”.</a:t>
            </a:r>
            <a:endParaRPr sz="1000" b="0" i="0" u="none" strike="noStrike" cap="none">
              <a:solidFill>
                <a:srgbClr val="000000"/>
              </a:solidFill>
              <a:latin typeface="PT Serif"/>
              <a:ea typeface="PT Serif"/>
              <a:cs typeface="PT Serif"/>
              <a:sym typeface="PT Serif"/>
            </a:endParaRPr>
          </a:p>
          <a:p>
            <a:pPr marL="0" marR="0" lvl="0" indent="0" algn="ctr" rtl="0">
              <a:lnSpc>
                <a:spcPct val="100000"/>
              </a:lnSpc>
              <a:spcBef>
                <a:spcPts val="1400"/>
              </a:spcBef>
              <a:spcAft>
                <a:spcPts val="0"/>
              </a:spcAft>
              <a:buClr>
                <a:srgbClr val="000000"/>
              </a:buClr>
              <a:buSzPts val="1100"/>
              <a:buFont typeface="Arial"/>
              <a:buNone/>
            </a:pPr>
            <a:r>
              <a:rPr lang="es" sz="1100" b="1" i="0" u="none" strike="noStrike" cap="none">
                <a:solidFill>
                  <a:srgbClr val="000000"/>
                </a:solidFill>
                <a:latin typeface="PT Serif"/>
                <a:ea typeface="PT Serif"/>
                <a:cs typeface="PT Serif"/>
                <a:sym typeface="PT Serif"/>
              </a:rPr>
              <a:t>Ejemplo</a:t>
            </a:r>
            <a:endParaRPr sz="1100" b="1" i="0" u="none" strike="noStrike" cap="none">
              <a:solidFill>
                <a:srgbClr val="000000"/>
              </a:solidFill>
              <a:latin typeface="PT Serif"/>
              <a:ea typeface="PT Serif"/>
              <a:cs typeface="PT Serif"/>
              <a:sym typeface="PT Serif"/>
            </a:endParaRPr>
          </a:p>
          <a:p>
            <a:pPr marL="0" marR="0" lvl="0" indent="0" algn="ctr" rtl="0">
              <a:lnSpc>
                <a:spcPct val="100000"/>
              </a:lnSpc>
              <a:spcBef>
                <a:spcPts val="1000"/>
              </a:spcBef>
              <a:spcAft>
                <a:spcPts val="0"/>
              </a:spcAft>
              <a:buClr>
                <a:srgbClr val="000000"/>
              </a:buClr>
              <a:buSzPts val="1000"/>
              <a:buFont typeface="Arial"/>
              <a:buNone/>
            </a:pPr>
            <a:r>
              <a:rPr lang="es" sz="1000" b="0" i="0" u="none" strike="noStrike" cap="none">
                <a:solidFill>
                  <a:srgbClr val="000000"/>
                </a:solidFill>
                <a:latin typeface="PT Serif"/>
                <a:ea typeface="PT Serif"/>
                <a:cs typeface="PT Serif"/>
                <a:sym typeface="PT Serif"/>
              </a:rPr>
              <a:t>                          { </a:t>
            </a:r>
            <a:r>
              <a:rPr lang="es" sz="1000" b="0" i="0" u="none" strike="noStrike" cap="none">
                <a:solidFill>
                  <a:srgbClr val="A52A2A"/>
                </a:solidFill>
                <a:latin typeface="PT Serif"/>
                <a:ea typeface="PT Serif"/>
                <a:cs typeface="PT Serif"/>
                <a:sym typeface="PT Serif"/>
              </a:rPr>
              <a:t>"sale"</a:t>
            </a:r>
            <a:r>
              <a:rPr lang="es" sz="1000" b="0" i="0" u="none" strike="noStrike" cap="none">
                <a:solidFill>
                  <a:srgbClr val="000000"/>
                </a:solidFill>
                <a:latin typeface="PT Serif"/>
                <a:ea typeface="PT Serif"/>
                <a:cs typeface="PT Serif"/>
                <a:sym typeface="PT Serif"/>
              </a:rPr>
              <a:t>:</a:t>
            </a:r>
            <a:r>
              <a:rPr lang="es" sz="1000" b="0" i="0" u="none" strike="noStrike" cap="none">
                <a:solidFill>
                  <a:srgbClr val="0000CD"/>
                </a:solidFill>
                <a:latin typeface="PT Serif"/>
                <a:ea typeface="PT Serif"/>
                <a:cs typeface="PT Serif"/>
                <a:sym typeface="PT Serif"/>
              </a:rPr>
              <a:t>true</a:t>
            </a:r>
            <a:r>
              <a:rPr lang="es" sz="1000" b="0" i="0" u="none" strike="noStrike" cap="none">
                <a:solidFill>
                  <a:srgbClr val="000000"/>
                </a:solidFill>
                <a:latin typeface="PT Serif"/>
                <a:ea typeface="PT Serif"/>
                <a:cs typeface="PT Serif"/>
                <a:sym typeface="PT Serif"/>
              </a:rPr>
              <a:t> }</a:t>
            </a:r>
            <a:endParaRPr sz="1000" b="0" i="0" u="none" strike="noStrike" cap="none">
              <a:solidFill>
                <a:srgbClr val="000000"/>
              </a:solidFill>
              <a:latin typeface="PT Serif"/>
              <a:ea typeface="PT Serif"/>
              <a:cs typeface="PT Serif"/>
              <a:sym typeface="PT Serif"/>
            </a:endParaRPr>
          </a:p>
          <a:p>
            <a:pPr marL="0" marR="0" lvl="0" indent="0" algn="ctr" rtl="0">
              <a:lnSpc>
                <a:spcPct val="100000"/>
              </a:lnSpc>
              <a:spcBef>
                <a:spcPts val="1800"/>
              </a:spcBef>
              <a:spcAft>
                <a:spcPts val="0"/>
              </a:spcAft>
              <a:buClr>
                <a:srgbClr val="000000"/>
              </a:buClr>
              <a:buSzPts val="1100"/>
              <a:buFont typeface="Arial"/>
              <a:buNone/>
            </a:pPr>
            <a:r>
              <a:rPr lang="es" sz="1100" b="1" i="0" u="none" strike="noStrike" cap="none">
                <a:solidFill>
                  <a:srgbClr val="000000"/>
                </a:solidFill>
                <a:latin typeface="PT Serif"/>
                <a:ea typeface="PT Serif"/>
                <a:cs typeface="PT Serif"/>
                <a:sym typeface="PT Serif"/>
              </a:rPr>
              <a:t>JSON null</a:t>
            </a:r>
            <a:endParaRPr sz="1100" b="1" i="0" u="none" strike="noStrike" cap="none">
              <a:solidFill>
                <a:srgbClr val="000000"/>
              </a:solidFill>
              <a:latin typeface="PT Serif"/>
              <a:ea typeface="PT Serif"/>
              <a:cs typeface="PT Serif"/>
              <a:sym typeface="PT Serif"/>
            </a:endParaRPr>
          </a:p>
          <a:p>
            <a:pPr marL="0" marR="0" lvl="0" indent="0" algn="ctr" rtl="0">
              <a:lnSpc>
                <a:spcPct val="100000"/>
              </a:lnSpc>
              <a:spcBef>
                <a:spcPts val="1200"/>
              </a:spcBef>
              <a:spcAft>
                <a:spcPts val="0"/>
              </a:spcAft>
              <a:buClr>
                <a:srgbClr val="000000"/>
              </a:buClr>
              <a:buSzPts val="1000"/>
              <a:buFont typeface="Arial"/>
              <a:buNone/>
            </a:pPr>
            <a:r>
              <a:rPr lang="es" sz="1000" b="0" i="0" u="none" strike="noStrike" cap="none">
                <a:solidFill>
                  <a:srgbClr val="000000"/>
                </a:solidFill>
                <a:latin typeface="PT Serif"/>
                <a:ea typeface="PT Serif"/>
                <a:cs typeface="PT Serif"/>
                <a:sym typeface="PT Serif"/>
              </a:rPr>
              <a:t>Los valores en JSON pueden ser null.</a:t>
            </a:r>
            <a:endParaRPr sz="1000" b="0" i="0" u="none" strike="noStrike" cap="none">
              <a:solidFill>
                <a:srgbClr val="000000"/>
              </a:solidFill>
              <a:latin typeface="PT Serif"/>
              <a:ea typeface="PT Serif"/>
              <a:cs typeface="PT Serif"/>
              <a:sym typeface="PT Serif"/>
            </a:endParaRPr>
          </a:p>
          <a:p>
            <a:pPr marL="0" marR="0" lvl="0" indent="0" algn="ctr" rtl="0">
              <a:lnSpc>
                <a:spcPct val="100000"/>
              </a:lnSpc>
              <a:spcBef>
                <a:spcPts val="1400"/>
              </a:spcBef>
              <a:spcAft>
                <a:spcPts val="0"/>
              </a:spcAft>
              <a:buClr>
                <a:srgbClr val="000000"/>
              </a:buClr>
              <a:buSzPts val="1100"/>
              <a:buFont typeface="Arial"/>
              <a:buNone/>
            </a:pPr>
            <a:r>
              <a:rPr lang="es" sz="1100" b="1" i="0" u="none" strike="noStrike" cap="none">
                <a:solidFill>
                  <a:srgbClr val="000000"/>
                </a:solidFill>
                <a:latin typeface="PT Serif"/>
                <a:ea typeface="PT Serif"/>
                <a:cs typeface="PT Serif"/>
                <a:sym typeface="PT Serif"/>
              </a:rPr>
              <a:t>Ejemplo:</a:t>
            </a:r>
            <a:endParaRPr sz="1100" b="1" i="0" u="none" strike="noStrike" cap="none">
              <a:solidFill>
                <a:srgbClr val="000000"/>
              </a:solidFill>
              <a:latin typeface="PT Serif"/>
              <a:ea typeface="PT Serif"/>
              <a:cs typeface="PT Serif"/>
              <a:sym typeface="PT Serif"/>
            </a:endParaRPr>
          </a:p>
          <a:p>
            <a:pPr marL="0" marR="0" lvl="0" indent="0" algn="ctr" rtl="0">
              <a:lnSpc>
                <a:spcPct val="100000"/>
              </a:lnSpc>
              <a:spcBef>
                <a:spcPts val="1000"/>
              </a:spcBef>
              <a:spcAft>
                <a:spcPts val="0"/>
              </a:spcAft>
              <a:buClr>
                <a:srgbClr val="000000"/>
              </a:buClr>
              <a:buSzPts val="1000"/>
              <a:buFont typeface="Arial"/>
              <a:buNone/>
            </a:pPr>
            <a:r>
              <a:rPr lang="es" sz="1000" b="0" i="0" u="none" strike="noStrike" cap="none">
                <a:solidFill>
                  <a:srgbClr val="000000"/>
                </a:solidFill>
                <a:latin typeface="PT Serif"/>
                <a:ea typeface="PT Serif"/>
                <a:cs typeface="PT Serif"/>
                <a:sym typeface="PT Serif"/>
              </a:rPr>
              <a:t>                                        { </a:t>
            </a:r>
            <a:r>
              <a:rPr lang="es" sz="1000" b="0" i="0" u="none" strike="noStrike" cap="none">
                <a:solidFill>
                  <a:srgbClr val="A52A2A"/>
                </a:solidFill>
                <a:latin typeface="PT Serif"/>
                <a:ea typeface="PT Serif"/>
                <a:cs typeface="PT Serif"/>
                <a:sym typeface="PT Serif"/>
              </a:rPr>
              <a:t>"middlename"</a:t>
            </a:r>
            <a:r>
              <a:rPr lang="es" sz="1000" b="0" i="0" u="none" strike="noStrike" cap="none">
                <a:solidFill>
                  <a:srgbClr val="000000"/>
                </a:solidFill>
                <a:latin typeface="PT Serif"/>
                <a:ea typeface="PT Serif"/>
                <a:cs typeface="PT Serif"/>
                <a:sym typeface="PT Serif"/>
              </a:rPr>
              <a:t>:</a:t>
            </a:r>
            <a:r>
              <a:rPr lang="es" sz="1000" b="0" i="0" u="none" strike="noStrike" cap="none">
                <a:solidFill>
                  <a:srgbClr val="0000CD"/>
                </a:solidFill>
                <a:latin typeface="PT Serif"/>
                <a:ea typeface="PT Serif"/>
                <a:cs typeface="PT Serif"/>
                <a:sym typeface="PT Serif"/>
              </a:rPr>
              <a:t>null</a:t>
            </a:r>
            <a:r>
              <a:rPr lang="es" sz="1000" b="0" i="0" u="none" strike="noStrike" cap="none">
                <a:solidFill>
                  <a:srgbClr val="000000"/>
                </a:solidFill>
                <a:latin typeface="PT Serif"/>
                <a:ea typeface="PT Serif"/>
                <a:cs typeface="PT Serif"/>
                <a:sym typeface="PT Serif"/>
              </a:rPr>
              <a:t> }</a:t>
            </a:r>
            <a:endParaRPr sz="1100" b="1" i="0" u="none" strike="noStrike" cap="none">
              <a:solidFill>
                <a:srgbClr val="000000"/>
              </a:solidFill>
              <a:latin typeface="PT Serif"/>
              <a:ea typeface="PT Serif"/>
              <a:cs typeface="PT Serif"/>
              <a:sym typeface="PT Serif"/>
            </a:endParaRPr>
          </a:p>
          <a:p>
            <a:pPr marL="0" marR="0" lvl="0" indent="0" algn="just" rtl="0">
              <a:lnSpc>
                <a:spcPct val="130000"/>
              </a:lnSpc>
              <a:spcBef>
                <a:spcPts val="1000"/>
              </a:spcBef>
              <a:spcAft>
                <a:spcPts val="0"/>
              </a:spcAft>
              <a:buClr>
                <a:srgbClr val="000000"/>
              </a:buClr>
              <a:buSzPts val="400"/>
              <a:buFont typeface="Arial"/>
              <a:buNone/>
            </a:pPr>
            <a:endParaRPr sz="400" b="0" i="0" u="none" strike="noStrike" cap="none">
              <a:solidFill>
                <a:srgbClr val="000000"/>
              </a:solidFill>
              <a:latin typeface="PT Serif"/>
              <a:ea typeface="PT Serif"/>
              <a:cs typeface="PT Serif"/>
              <a:sym typeface="PT Serif"/>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80"/>
          <p:cNvSpPr txBox="1">
            <a:spLocks noGrp="1"/>
          </p:cNvSpPr>
          <p:nvPr>
            <p:ph type="title"/>
          </p:nvPr>
        </p:nvSpPr>
        <p:spPr>
          <a:xfrm>
            <a:off x="226078" y="357800"/>
            <a:ext cx="2808000" cy="9534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2400"/>
              <a:buNone/>
            </a:pPr>
            <a:r>
              <a:rPr lang="es"/>
              <a:t>Tipos de Datos JSON</a:t>
            </a:r>
            <a:endParaRPr/>
          </a:p>
        </p:txBody>
      </p:sp>
      <p:sp>
        <p:nvSpPr>
          <p:cNvPr id="534" name="Google Shape;534;p80"/>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p>
            <a:pPr marL="0" marR="0" lvl="0" indent="0" algn="just" rtl="0">
              <a:lnSpc>
                <a:spcPct val="130000"/>
              </a:lnSpc>
              <a:spcBef>
                <a:spcPts val="1000"/>
              </a:spcBef>
              <a:spcAft>
                <a:spcPts val="0"/>
              </a:spcAft>
              <a:buSzPts val="1200"/>
              <a:buNone/>
            </a:pPr>
            <a:r>
              <a:rPr lang="es" sz="1300">
                <a:solidFill>
                  <a:srgbClr val="FFFFFF"/>
                </a:solidFill>
                <a:latin typeface="PT Serif"/>
                <a:ea typeface="PT Serif"/>
                <a:cs typeface="PT Serif"/>
                <a:sym typeface="PT Serif"/>
              </a:rPr>
              <a:t>Los datos JSON se escriben como pares de nombre-valor, con objetos JSON escritos dentro de llaves. En este ejemplo, puede ver un objeto JSON de una persona. El objeto persona puede tener varias propiedades descritas como pares nombre-valor. Aquí tenemos a una persona llamada John Doe, que tiene 31 años y su ciudad es “New York”. </a:t>
            </a:r>
            <a:endParaRPr sz="1300">
              <a:solidFill>
                <a:srgbClr val="FFFFFF"/>
              </a:solidFill>
              <a:latin typeface="PT Serif"/>
              <a:ea typeface="PT Serif"/>
              <a:cs typeface="PT Serif"/>
              <a:sym typeface="PT Serif"/>
            </a:endParaRPr>
          </a:p>
          <a:p>
            <a:pPr marL="0" lvl="0" indent="0" algn="l" rtl="0">
              <a:lnSpc>
                <a:spcPct val="115000"/>
              </a:lnSpc>
              <a:spcBef>
                <a:spcPts val="0"/>
              </a:spcBef>
              <a:spcAft>
                <a:spcPts val="1200"/>
              </a:spcAft>
              <a:buSzPts val="1200"/>
              <a:buNone/>
            </a:pPr>
            <a:endParaRPr sz="1400"/>
          </a:p>
        </p:txBody>
      </p:sp>
      <p:sp>
        <p:nvSpPr>
          <p:cNvPr id="535" name="Google Shape;535;p80"/>
          <p:cNvSpPr txBox="1"/>
          <p:nvPr/>
        </p:nvSpPr>
        <p:spPr>
          <a:xfrm>
            <a:off x="3252000" y="217225"/>
            <a:ext cx="5892000" cy="4502700"/>
          </a:xfrm>
          <a:prstGeom prst="rect">
            <a:avLst/>
          </a:prstGeom>
          <a:noFill/>
          <a:ln>
            <a:noFill/>
          </a:ln>
        </p:spPr>
        <p:txBody>
          <a:bodyPr spcFirstLastPara="1" wrap="square" lIns="91425" tIns="91425" rIns="91425" bIns="91425" anchor="t" anchorCtr="0">
            <a:spAutoFit/>
          </a:bodyPr>
          <a:lstStyle/>
          <a:p>
            <a:pPr marL="0" marR="0" lvl="0" indent="0" algn="ctr" rtl="0">
              <a:lnSpc>
                <a:spcPct val="130000"/>
              </a:lnSpc>
              <a:spcBef>
                <a:spcPts val="1800"/>
              </a:spcBef>
              <a:spcAft>
                <a:spcPts val="0"/>
              </a:spcAft>
              <a:buClr>
                <a:srgbClr val="000000"/>
              </a:buClr>
              <a:buSzPts val="1000"/>
              <a:buFont typeface="Arial"/>
              <a:buNone/>
            </a:pPr>
            <a:r>
              <a:rPr lang="es" sz="1000" b="1" i="0" u="none" strike="noStrike" cap="none">
                <a:solidFill>
                  <a:srgbClr val="000000"/>
                </a:solidFill>
                <a:latin typeface="PT Serif"/>
                <a:ea typeface="PT Serif"/>
                <a:cs typeface="PT Serif"/>
                <a:sym typeface="PT Serif"/>
              </a:rPr>
              <a:t>JSON Strings</a:t>
            </a:r>
            <a:endParaRPr sz="1000" b="1" i="0" u="none" strike="noStrike" cap="none">
              <a:solidFill>
                <a:srgbClr val="000000"/>
              </a:solidFill>
              <a:latin typeface="PT Serif"/>
              <a:ea typeface="PT Serif"/>
              <a:cs typeface="PT Serif"/>
              <a:sym typeface="PT Serif"/>
            </a:endParaRPr>
          </a:p>
          <a:p>
            <a:pPr marL="0" marR="0" lvl="0" indent="0" algn="ctr" rtl="0">
              <a:lnSpc>
                <a:spcPct val="130000"/>
              </a:lnSpc>
              <a:spcBef>
                <a:spcPts val="1200"/>
              </a:spcBef>
              <a:spcAft>
                <a:spcPts val="0"/>
              </a:spcAft>
              <a:buClr>
                <a:srgbClr val="000000"/>
              </a:buClr>
              <a:buSzPts val="900"/>
              <a:buFont typeface="Arial"/>
              <a:buNone/>
            </a:pPr>
            <a:r>
              <a:rPr lang="es" sz="900" b="0" i="0" u="none" strike="noStrike" cap="none">
                <a:solidFill>
                  <a:srgbClr val="000000"/>
                </a:solidFill>
                <a:latin typeface="PT Serif"/>
                <a:ea typeface="PT Serif"/>
                <a:cs typeface="PT Serif"/>
                <a:sym typeface="PT Serif"/>
              </a:rPr>
              <a:t>Los datos strings de JSON deben estar acotados por comillas.</a:t>
            </a:r>
            <a:endParaRPr sz="900" b="0" i="0" u="none" strike="noStrike" cap="none">
              <a:solidFill>
                <a:srgbClr val="000000"/>
              </a:solidFill>
              <a:latin typeface="PT Serif"/>
              <a:ea typeface="PT Serif"/>
              <a:cs typeface="PT Serif"/>
              <a:sym typeface="PT Serif"/>
            </a:endParaRPr>
          </a:p>
          <a:p>
            <a:pPr marL="0" marR="0" lvl="0" indent="0" algn="ctr" rtl="0">
              <a:lnSpc>
                <a:spcPct val="130000"/>
              </a:lnSpc>
              <a:spcBef>
                <a:spcPts val="1400"/>
              </a:spcBef>
              <a:spcAft>
                <a:spcPts val="0"/>
              </a:spcAft>
              <a:buClr>
                <a:srgbClr val="000000"/>
              </a:buClr>
              <a:buSzPts val="1000"/>
              <a:buFont typeface="Arial"/>
              <a:buNone/>
            </a:pPr>
            <a:r>
              <a:rPr lang="es" sz="1000" b="1" i="0" u="none" strike="noStrike" cap="none">
                <a:solidFill>
                  <a:srgbClr val="000000"/>
                </a:solidFill>
                <a:latin typeface="PT Serif"/>
                <a:ea typeface="PT Serif"/>
                <a:cs typeface="PT Serif"/>
                <a:sym typeface="PT Serif"/>
              </a:rPr>
              <a:t>Ejemplo</a:t>
            </a:r>
            <a:endParaRPr sz="1000" b="1" i="0" u="none" strike="noStrike" cap="none">
              <a:solidFill>
                <a:srgbClr val="000000"/>
              </a:solidFill>
              <a:latin typeface="PT Serif"/>
              <a:ea typeface="PT Serif"/>
              <a:cs typeface="PT Serif"/>
              <a:sym typeface="PT Serif"/>
            </a:endParaRPr>
          </a:p>
          <a:p>
            <a:pPr marL="0" marR="0" lvl="0" indent="0" algn="ctr" rtl="0">
              <a:lnSpc>
                <a:spcPct val="130000"/>
              </a:lnSpc>
              <a:spcBef>
                <a:spcPts val="1000"/>
              </a:spcBef>
              <a:spcAft>
                <a:spcPts val="0"/>
              </a:spcAft>
              <a:buClr>
                <a:srgbClr val="000000"/>
              </a:buClr>
              <a:buSzPts val="900"/>
              <a:buFont typeface="Arial"/>
              <a:buNone/>
            </a:pPr>
            <a:r>
              <a:rPr lang="es" sz="900" b="0" i="0" u="none" strike="noStrike" cap="none">
                <a:solidFill>
                  <a:srgbClr val="000000"/>
                </a:solidFill>
                <a:latin typeface="PT Serif"/>
                <a:ea typeface="PT Serif"/>
                <a:cs typeface="PT Serif"/>
                <a:sym typeface="PT Serif"/>
              </a:rPr>
              <a:t>{ </a:t>
            </a:r>
            <a:r>
              <a:rPr lang="es" sz="900" b="0" i="0" u="none" strike="noStrike" cap="none">
                <a:solidFill>
                  <a:srgbClr val="A52A2A"/>
                </a:solidFill>
                <a:latin typeface="PT Serif"/>
                <a:ea typeface="PT Serif"/>
                <a:cs typeface="PT Serif"/>
                <a:sym typeface="PT Serif"/>
              </a:rPr>
              <a:t>"name"</a:t>
            </a:r>
            <a:r>
              <a:rPr lang="es" sz="900" b="0" i="0" u="none" strike="noStrike" cap="none">
                <a:solidFill>
                  <a:srgbClr val="000000"/>
                </a:solidFill>
                <a:latin typeface="PT Serif"/>
                <a:ea typeface="PT Serif"/>
                <a:cs typeface="PT Serif"/>
                <a:sym typeface="PT Serif"/>
              </a:rPr>
              <a:t>:</a:t>
            </a:r>
            <a:r>
              <a:rPr lang="es" sz="900" b="0" i="0" u="none" strike="noStrike" cap="none">
                <a:solidFill>
                  <a:srgbClr val="A52A2A"/>
                </a:solidFill>
                <a:latin typeface="PT Serif"/>
                <a:ea typeface="PT Serif"/>
                <a:cs typeface="PT Serif"/>
                <a:sym typeface="PT Serif"/>
              </a:rPr>
              <a:t>"John"</a:t>
            </a:r>
            <a:r>
              <a:rPr lang="es" sz="900" b="0" i="0" u="none" strike="noStrike" cap="none">
                <a:solidFill>
                  <a:srgbClr val="000000"/>
                </a:solidFill>
                <a:latin typeface="PT Serif"/>
                <a:ea typeface="PT Serif"/>
                <a:cs typeface="PT Serif"/>
                <a:sym typeface="PT Serif"/>
              </a:rPr>
              <a:t> }</a:t>
            </a:r>
            <a:endParaRPr sz="900" b="0" i="0" u="none" strike="noStrike" cap="none">
              <a:solidFill>
                <a:srgbClr val="000000"/>
              </a:solidFill>
              <a:latin typeface="PT Serif"/>
              <a:ea typeface="PT Serif"/>
              <a:cs typeface="PT Serif"/>
              <a:sym typeface="PT Serif"/>
            </a:endParaRPr>
          </a:p>
          <a:p>
            <a:pPr marL="0" marR="0" lvl="0" indent="0" algn="ctr" rtl="0">
              <a:lnSpc>
                <a:spcPct val="130000"/>
              </a:lnSpc>
              <a:spcBef>
                <a:spcPts val="1800"/>
              </a:spcBef>
              <a:spcAft>
                <a:spcPts val="0"/>
              </a:spcAft>
              <a:buClr>
                <a:srgbClr val="000000"/>
              </a:buClr>
              <a:buSzPts val="1000"/>
              <a:buFont typeface="Arial"/>
              <a:buNone/>
            </a:pPr>
            <a:r>
              <a:rPr lang="es" sz="1000" b="1" i="0" u="none" strike="noStrike" cap="none">
                <a:solidFill>
                  <a:srgbClr val="000000"/>
                </a:solidFill>
                <a:latin typeface="PT Serif"/>
                <a:ea typeface="PT Serif"/>
                <a:cs typeface="PT Serif"/>
                <a:sym typeface="PT Serif"/>
              </a:rPr>
              <a:t>JSON Numbers</a:t>
            </a:r>
            <a:endParaRPr sz="1000" b="1" i="0" u="none" strike="noStrike" cap="none">
              <a:solidFill>
                <a:srgbClr val="000000"/>
              </a:solidFill>
              <a:latin typeface="PT Serif"/>
              <a:ea typeface="PT Serif"/>
              <a:cs typeface="PT Serif"/>
              <a:sym typeface="PT Serif"/>
            </a:endParaRPr>
          </a:p>
          <a:p>
            <a:pPr marL="0" marR="0" lvl="0" indent="0" algn="ctr" rtl="0">
              <a:lnSpc>
                <a:spcPct val="130000"/>
              </a:lnSpc>
              <a:spcBef>
                <a:spcPts val="1200"/>
              </a:spcBef>
              <a:spcAft>
                <a:spcPts val="0"/>
              </a:spcAft>
              <a:buClr>
                <a:srgbClr val="000000"/>
              </a:buClr>
              <a:buSzPts val="900"/>
              <a:buFont typeface="Arial"/>
              <a:buNone/>
            </a:pPr>
            <a:r>
              <a:rPr lang="es" sz="900" b="0" i="0" u="none" strike="noStrike" cap="none">
                <a:solidFill>
                  <a:srgbClr val="000000"/>
                </a:solidFill>
                <a:latin typeface="PT Serif"/>
                <a:ea typeface="PT Serif"/>
                <a:cs typeface="PT Serif"/>
                <a:sym typeface="PT Serif"/>
              </a:rPr>
              <a:t>Los números en JSON pueden ser de tipo entero o de tipo float.</a:t>
            </a:r>
            <a:endParaRPr sz="900" b="0" i="0" u="none" strike="noStrike" cap="none">
              <a:solidFill>
                <a:srgbClr val="000000"/>
              </a:solidFill>
              <a:latin typeface="PT Serif"/>
              <a:ea typeface="PT Serif"/>
              <a:cs typeface="PT Serif"/>
              <a:sym typeface="PT Serif"/>
            </a:endParaRPr>
          </a:p>
          <a:p>
            <a:pPr marL="0" marR="0" lvl="0" indent="0" algn="ctr" rtl="0">
              <a:lnSpc>
                <a:spcPct val="130000"/>
              </a:lnSpc>
              <a:spcBef>
                <a:spcPts val="1400"/>
              </a:spcBef>
              <a:spcAft>
                <a:spcPts val="0"/>
              </a:spcAft>
              <a:buClr>
                <a:srgbClr val="000000"/>
              </a:buClr>
              <a:buSzPts val="1000"/>
              <a:buFont typeface="Arial"/>
              <a:buNone/>
            </a:pPr>
            <a:r>
              <a:rPr lang="es" sz="1000" b="1" i="0" u="none" strike="noStrike" cap="none">
                <a:solidFill>
                  <a:srgbClr val="000000"/>
                </a:solidFill>
                <a:latin typeface="PT Serif"/>
                <a:ea typeface="PT Serif"/>
                <a:cs typeface="PT Serif"/>
                <a:sym typeface="PT Serif"/>
              </a:rPr>
              <a:t>Ejemplo</a:t>
            </a:r>
            <a:endParaRPr sz="1000" b="1" i="0" u="none" strike="noStrike" cap="none">
              <a:solidFill>
                <a:srgbClr val="000000"/>
              </a:solidFill>
              <a:latin typeface="PT Serif"/>
              <a:ea typeface="PT Serif"/>
              <a:cs typeface="PT Serif"/>
              <a:sym typeface="PT Serif"/>
            </a:endParaRPr>
          </a:p>
          <a:p>
            <a:pPr marL="0" marR="0" lvl="0" indent="0" algn="ctr" rtl="0">
              <a:lnSpc>
                <a:spcPct val="130000"/>
              </a:lnSpc>
              <a:spcBef>
                <a:spcPts val="1000"/>
              </a:spcBef>
              <a:spcAft>
                <a:spcPts val="0"/>
              </a:spcAft>
              <a:buClr>
                <a:srgbClr val="000000"/>
              </a:buClr>
              <a:buSzPts val="900"/>
              <a:buFont typeface="Arial"/>
              <a:buNone/>
            </a:pPr>
            <a:r>
              <a:rPr lang="es" sz="900" b="0" i="0" u="none" strike="noStrike" cap="none">
                <a:solidFill>
                  <a:srgbClr val="000000"/>
                </a:solidFill>
                <a:latin typeface="PT Serif"/>
                <a:ea typeface="PT Serif"/>
                <a:cs typeface="PT Serif"/>
                <a:sym typeface="PT Serif"/>
              </a:rPr>
              <a:t>{ </a:t>
            </a:r>
            <a:r>
              <a:rPr lang="es" sz="900" b="0" i="0" u="none" strike="noStrike" cap="none">
                <a:solidFill>
                  <a:srgbClr val="A52A2A"/>
                </a:solidFill>
                <a:latin typeface="PT Serif"/>
                <a:ea typeface="PT Serif"/>
                <a:cs typeface="PT Serif"/>
                <a:sym typeface="PT Serif"/>
              </a:rPr>
              <a:t>"age"</a:t>
            </a:r>
            <a:r>
              <a:rPr lang="es" sz="900" b="0" i="0" u="none" strike="noStrike" cap="none">
                <a:solidFill>
                  <a:srgbClr val="000000"/>
                </a:solidFill>
                <a:latin typeface="PT Serif"/>
                <a:ea typeface="PT Serif"/>
                <a:cs typeface="PT Serif"/>
                <a:sym typeface="PT Serif"/>
              </a:rPr>
              <a:t>:</a:t>
            </a:r>
            <a:r>
              <a:rPr lang="es" sz="900" b="0" i="0" u="none" strike="noStrike" cap="none">
                <a:solidFill>
                  <a:srgbClr val="FF0000"/>
                </a:solidFill>
                <a:latin typeface="PT Serif"/>
                <a:ea typeface="PT Serif"/>
                <a:cs typeface="PT Serif"/>
                <a:sym typeface="PT Serif"/>
              </a:rPr>
              <a:t>30</a:t>
            </a:r>
            <a:r>
              <a:rPr lang="es" sz="900" b="0" i="0" u="none" strike="noStrike" cap="none">
                <a:solidFill>
                  <a:srgbClr val="000000"/>
                </a:solidFill>
                <a:latin typeface="PT Serif"/>
                <a:ea typeface="PT Serif"/>
                <a:cs typeface="PT Serif"/>
                <a:sym typeface="PT Serif"/>
              </a:rPr>
              <a:t> }</a:t>
            </a:r>
            <a:endParaRPr sz="900" b="0" i="0" u="none" strike="noStrike" cap="none">
              <a:solidFill>
                <a:srgbClr val="000000"/>
              </a:solidFill>
              <a:latin typeface="PT Serif"/>
              <a:ea typeface="PT Serif"/>
              <a:cs typeface="PT Serif"/>
              <a:sym typeface="PT Serif"/>
            </a:endParaRPr>
          </a:p>
          <a:p>
            <a:pPr marL="0" marR="0" lvl="0" indent="0" algn="ctr" rtl="0">
              <a:lnSpc>
                <a:spcPct val="130000"/>
              </a:lnSpc>
              <a:spcBef>
                <a:spcPts val="1800"/>
              </a:spcBef>
              <a:spcAft>
                <a:spcPts val="0"/>
              </a:spcAft>
              <a:buClr>
                <a:srgbClr val="000000"/>
              </a:buClr>
              <a:buSzPts val="1000"/>
              <a:buFont typeface="Arial"/>
              <a:buNone/>
            </a:pPr>
            <a:r>
              <a:rPr lang="es" sz="1000" b="1" i="0" u="none" strike="noStrike" cap="none">
                <a:solidFill>
                  <a:srgbClr val="000000"/>
                </a:solidFill>
                <a:latin typeface="PT Serif"/>
                <a:ea typeface="PT Serif"/>
                <a:cs typeface="PT Serif"/>
                <a:sym typeface="PT Serif"/>
              </a:rPr>
              <a:t>Objetos JSON </a:t>
            </a:r>
            <a:endParaRPr sz="1000" b="1" i="0" u="none" strike="noStrike" cap="none">
              <a:solidFill>
                <a:srgbClr val="000000"/>
              </a:solidFill>
              <a:latin typeface="PT Serif"/>
              <a:ea typeface="PT Serif"/>
              <a:cs typeface="PT Serif"/>
              <a:sym typeface="PT Serif"/>
            </a:endParaRPr>
          </a:p>
          <a:p>
            <a:pPr marL="0" marR="0" lvl="0" indent="0" algn="ctr" rtl="0">
              <a:lnSpc>
                <a:spcPct val="130000"/>
              </a:lnSpc>
              <a:spcBef>
                <a:spcPts val="1200"/>
              </a:spcBef>
              <a:spcAft>
                <a:spcPts val="0"/>
              </a:spcAft>
              <a:buClr>
                <a:srgbClr val="000000"/>
              </a:buClr>
              <a:buSzPts val="900"/>
              <a:buFont typeface="Arial"/>
              <a:buNone/>
            </a:pPr>
            <a:r>
              <a:rPr lang="es" sz="900" b="0" i="0" u="none" strike="noStrike" cap="none">
                <a:solidFill>
                  <a:srgbClr val="000000"/>
                </a:solidFill>
                <a:latin typeface="PT Serif"/>
                <a:ea typeface="PT Serif"/>
                <a:cs typeface="PT Serif"/>
                <a:sym typeface="PT Serif"/>
              </a:rPr>
              <a:t>Los valores JSON pueden ser objetos</a:t>
            </a:r>
            <a:endParaRPr sz="900" b="0" i="0" u="none" strike="noStrike" cap="none">
              <a:solidFill>
                <a:srgbClr val="000000"/>
              </a:solidFill>
              <a:latin typeface="PT Serif"/>
              <a:ea typeface="PT Serif"/>
              <a:cs typeface="PT Serif"/>
              <a:sym typeface="PT Serif"/>
            </a:endParaRPr>
          </a:p>
          <a:p>
            <a:pPr marL="0" marR="0" lvl="0" indent="0" algn="ctr" rtl="0">
              <a:lnSpc>
                <a:spcPct val="130000"/>
              </a:lnSpc>
              <a:spcBef>
                <a:spcPts val="1400"/>
              </a:spcBef>
              <a:spcAft>
                <a:spcPts val="0"/>
              </a:spcAft>
              <a:buClr>
                <a:srgbClr val="000000"/>
              </a:buClr>
              <a:buSzPts val="1000"/>
              <a:buFont typeface="Arial"/>
              <a:buNone/>
            </a:pPr>
            <a:r>
              <a:rPr lang="es" sz="1000" b="1" i="0" u="none" strike="noStrike" cap="none">
                <a:solidFill>
                  <a:srgbClr val="000000"/>
                </a:solidFill>
                <a:latin typeface="PT Serif"/>
                <a:ea typeface="PT Serif"/>
                <a:cs typeface="PT Serif"/>
                <a:sym typeface="PT Serif"/>
              </a:rPr>
              <a:t>Ejemplo</a:t>
            </a:r>
            <a:endParaRPr sz="1000" b="1" i="0" u="none" strike="noStrike" cap="none">
              <a:solidFill>
                <a:srgbClr val="000000"/>
              </a:solidFill>
              <a:latin typeface="PT Serif"/>
              <a:ea typeface="PT Serif"/>
              <a:cs typeface="PT Serif"/>
              <a:sym typeface="PT Serif"/>
            </a:endParaRPr>
          </a:p>
          <a:p>
            <a:pPr marL="0" marR="0" lvl="0" indent="0" algn="ctr" rtl="0">
              <a:lnSpc>
                <a:spcPct val="130000"/>
              </a:lnSpc>
              <a:spcBef>
                <a:spcPts val="1000"/>
              </a:spcBef>
              <a:spcAft>
                <a:spcPts val="0"/>
              </a:spcAft>
              <a:buClr>
                <a:srgbClr val="000000"/>
              </a:buClr>
              <a:buSzPts val="900"/>
              <a:buFont typeface="Arial"/>
              <a:buNone/>
            </a:pPr>
            <a:r>
              <a:rPr lang="es" sz="900" b="0" i="0" u="none" strike="noStrike" cap="none">
                <a:solidFill>
                  <a:srgbClr val="000000"/>
                </a:solidFill>
                <a:latin typeface="PT Serif"/>
                <a:ea typeface="PT Serif"/>
                <a:cs typeface="PT Serif"/>
                <a:sym typeface="PT Serif"/>
              </a:rPr>
              <a:t>{</a:t>
            </a:r>
            <a:r>
              <a:rPr lang="es" sz="900" b="0" i="0" u="none" strike="noStrike" cap="none">
                <a:solidFill>
                  <a:srgbClr val="A52A2A"/>
                </a:solidFill>
                <a:latin typeface="PT Serif"/>
                <a:ea typeface="PT Serif"/>
                <a:cs typeface="PT Serif"/>
                <a:sym typeface="PT Serif"/>
              </a:rPr>
              <a:t>"employee"</a:t>
            </a:r>
            <a:r>
              <a:rPr lang="es" sz="900" b="0" i="0" u="none" strike="noStrike" cap="none">
                <a:solidFill>
                  <a:srgbClr val="000000"/>
                </a:solidFill>
                <a:latin typeface="PT Serif"/>
                <a:ea typeface="PT Serif"/>
                <a:cs typeface="PT Serif"/>
                <a:sym typeface="PT Serif"/>
              </a:rPr>
              <a:t>:{ </a:t>
            </a:r>
            <a:r>
              <a:rPr lang="es" sz="900" b="0" i="0" u="none" strike="noStrike" cap="none">
                <a:solidFill>
                  <a:srgbClr val="A52A2A"/>
                </a:solidFill>
                <a:latin typeface="PT Serif"/>
                <a:ea typeface="PT Serif"/>
                <a:cs typeface="PT Serif"/>
                <a:sym typeface="PT Serif"/>
              </a:rPr>
              <a:t>"name"</a:t>
            </a:r>
            <a:r>
              <a:rPr lang="es" sz="900" b="0" i="0" u="none" strike="noStrike" cap="none">
                <a:solidFill>
                  <a:srgbClr val="000000"/>
                </a:solidFill>
                <a:latin typeface="PT Serif"/>
                <a:ea typeface="PT Serif"/>
                <a:cs typeface="PT Serif"/>
                <a:sym typeface="PT Serif"/>
              </a:rPr>
              <a:t>:</a:t>
            </a:r>
            <a:r>
              <a:rPr lang="es" sz="900" b="0" i="0" u="none" strike="noStrike" cap="none">
                <a:solidFill>
                  <a:srgbClr val="A52A2A"/>
                </a:solidFill>
                <a:latin typeface="PT Serif"/>
                <a:ea typeface="PT Serif"/>
                <a:cs typeface="PT Serif"/>
                <a:sym typeface="PT Serif"/>
              </a:rPr>
              <a:t>"John"</a:t>
            </a:r>
            <a:r>
              <a:rPr lang="es" sz="900" b="0" i="0" u="none" strike="noStrike" cap="none">
                <a:solidFill>
                  <a:srgbClr val="000000"/>
                </a:solidFill>
                <a:latin typeface="PT Serif"/>
                <a:ea typeface="PT Serif"/>
                <a:cs typeface="PT Serif"/>
                <a:sym typeface="PT Serif"/>
              </a:rPr>
              <a:t>, </a:t>
            </a:r>
            <a:r>
              <a:rPr lang="es" sz="900" b="0" i="0" u="none" strike="noStrike" cap="none">
                <a:solidFill>
                  <a:srgbClr val="A52A2A"/>
                </a:solidFill>
                <a:latin typeface="PT Serif"/>
                <a:ea typeface="PT Serif"/>
                <a:cs typeface="PT Serif"/>
                <a:sym typeface="PT Serif"/>
              </a:rPr>
              <a:t>"age"</a:t>
            </a:r>
            <a:r>
              <a:rPr lang="es" sz="900" b="0" i="0" u="none" strike="noStrike" cap="none">
                <a:solidFill>
                  <a:srgbClr val="000000"/>
                </a:solidFill>
                <a:latin typeface="PT Serif"/>
                <a:ea typeface="PT Serif"/>
                <a:cs typeface="PT Serif"/>
                <a:sym typeface="PT Serif"/>
              </a:rPr>
              <a:t>:</a:t>
            </a:r>
            <a:r>
              <a:rPr lang="es" sz="900" b="0" i="0" u="none" strike="noStrike" cap="none">
                <a:solidFill>
                  <a:srgbClr val="FF0000"/>
                </a:solidFill>
                <a:latin typeface="PT Serif"/>
                <a:ea typeface="PT Serif"/>
                <a:cs typeface="PT Serif"/>
                <a:sym typeface="PT Serif"/>
              </a:rPr>
              <a:t>30</a:t>
            </a:r>
            <a:r>
              <a:rPr lang="es" sz="900" b="0" i="0" u="none" strike="noStrike" cap="none">
                <a:solidFill>
                  <a:srgbClr val="000000"/>
                </a:solidFill>
                <a:latin typeface="PT Serif"/>
                <a:ea typeface="PT Serif"/>
                <a:cs typeface="PT Serif"/>
                <a:sym typeface="PT Serif"/>
              </a:rPr>
              <a:t>, </a:t>
            </a:r>
            <a:r>
              <a:rPr lang="es" sz="900" b="0" i="0" u="none" strike="noStrike" cap="none">
                <a:solidFill>
                  <a:srgbClr val="A52A2A"/>
                </a:solidFill>
                <a:latin typeface="PT Serif"/>
                <a:ea typeface="PT Serif"/>
                <a:cs typeface="PT Serif"/>
                <a:sym typeface="PT Serif"/>
              </a:rPr>
              <a:t>"city"</a:t>
            </a:r>
            <a:r>
              <a:rPr lang="es" sz="900" b="0" i="0" u="none" strike="noStrike" cap="none">
                <a:solidFill>
                  <a:srgbClr val="000000"/>
                </a:solidFill>
                <a:latin typeface="PT Serif"/>
                <a:ea typeface="PT Serif"/>
                <a:cs typeface="PT Serif"/>
                <a:sym typeface="PT Serif"/>
              </a:rPr>
              <a:t>:</a:t>
            </a:r>
            <a:r>
              <a:rPr lang="es" sz="900" b="0" i="0" u="none" strike="noStrike" cap="none">
                <a:solidFill>
                  <a:srgbClr val="A52A2A"/>
                </a:solidFill>
                <a:latin typeface="PT Serif"/>
                <a:ea typeface="PT Serif"/>
                <a:cs typeface="PT Serif"/>
                <a:sym typeface="PT Serif"/>
              </a:rPr>
              <a:t>"New York"</a:t>
            </a:r>
            <a:r>
              <a:rPr lang="es" sz="900" b="0" i="0" u="none" strike="noStrike" cap="none">
                <a:solidFill>
                  <a:srgbClr val="000000"/>
                </a:solidFill>
                <a:latin typeface="PT Serif"/>
                <a:ea typeface="PT Serif"/>
                <a:cs typeface="PT Serif"/>
                <a:sym typeface="PT Serif"/>
              </a:rPr>
              <a:t> }}</a:t>
            </a:r>
            <a:endParaRPr sz="900" b="0" i="0" u="none" strike="noStrike" cap="none">
              <a:solidFill>
                <a:srgbClr val="000000"/>
              </a:solidFill>
              <a:latin typeface="PT Serif"/>
              <a:ea typeface="PT Serif"/>
              <a:cs typeface="PT Serif"/>
              <a:sym typeface="PT Serif"/>
            </a:endParaRPr>
          </a:p>
          <a:p>
            <a:pPr marL="0" marR="0" lvl="0" indent="0" algn="just" rtl="0">
              <a:lnSpc>
                <a:spcPct val="130000"/>
              </a:lnSpc>
              <a:spcBef>
                <a:spcPts val="1000"/>
              </a:spcBef>
              <a:spcAft>
                <a:spcPts val="0"/>
              </a:spcAft>
              <a:buClr>
                <a:srgbClr val="000000"/>
              </a:buClr>
              <a:buSzPts val="400"/>
              <a:buFont typeface="Arial"/>
              <a:buNone/>
            </a:pPr>
            <a:endParaRPr sz="400" b="0" i="0" u="none" strike="noStrike" cap="none">
              <a:solidFill>
                <a:srgbClr val="000000"/>
              </a:solidFill>
              <a:latin typeface="PT Serif"/>
              <a:ea typeface="PT Serif"/>
              <a:cs typeface="PT Serif"/>
              <a:sym typeface="PT Serif"/>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81"/>
          <p:cNvSpPr txBox="1">
            <a:spLocks noGrp="1"/>
          </p:cNvSpPr>
          <p:nvPr>
            <p:ph type="title"/>
          </p:nvPr>
        </p:nvSpPr>
        <p:spPr>
          <a:xfrm>
            <a:off x="226075" y="1078350"/>
            <a:ext cx="2808000" cy="923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11110"/>
              <a:buNone/>
            </a:pPr>
            <a:endParaRPr/>
          </a:p>
          <a:p>
            <a:pPr marL="0" lvl="0" indent="0" algn="l" rtl="0">
              <a:lnSpc>
                <a:spcPct val="100000"/>
              </a:lnSpc>
              <a:spcBef>
                <a:spcPts val="0"/>
              </a:spcBef>
              <a:spcAft>
                <a:spcPts val="0"/>
              </a:spcAft>
              <a:buSzPct val="111110"/>
              <a:buNone/>
            </a:pPr>
            <a:endParaRPr/>
          </a:p>
          <a:p>
            <a:pPr marL="0" lvl="0" indent="0" algn="l" rtl="0">
              <a:lnSpc>
                <a:spcPct val="100000"/>
              </a:lnSpc>
              <a:spcBef>
                <a:spcPts val="0"/>
              </a:spcBef>
              <a:spcAft>
                <a:spcPts val="0"/>
              </a:spcAft>
              <a:buSzPct val="111110"/>
              <a:buNone/>
            </a:pPr>
            <a:r>
              <a:rPr lang="es"/>
              <a:t>Equivalencia de un modelo de datos relacional y JSON</a:t>
            </a:r>
            <a:endParaRPr/>
          </a:p>
          <a:p>
            <a:pPr marL="0" lvl="0" indent="0" algn="l" rtl="0">
              <a:lnSpc>
                <a:spcPct val="100000"/>
              </a:lnSpc>
              <a:spcBef>
                <a:spcPts val="0"/>
              </a:spcBef>
              <a:spcAft>
                <a:spcPts val="0"/>
              </a:spcAft>
              <a:buSzPct val="111110"/>
              <a:buNone/>
            </a:pPr>
            <a:endParaRPr/>
          </a:p>
        </p:txBody>
      </p:sp>
      <p:sp>
        <p:nvSpPr>
          <p:cNvPr id="541" name="Google Shape;541;p81"/>
          <p:cNvSpPr txBox="1">
            <a:spLocks noGrp="1"/>
          </p:cNvSpPr>
          <p:nvPr>
            <p:ph type="body" idx="1"/>
          </p:nvPr>
        </p:nvSpPr>
        <p:spPr>
          <a:xfrm>
            <a:off x="154975" y="2117900"/>
            <a:ext cx="2879100" cy="251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s" sz="1400">
                <a:solidFill>
                  <a:srgbClr val="FFFFFF"/>
                </a:solidFill>
                <a:latin typeface="PT Serif"/>
                <a:ea typeface="PT Serif"/>
                <a:cs typeface="PT Serif"/>
                <a:sym typeface="PT Serif"/>
              </a:rPr>
              <a:t>El uso de JSOn en el modelo relacional depende mucho del soporte que tenga en una actualización dada. </a:t>
            </a:r>
            <a:endParaRPr sz="1400">
              <a:solidFill>
                <a:srgbClr val="FFFFFF"/>
              </a:solidFill>
              <a:latin typeface="PT Serif"/>
              <a:ea typeface="PT Serif"/>
              <a:cs typeface="PT Serif"/>
              <a:sym typeface="PT Serif"/>
            </a:endParaRPr>
          </a:p>
          <a:p>
            <a:pPr marL="0" lvl="0" indent="0" algn="l" rtl="0">
              <a:lnSpc>
                <a:spcPct val="115000"/>
              </a:lnSpc>
              <a:spcBef>
                <a:spcPts val="1200"/>
              </a:spcBef>
              <a:spcAft>
                <a:spcPts val="1200"/>
              </a:spcAft>
              <a:buSzPts val="1200"/>
              <a:buNone/>
            </a:pPr>
            <a:r>
              <a:rPr lang="es" sz="1400">
                <a:solidFill>
                  <a:srgbClr val="FFFFFF"/>
                </a:solidFill>
                <a:latin typeface="PT Serif"/>
                <a:ea typeface="PT Serif"/>
                <a:cs typeface="PT Serif"/>
                <a:sym typeface="PT Serif"/>
              </a:rPr>
              <a:t>Por ejemplo, no es igual el manejo de Json en MariaDB que en MySql, al menos en las últimas versiones de 2021. </a:t>
            </a:r>
            <a:endParaRPr sz="1400">
              <a:solidFill>
                <a:srgbClr val="FFFFFF"/>
              </a:solidFill>
              <a:latin typeface="PT Serif"/>
              <a:ea typeface="PT Serif"/>
              <a:cs typeface="PT Serif"/>
              <a:sym typeface="PT Serif"/>
            </a:endParaRPr>
          </a:p>
        </p:txBody>
      </p:sp>
      <p:sp>
        <p:nvSpPr>
          <p:cNvPr id="542" name="Google Shape;542;p81"/>
          <p:cNvSpPr txBox="1"/>
          <p:nvPr/>
        </p:nvSpPr>
        <p:spPr>
          <a:xfrm>
            <a:off x="3343675" y="104000"/>
            <a:ext cx="5671200" cy="4852200"/>
          </a:xfrm>
          <a:prstGeom prst="rect">
            <a:avLst/>
          </a:prstGeom>
          <a:noFill/>
          <a:ln>
            <a:noFill/>
          </a:ln>
        </p:spPr>
        <p:txBody>
          <a:bodyPr spcFirstLastPara="1" wrap="square" lIns="91425" tIns="91425" rIns="91425" bIns="91425" anchor="t" anchorCtr="0">
            <a:spAutoFit/>
          </a:bodyPr>
          <a:lstStyle/>
          <a:p>
            <a:pPr marL="0" marR="0" lvl="0" indent="0" algn="l" rtl="0">
              <a:lnSpc>
                <a:spcPct val="130000"/>
              </a:lnSpc>
              <a:spcBef>
                <a:spcPts val="1000"/>
              </a:spcBef>
              <a:spcAft>
                <a:spcPts val="0"/>
              </a:spcAft>
              <a:buClr>
                <a:srgbClr val="000000"/>
              </a:buClr>
              <a:buSzPts val="1100"/>
              <a:buFont typeface="Arial"/>
              <a:buNone/>
            </a:pPr>
            <a:r>
              <a:rPr lang="es" sz="1100" b="0" i="0" u="none" strike="noStrike" cap="none">
                <a:solidFill>
                  <a:srgbClr val="434343"/>
                </a:solidFill>
                <a:latin typeface="PT Serif"/>
                <a:ea typeface="PT Serif"/>
                <a:cs typeface="PT Serif"/>
                <a:sym typeface="PT Serif"/>
              </a:rPr>
              <a:t>CREATE TABLE movies(</a:t>
            </a:r>
            <a:endParaRPr sz="1100" b="0" i="0" u="none" strike="noStrike" cap="none">
              <a:solidFill>
                <a:srgbClr val="434343"/>
              </a:solidFill>
              <a:latin typeface="PT Serif"/>
              <a:ea typeface="PT Serif"/>
              <a:cs typeface="PT Serif"/>
              <a:sym typeface="PT Serif"/>
            </a:endParaRPr>
          </a:p>
          <a:p>
            <a:pPr marL="0" marR="0" lvl="0" indent="0" algn="l" rtl="0">
              <a:lnSpc>
                <a:spcPct val="130000"/>
              </a:lnSpc>
              <a:spcBef>
                <a:spcPts val="1000"/>
              </a:spcBef>
              <a:spcAft>
                <a:spcPts val="0"/>
              </a:spcAft>
              <a:buClr>
                <a:srgbClr val="000000"/>
              </a:buClr>
              <a:buSzPts val="1100"/>
              <a:buFont typeface="Arial"/>
              <a:buNone/>
            </a:pPr>
            <a:r>
              <a:rPr lang="es" sz="1100" b="0" i="0" u="none" strike="noStrike" cap="none">
                <a:solidFill>
                  <a:srgbClr val="434343"/>
                </a:solidFill>
                <a:latin typeface="PT Serif"/>
                <a:ea typeface="PT Serif"/>
                <a:cs typeface="PT Serif"/>
                <a:sym typeface="PT Serif"/>
              </a:rPr>
              <a:t>	 id BIGINT PRIMARY KEY AUTO_INCREMENT,</a:t>
            </a:r>
            <a:endParaRPr sz="1100" b="0" i="0" u="none" strike="noStrike" cap="none">
              <a:solidFill>
                <a:srgbClr val="434343"/>
              </a:solidFill>
              <a:latin typeface="PT Serif"/>
              <a:ea typeface="PT Serif"/>
              <a:cs typeface="PT Serif"/>
              <a:sym typeface="PT Serif"/>
            </a:endParaRPr>
          </a:p>
          <a:p>
            <a:pPr marL="0" marR="0" lvl="0" indent="0" algn="l" rtl="0">
              <a:lnSpc>
                <a:spcPct val="130000"/>
              </a:lnSpc>
              <a:spcBef>
                <a:spcPts val="1000"/>
              </a:spcBef>
              <a:spcAft>
                <a:spcPts val="0"/>
              </a:spcAft>
              <a:buClr>
                <a:srgbClr val="000000"/>
              </a:buClr>
              <a:buSzPts val="1100"/>
              <a:buFont typeface="Arial"/>
              <a:buNone/>
            </a:pPr>
            <a:r>
              <a:rPr lang="es" sz="1100" b="0" i="0" u="none" strike="noStrike" cap="none">
                <a:solidFill>
                  <a:srgbClr val="434343"/>
                </a:solidFill>
                <a:latin typeface="PT Serif"/>
                <a:ea typeface="PT Serif"/>
                <a:cs typeface="PT Serif"/>
                <a:sym typeface="PT Serif"/>
              </a:rPr>
              <a:t>     titulo VARCHAR(100) UNIQUE NOT NULL,</a:t>
            </a:r>
            <a:endParaRPr sz="1100" b="0" i="0" u="none" strike="noStrike" cap="none">
              <a:solidFill>
                <a:srgbClr val="434343"/>
              </a:solidFill>
              <a:latin typeface="PT Serif"/>
              <a:ea typeface="PT Serif"/>
              <a:cs typeface="PT Serif"/>
              <a:sym typeface="PT Serif"/>
            </a:endParaRPr>
          </a:p>
          <a:p>
            <a:pPr marL="0" marR="0" lvl="0" indent="0" algn="l" rtl="0">
              <a:lnSpc>
                <a:spcPct val="130000"/>
              </a:lnSpc>
              <a:spcBef>
                <a:spcPts val="1000"/>
              </a:spcBef>
              <a:spcAft>
                <a:spcPts val="0"/>
              </a:spcAft>
              <a:buClr>
                <a:srgbClr val="000000"/>
              </a:buClr>
              <a:buSzPts val="1100"/>
              <a:buFont typeface="Arial"/>
              <a:buNone/>
            </a:pPr>
            <a:r>
              <a:rPr lang="es" sz="1100" b="0" i="0" u="none" strike="noStrike" cap="none">
                <a:solidFill>
                  <a:srgbClr val="434343"/>
                </a:solidFill>
                <a:latin typeface="PT Serif"/>
                <a:ea typeface="PT Serif"/>
                <a:cs typeface="PT Serif"/>
                <a:sym typeface="PT Serif"/>
              </a:rPr>
              <a:t>     etiquetas JSON NOT NULL</a:t>
            </a:r>
            <a:endParaRPr sz="1100" b="0" i="0" u="none" strike="noStrike" cap="none">
              <a:solidFill>
                <a:srgbClr val="434343"/>
              </a:solidFill>
              <a:latin typeface="PT Serif"/>
              <a:ea typeface="PT Serif"/>
              <a:cs typeface="PT Serif"/>
              <a:sym typeface="PT Serif"/>
            </a:endParaRPr>
          </a:p>
          <a:p>
            <a:pPr marL="0" marR="0" lvl="0" indent="0" algn="l" rtl="0">
              <a:lnSpc>
                <a:spcPct val="130000"/>
              </a:lnSpc>
              <a:spcBef>
                <a:spcPts val="1000"/>
              </a:spcBef>
              <a:spcAft>
                <a:spcPts val="0"/>
              </a:spcAft>
              <a:buClr>
                <a:srgbClr val="000000"/>
              </a:buClr>
              <a:buSzPts val="1100"/>
              <a:buFont typeface="Arial"/>
              <a:buNone/>
            </a:pPr>
            <a:r>
              <a:rPr lang="es" sz="1100" b="0" i="0" u="none" strike="noStrike" cap="none">
                <a:solidFill>
                  <a:srgbClr val="434343"/>
                </a:solidFill>
                <a:latin typeface="PT Serif"/>
                <a:ea typeface="PT Serif"/>
                <a:cs typeface="PT Serif"/>
                <a:sym typeface="PT Serif"/>
              </a:rPr>
              <a:t>)ENGINE=InnoDB;</a:t>
            </a:r>
            <a:endParaRPr sz="1100" b="0" i="0" u="none" strike="noStrike" cap="none">
              <a:solidFill>
                <a:srgbClr val="434343"/>
              </a:solidFill>
              <a:latin typeface="PT Serif"/>
              <a:ea typeface="PT Serif"/>
              <a:cs typeface="PT Serif"/>
              <a:sym typeface="PT Serif"/>
            </a:endParaRPr>
          </a:p>
          <a:p>
            <a:pPr marL="0" marR="0" lvl="0" indent="0" algn="l" rtl="0">
              <a:lnSpc>
                <a:spcPct val="130000"/>
              </a:lnSpc>
              <a:spcBef>
                <a:spcPts val="1400"/>
              </a:spcBef>
              <a:spcAft>
                <a:spcPts val="0"/>
              </a:spcAft>
              <a:buClr>
                <a:srgbClr val="000000"/>
              </a:buClr>
              <a:buSzPts val="1100"/>
              <a:buFont typeface="Arial"/>
              <a:buNone/>
            </a:pPr>
            <a:r>
              <a:rPr lang="es" sz="1100" b="1" i="0" u="none" strike="noStrike" cap="none">
                <a:solidFill>
                  <a:srgbClr val="000000"/>
                </a:solidFill>
                <a:latin typeface="PT Serif"/>
                <a:ea typeface="PT Serif"/>
                <a:cs typeface="PT Serif"/>
                <a:sym typeface="PT Serif"/>
              </a:rPr>
              <a:t>Insertar contenido en formato JSON</a:t>
            </a:r>
            <a:endParaRPr sz="1100" b="1" i="0" u="none" strike="noStrike" cap="none">
              <a:solidFill>
                <a:srgbClr val="000000"/>
              </a:solidFill>
              <a:latin typeface="PT Serif"/>
              <a:ea typeface="PT Serif"/>
              <a:cs typeface="PT Serif"/>
              <a:sym typeface="PT Serif"/>
            </a:endParaRPr>
          </a:p>
          <a:p>
            <a:pPr marL="914400" marR="0" lvl="0" indent="0" algn="l" rtl="0">
              <a:lnSpc>
                <a:spcPct val="130000"/>
              </a:lnSpc>
              <a:spcBef>
                <a:spcPts val="1000"/>
              </a:spcBef>
              <a:spcAft>
                <a:spcPts val="0"/>
              </a:spcAft>
              <a:buClr>
                <a:srgbClr val="000000"/>
              </a:buClr>
              <a:buSzPts val="1100"/>
              <a:buFont typeface="Arial"/>
              <a:buNone/>
            </a:pPr>
            <a:r>
              <a:rPr lang="es" sz="1100" b="0" i="0" u="none" strike="noStrike" cap="none">
                <a:solidFill>
                  <a:srgbClr val="000000"/>
                </a:solidFill>
                <a:latin typeface="PT Serif"/>
                <a:ea typeface="PT Serif"/>
                <a:cs typeface="PT Serif"/>
                <a:sym typeface="PT Serif"/>
              </a:rPr>
              <a:t>INSERT INTO movies(titulo, etiquetas) </a:t>
            </a:r>
            <a:endParaRPr sz="1100" b="0" i="0" u="none" strike="noStrike" cap="none">
              <a:solidFill>
                <a:srgbClr val="000000"/>
              </a:solidFill>
              <a:latin typeface="PT Serif"/>
              <a:ea typeface="PT Serif"/>
              <a:cs typeface="PT Serif"/>
              <a:sym typeface="PT Serif"/>
            </a:endParaRPr>
          </a:p>
          <a:p>
            <a:pPr marL="914400" marR="0" lvl="0" indent="0" algn="l" rtl="0">
              <a:lnSpc>
                <a:spcPct val="130000"/>
              </a:lnSpc>
              <a:spcBef>
                <a:spcPts val="1000"/>
              </a:spcBef>
              <a:spcAft>
                <a:spcPts val="0"/>
              </a:spcAft>
              <a:buClr>
                <a:srgbClr val="000000"/>
              </a:buClr>
              <a:buSzPts val="1100"/>
              <a:buFont typeface="Arial"/>
              <a:buNone/>
            </a:pPr>
            <a:r>
              <a:rPr lang="es" sz="1100" b="0" i="0" u="none" strike="noStrike" cap="none">
                <a:solidFill>
                  <a:srgbClr val="000000"/>
                </a:solidFill>
                <a:latin typeface="PT Serif"/>
                <a:ea typeface="PT Serif"/>
                <a:cs typeface="PT Serif"/>
                <a:sym typeface="PT Serif"/>
              </a:rPr>
              <a:t>VALUES('the world', '{"acerca" : {"genero": "acción", "cool": true}}');</a:t>
            </a:r>
            <a:endParaRPr sz="1100" b="0" i="0" u="none" strike="noStrike" cap="none">
              <a:solidFill>
                <a:srgbClr val="000000"/>
              </a:solidFill>
              <a:latin typeface="PT Serif"/>
              <a:ea typeface="PT Serif"/>
              <a:cs typeface="PT Serif"/>
              <a:sym typeface="PT Serif"/>
            </a:endParaRPr>
          </a:p>
          <a:p>
            <a:pPr marL="914400" marR="0" lvl="0" indent="0" algn="l" rtl="0">
              <a:lnSpc>
                <a:spcPct val="130000"/>
              </a:lnSpc>
              <a:spcBef>
                <a:spcPts val="1000"/>
              </a:spcBef>
              <a:spcAft>
                <a:spcPts val="0"/>
              </a:spcAft>
              <a:buClr>
                <a:srgbClr val="000000"/>
              </a:buClr>
              <a:buSzPts val="1100"/>
              <a:buFont typeface="Arial"/>
              <a:buNone/>
            </a:pPr>
            <a:r>
              <a:rPr lang="es" sz="1100" b="0" i="0" u="none" strike="noStrike" cap="none">
                <a:solidFill>
                  <a:srgbClr val="000000"/>
                </a:solidFill>
                <a:latin typeface="PT Serif"/>
                <a:ea typeface="PT Serif"/>
                <a:cs typeface="PT Serif"/>
                <a:sym typeface="PT Serif"/>
              </a:rPr>
              <a:t>+----+-----------+--------------------------------------------------+</a:t>
            </a:r>
            <a:endParaRPr sz="1100" b="0" i="0" u="none" strike="noStrike" cap="none">
              <a:solidFill>
                <a:srgbClr val="000000"/>
              </a:solidFill>
              <a:latin typeface="PT Serif"/>
              <a:ea typeface="PT Serif"/>
              <a:cs typeface="PT Serif"/>
              <a:sym typeface="PT Serif"/>
            </a:endParaRPr>
          </a:p>
          <a:p>
            <a:pPr marL="914400" marR="0" lvl="0" indent="0" algn="l" rtl="0">
              <a:lnSpc>
                <a:spcPct val="130000"/>
              </a:lnSpc>
              <a:spcBef>
                <a:spcPts val="1000"/>
              </a:spcBef>
              <a:spcAft>
                <a:spcPts val="0"/>
              </a:spcAft>
              <a:buClr>
                <a:srgbClr val="000000"/>
              </a:buClr>
              <a:buSzPts val="1100"/>
              <a:buFont typeface="Arial"/>
              <a:buNone/>
            </a:pPr>
            <a:r>
              <a:rPr lang="es" sz="1100" b="0" i="0" u="none" strike="noStrike" cap="none">
                <a:solidFill>
                  <a:srgbClr val="000000"/>
                </a:solidFill>
                <a:latin typeface="PT Serif"/>
                <a:ea typeface="PT Serif"/>
                <a:cs typeface="PT Serif"/>
                <a:sym typeface="PT Serif"/>
              </a:rPr>
              <a:t>| id | titulo    | etiquetas                                        |</a:t>
            </a:r>
            <a:endParaRPr sz="1100" b="0" i="0" u="none" strike="noStrike" cap="none">
              <a:solidFill>
                <a:srgbClr val="000000"/>
              </a:solidFill>
              <a:latin typeface="PT Serif"/>
              <a:ea typeface="PT Serif"/>
              <a:cs typeface="PT Serif"/>
              <a:sym typeface="PT Serif"/>
            </a:endParaRPr>
          </a:p>
          <a:p>
            <a:pPr marL="914400" marR="0" lvl="0" indent="0" algn="l" rtl="0">
              <a:lnSpc>
                <a:spcPct val="130000"/>
              </a:lnSpc>
              <a:spcBef>
                <a:spcPts val="1000"/>
              </a:spcBef>
              <a:spcAft>
                <a:spcPts val="0"/>
              </a:spcAft>
              <a:buClr>
                <a:srgbClr val="000000"/>
              </a:buClr>
              <a:buSzPts val="1100"/>
              <a:buFont typeface="Arial"/>
              <a:buNone/>
            </a:pPr>
            <a:r>
              <a:rPr lang="es" sz="1100" b="0" i="0" u="none" strike="noStrike" cap="none">
                <a:solidFill>
                  <a:srgbClr val="000000"/>
                </a:solidFill>
                <a:latin typeface="PT Serif"/>
                <a:ea typeface="PT Serif"/>
                <a:cs typeface="PT Serif"/>
                <a:sym typeface="PT Serif"/>
              </a:rPr>
              <a:t>+----+-----------+--------------------------------------------------+</a:t>
            </a:r>
            <a:endParaRPr sz="1100" b="0" i="0" u="none" strike="noStrike" cap="none">
              <a:solidFill>
                <a:srgbClr val="000000"/>
              </a:solidFill>
              <a:latin typeface="PT Serif"/>
              <a:ea typeface="PT Serif"/>
              <a:cs typeface="PT Serif"/>
              <a:sym typeface="PT Serif"/>
            </a:endParaRPr>
          </a:p>
          <a:p>
            <a:pPr marL="914400" marR="0" lvl="0" indent="0" algn="l" rtl="0">
              <a:lnSpc>
                <a:spcPct val="130000"/>
              </a:lnSpc>
              <a:spcBef>
                <a:spcPts val="1000"/>
              </a:spcBef>
              <a:spcAft>
                <a:spcPts val="0"/>
              </a:spcAft>
              <a:buClr>
                <a:srgbClr val="000000"/>
              </a:buClr>
              <a:buSzPts val="1100"/>
              <a:buFont typeface="Arial"/>
              <a:buNone/>
            </a:pPr>
            <a:r>
              <a:rPr lang="es" sz="1100" b="0" i="0" u="none" strike="noStrike" cap="none">
                <a:solidFill>
                  <a:srgbClr val="000000"/>
                </a:solidFill>
                <a:latin typeface="PT Serif"/>
                <a:ea typeface="PT Serif"/>
                <a:cs typeface="PT Serif"/>
                <a:sym typeface="PT Serif"/>
              </a:rPr>
              <a:t>|  2 | the world | {"acerca": {"genero": "accion", "cool": true}}   |</a:t>
            </a:r>
            <a:endParaRPr sz="1100" b="0" i="0" u="none" strike="noStrike" cap="none">
              <a:solidFill>
                <a:srgbClr val="000000"/>
              </a:solidFill>
              <a:latin typeface="PT Serif"/>
              <a:ea typeface="PT Serif"/>
              <a:cs typeface="PT Serif"/>
              <a:sym typeface="PT Serif"/>
            </a:endParaRPr>
          </a:p>
          <a:p>
            <a:pPr marL="914400" marR="0" lvl="0" indent="0" algn="l" rtl="0">
              <a:lnSpc>
                <a:spcPct val="130000"/>
              </a:lnSpc>
              <a:spcBef>
                <a:spcPts val="1000"/>
              </a:spcBef>
              <a:spcAft>
                <a:spcPts val="0"/>
              </a:spcAft>
              <a:buClr>
                <a:srgbClr val="000000"/>
              </a:buClr>
              <a:buSzPts val="1100"/>
              <a:buFont typeface="Arial"/>
              <a:buNone/>
            </a:pPr>
            <a:r>
              <a:rPr lang="es" sz="1100" b="0" i="0" u="none" strike="noStrike" cap="none">
                <a:solidFill>
                  <a:srgbClr val="000000"/>
                </a:solidFill>
                <a:latin typeface="PT Serif"/>
                <a:ea typeface="PT Serif"/>
                <a:cs typeface="PT Serif"/>
                <a:sym typeface="PT Serif"/>
              </a:rPr>
              <a:t>+----+-----------+--------------------------------------------------+</a:t>
            </a:r>
            <a:endParaRPr sz="1100" b="0" i="0" u="none" strike="noStrike" cap="none">
              <a:solidFill>
                <a:srgbClr val="000000"/>
              </a:solidFill>
              <a:latin typeface="PT Serif"/>
              <a:ea typeface="PT Serif"/>
              <a:cs typeface="PT Serif"/>
              <a:sym typeface="PT Serif"/>
            </a:endParaRPr>
          </a:p>
          <a:p>
            <a:pPr marL="0" marR="0" lvl="0" indent="0" algn="l" rtl="0">
              <a:lnSpc>
                <a:spcPct val="115000"/>
              </a:lnSpc>
              <a:spcBef>
                <a:spcPts val="0"/>
              </a:spcBef>
              <a:spcAft>
                <a:spcPts val="1200"/>
              </a:spcAft>
              <a:buClr>
                <a:srgbClr val="000000"/>
              </a:buClr>
              <a:buSzPts val="1400"/>
              <a:buFont typeface="Arial"/>
              <a:buNone/>
            </a:pPr>
            <a:endParaRPr sz="1400" b="0" i="0" u="none" strike="noStrike" cap="none">
              <a:solidFill>
                <a:schemeClr val="lt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6"/>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s"/>
              <a:t>En la clase de hoy….</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82"/>
          <p:cNvSpPr txBox="1">
            <a:spLocks noGrp="1"/>
          </p:cNvSpPr>
          <p:nvPr>
            <p:ph type="title"/>
          </p:nvPr>
        </p:nvSpPr>
        <p:spPr>
          <a:xfrm>
            <a:off x="226075" y="1078350"/>
            <a:ext cx="2808000" cy="923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11110"/>
              <a:buNone/>
            </a:pPr>
            <a:endParaRPr/>
          </a:p>
          <a:p>
            <a:pPr marL="0" lvl="0" indent="0" algn="l" rtl="0">
              <a:lnSpc>
                <a:spcPct val="100000"/>
              </a:lnSpc>
              <a:spcBef>
                <a:spcPts val="0"/>
              </a:spcBef>
              <a:spcAft>
                <a:spcPts val="0"/>
              </a:spcAft>
              <a:buSzPct val="111110"/>
              <a:buNone/>
            </a:pPr>
            <a:endParaRPr/>
          </a:p>
          <a:p>
            <a:pPr marL="0" lvl="0" indent="0" algn="l" rtl="0">
              <a:lnSpc>
                <a:spcPct val="100000"/>
              </a:lnSpc>
              <a:spcBef>
                <a:spcPts val="0"/>
              </a:spcBef>
              <a:spcAft>
                <a:spcPts val="0"/>
              </a:spcAft>
              <a:buSzPct val="111110"/>
              <a:buNone/>
            </a:pPr>
            <a:r>
              <a:rPr lang="es"/>
              <a:t>Equivalencia de un modelo de datos relacional y JSON</a:t>
            </a:r>
            <a:endParaRPr/>
          </a:p>
          <a:p>
            <a:pPr marL="0" lvl="0" indent="0" algn="l" rtl="0">
              <a:lnSpc>
                <a:spcPct val="100000"/>
              </a:lnSpc>
              <a:spcBef>
                <a:spcPts val="0"/>
              </a:spcBef>
              <a:spcAft>
                <a:spcPts val="0"/>
              </a:spcAft>
              <a:buSzPct val="111110"/>
              <a:buNone/>
            </a:pPr>
            <a:endParaRPr/>
          </a:p>
        </p:txBody>
      </p:sp>
      <p:sp>
        <p:nvSpPr>
          <p:cNvPr id="548" name="Google Shape;548;p82"/>
          <p:cNvSpPr txBox="1">
            <a:spLocks noGrp="1"/>
          </p:cNvSpPr>
          <p:nvPr>
            <p:ph type="body" idx="1"/>
          </p:nvPr>
        </p:nvSpPr>
        <p:spPr>
          <a:xfrm>
            <a:off x="154975" y="2117900"/>
            <a:ext cx="2879100" cy="251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s" sz="1400">
                <a:solidFill>
                  <a:srgbClr val="FFFFFF"/>
                </a:solidFill>
                <a:latin typeface="PT Serif"/>
                <a:ea typeface="PT Serif"/>
                <a:cs typeface="PT Serif"/>
                <a:sym typeface="PT Serif"/>
              </a:rPr>
              <a:t>El uso de JSOn en el modelo relacional depende mucho del soporte que tenga en una actualización dada. </a:t>
            </a:r>
            <a:endParaRPr sz="1400">
              <a:solidFill>
                <a:srgbClr val="FFFFFF"/>
              </a:solidFill>
              <a:latin typeface="PT Serif"/>
              <a:ea typeface="PT Serif"/>
              <a:cs typeface="PT Serif"/>
              <a:sym typeface="PT Serif"/>
            </a:endParaRPr>
          </a:p>
          <a:p>
            <a:pPr marL="0" lvl="0" indent="0" algn="l" rtl="0">
              <a:lnSpc>
                <a:spcPct val="115000"/>
              </a:lnSpc>
              <a:spcBef>
                <a:spcPts val="1200"/>
              </a:spcBef>
              <a:spcAft>
                <a:spcPts val="1200"/>
              </a:spcAft>
              <a:buSzPts val="1200"/>
              <a:buNone/>
            </a:pPr>
            <a:r>
              <a:rPr lang="es" sz="1400">
                <a:solidFill>
                  <a:srgbClr val="FFFFFF"/>
                </a:solidFill>
                <a:latin typeface="PT Serif"/>
                <a:ea typeface="PT Serif"/>
                <a:cs typeface="PT Serif"/>
                <a:sym typeface="PT Serif"/>
              </a:rPr>
              <a:t>Por ejemplo, no es igual el manejo de Json en MariaDB que en MySql, al menos en las últimas versiones de 2021. </a:t>
            </a:r>
            <a:endParaRPr sz="1400">
              <a:solidFill>
                <a:srgbClr val="FFFFFF"/>
              </a:solidFill>
              <a:latin typeface="PT Serif"/>
              <a:ea typeface="PT Serif"/>
              <a:cs typeface="PT Serif"/>
              <a:sym typeface="PT Serif"/>
            </a:endParaRPr>
          </a:p>
        </p:txBody>
      </p:sp>
      <p:sp>
        <p:nvSpPr>
          <p:cNvPr id="549" name="Google Shape;549;p82"/>
          <p:cNvSpPr txBox="1"/>
          <p:nvPr/>
        </p:nvSpPr>
        <p:spPr>
          <a:xfrm>
            <a:off x="3560875" y="555600"/>
            <a:ext cx="5376300" cy="4032300"/>
          </a:xfrm>
          <a:prstGeom prst="rect">
            <a:avLst/>
          </a:prstGeom>
          <a:noFill/>
          <a:ln>
            <a:noFill/>
          </a:ln>
        </p:spPr>
        <p:txBody>
          <a:bodyPr spcFirstLastPara="1" wrap="square" lIns="91425" tIns="91425" rIns="91425" bIns="91425" anchor="t" anchorCtr="0">
            <a:spAutoFit/>
          </a:bodyPr>
          <a:lstStyle/>
          <a:p>
            <a:pPr marL="0" marR="0" lvl="0" indent="0" algn="l" rtl="0">
              <a:lnSpc>
                <a:spcPct val="130000"/>
              </a:lnSpc>
              <a:spcBef>
                <a:spcPts val="1400"/>
              </a:spcBef>
              <a:spcAft>
                <a:spcPts val="0"/>
              </a:spcAft>
              <a:buClr>
                <a:srgbClr val="000000"/>
              </a:buClr>
              <a:buSzPts val="1100"/>
              <a:buFont typeface="Arial"/>
              <a:buNone/>
            </a:pPr>
            <a:r>
              <a:rPr lang="es" sz="1100" b="1" i="0" u="none" strike="noStrike" cap="none">
                <a:solidFill>
                  <a:srgbClr val="000000"/>
                </a:solidFill>
                <a:latin typeface="PT Serif"/>
                <a:ea typeface="PT Serif"/>
                <a:cs typeface="PT Serif"/>
                <a:sym typeface="PT Serif"/>
              </a:rPr>
              <a:t>Select con JSON\_EXTRACT</a:t>
            </a:r>
            <a:endParaRPr sz="1100" b="1" i="0" u="none" strike="noStrike" cap="none">
              <a:solidFill>
                <a:srgbClr val="000000"/>
              </a:solidFill>
              <a:latin typeface="PT Serif"/>
              <a:ea typeface="PT Serif"/>
              <a:cs typeface="PT Serif"/>
              <a:sym typeface="PT Serif"/>
            </a:endParaRPr>
          </a:p>
          <a:p>
            <a:pPr marL="0" marR="0" lvl="0" indent="0" algn="l" rtl="0">
              <a:lnSpc>
                <a:spcPct val="130000"/>
              </a:lnSpc>
              <a:spcBef>
                <a:spcPts val="1200"/>
              </a:spcBef>
              <a:spcAft>
                <a:spcPts val="0"/>
              </a:spcAft>
              <a:buClr>
                <a:srgbClr val="000000"/>
              </a:buClr>
              <a:buSzPts val="1100"/>
              <a:buFont typeface="Arial"/>
              <a:buNone/>
            </a:pPr>
            <a:r>
              <a:rPr lang="es" sz="1100" b="0" i="0" u="none" strike="noStrike" cap="none">
                <a:solidFill>
                  <a:srgbClr val="000000"/>
                </a:solidFill>
                <a:latin typeface="PT Serif"/>
                <a:ea typeface="PT Serif"/>
                <a:cs typeface="PT Serif"/>
                <a:sym typeface="PT Serif"/>
              </a:rPr>
              <a:t>Para poder acceder a determinados valores de nuestro JSON la función de extract nos lo facilita accediendo en el siguiente orden</a:t>
            </a:r>
            <a:endParaRPr sz="1100" b="0" i="0" u="none" strike="noStrike" cap="none">
              <a:solidFill>
                <a:srgbClr val="000000"/>
              </a:solidFill>
              <a:latin typeface="PT Serif"/>
              <a:ea typeface="PT Serif"/>
              <a:cs typeface="PT Serif"/>
              <a:sym typeface="PT Serif"/>
            </a:endParaRPr>
          </a:p>
          <a:p>
            <a:pPr marL="0" marR="0" lvl="0" indent="0" algn="l" rtl="0">
              <a:lnSpc>
                <a:spcPct val="130000"/>
              </a:lnSpc>
              <a:spcBef>
                <a:spcPts val="1200"/>
              </a:spcBef>
              <a:spcAft>
                <a:spcPts val="0"/>
              </a:spcAft>
              <a:buClr>
                <a:srgbClr val="000000"/>
              </a:buClr>
              <a:buSzPts val="1100"/>
              <a:buFont typeface="Arial"/>
              <a:buNone/>
            </a:pPr>
            <a:r>
              <a:rPr lang="es" sz="1100" b="0" i="0" u="none" strike="noStrike" cap="none">
                <a:solidFill>
                  <a:srgbClr val="000000"/>
                </a:solidFill>
                <a:latin typeface="PT Serif"/>
                <a:ea typeface="PT Serif"/>
                <a:cs typeface="PT Serif"/>
                <a:sym typeface="PT Serif"/>
              </a:rPr>
              <a:t>SELECT titulo, JSON_EXTRACT(etiquetas, '$.acerca.genero') AS Genero FROM movies;</a:t>
            </a:r>
            <a:endParaRPr sz="1100" b="0" i="0" u="none" strike="noStrike" cap="none">
              <a:solidFill>
                <a:srgbClr val="000000"/>
              </a:solidFill>
              <a:latin typeface="PT Serif"/>
              <a:ea typeface="PT Serif"/>
              <a:cs typeface="PT Serif"/>
              <a:sym typeface="PT Serif"/>
            </a:endParaRPr>
          </a:p>
          <a:p>
            <a:pPr marL="914400" marR="0" lvl="0" indent="0" algn="l" rtl="0">
              <a:lnSpc>
                <a:spcPct val="130000"/>
              </a:lnSpc>
              <a:spcBef>
                <a:spcPts val="1000"/>
              </a:spcBef>
              <a:spcAft>
                <a:spcPts val="0"/>
              </a:spcAft>
              <a:buClr>
                <a:srgbClr val="000000"/>
              </a:buClr>
              <a:buSzPts val="1100"/>
              <a:buFont typeface="Arial"/>
              <a:buNone/>
            </a:pPr>
            <a:r>
              <a:rPr lang="es" sz="1100" b="0" i="0" u="none" strike="noStrike" cap="none">
                <a:solidFill>
                  <a:srgbClr val="000000"/>
                </a:solidFill>
                <a:latin typeface="PT Serif"/>
                <a:ea typeface="PT Serif"/>
                <a:cs typeface="PT Serif"/>
                <a:sym typeface="PT Serif"/>
              </a:rPr>
              <a:t>+-------------+-----------+</a:t>
            </a:r>
            <a:endParaRPr sz="1100" b="0" i="0" u="none" strike="noStrike" cap="none">
              <a:solidFill>
                <a:srgbClr val="000000"/>
              </a:solidFill>
              <a:latin typeface="PT Serif"/>
              <a:ea typeface="PT Serif"/>
              <a:cs typeface="PT Serif"/>
              <a:sym typeface="PT Serif"/>
            </a:endParaRPr>
          </a:p>
          <a:p>
            <a:pPr marL="914400" marR="0" lvl="0" indent="0" algn="l" rtl="0">
              <a:lnSpc>
                <a:spcPct val="130000"/>
              </a:lnSpc>
              <a:spcBef>
                <a:spcPts val="1000"/>
              </a:spcBef>
              <a:spcAft>
                <a:spcPts val="0"/>
              </a:spcAft>
              <a:buClr>
                <a:srgbClr val="000000"/>
              </a:buClr>
              <a:buSzPts val="1100"/>
              <a:buFont typeface="Arial"/>
              <a:buNone/>
            </a:pPr>
            <a:r>
              <a:rPr lang="es" sz="1100" b="0" i="0" u="none" strike="noStrike" cap="none">
                <a:solidFill>
                  <a:srgbClr val="000000"/>
                </a:solidFill>
                <a:latin typeface="PT Serif"/>
                <a:ea typeface="PT Serif"/>
                <a:cs typeface="PT Serif"/>
                <a:sym typeface="PT Serif"/>
              </a:rPr>
              <a:t>| titulo      | Genero    |</a:t>
            </a:r>
            <a:endParaRPr sz="1100" b="0" i="0" u="none" strike="noStrike" cap="none">
              <a:solidFill>
                <a:srgbClr val="000000"/>
              </a:solidFill>
              <a:latin typeface="PT Serif"/>
              <a:ea typeface="PT Serif"/>
              <a:cs typeface="PT Serif"/>
              <a:sym typeface="PT Serif"/>
            </a:endParaRPr>
          </a:p>
          <a:p>
            <a:pPr marL="914400" marR="0" lvl="0" indent="0" algn="l" rtl="0">
              <a:lnSpc>
                <a:spcPct val="130000"/>
              </a:lnSpc>
              <a:spcBef>
                <a:spcPts val="1000"/>
              </a:spcBef>
              <a:spcAft>
                <a:spcPts val="0"/>
              </a:spcAft>
              <a:buClr>
                <a:srgbClr val="000000"/>
              </a:buClr>
              <a:buSzPts val="1100"/>
              <a:buFont typeface="Arial"/>
              <a:buNone/>
            </a:pPr>
            <a:r>
              <a:rPr lang="es" sz="1100" b="0" i="0" u="none" strike="noStrike" cap="none">
                <a:solidFill>
                  <a:srgbClr val="000000"/>
                </a:solidFill>
                <a:latin typeface="PT Serif"/>
                <a:ea typeface="PT Serif"/>
                <a:cs typeface="PT Serif"/>
                <a:sym typeface="PT Serif"/>
              </a:rPr>
              <a:t>+-------------+-----------+</a:t>
            </a:r>
            <a:endParaRPr sz="1100" b="0" i="0" u="none" strike="noStrike" cap="none">
              <a:solidFill>
                <a:srgbClr val="000000"/>
              </a:solidFill>
              <a:latin typeface="PT Serif"/>
              <a:ea typeface="PT Serif"/>
              <a:cs typeface="PT Serif"/>
              <a:sym typeface="PT Serif"/>
            </a:endParaRPr>
          </a:p>
          <a:p>
            <a:pPr marL="914400" marR="0" lvl="0" indent="0" algn="l" rtl="0">
              <a:lnSpc>
                <a:spcPct val="130000"/>
              </a:lnSpc>
              <a:spcBef>
                <a:spcPts val="1000"/>
              </a:spcBef>
              <a:spcAft>
                <a:spcPts val="0"/>
              </a:spcAft>
              <a:buClr>
                <a:srgbClr val="000000"/>
              </a:buClr>
              <a:buSzPts val="1100"/>
              <a:buFont typeface="Arial"/>
              <a:buNone/>
            </a:pPr>
            <a:r>
              <a:rPr lang="es" sz="1100" b="0" i="0" u="none" strike="noStrike" cap="none">
                <a:solidFill>
                  <a:srgbClr val="000000"/>
                </a:solidFill>
                <a:latin typeface="PT Serif"/>
                <a:ea typeface="PT Serif"/>
                <a:cs typeface="PT Serif"/>
                <a:sym typeface="PT Serif"/>
              </a:rPr>
              <a:t>| the world   | "accion"  |</a:t>
            </a:r>
            <a:endParaRPr sz="1100" b="0" i="0" u="none" strike="noStrike" cap="none">
              <a:solidFill>
                <a:srgbClr val="000000"/>
              </a:solidFill>
              <a:latin typeface="PT Serif"/>
              <a:ea typeface="PT Serif"/>
              <a:cs typeface="PT Serif"/>
              <a:sym typeface="PT Serif"/>
            </a:endParaRPr>
          </a:p>
          <a:p>
            <a:pPr marL="914400" marR="0" lvl="0" indent="0" algn="l" rtl="0">
              <a:lnSpc>
                <a:spcPct val="130000"/>
              </a:lnSpc>
              <a:spcBef>
                <a:spcPts val="1000"/>
              </a:spcBef>
              <a:spcAft>
                <a:spcPts val="0"/>
              </a:spcAft>
              <a:buClr>
                <a:srgbClr val="000000"/>
              </a:buClr>
              <a:buSzPts val="1100"/>
              <a:buFont typeface="Arial"/>
              <a:buNone/>
            </a:pPr>
            <a:r>
              <a:rPr lang="es" sz="1100" b="0" i="0" u="none" strike="noStrike" cap="none">
                <a:solidFill>
                  <a:srgbClr val="000000"/>
                </a:solidFill>
                <a:latin typeface="PT Serif"/>
                <a:ea typeface="PT Serif"/>
                <a:cs typeface="PT Serif"/>
                <a:sym typeface="PT Serif"/>
              </a:rPr>
              <a:t>+-------------+-----------+</a:t>
            </a:r>
            <a:endParaRPr sz="1100" b="0" i="0" u="none" strike="noStrike" cap="none">
              <a:solidFill>
                <a:srgbClr val="000000"/>
              </a:solidFill>
              <a:latin typeface="PT Serif"/>
              <a:ea typeface="PT Serif"/>
              <a:cs typeface="PT Serif"/>
              <a:sym typeface="PT Serif"/>
            </a:endParaRPr>
          </a:p>
          <a:p>
            <a:pPr marL="0" marR="0" lvl="0" indent="0" algn="l" rtl="0">
              <a:lnSpc>
                <a:spcPct val="130000"/>
              </a:lnSpc>
              <a:spcBef>
                <a:spcPts val="1200"/>
              </a:spcBef>
              <a:spcAft>
                <a:spcPts val="0"/>
              </a:spcAft>
              <a:buClr>
                <a:srgbClr val="000000"/>
              </a:buClr>
              <a:buSzPts val="1100"/>
              <a:buFont typeface="Arial"/>
              <a:buNone/>
            </a:pPr>
            <a:r>
              <a:rPr lang="es" sz="1100" b="0" i="0" u="none" strike="noStrike" cap="none">
                <a:solidFill>
                  <a:srgbClr val="000000"/>
                </a:solidFill>
                <a:latin typeface="PT Serif"/>
                <a:ea typeface="PT Serif"/>
                <a:cs typeface="PT Serif"/>
                <a:sym typeface="PT Serif"/>
              </a:rPr>
              <a:t>El operador corto -&gt;brinda la misma funcionalidad que JSON\_EXTRACT</a:t>
            </a:r>
            <a:endParaRPr sz="1100" b="0" i="0" u="none" strike="noStrike" cap="none">
              <a:solidFill>
                <a:srgbClr val="000000"/>
              </a:solidFill>
              <a:latin typeface="PT Serif"/>
              <a:ea typeface="PT Serif"/>
              <a:cs typeface="PT Serif"/>
              <a:sym typeface="PT Serif"/>
            </a:endParaRPr>
          </a:p>
          <a:p>
            <a:pPr marL="0" marR="0" lvl="0" indent="0" algn="l" rtl="0">
              <a:lnSpc>
                <a:spcPct val="130000"/>
              </a:lnSpc>
              <a:spcBef>
                <a:spcPts val="1200"/>
              </a:spcBef>
              <a:spcAft>
                <a:spcPts val="0"/>
              </a:spcAft>
              <a:buClr>
                <a:srgbClr val="000000"/>
              </a:buClr>
              <a:buSzPts val="1100"/>
              <a:buFont typeface="Arial"/>
              <a:buNone/>
            </a:pPr>
            <a:r>
              <a:rPr lang="es" sz="1100" b="0" i="0" u="none" strike="noStrike" cap="none">
                <a:solidFill>
                  <a:srgbClr val="000000"/>
                </a:solidFill>
                <a:latin typeface="PT Serif"/>
                <a:ea typeface="PT Serif"/>
                <a:cs typeface="PT Serif"/>
                <a:sym typeface="PT Serif"/>
              </a:rPr>
              <a:t>SELECT titulo, etiquetas-&gt;'$.acerca.genero' AS Genero FROM movies;</a:t>
            </a:r>
            <a:endParaRPr sz="1100" b="0" i="0" u="none" strike="noStrike" cap="none">
              <a:solidFill>
                <a:srgbClr val="000000"/>
              </a:solidFill>
              <a:latin typeface="PT Serif"/>
              <a:ea typeface="PT Serif"/>
              <a:cs typeface="PT Serif"/>
              <a:sym typeface="PT Serif"/>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83"/>
          <p:cNvSpPr txBox="1">
            <a:spLocks noGrp="1"/>
          </p:cNvSpPr>
          <p:nvPr>
            <p:ph type="title"/>
          </p:nvPr>
        </p:nvSpPr>
        <p:spPr>
          <a:xfrm>
            <a:off x="226075" y="1078350"/>
            <a:ext cx="2808000" cy="923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11110"/>
              <a:buNone/>
            </a:pPr>
            <a:endParaRPr/>
          </a:p>
          <a:p>
            <a:pPr marL="0" lvl="0" indent="0" algn="l" rtl="0">
              <a:lnSpc>
                <a:spcPct val="100000"/>
              </a:lnSpc>
              <a:spcBef>
                <a:spcPts val="0"/>
              </a:spcBef>
              <a:spcAft>
                <a:spcPts val="0"/>
              </a:spcAft>
              <a:buSzPct val="111110"/>
              <a:buNone/>
            </a:pPr>
            <a:endParaRPr/>
          </a:p>
          <a:p>
            <a:pPr marL="0" lvl="0" indent="0" algn="l" rtl="0">
              <a:lnSpc>
                <a:spcPct val="100000"/>
              </a:lnSpc>
              <a:spcBef>
                <a:spcPts val="0"/>
              </a:spcBef>
              <a:spcAft>
                <a:spcPts val="0"/>
              </a:spcAft>
              <a:buSzPct val="111110"/>
              <a:buNone/>
            </a:pPr>
            <a:r>
              <a:rPr lang="es"/>
              <a:t>Equivalencia de un modelo de datos relacional y JSON</a:t>
            </a:r>
            <a:endParaRPr/>
          </a:p>
          <a:p>
            <a:pPr marL="0" lvl="0" indent="0" algn="l" rtl="0">
              <a:lnSpc>
                <a:spcPct val="100000"/>
              </a:lnSpc>
              <a:spcBef>
                <a:spcPts val="0"/>
              </a:spcBef>
              <a:spcAft>
                <a:spcPts val="0"/>
              </a:spcAft>
              <a:buSzPct val="111110"/>
              <a:buNone/>
            </a:pPr>
            <a:endParaRPr/>
          </a:p>
        </p:txBody>
      </p:sp>
      <p:sp>
        <p:nvSpPr>
          <p:cNvPr id="555" name="Google Shape;555;p83"/>
          <p:cNvSpPr txBox="1">
            <a:spLocks noGrp="1"/>
          </p:cNvSpPr>
          <p:nvPr>
            <p:ph type="body" idx="1"/>
          </p:nvPr>
        </p:nvSpPr>
        <p:spPr>
          <a:xfrm>
            <a:off x="154975" y="2117900"/>
            <a:ext cx="2879100" cy="251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s" sz="1400">
                <a:solidFill>
                  <a:srgbClr val="FFFFFF"/>
                </a:solidFill>
                <a:latin typeface="PT Serif"/>
                <a:ea typeface="PT Serif"/>
                <a:cs typeface="PT Serif"/>
                <a:sym typeface="PT Serif"/>
              </a:rPr>
              <a:t>El uso de JSOn en el modelo relacional depende mucho del soporte que tenga en una actualización dada. </a:t>
            </a:r>
            <a:endParaRPr sz="1400">
              <a:solidFill>
                <a:srgbClr val="FFFFFF"/>
              </a:solidFill>
              <a:latin typeface="PT Serif"/>
              <a:ea typeface="PT Serif"/>
              <a:cs typeface="PT Serif"/>
              <a:sym typeface="PT Serif"/>
            </a:endParaRPr>
          </a:p>
          <a:p>
            <a:pPr marL="0" lvl="0" indent="0" algn="l" rtl="0">
              <a:lnSpc>
                <a:spcPct val="115000"/>
              </a:lnSpc>
              <a:spcBef>
                <a:spcPts val="1200"/>
              </a:spcBef>
              <a:spcAft>
                <a:spcPts val="1200"/>
              </a:spcAft>
              <a:buSzPts val="1200"/>
              <a:buNone/>
            </a:pPr>
            <a:r>
              <a:rPr lang="es" sz="1400">
                <a:solidFill>
                  <a:srgbClr val="FFFFFF"/>
                </a:solidFill>
                <a:latin typeface="PT Serif"/>
                <a:ea typeface="PT Serif"/>
                <a:cs typeface="PT Serif"/>
                <a:sym typeface="PT Serif"/>
              </a:rPr>
              <a:t>Por ejemplo, no es igual el manejo de Json en MariaDB que en MySql, al menos en las últimas versiones de 2021. </a:t>
            </a:r>
            <a:endParaRPr sz="1400">
              <a:solidFill>
                <a:srgbClr val="FFFFFF"/>
              </a:solidFill>
              <a:latin typeface="PT Serif"/>
              <a:ea typeface="PT Serif"/>
              <a:cs typeface="PT Serif"/>
              <a:sym typeface="PT Serif"/>
            </a:endParaRPr>
          </a:p>
        </p:txBody>
      </p:sp>
      <p:sp>
        <p:nvSpPr>
          <p:cNvPr id="556" name="Google Shape;556;p83"/>
          <p:cNvSpPr txBox="1"/>
          <p:nvPr/>
        </p:nvSpPr>
        <p:spPr>
          <a:xfrm>
            <a:off x="3677250" y="186200"/>
            <a:ext cx="5197800" cy="4666800"/>
          </a:xfrm>
          <a:prstGeom prst="rect">
            <a:avLst/>
          </a:prstGeom>
          <a:noFill/>
          <a:ln>
            <a:noFill/>
          </a:ln>
        </p:spPr>
        <p:txBody>
          <a:bodyPr spcFirstLastPara="1" wrap="square" lIns="91425" tIns="91425" rIns="91425" bIns="91425" anchor="t" anchorCtr="0">
            <a:spAutoFit/>
          </a:bodyPr>
          <a:lstStyle/>
          <a:p>
            <a:pPr marL="0" marR="0" lvl="0" indent="0" algn="l" rtl="0">
              <a:lnSpc>
                <a:spcPct val="130000"/>
              </a:lnSpc>
              <a:spcBef>
                <a:spcPts val="1400"/>
              </a:spcBef>
              <a:spcAft>
                <a:spcPts val="0"/>
              </a:spcAft>
              <a:buClr>
                <a:srgbClr val="000000"/>
              </a:buClr>
              <a:buSzPts val="1100"/>
              <a:buFont typeface="Arial"/>
              <a:buNone/>
            </a:pPr>
            <a:r>
              <a:rPr lang="es" sz="1100" b="1" i="0" u="none" strike="noStrike" cap="none">
                <a:solidFill>
                  <a:srgbClr val="000000"/>
                </a:solidFill>
                <a:latin typeface="PT Serif"/>
                <a:ea typeface="PT Serif"/>
                <a:cs typeface="PT Serif"/>
                <a:sym typeface="PT Serif"/>
              </a:rPr>
              <a:t>Actualización de registros tipo JSON</a:t>
            </a:r>
            <a:endParaRPr sz="1100" b="1" i="0" u="none" strike="noStrike" cap="none">
              <a:solidFill>
                <a:srgbClr val="000000"/>
              </a:solidFill>
              <a:latin typeface="PT Serif"/>
              <a:ea typeface="PT Serif"/>
              <a:cs typeface="PT Serif"/>
              <a:sym typeface="PT Serif"/>
            </a:endParaRPr>
          </a:p>
          <a:p>
            <a:pPr marL="0" marR="0" lvl="0" indent="0" algn="l" rtl="0">
              <a:lnSpc>
                <a:spcPct val="130000"/>
              </a:lnSpc>
              <a:spcBef>
                <a:spcPts val="1200"/>
              </a:spcBef>
              <a:spcAft>
                <a:spcPts val="0"/>
              </a:spcAft>
              <a:buClr>
                <a:srgbClr val="000000"/>
              </a:buClr>
              <a:buSzPts val="1100"/>
              <a:buFont typeface="Arial"/>
              <a:buNone/>
            </a:pPr>
            <a:r>
              <a:rPr lang="es" sz="1100" b="0" i="0" u="none" strike="noStrike" cap="none">
                <a:solidFill>
                  <a:srgbClr val="000000"/>
                </a:solidFill>
                <a:latin typeface="PT Serif"/>
                <a:ea typeface="PT Serif"/>
                <a:cs typeface="PT Serif"/>
                <a:sym typeface="PT Serif"/>
              </a:rPr>
              <a:t>Si bien ya tenemos datos guardados, para poder modificarlos  hacemos uso del método JSON\_REPLACE el cual requiere 3 argumentos</a:t>
            </a:r>
            <a:endParaRPr sz="1100" b="0" i="0" u="none" strike="noStrike" cap="none">
              <a:solidFill>
                <a:srgbClr val="000000"/>
              </a:solidFill>
              <a:latin typeface="PT Serif"/>
              <a:ea typeface="PT Serif"/>
              <a:cs typeface="PT Serif"/>
              <a:sym typeface="PT Serif"/>
            </a:endParaRPr>
          </a:p>
          <a:p>
            <a:pPr marL="457200" marR="0" lvl="0" indent="-298450" algn="l" rtl="0">
              <a:lnSpc>
                <a:spcPct val="130000"/>
              </a:lnSpc>
              <a:spcBef>
                <a:spcPts val="1200"/>
              </a:spcBef>
              <a:spcAft>
                <a:spcPts val="0"/>
              </a:spcAft>
              <a:buClr>
                <a:srgbClr val="000000"/>
              </a:buClr>
              <a:buSzPts val="1100"/>
              <a:buFont typeface="PT Serif"/>
              <a:buAutoNum type="arabicPeriod"/>
            </a:pPr>
            <a:r>
              <a:rPr lang="es" sz="1100" b="0" i="0" u="none" strike="noStrike" cap="none">
                <a:solidFill>
                  <a:srgbClr val="000000"/>
                </a:solidFill>
                <a:latin typeface="PT Serif"/>
                <a:ea typeface="PT Serif"/>
                <a:cs typeface="PT Serif"/>
                <a:sym typeface="PT Serif"/>
              </a:rPr>
              <a:t>El nombre de la columna</a:t>
            </a:r>
            <a:endParaRPr sz="1100" b="0" i="0" u="none" strike="noStrike" cap="none">
              <a:solidFill>
                <a:srgbClr val="000000"/>
              </a:solidFill>
              <a:latin typeface="PT Serif"/>
              <a:ea typeface="PT Serif"/>
              <a:cs typeface="PT Serif"/>
              <a:sym typeface="PT Serif"/>
            </a:endParaRPr>
          </a:p>
          <a:p>
            <a:pPr marL="457200" marR="0" lvl="0" indent="-298450" algn="l" rtl="0">
              <a:lnSpc>
                <a:spcPct val="130000"/>
              </a:lnSpc>
              <a:spcBef>
                <a:spcPts val="0"/>
              </a:spcBef>
              <a:spcAft>
                <a:spcPts val="0"/>
              </a:spcAft>
              <a:buClr>
                <a:srgbClr val="000000"/>
              </a:buClr>
              <a:buSzPts val="1100"/>
              <a:buFont typeface="PT Serif"/>
              <a:buAutoNum type="arabicPeriod"/>
            </a:pPr>
            <a:r>
              <a:rPr lang="es" sz="1100" b="0" i="0" u="none" strike="noStrike" cap="none">
                <a:solidFill>
                  <a:srgbClr val="000000"/>
                </a:solidFill>
                <a:latin typeface="PT Serif"/>
                <a:ea typeface="PT Serif"/>
                <a:cs typeface="PT Serif"/>
                <a:sym typeface="PT Serif"/>
              </a:rPr>
              <a:t>La clave exacta a donde se va a hacer la modificación en la estructura JSON</a:t>
            </a:r>
            <a:endParaRPr sz="1100" b="0" i="0" u="none" strike="noStrike" cap="none">
              <a:solidFill>
                <a:srgbClr val="000000"/>
              </a:solidFill>
              <a:latin typeface="PT Serif"/>
              <a:ea typeface="PT Serif"/>
              <a:cs typeface="PT Serif"/>
              <a:sym typeface="PT Serif"/>
            </a:endParaRPr>
          </a:p>
          <a:p>
            <a:pPr marL="457200" marR="0" lvl="0" indent="-298450" algn="l" rtl="0">
              <a:lnSpc>
                <a:spcPct val="130000"/>
              </a:lnSpc>
              <a:spcBef>
                <a:spcPts val="0"/>
              </a:spcBef>
              <a:spcAft>
                <a:spcPts val="0"/>
              </a:spcAft>
              <a:buClr>
                <a:srgbClr val="000000"/>
              </a:buClr>
              <a:buSzPts val="1100"/>
              <a:buFont typeface="PT Serif"/>
              <a:buAutoNum type="arabicPeriod"/>
            </a:pPr>
            <a:r>
              <a:rPr lang="es" sz="1100" b="0" i="0" u="none" strike="noStrike" cap="none">
                <a:solidFill>
                  <a:srgbClr val="000000"/>
                </a:solidFill>
                <a:latin typeface="PT Serif"/>
                <a:ea typeface="PT Serif"/>
                <a:cs typeface="PT Serif"/>
                <a:sym typeface="PT Serif"/>
              </a:rPr>
              <a:t>El valor que se va a introducir para hacer la modificación</a:t>
            </a:r>
            <a:endParaRPr sz="1100" b="0" i="0" u="none" strike="noStrike" cap="none">
              <a:solidFill>
                <a:srgbClr val="000000"/>
              </a:solidFill>
              <a:latin typeface="PT Serif"/>
              <a:ea typeface="PT Serif"/>
              <a:cs typeface="PT Serif"/>
              <a:sym typeface="PT Serif"/>
            </a:endParaRPr>
          </a:p>
          <a:p>
            <a:pPr marL="457200" marR="0" lvl="0" indent="0" algn="l" rtl="0">
              <a:lnSpc>
                <a:spcPct val="130000"/>
              </a:lnSpc>
              <a:spcBef>
                <a:spcPts val="1200"/>
              </a:spcBef>
              <a:spcAft>
                <a:spcPts val="0"/>
              </a:spcAft>
              <a:buClr>
                <a:srgbClr val="000000"/>
              </a:buClr>
              <a:buSzPts val="1100"/>
              <a:buFont typeface="Arial"/>
              <a:buNone/>
            </a:pPr>
            <a:r>
              <a:rPr lang="es" sz="1100" b="0" i="0" u="none" strike="noStrike" cap="none">
                <a:solidFill>
                  <a:srgbClr val="000000"/>
                </a:solidFill>
                <a:latin typeface="PT Serif"/>
                <a:ea typeface="PT Serif"/>
                <a:cs typeface="PT Serif"/>
                <a:sym typeface="PT Serif"/>
              </a:rPr>
              <a:t>UPDATE movies SET etiquetas = JSON_REPLACE(etiquetas, '$.acerca.genero', 'romance') </a:t>
            </a:r>
            <a:endParaRPr sz="1100" b="0" i="0" u="none" strike="noStrike" cap="none">
              <a:solidFill>
                <a:srgbClr val="000000"/>
              </a:solidFill>
              <a:latin typeface="PT Serif"/>
              <a:ea typeface="PT Serif"/>
              <a:cs typeface="PT Serif"/>
              <a:sym typeface="PT Serif"/>
            </a:endParaRPr>
          </a:p>
          <a:p>
            <a:pPr marL="457200" marR="0" lvl="0" indent="0" algn="l" rtl="0">
              <a:lnSpc>
                <a:spcPct val="130000"/>
              </a:lnSpc>
              <a:spcBef>
                <a:spcPts val="1000"/>
              </a:spcBef>
              <a:spcAft>
                <a:spcPts val="0"/>
              </a:spcAft>
              <a:buClr>
                <a:srgbClr val="000000"/>
              </a:buClr>
              <a:buSzPts val="1100"/>
              <a:buFont typeface="Arial"/>
              <a:buNone/>
            </a:pPr>
            <a:r>
              <a:rPr lang="es" sz="1100" b="0" i="0" u="none" strike="noStrike" cap="none">
                <a:solidFill>
                  <a:srgbClr val="000000"/>
                </a:solidFill>
                <a:latin typeface="PT Serif"/>
                <a:ea typeface="PT Serif"/>
                <a:cs typeface="PT Serif"/>
                <a:sym typeface="PT Serif"/>
              </a:rPr>
              <a:t>WHERE titulo = 'the world';</a:t>
            </a:r>
            <a:endParaRPr sz="1100" b="0" i="0" u="none" strike="noStrike" cap="none">
              <a:solidFill>
                <a:srgbClr val="000000"/>
              </a:solidFill>
              <a:latin typeface="PT Serif"/>
              <a:ea typeface="PT Serif"/>
              <a:cs typeface="PT Serif"/>
              <a:sym typeface="PT Serif"/>
            </a:endParaRPr>
          </a:p>
          <a:p>
            <a:pPr marL="457200" marR="0" lvl="0" indent="0" algn="l" rtl="0">
              <a:lnSpc>
                <a:spcPct val="130000"/>
              </a:lnSpc>
              <a:spcBef>
                <a:spcPts val="1000"/>
              </a:spcBef>
              <a:spcAft>
                <a:spcPts val="0"/>
              </a:spcAft>
              <a:buClr>
                <a:srgbClr val="000000"/>
              </a:buClr>
              <a:buSzPts val="1100"/>
              <a:buFont typeface="Arial"/>
              <a:buNone/>
            </a:pPr>
            <a:r>
              <a:rPr lang="es" sz="1100" b="0" i="0" u="none" strike="noStrike" cap="none">
                <a:solidFill>
                  <a:srgbClr val="000000"/>
                </a:solidFill>
                <a:latin typeface="PT Serif"/>
                <a:ea typeface="PT Serif"/>
                <a:cs typeface="PT Serif"/>
                <a:sym typeface="PT Serif"/>
              </a:rPr>
              <a:t>+----+-----------+---------------------------------------------------+</a:t>
            </a:r>
            <a:endParaRPr sz="1100" b="0" i="0" u="none" strike="noStrike" cap="none">
              <a:solidFill>
                <a:srgbClr val="000000"/>
              </a:solidFill>
              <a:latin typeface="PT Serif"/>
              <a:ea typeface="PT Serif"/>
              <a:cs typeface="PT Serif"/>
              <a:sym typeface="PT Serif"/>
            </a:endParaRPr>
          </a:p>
          <a:p>
            <a:pPr marL="457200" marR="0" lvl="0" indent="0" algn="l" rtl="0">
              <a:lnSpc>
                <a:spcPct val="130000"/>
              </a:lnSpc>
              <a:spcBef>
                <a:spcPts val="1000"/>
              </a:spcBef>
              <a:spcAft>
                <a:spcPts val="0"/>
              </a:spcAft>
              <a:buClr>
                <a:srgbClr val="000000"/>
              </a:buClr>
              <a:buSzPts val="1100"/>
              <a:buFont typeface="Arial"/>
              <a:buNone/>
            </a:pPr>
            <a:r>
              <a:rPr lang="es" sz="1100" b="0" i="0" u="none" strike="noStrike" cap="none">
                <a:solidFill>
                  <a:srgbClr val="000000"/>
                </a:solidFill>
                <a:latin typeface="PT Serif"/>
                <a:ea typeface="PT Serif"/>
                <a:cs typeface="PT Serif"/>
                <a:sym typeface="PT Serif"/>
              </a:rPr>
              <a:t>| id | titulo    | etiquetas                                         |</a:t>
            </a:r>
            <a:endParaRPr sz="1100" b="0" i="0" u="none" strike="noStrike" cap="none">
              <a:solidFill>
                <a:srgbClr val="000000"/>
              </a:solidFill>
              <a:latin typeface="PT Serif"/>
              <a:ea typeface="PT Serif"/>
              <a:cs typeface="PT Serif"/>
              <a:sym typeface="PT Serif"/>
            </a:endParaRPr>
          </a:p>
          <a:p>
            <a:pPr marL="457200" marR="0" lvl="0" indent="0" algn="l" rtl="0">
              <a:lnSpc>
                <a:spcPct val="130000"/>
              </a:lnSpc>
              <a:spcBef>
                <a:spcPts val="1000"/>
              </a:spcBef>
              <a:spcAft>
                <a:spcPts val="0"/>
              </a:spcAft>
              <a:buClr>
                <a:srgbClr val="000000"/>
              </a:buClr>
              <a:buSzPts val="1100"/>
              <a:buFont typeface="Arial"/>
              <a:buNone/>
            </a:pPr>
            <a:r>
              <a:rPr lang="es" sz="1100" b="0" i="0" u="none" strike="noStrike" cap="none">
                <a:solidFill>
                  <a:srgbClr val="000000"/>
                </a:solidFill>
                <a:latin typeface="PT Serif"/>
                <a:ea typeface="PT Serif"/>
                <a:cs typeface="PT Serif"/>
                <a:sym typeface="PT Serif"/>
              </a:rPr>
              <a:t>+----+-----------+---------------------------------------------------+</a:t>
            </a:r>
            <a:endParaRPr sz="1100" b="0" i="0" u="none" strike="noStrike" cap="none">
              <a:solidFill>
                <a:srgbClr val="000000"/>
              </a:solidFill>
              <a:latin typeface="PT Serif"/>
              <a:ea typeface="PT Serif"/>
              <a:cs typeface="PT Serif"/>
              <a:sym typeface="PT Serif"/>
            </a:endParaRPr>
          </a:p>
          <a:p>
            <a:pPr marL="457200" marR="0" lvl="0" indent="0" algn="l" rtl="0">
              <a:lnSpc>
                <a:spcPct val="130000"/>
              </a:lnSpc>
              <a:spcBef>
                <a:spcPts val="1000"/>
              </a:spcBef>
              <a:spcAft>
                <a:spcPts val="0"/>
              </a:spcAft>
              <a:buClr>
                <a:srgbClr val="000000"/>
              </a:buClr>
              <a:buSzPts val="1100"/>
              <a:buFont typeface="Arial"/>
              <a:buNone/>
            </a:pPr>
            <a:r>
              <a:rPr lang="es" sz="1100" b="0" i="0" u="none" strike="noStrike" cap="none">
                <a:solidFill>
                  <a:srgbClr val="000000"/>
                </a:solidFill>
                <a:latin typeface="PT Serif"/>
                <a:ea typeface="PT Serif"/>
                <a:cs typeface="PT Serif"/>
                <a:sym typeface="PT Serif"/>
              </a:rPr>
              <a:t>|  2 | the world | {"acerca": {"genero": "romance", "genial": true}} |</a:t>
            </a:r>
            <a:endParaRPr sz="1100" b="0" i="0" u="none" strike="noStrike" cap="none">
              <a:solidFill>
                <a:srgbClr val="000000"/>
              </a:solidFill>
              <a:latin typeface="PT Serif"/>
              <a:ea typeface="PT Serif"/>
              <a:cs typeface="PT Serif"/>
              <a:sym typeface="PT Serif"/>
            </a:endParaRPr>
          </a:p>
          <a:p>
            <a:pPr marL="457200" marR="0" lvl="0" indent="0" algn="l" rtl="0">
              <a:lnSpc>
                <a:spcPct val="130000"/>
              </a:lnSpc>
              <a:spcBef>
                <a:spcPts val="1000"/>
              </a:spcBef>
              <a:spcAft>
                <a:spcPts val="0"/>
              </a:spcAft>
              <a:buClr>
                <a:srgbClr val="000000"/>
              </a:buClr>
              <a:buSzPts val="1100"/>
              <a:buFont typeface="Arial"/>
              <a:buNone/>
            </a:pPr>
            <a:r>
              <a:rPr lang="es" sz="1100" b="0" i="0" u="none" strike="noStrike" cap="none">
                <a:solidFill>
                  <a:srgbClr val="000000"/>
                </a:solidFill>
                <a:latin typeface="PT Serif"/>
                <a:ea typeface="PT Serif"/>
                <a:cs typeface="PT Serif"/>
                <a:sym typeface="PT Serif"/>
              </a:rPr>
              <a:t>+----+-----------+---------------------------------------------------+</a:t>
            </a:r>
            <a:endParaRPr sz="1100" b="0" i="0" u="none" strike="noStrike" cap="none">
              <a:solidFill>
                <a:srgbClr val="000000"/>
              </a:solidFill>
              <a:latin typeface="PT Serif"/>
              <a:ea typeface="PT Serif"/>
              <a:cs typeface="PT Serif"/>
              <a:sym typeface="PT Serif"/>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84"/>
          <p:cNvSpPr txBox="1">
            <a:spLocks noGrp="1"/>
          </p:cNvSpPr>
          <p:nvPr>
            <p:ph type="title"/>
          </p:nvPr>
        </p:nvSpPr>
        <p:spPr>
          <a:xfrm>
            <a:off x="226075" y="1078350"/>
            <a:ext cx="2808000" cy="923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11110"/>
              <a:buNone/>
            </a:pPr>
            <a:endParaRPr/>
          </a:p>
          <a:p>
            <a:pPr marL="0" lvl="0" indent="0" algn="l" rtl="0">
              <a:lnSpc>
                <a:spcPct val="100000"/>
              </a:lnSpc>
              <a:spcBef>
                <a:spcPts val="0"/>
              </a:spcBef>
              <a:spcAft>
                <a:spcPts val="0"/>
              </a:spcAft>
              <a:buSzPct val="111110"/>
              <a:buNone/>
            </a:pPr>
            <a:endParaRPr/>
          </a:p>
          <a:p>
            <a:pPr marL="0" lvl="0" indent="0" algn="l" rtl="0">
              <a:lnSpc>
                <a:spcPct val="100000"/>
              </a:lnSpc>
              <a:spcBef>
                <a:spcPts val="0"/>
              </a:spcBef>
              <a:spcAft>
                <a:spcPts val="0"/>
              </a:spcAft>
              <a:buSzPct val="111110"/>
              <a:buNone/>
            </a:pPr>
            <a:r>
              <a:rPr lang="es"/>
              <a:t>Equivalencia de un modelo de datos relacional y JSON</a:t>
            </a:r>
            <a:endParaRPr/>
          </a:p>
          <a:p>
            <a:pPr marL="0" lvl="0" indent="0" algn="l" rtl="0">
              <a:lnSpc>
                <a:spcPct val="100000"/>
              </a:lnSpc>
              <a:spcBef>
                <a:spcPts val="0"/>
              </a:spcBef>
              <a:spcAft>
                <a:spcPts val="0"/>
              </a:spcAft>
              <a:buSzPct val="111110"/>
              <a:buNone/>
            </a:pPr>
            <a:endParaRPr/>
          </a:p>
        </p:txBody>
      </p:sp>
      <p:sp>
        <p:nvSpPr>
          <p:cNvPr id="562" name="Google Shape;562;p84"/>
          <p:cNvSpPr txBox="1">
            <a:spLocks noGrp="1"/>
          </p:cNvSpPr>
          <p:nvPr>
            <p:ph type="body" idx="1"/>
          </p:nvPr>
        </p:nvSpPr>
        <p:spPr>
          <a:xfrm>
            <a:off x="154975" y="2117900"/>
            <a:ext cx="2879100" cy="251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s" sz="1400">
                <a:solidFill>
                  <a:srgbClr val="FFFFFF"/>
                </a:solidFill>
                <a:latin typeface="PT Serif"/>
                <a:ea typeface="PT Serif"/>
                <a:cs typeface="PT Serif"/>
                <a:sym typeface="PT Serif"/>
              </a:rPr>
              <a:t>El uso de JSOn en el modelo relacional depende mucho del soporte que tenga en una actualización dada. </a:t>
            </a:r>
            <a:endParaRPr sz="1400">
              <a:solidFill>
                <a:srgbClr val="FFFFFF"/>
              </a:solidFill>
              <a:latin typeface="PT Serif"/>
              <a:ea typeface="PT Serif"/>
              <a:cs typeface="PT Serif"/>
              <a:sym typeface="PT Serif"/>
            </a:endParaRPr>
          </a:p>
          <a:p>
            <a:pPr marL="0" lvl="0" indent="0" algn="l" rtl="0">
              <a:lnSpc>
                <a:spcPct val="115000"/>
              </a:lnSpc>
              <a:spcBef>
                <a:spcPts val="1200"/>
              </a:spcBef>
              <a:spcAft>
                <a:spcPts val="1200"/>
              </a:spcAft>
              <a:buSzPts val="1200"/>
              <a:buNone/>
            </a:pPr>
            <a:r>
              <a:rPr lang="es" sz="1400">
                <a:solidFill>
                  <a:srgbClr val="FFFFFF"/>
                </a:solidFill>
                <a:latin typeface="PT Serif"/>
                <a:ea typeface="PT Serif"/>
                <a:cs typeface="PT Serif"/>
                <a:sym typeface="PT Serif"/>
              </a:rPr>
              <a:t>Por ejemplo, no es igual el manejo de Json en MariaDB que en MySql, al menos en las últimas versiones de 2021. </a:t>
            </a:r>
            <a:endParaRPr sz="1400">
              <a:solidFill>
                <a:srgbClr val="FFFFFF"/>
              </a:solidFill>
              <a:latin typeface="PT Serif"/>
              <a:ea typeface="PT Serif"/>
              <a:cs typeface="PT Serif"/>
              <a:sym typeface="PT Serif"/>
            </a:endParaRPr>
          </a:p>
        </p:txBody>
      </p:sp>
      <p:sp>
        <p:nvSpPr>
          <p:cNvPr id="563" name="Google Shape;563;p84"/>
          <p:cNvSpPr txBox="1"/>
          <p:nvPr/>
        </p:nvSpPr>
        <p:spPr>
          <a:xfrm>
            <a:off x="3677275" y="550800"/>
            <a:ext cx="5166600" cy="3944400"/>
          </a:xfrm>
          <a:prstGeom prst="rect">
            <a:avLst/>
          </a:prstGeom>
          <a:noFill/>
          <a:ln>
            <a:noFill/>
          </a:ln>
        </p:spPr>
        <p:txBody>
          <a:bodyPr spcFirstLastPara="1" wrap="square" lIns="91425" tIns="91425" rIns="91425" bIns="91425" anchor="t" anchorCtr="0">
            <a:spAutoFit/>
          </a:bodyPr>
          <a:lstStyle/>
          <a:p>
            <a:pPr marL="0" marR="0" lvl="0" indent="0" algn="l" rtl="0">
              <a:lnSpc>
                <a:spcPct val="130000"/>
              </a:lnSpc>
              <a:spcBef>
                <a:spcPts val="1400"/>
              </a:spcBef>
              <a:spcAft>
                <a:spcPts val="0"/>
              </a:spcAft>
              <a:buClr>
                <a:srgbClr val="000000"/>
              </a:buClr>
              <a:buSzPts val="1100"/>
              <a:buFont typeface="Arial"/>
              <a:buNone/>
            </a:pPr>
            <a:r>
              <a:rPr lang="es" sz="1100" b="1" i="0" u="none" strike="noStrike" cap="none">
                <a:solidFill>
                  <a:srgbClr val="000000"/>
                </a:solidFill>
                <a:latin typeface="PT Serif"/>
                <a:ea typeface="PT Serif"/>
                <a:cs typeface="PT Serif"/>
                <a:sym typeface="PT Serif"/>
              </a:rPr>
              <a:t> Eliminación de un registro tipo JSON</a:t>
            </a:r>
            <a:endParaRPr sz="1100" b="1" i="0" u="none" strike="noStrike" cap="none">
              <a:solidFill>
                <a:srgbClr val="000000"/>
              </a:solidFill>
              <a:latin typeface="PT Serif"/>
              <a:ea typeface="PT Serif"/>
              <a:cs typeface="PT Serif"/>
              <a:sym typeface="PT Serif"/>
            </a:endParaRPr>
          </a:p>
          <a:p>
            <a:pPr marL="0" marR="0" lvl="0" indent="0" algn="l" rtl="0">
              <a:lnSpc>
                <a:spcPct val="130000"/>
              </a:lnSpc>
              <a:spcBef>
                <a:spcPts val="1200"/>
              </a:spcBef>
              <a:spcAft>
                <a:spcPts val="0"/>
              </a:spcAft>
              <a:buClr>
                <a:srgbClr val="000000"/>
              </a:buClr>
              <a:buSzPts val="1100"/>
              <a:buFont typeface="Arial"/>
              <a:buNone/>
            </a:pPr>
            <a:r>
              <a:rPr lang="es" sz="1100" b="0" i="0" u="none" strike="noStrike" cap="none">
                <a:solidFill>
                  <a:srgbClr val="000000"/>
                </a:solidFill>
                <a:latin typeface="PT Serif"/>
                <a:ea typeface="PT Serif"/>
                <a:cs typeface="PT Serif"/>
                <a:sym typeface="PT Serif"/>
              </a:rPr>
              <a:t>Si ahora por ejemplo queremos eliminar un elemento, usando WHERE para comparar contra un registro tipo JSON debería ser del modo siguiente a través del método JSON\_EXTRACT</a:t>
            </a:r>
            <a:endParaRPr sz="1100" b="0" i="0" u="none" strike="noStrike" cap="none">
              <a:solidFill>
                <a:srgbClr val="000000"/>
              </a:solidFill>
              <a:latin typeface="PT Serif"/>
              <a:ea typeface="PT Serif"/>
              <a:cs typeface="PT Serif"/>
              <a:sym typeface="PT Serif"/>
            </a:endParaRPr>
          </a:p>
          <a:p>
            <a:pPr marL="0" marR="0" lvl="0" indent="0" algn="l" rtl="0">
              <a:lnSpc>
                <a:spcPct val="130000"/>
              </a:lnSpc>
              <a:spcBef>
                <a:spcPts val="1200"/>
              </a:spcBef>
              <a:spcAft>
                <a:spcPts val="0"/>
              </a:spcAft>
              <a:buClr>
                <a:srgbClr val="000000"/>
              </a:buClr>
              <a:buSzPts val="1100"/>
              <a:buFont typeface="Arial"/>
              <a:buNone/>
            </a:pPr>
            <a:r>
              <a:rPr lang="es" sz="1100" b="0" i="0" u="none" strike="noStrike" cap="none">
                <a:solidFill>
                  <a:srgbClr val="000000"/>
                </a:solidFill>
                <a:latin typeface="PT Serif"/>
                <a:ea typeface="PT Serif"/>
                <a:cs typeface="PT Serif"/>
                <a:sym typeface="PT Serif"/>
              </a:rPr>
              <a:t>Teniendo en cuenta que usamos JSON\_EXTRACT para extraer precisamente el valor que usaremos para comparar y luego eliminar</a:t>
            </a:r>
            <a:endParaRPr sz="1100" b="0" i="0" u="none" strike="noStrike" cap="none">
              <a:solidFill>
                <a:srgbClr val="000000"/>
              </a:solidFill>
              <a:latin typeface="PT Serif"/>
              <a:ea typeface="PT Serif"/>
              <a:cs typeface="PT Serif"/>
              <a:sym typeface="PT Serif"/>
            </a:endParaRPr>
          </a:p>
          <a:p>
            <a:pPr marL="0" marR="0" lvl="0" indent="0" algn="l" rtl="0">
              <a:lnSpc>
                <a:spcPct val="130000"/>
              </a:lnSpc>
              <a:spcBef>
                <a:spcPts val="1200"/>
              </a:spcBef>
              <a:spcAft>
                <a:spcPts val="0"/>
              </a:spcAft>
              <a:buClr>
                <a:srgbClr val="000000"/>
              </a:buClr>
              <a:buSzPts val="1100"/>
              <a:buFont typeface="Arial"/>
              <a:buNone/>
            </a:pPr>
            <a:r>
              <a:rPr lang="es" sz="1100" b="0" i="0" u="none" strike="noStrike" cap="none">
                <a:solidFill>
                  <a:srgbClr val="000000"/>
                </a:solidFill>
                <a:latin typeface="PT Serif"/>
                <a:ea typeface="PT Serif"/>
                <a:cs typeface="PT Serif"/>
                <a:sym typeface="PT Serif"/>
              </a:rPr>
              <a:t>DELETE FROM movies WHERE id = 1 AND JSON_EXTRACT(etiquetas, '$.acerca.genero') = "drama";</a:t>
            </a:r>
            <a:endParaRPr sz="1100" b="0" i="0" u="none" strike="noStrike" cap="none">
              <a:solidFill>
                <a:srgbClr val="000000"/>
              </a:solidFill>
              <a:latin typeface="PT Serif"/>
              <a:ea typeface="PT Serif"/>
              <a:cs typeface="PT Serif"/>
              <a:sym typeface="PT Serif"/>
            </a:endParaRPr>
          </a:p>
          <a:p>
            <a:pPr marL="0" marR="0" lvl="0" indent="0" algn="l" rtl="0">
              <a:lnSpc>
                <a:spcPct val="130000"/>
              </a:lnSpc>
              <a:spcBef>
                <a:spcPts val="1400"/>
              </a:spcBef>
              <a:spcAft>
                <a:spcPts val="0"/>
              </a:spcAft>
              <a:buClr>
                <a:srgbClr val="000000"/>
              </a:buClr>
              <a:buSzPts val="1100"/>
              <a:buFont typeface="Arial"/>
              <a:buNone/>
            </a:pPr>
            <a:r>
              <a:rPr lang="es" sz="1100" b="1" i="0" u="none" strike="noStrike" cap="none">
                <a:solidFill>
                  <a:srgbClr val="000000"/>
                </a:solidFill>
                <a:latin typeface="PT Serif"/>
                <a:ea typeface="PT Serif"/>
                <a:cs typeface="PT Serif"/>
                <a:sym typeface="PT Serif"/>
              </a:rPr>
              <a:t>Eliminación de un valor dentro de una estructura JSON</a:t>
            </a:r>
            <a:endParaRPr sz="1100" b="1" i="0" u="none" strike="noStrike" cap="none">
              <a:solidFill>
                <a:srgbClr val="000000"/>
              </a:solidFill>
              <a:latin typeface="PT Serif"/>
              <a:ea typeface="PT Serif"/>
              <a:cs typeface="PT Serif"/>
              <a:sym typeface="PT Serif"/>
            </a:endParaRPr>
          </a:p>
          <a:p>
            <a:pPr marL="0" marR="0" lvl="0" indent="0" algn="l" rtl="0">
              <a:lnSpc>
                <a:spcPct val="130000"/>
              </a:lnSpc>
              <a:spcBef>
                <a:spcPts val="1200"/>
              </a:spcBef>
              <a:spcAft>
                <a:spcPts val="0"/>
              </a:spcAft>
              <a:buClr>
                <a:srgbClr val="000000"/>
              </a:buClr>
              <a:buSzPts val="1100"/>
              <a:buFont typeface="Arial"/>
              <a:buNone/>
            </a:pPr>
            <a:r>
              <a:rPr lang="es" sz="1100" b="0" i="0" u="none" strike="noStrike" cap="none">
                <a:solidFill>
                  <a:srgbClr val="000000"/>
                </a:solidFill>
                <a:latin typeface="PT Serif"/>
                <a:ea typeface="PT Serif"/>
                <a:cs typeface="PT Serif"/>
                <a:sym typeface="PT Serif"/>
              </a:rPr>
              <a:t>Ahora en vez de eliminar un registro completo, solo deseamos eliminar el valor true de la clave genial de mi JSON  del modo siguiente</a:t>
            </a:r>
            <a:endParaRPr sz="1100" b="0" i="0" u="none" strike="noStrike" cap="none">
              <a:solidFill>
                <a:srgbClr val="000000"/>
              </a:solidFill>
              <a:latin typeface="PT Serif"/>
              <a:ea typeface="PT Serif"/>
              <a:cs typeface="PT Serif"/>
              <a:sym typeface="PT Serif"/>
            </a:endParaRPr>
          </a:p>
          <a:p>
            <a:pPr marL="0" marR="0" lvl="0" indent="0" algn="l" rtl="0">
              <a:lnSpc>
                <a:spcPct val="130000"/>
              </a:lnSpc>
              <a:spcBef>
                <a:spcPts val="1200"/>
              </a:spcBef>
              <a:spcAft>
                <a:spcPts val="0"/>
              </a:spcAft>
              <a:buClr>
                <a:srgbClr val="000000"/>
              </a:buClr>
              <a:buSzPts val="1100"/>
              <a:buFont typeface="Arial"/>
              <a:buNone/>
            </a:pPr>
            <a:r>
              <a:rPr lang="es" sz="1100" b="0" i="0" u="none" strike="noStrike" cap="none">
                <a:solidFill>
                  <a:srgbClr val="000000"/>
                </a:solidFill>
                <a:latin typeface="PT Serif"/>
                <a:ea typeface="PT Serif"/>
                <a:cs typeface="PT Serif"/>
                <a:sym typeface="PT Serif"/>
              </a:rPr>
              <a:t>UPDATE movies SET etiquetas = JSON_REMOVE(etiquetas, '$.acerca.genero') WHERE id = 1;</a:t>
            </a:r>
            <a:endParaRPr sz="1100" b="0" i="0" u="none" strike="noStrike" cap="none">
              <a:solidFill>
                <a:srgbClr val="000000"/>
              </a:solidFill>
              <a:latin typeface="PT Serif"/>
              <a:ea typeface="PT Serif"/>
              <a:cs typeface="PT Serif"/>
              <a:sym typeface="PT Serif"/>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85"/>
          <p:cNvSpPr txBox="1">
            <a:spLocks noGrp="1"/>
          </p:cNvSpPr>
          <p:nvPr>
            <p:ph type="title"/>
          </p:nvPr>
        </p:nvSpPr>
        <p:spPr>
          <a:xfrm>
            <a:off x="226078" y="357800"/>
            <a:ext cx="2808000" cy="9534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2400"/>
              <a:buNone/>
            </a:pPr>
            <a:r>
              <a:rPr lang="es"/>
              <a:t>JSON</a:t>
            </a:r>
            <a:endParaRPr/>
          </a:p>
        </p:txBody>
      </p:sp>
      <p:sp>
        <p:nvSpPr>
          <p:cNvPr id="569" name="Google Shape;569;p85"/>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rmAutofit lnSpcReduction="20000"/>
          </a:bodyPr>
          <a:lstStyle/>
          <a:p>
            <a:pPr marL="0" marR="0" lvl="0" indent="0" algn="just" rtl="0">
              <a:lnSpc>
                <a:spcPct val="130000"/>
              </a:lnSpc>
              <a:spcBef>
                <a:spcPts val="1000"/>
              </a:spcBef>
              <a:spcAft>
                <a:spcPts val="0"/>
              </a:spcAft>
              <a:buSzPts val="1200"/>
              <a:buNone/>
            </a:pPr>
            <a:r>
              <a:rPr lang="es" sz="1100">
                <a:solidFill>
                  <a:srgbClr val="FFFFFF"/>
                </a:solidFill>
                <a:latin typeface="PT Serif"/>
                <a:ea typeface="PT Serif"/>
                <a:cs typeface="PT Serif"/>
                <a:sym typeface="PT Serif"/>
              </a:rPr>
              <a:t>La notación de objetos JavaScript, o JSON, es otro formato que se puede usar para almacenar y transportar datos. Al igual que HTML y XML, también está diseñado para ser legible por máquina y por humanos. Una gran ventaja de usar el formato JSON es la capacidad de convertir fácilmente JSON a objetos JavaScript y viceversa. JavaScript es un lenguaje de programación interpretado comúnmente admitido en los navegadores web modernos. Esto hace que JSON sea un formato popular cuando se transfieren datos entre navegadores web y servidores. Y para pasar datos en aplicaciones web. </a:t>
            </a:r>
            <a:endParaRPr sz="1100">
              <a:solidFill>
                <a:srgbClr val="FFFFFF"/>
              </a:solidFill>
              <a:latin typeface="PT Serif"/>
              <a:ea typeface="PT Serif"/>
              <a:cs typeface="PT Serif"/>
              <a:sym typeface="PT Serif"/>
            </a:endParaRPr>
          </a:p>
          <a:p>
            <a:pPr marL="0" lvl="0" indent="0" algn="l" rtl="0">
              <a:lnSpc>
                <a:spcPct val="115000"/>
              </a:lnSpc>
              <a:spcBef>
                <a:spcPts val="0"/>
              </a:spcBef>
              <a:spcAft>
                <a:spcPts val="1200"/>
              </a:spcAft>
              <a:buSzPts val="1200"/>
              <a:buNone/>
            </a:pPr>
            <a:endParaRPr/>
          </a:p>
        </p:txBody>
      </p:sp>
      <p:sp>
        <p:nvSpPr>
          <p:cNvPr id="570" name="Google Shape;570;p85"/>
          <p:cNvSpPr txBox="1"/>
          <p:nvPr/>
        </p:nvSpPr>
        <p:spPr>
          <a:xfrm>
            <a:off x="3312025" y="0"/>
            <a:ext cx="5832000" cy="5017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457200" algn="l"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"arrayColores":[{</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			 "nombreColor":"rojo",</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			 "valorHexadec":"#f00"</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			},</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			{</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			   "nombreColor":"verde",</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			   "valorHexadec":"#0f0"</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			},</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			{</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	                              "nombreColor":"azul",</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			    "valorHexadec":"#00f"</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			},</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			{</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			     "nombreColor":"cyan",</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			     "valorHexadec":"#0ff"</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			},</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			{</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			      "nombreColor":"magenta",</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			      "valorHexadec":"#f0f"</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			},</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			{</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			       "nombreColor":"amarillo",</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			       "valorHexadec":"#ff0"</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			},</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			{</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			        "nombreColor":"negro",</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			        "valorHexadec":"#000"</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			}</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			]</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a:t>
            </a:r>
            <a:endParaRPr sz="1000" b="0" i="0" u="none" strike="noStrike" cap="non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88"/>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200"/>
              <a:buNone/>
            </a:pPr>
            <a:r>
              <a:rPr lang="es"/>
              <a:t>GRACIAS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DDL: Bloque I</a:t>
            </a:r>
            <a:endParaRPr/>
          </a:p>
        </p:txBody>
      </p:sp>
      <p:sp>
        <p:nvSpPr>
          <p:cNvPr id="278" name="Google Shape;278;p4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a:t>Contenidos referentes al lenguaje de definición de datos en SQL.</a:t>
            </a:r>
            <a:endParaRPr sz="1400"/>
          </a:p>
          <a:p>
            <a:pPr marL="0" lvl="0" indent="0" algn="l" rtl="0">
              <a:spcBef>
                <a:spcPts val="0"/>
              </a:spcBef>
              <a:spcAft>
                <a:spcPts val="0"/>
              </a:spcAft>
              <a:buNone/>
            </a:pPr>
            <a:endParaRPr sz="1400"/>
          </a:p>
          <a:p>
            <a:pPr marL="457200" lvl="0" indent="-317500" algn="l" rtl="0">
              <a:spcBef>
                <a:spcPts val="0"/>
              </a:spcBef>
              <a:spcAft>
                <a:spcPts val="0"/>
              </a:spcAft>
              <a:buSzPts val="1400"/>
              <a:buAutoNum type="arabicPeriod"/>
            </a:pPr>
            <a:r>
              <a:rPr lang="es" sz="1400"/>
              <a:t>Creando una Base de Datos</a:t>
            </a:r>
            <a:endParaRPr sz="1400"/>
          </a:p>
          <a:p>
            <a:pPr marL="457200" lvl="0" indent="-317500" algn="l" rtl="0">
              <a:spcBef>
                <a:spcPts val="0"/>
              </a:spcBef>
              <a:spcAft>
                <a:spcPts val="0"/>
              </a:spcAft>
              <a:buSzPts val="1400"/>
              <a:buAutoNum type="arabicPeriod"/>
            </a:pPr>
            <a:r>
              <a:rPr lang="es" sz="1400"/>
              <a:t>Mostrando y usando una Base de Datos</a:t>
            </a:r>
            <a:endParaRPr sz="1400"/>
          </a:p>
          <a:p>
            <a:pPr marL="457200" lvl="0" indent="-317500" algn="l" rtl="0">
              <a:spcBef>
                <a:spcPts val="0"/>
              </a:spcBef>
              <a:spcAft>
                <a:spcPts val="0"/>
              </a:spcAft>
              <a:buSzPts val="1400"/>
              <a:buAutoNum type="arabicPeriod"/>
            </a:pPr>
            <a:r>
              <a:rPr lang="es" sz="1400"/>
              <a:t>Modificando una base de datos.</a:t>
            </a:r>
            <a:endParaRPr sz="1400"/>
          </a:p>
          <a:p>
            <a:pPr marL="457200" lvl="0" indent="-317500" algn="l" rtl="0">
              <a:spcBef>
                <a:spcPts val="0"/>
              </a:spcBef>
              <a:spcAft>
                <a:spcPts val="0"/>
              </a:spcAft>
              <a:buSzPts val="1400"/>
              <a:buAutoNum type="arabicPeriod"/>
            </a:pPr>
            <a:r>
              <a:rPr lang="es" sz="1400"/>
              <a:t>Borrando una Base de datos</a:t>
            </a:r>
            <a:endParaRPr sz="1400"/>
          </a:p>
          <a:p>
            <a:pPr marL="0" lvl="0" indent="0" algn="l" rtl="0">
              <a:spcBef>
                <a:spcPts val="0"/>
              </a:spcBef>
              <a:spcAft>
                <a:spcPts val="0"/>
              </a:spcAft>
              <a:buNone/>
            </a:pPr>
            <a:endParaRPr sz="2400"/>
          </a:p>
          <a:p>
            <a:pPr marL="0" lvl="0" indent="0" algn="l" rtl="0">
              <a:spcBef>
                <a:spcPts val="0"/>
              </a:spcBef>
              <a:spcAft>
                <a:spcPts val="0"/>
              </a:spcAft>
              <a:buNone/>
            </a:pPr>
            <a:endParaRPr/>
          </a:p>
        </p:txBody>
      </p:sp>
      <p:pic>
        <p:nvPicPr>
          <p:cNvPr id="279" name="Google Shape;279;p47"/>
          <p:cNvPicPr preferRelativeResize="0"/>
          <p:nvPr/>
        </p:nvPicPr>
        <p:blipFill>
          <a:blip r:embed="rId3">
            <a:alphaModFix/>
          </a:blip>
          <a:stretch>
            <a:fillRect/>
          </a:stretch>
        </p:blipFill>
        <p:spPr>
          <a:xfrm>
            <a:off x="3867275" y="71250"/>
            <a:ext cx="4544925" cy="4838699"/>
          </a:xfrm>
          <a:prstGeom prst="rect">
            <a:avLst/>
          </a:prstGeom>
          <a:noFill/>
          <a:ln>
            <a:noFill/>
          </a:ln>
        </p:spPr>
      </p:pic>
      <p:cxnSp>
        <p:nvCxnSpPr>
          <p:cNvPr id="280" name="Google Shape;280;p47"/>
          <p:cNvCxnSpPr/>
          <p:nvPr/>
        </p:nvCxnSpPr>
        <p:spPr>
          <a:xfrm rot="10800000" flipH="1">
            <a:off x="2517975" y="227225"/>
            <a:ext cx="1998600" cy="2546400"/>
          </a:xfrm>
          <a:prstGeom prst="straightConnector1">
            <a:avLst/>
          </a:prstGeom>
          <a:noFill/>
          <a:ln w="9525" cap="flat" cmpd="sng">
            <a:solidFill>
              <a:srgbClr val="FF0000"/>
            </a:solidFill>
            <a:prstDash val="solid"/>
            <a:round/>
            <a:headEnd type="none" w="med" len="med"/>
            <a:tailEnd type="triangle" w="med" len="med"/>
          </a:ln>
        </p:spPr>
      </p:cxnSp>
      <p:cxnSp>
        <p:nvCxnSpPr>
          <p:cNvPr id="281" name="Google Shape;281;p47"/>
          <p:cNvCxnSpPr>
            <a:stCxn id="278" idx="3"/>
          </p:cNvCxnSpPr>
          <p:nvPr/>
        </p:nvCxnSpPr>
        <p:spPr>
          <a:xfrm rot="10800000" flipH="1">
            <a:off x="3034075" y="653250"/>
            <a:ext cx="1888200" cy="2394300"/>
          </a:xfrm>
          <a:prstGeom prst="straightConnector1">
            <a:avLst/>
          </a:prstGeom>
          <a:noFill/>
          <a:ln w="9525" cap="flat" cmpd="sng">
            <a:solidFill>
              <a:srgbClr val="FF0000"/>
            </a:solidFill>
            <a:prstDash val="solid"/>
            <a:round/>
            <a:headEnd type="none" w="med" len="med"/>
            <a:tailEnd type="triangle" w="med" len="med"/>
          </a:ln>
        </p:spPr>
      </p:cxnSp>
      <p:cxnSp>
        <p:nvCxnSpPr>
          <p:cNvPr id="282" name="Google Shape;282;p47"/>
          <p:cNvCxnSpPr>
            <a:stCxn id="278" idx="3"/>
          </p:cNvCxnSpPr>
          <p:nvPr/>
        </p:nvCxnSpPr>
        <p:spPr>
          <a:xfrm>
            <a:off x="3034075" y="3047550"/>
            <a:ext cx="883800" cy="811500"/>
          </a:xfrm>
          <a:prstGeom prst="straightConnector1">
            <a:avLst/>
          </a:prstGeom>
          <a:noFill/>
          <a:ln w="9525" cap="flat" cmpd="sng">
            <a:solidFill>
              <a:srgbClr val="FF0000"/>
            </a:solidFill>
            <a:prstDash val="solid"/>
            <a:round/>
            <a:headEnd type="none" w="med" len="med"/>
            <a:tailEnd type="triangle" w="med" len="med"/>
          </a:ln>
        </p:spPr>
      </p:cxnSp>
      <p:cxnSp>
        <p:nvCxnSpPr>
          <p:cNvPr id="283" name="Google Shape;283;p47"/>
          <p:cNvCxnSpPr/>
          <p:nvPr/>
        </p:nvCxnSpPr>
        <p:spPr>
          <a:xfrm>
            <a:off x="2629575" y="3849000"/>
            <a:ext cx="1887000" cy="253500"/>
          </a:xfrm>
          <a:prstGeom prst="straightConnector1">
            <a:avLst/>
          </a:prstGeom>
          <a:noFill/>
          <a:ln w="9525" cap="flat" cmpd="sng">
            <a:solidFill>
              <a:srgbClr val="FF0000"/>
            </a:solidFill>
            <a:prstDash val="solid"/>
            <a:round/>
            <a:headEnd type="none" w="med" len="med"/>
            <a:tailEnd type="triangle" w="med" len="med"/>
          </a:ln>
        </p:spPr>
      </p:cxnSp>
      <p:cxnSp>
        <p:nvCxnSpPr>
          <p:cNvPr id="284" name="Google Shape;284;p47"/>
          <p:cNvCxnSpPr/>
          <p:nvPr/>
        </p:nvCxnSpPr>
        <p:spPr>
          <a:xfrm>
            <a:off x="2467250" y="4275100"/>
            <a:ext cx="2039100" cy="1725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8"/>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DDL: Bloque II (a)</a:t>
            </a:r>
            <a:endParaRPr/>
          </a:p>
        </p:txBody>
      </p:sp>
      <p:sp>
        <p:nvSpPr>
          <p:cNvPr id="290" name="Google Shape;290;p48"/>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a:t>Contenidos referentes al lenguaje de definición de datos en SQL.</a:t>
            </a:r>
            <a:endParaRPr sz="1400"/>
          </a:p>
          <a:p>
            <a:pPr marL="0" lvl="0" indent="0" algn="l" rtl="0">
              <a:spcBef>
                <a:spcPts val="0"/>
              </a:spcBef>
              <a:spcAft>
                <a:spcPts val="0"/>
              </a:spcAft>
              <a:buNone/>
            </a:pPr>
            <a:endParaRPr sz="1400"/>
          </a:p>
          <a:p>
            <a:pPr marL="457200" lvl="0" indent="-317500" algn="l" rtl="0">
              <a:spcBef>
                <a:spcPts val="0"/>
              </a:spcBef>
              <a:spcAft>
                <a:spcPts val="0"/>
              </a:spcAft>
              <a:buSzPts val="1400"/>
              <a:buAutoNum type="arabicPeriod"/>
            </a:pPr>
            <a:r>
              <a:rPr lang="es" sz="1400"/>
              <a:t>Creando una  Tabla (relación)</a:t>
            </a:r>
            <a:endParaRPr sz="1400"/>
          </a:p>
          <a:p>
            <a:pPr marL="914400" lvl="1" indent="-317500" algn="l" rtl="0">
              <a:spcBef>
                <a:spcPts val="0"/>
              </a:spcBef>
              <a:spcAft>
                <a:spcPts val="0"/>
              </a:spcAft>
              <a:buSzPts val="1400"/>
              <a:buAutoNum type="alphaLcPeriod"/>
            </a:pPr>
            <a:r>
              <a:rPr lang="es" sz="1400"/>
              <a:t>Creando un index</a:t>
            </a:r>
            <a:endParaRPr sz="1400"/>
          </a:p>
          <a:p>
            <a:pPr marL="914400" lvl="1" indent="-317500" algn="l" rtl="0">
              <a:spcBef>
                <a:spcPts val="0"/>
              </a:spcBef>
              <a:spcAft>
                <a:spcPts val="0"/>
              </a:spcAft>
              <a:buSzPts val="1400"/>
              <a:buAutoNum type="alphaLcPeriod"/>
            </a:pPr>
            <a:r>
              <a:rPr lang="es" sz="1400"/>
              <a:t>Eliminando un index</a:t>
            </a:r>
            <a:endParaRPr sz="1400"/>
          </a:p>
          <a:p>
            <a:pPr marL="0" lvl="0" indent="0" algn="l" rtl="0">
              <a:spcBef>
                <a:spcPts val="0"/>
              </a:spcBef>
              <a:spcAft>
                <a:spcPts val="0"/>
              </a:spcAft>
              <a:buNone/>
            </a:pPr>
            <a:endParaRPr sz="2400"/>
          </a:p>
          <a:p>
            <a:pPr marL="0" lvl="0" indent="0" algn="l" rtl="0">
              <a:spcBef>
                <a:spcPts val="0"/>
              </a:spcBef>
              <a:spcAft>
                <a:spcPts val="0"/>
              </a:spcAft>
              <a:buNone/>
            </a:pPr>
            <a:endParaRPr/>
          </a:p>
        </p:txBody>
      </p:sp>
      <p:pic>
        <p:nvPicPr>
          <p:cNvPr id="291" name="Google Shape;291;p48"/>
          <p:cNvPicPr preferRelativeResize="0"/>
          <p:nvPr/>
        </p:nvPicPr>
        <p:blipFill>
          <a:blip r:embed="rId3">
            <a:alphaModFix/>
          </a:blip>
          <a:stretch>
            <a:fillRect/>
          </a:stretch>
        </p:blipFill>
        <p:spPr>
          <a:xfrm>
            <a:off x="3338875" y="132125"/>
            <a:ext cx="5519725" cy="47633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9"/>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DDL: Bloque II (b)</a:t>
            </a:r>
            <a:endParaRPr/>
          </a:p>
        </p:txBody>
      </p:sp>
      <p:sp>
        <p:nvSpPr>
          <p:cNvPr id="297" name="Google Shape;297;p49"/>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a:t>Contenidos referentes al lenguaje de definición de datos en SQL.</a:t>
            </a:r>
            <a:endParaRPr sz="1400"/>
          </a:p>
          <a:p>
            <a:pPr marL="0" lvl="0" indent="0" algn="l" rtl="0">
              <a:spcBef>
                <a:spcPts val="0"/>
              </a:spcBef>
              <a:spcAft>
                <a:spcPts val="0"/>
              </a:spcAft>
              <a:buNone/>
            </a:pPr>
            <a:endParaRPr sz="1400"/>
          </a:p>
          <a:p>
            <a:pPr marL="457200" lvl="0" indent="-317500" algn="l" rtl="0">
              <a:spcBef>
                <a:spcPts val="0"/>
              </a:spcBef>
              <a:spcAft>
                <a:spcPts val="0"/>
              </a:spcAft>
              <a:buSzPts val="1400"/>
              <a:buAutoNum type="arabicPeriod"/>
            </a:pPr>
            <a:r>
              <a:rPr lang="es" sz="1400"/>
              <a:t>Mostrando la estructura de una Tabla </a:t>
            </a:r>
            <a:endParaRPr sz="1400"/>
          </a:p>
          <a:p>
            <a:pPr marL="457200" lvl="0" indent="-317500" algn="l" rtl="0">
              <a:spcBef>
                <a:spcPts val="0"/>
              </a:spcBef>
              <a:spcAft>
                <a:spcPts val="0"/>
              </a:spcAft>
              <a:buSzPts val="1400"/>
              <a:buAutoNum type="arabicPeriod"/>
            </a:pPr>
            <a:r>
              <a:rPr lang="es" sz="1400"/>
              <a:t>Modificando una Tabla </a:t>
            </a:r>
            <a:endParaRPr sz="1400"/>
          </a:p>
          <a:p>
            <a:pPr marL="457200" lvl="0" indent="-317500" algn="l" rtl="0">
              <a:spcBef>
                <a:spcPts val="0"/>
              </a:spcBef>
              <a:spcAft>
                <a:spcPts val="0"/>
              </a:spcAft>
              <a:buSzPts val="1400"/>
              <a:buAutoNum type="arabicPeriod"/>
            </a:pPr>
            <a:r>
              <a:rPr lang="es" sz="1400"/>
              <a:t>Borrando una Tabla </a:t>
            </a:r>
            <a:endParaRPr sz="1400"/>
          </a:p>
          <a:p>
            <a:pPr marL="457200" lvl="0" indent="0" algn="l" rtl="0">
              <a:spcBef>
                <a:spcPts val="0"/>
              </a:spcBef>
              <a:spcAft>
                <a:spcPts val="0"/>
              </a:spcAft>
              <a:buNone/>
            </a:pPr>
            <a:r>
              <a:rPr lang="es" sz="1400"/>
              <a:t> (DROP TABLE)</a:t>
            </a:r>
            <a:endParaRPr sz="1400"/>
          </a:p>
          <a:p>
            <a:pPr marL="0" lvl="0" indent="0" algn="l" rtl="0">
              <a:spcBef>
                <a:spcPts val="0"/>
              </a:spcBef>
              <a:spcAft>
                <a:spcPts val="0"/>
              </a:spcAft>
              <a:buNone/>
            </a:pPr>
            <a:endParaRPr sz="2400"/>
          </a:p>
          <a:p>
            <a:pPr marL="0" lvl="0" indent="0" algn="l" rtl="0">
              <a:spcBef>
                <a:spcPts val="0"/>
              </a:spcBef>
              <a:spcAft>
                <a:spcPts val="0"/>
              </a:spcAft>
              <a:buNone/>
            </a:pPr>
            <a:endParaRPr/>
          </a:p>
        </p:txBody>
      </p:sp>
      <p:pic>
        <p:nvPicPr>
          <p:cNvPr id="298" name="Google Shape;298;p49"/>
          <p:cNvPicPr preferRelativeResize="0"/>
          <p:nvPr/>
        </p:nvPicPr>
        <p:blipFill>
          <a:blip r:embed="rId3">
            <a:alphaModFix/>
          </a:blip>
          <a:stretch>
            <a:fillRect/>
          </a:stretch>
        </p:blipFill>
        <p:spPr>
          <a:xfrm>
            <a:off x="3603500" y="91550"/>
            <a:ext cx="5204375" cy="4838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50"/>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DDL: Bloque III</a:t>
            </a:r>
            <a:endParaRPr/>
          </a:p>
        </p:txBody>
      </p:sp>
      <p:sp>
        <p:nvSpPr>
          <p:cNvPr id="304" name="Google Shape;304;p50"/>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a:t>Contenidos referentes al lenguaje de definición de datos en SQL.</a:t>
            </a:r>
            <a:endParaRPr sz="1400"/>
          </a:p>
          <a:p>
            <a:pPr marL="0" lvl="0" indent="0" algn="l" rtl="0">
              <a:spcBef>
                <a:spcPts val="0"/>
              </a:spcBef>
              <a:spcAft>
                <a:spcPts val="0"/>
              </a:spcAft>
              <a:buNone/>
            </a:pPr>
            <a:endParaRPr sz="1400"/>
          </a:p>
          <a:p>
            <a:pPr marL="457200" lvl="0" indent="-317500" algn="l" rtl="0">
              <a:spcBef>
                <a:spcPts val="0"/>
              </a:spcBef>
              <a:spcAft>
                <a:spcPts val="0"/>
              </a:spcAft>
              <a:buSzPts val="1400"/>
              <a:buAutoNum type="arabicPeriod"/>
            </a:pPr>
            <a:r>
              <a:rPr lang="es" sz="1400"/>
              <a:t>Creando una  Vista</a:t>
            </a:r>
            <a:endParaRPr sz="1400"/>
          </a:p>
          <a:p>
            <a:pPr marL="457200" lvl="0" indent="-317500" algn="l" rtl="0">
              <a:spcBef>
                <a:spcPts val="0"/>
              </a:spcBef>
              <a:spcAft>
                <a:spcPts val="0"/>
              </a:spcAft>
              <a:buSzPts val="1400"/>
              <a:buAutoNum type="arabicPeriod"/>
            </a:pPr>
            <a:r>
              <a:rPr lang="es" sz="1400"/>
              <a:t>Mostrando una Vista</a:t>
            </a:r>
            <a:endParaRPr sz="1400"/>
          </a:p>
          <a:p>
            <a:pPr marL="457200" lvl="0" indent="-317500" algn="l" rtl="0">
              <a:spcBef>
                <a:spcPts val="0"/>
              </a:spcBef>
              <a:spcAft>
                <a:spcPts val="0"/>
              </a:spcAft>
              <a:buSzPts val="1400"/>
              <a:buAutoNum type="arabicPeriod"/>
            </a:pPr>
            <a:r>
              <a:rPr lang="es" sz="1400"/>
              <a:t>Modificando una Vista</a:t>
            </a:r>
            <a:endParaRPr sz="1400"/>
          </a:p>
          <a:p>
            <a:pPr marL="457200" lvl="0" indent="-317500" algn="l" rtl="0">
              <a:spcBef>
                <a:spcPts val="0"/>
              </a:spcBef>
              <a:spcAft>
                <a:spcPts val="0"/>
              </a:spcAft>
              <a:buSzPts val="1400"/>
              <a:buAutoNum type="arabicPeriod"/>
            </a:pPr>
            <a:r>
              <a:rPr lang="es" sz="1400"/>
              <a:t>Borrando una Vista</a:t>
            </a:r>
            <a:endParaRPr sz="1400"/>
          </a:p>
          <a:p>
            <a:pPr marL="457200" lvl="0" indent="0" algn="l" rtl="0">
              <a:spcBef>
                <a:spcPts val="0"/>
              </a:spcBef>
              <a:spcAft>
                <a:spcPts val="0"/>
              </a:spcAft>
              <a:buNone/>
            </a:pPr>
            <a:r>
              <a:rPr lang="es" sz="1400"/>
              <a:t>DROP VIEW nombre-vista</a:t>
            </a:r>
            <a:endParaRPr sz="1400"/>
          </a:p>
          <a:p>
            <a:pPr marL="0" lvl="0" indent="0" algn="l" rtl="0">
              <a:spcBef>
                <a:spcPts val="0"/>
              </a:spcBef>
              <a:spcAft>
                <a:spcPts val="0"/>
              </a:spcAft>
              <a:buNone/>
            </a:pPr>
            <a:endParaRPr sz="2400"/>
          </a:p>
          <a:p>
            <a:pPr marL="0" lvl="0" indent="0" algn="l" rtl="0">
              <a:spcBef>
                <a:spcPts val="0"/>
              </a:spcBef>
              <a:spcAft>
                <a:spcPts val="0"/>
              </a:spcAft>
              <a:buNone/>
            </a:pPr>
            <a:endParaRPr/>
          </a:p>
        </p:txBody>
      </p:sp>
      <p:pic>
        <p:nvPicPr>
          <p:cNvPr id="305" name="Google Shape;305;p50"/>
          <p:cNvPicPr preferRelativeResize="0"/>
          <p:nvPr/>
        </p:nvPicPr>
        <p:blipFill>
          <a:blip r:embed="rId3">
            <a:alphaModFix/>
          </a:blip>
          <a:stretch>
            <a:fillRect/>
          </a:stretch>
        </p:blipFill>
        <p:spPr>
          <a:xfrm>
            <a:off x="3481750" y="196800"/>
            <a:ext cx="5458001" cy="4794301"/>
          </a:xfrm>
          <a:prstGeom prst="rect">
            <a:avLst/>
          </a:prstGeom>
          <a:noFill/>
          <a:ln>
            <a:noFill/>
          </a:ln>
        </p:spPr>
      </p:pic>
      <p:cxnSp>
        <p:nvCxnSpPr>
          <p:cNvPr id="306" name="Google Shape;306;p50"/>
          <p:cNvCxnSpPr/>
          <p:nvPr/>
        </p:nvCxnSpPr>
        <p:spPr>
          <a:xfrm rot="10800000" flipH="1">
            <a:off x="2365800" y="1403950"/>
            <a:ext cx="1653600" cy="1237800"/>
          </a:xfrm>
          <a:prstGeom prst="straightConnector1">
            <a:avLst/>
          </a:prstGeom>
          <a:noFill/>
          <a:ln w="9525" cap="flat" cmpd="sng">
            <a:solidFill>
              <a:srgbClr val="FF0000"/>
            </a:solidFill>
            <a:prstDash val="solid"/>
            <a:round/>
            <a:headEnd type="none" w="med" len="med"/>
            <a:tailEnd type="triangle" w="med" len="med"/>
          </a:ln>
        </p:spPr>
      </p:cxnSp>
      <p:cxnSp>
        <p:nvCxnSpPr>
          <p:cNvPr id="307" name="Google Shape;307;p50"/>
          <p:cNvCxnSpPr/>
          <p:nvPr/>
        </p:nvCxnSpPr>
        <p:spPr>
          <a:xfrm rot="10800000" flipH="1">
            <a:off x="2517975" y="1759100"/>
            <a:ext cx="1562400" cy="1166700"/>
          </a:xfrm>
          <a:prstGeom prst="straightConnector1">
            <a:avLst/>
          </a:prstGeom>
          <a:noFill/>
          <a:ln w="9525" cap="flat" cmpd="sng">
            <a:solidFill>
              <a:srgbClr val="FF0000"/>
            </a:solidFill>
            <a:prstDash val="solid"/>
            <a:round/>
            <a:headEnd type="none" w="med" len="med"/>
            <a:tailEnd type="triangle" w="med" len="med"/>
          </a:ln>
        </p:spPr>
      </p:cxnSp>
      <p:cxnSp>
        <p:nvCxnSpPr>
          <p:cNvPr id="308" name="Google Shape;308;p50"/>
          <p:cNvCxnSpPr/>
          <p:nvPr/>
        </p:nvCxnSpPr>
        <p:spPr>
          <a:xfrm rot="10800000" flipH="1">
            <a:off x="2639725" y="2702550"/>
            <a:ext cx="1268100" cy="456600"/>
          </a:xfrm>
          <a:prstGeom prst="straightConnector1">
            <a:avLst/>
          </a:prstGeom>
          <a:noFill/>
          <a:ln w="9525" cap="flat" cmpd="sng">
            <a:solidFill>
              <a:srgbClr val="FF0000"/>
            </a:solidFill>
            <a:prstDash val="solid"/>
            <a:round/>
            <a:headEnd type="none" w="med" len="med"/>
            <a:tailEnd type="triangle" w="med" len="med"/>
          </a:ln>
        </p:spPr>
      </p:cxnSp>
      <p:cxnSp>
        <p:nvCxnSpPr>
          <p:cNvPr id="309" name="Google Shape;309;p50"/>
          <p:cNvCxnSpPr/>
          <p:nvPr/>
        </p:nvCxnSpPr>
        <p:spPr>
          <a:xfrm>
            <a:off x="2507825" y="2925800"/>
            <a:ext cx="1410300" cy="9435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1"/>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s"/>
              <a:t>Nuevos conceptos….</a:t>
            </a:r>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3849</Words>
  <Application>Microsoft Office PowerPoint</Application>
  <PresentationFormat>Presentación en pantalla (16:9)</PresentationFormat>
  <Paragraphs>386</Paragraphs>
  <Slides>44</Slides>
  <Notes>44</Notes>
  <HiddenSlides>0</HiddenSlides>
  <MMClips>0</MMClips>
  <ScaleCrop>false</ScaleCrop>
  <HeadingPairs>
    <vt:vector size="6" baseType="variant">
      <vt:variant>
        <vt:lpstr>Fuentes usadas</vt:lpstr>
      </vt:variant>
      <vt:variant>
        <vt:i4>7</vt:i4>
      </vt:variant>
      <vt:variant>
        <vt:lpstr>Tema</vt:lpstr>
      </vt:variant>
      <vt:variant>
        <vt:i4>3</vt:i4>
      </vt:variant>
      <vt:variant>
        <vt:lpstr>Títulos de diapositiva</vt:lpstr>
      </vt:variant>
      <vt:variant>
        <vt:i4>44</vt:i4>
      </vt:variant>
    </vt:vector>
  </HeadingPairs>
  <TitlesOfParts>
    <vt:vector size="54" baseType="lpstr">
      <vt:lpstr>Roboto</vt:lpstr>
      <vt:lpstr>PT Serif</vt:lpstr>
      <vt:lpstr>Times New Roman</vt:lpstr>
      <vt:lpstr>Courier New</vt:lpstr>
      <vt:lpstr>Arial</vt:lpstr>
      <vt:lpstr>Calibri</vt:lpstr>
      <vt:lpstr>Tahoma</vt:lpstr>
      <vt:lpstr>Material</vt:lpstr>
      <vt:lpstr>Material</vt:lpstr>
      <vt:lpstr>Material</vt:lpstr>
      <vt:lpstr>Tipos de Datos</vt:lpstr>
      <vt:lpstr>Los hombres ofenden antes al que aman que al que temen.</vt:lpstr>
      <vt:lpstr>Bibliografía</vt:lpstr>
      <vt:lpstr>En la clase de hoy….</vt:lpstr>
      <vt:lpstr>DDL: Bloque I</vt:lpstr>
      <vt:lpstr>DDL: Bloque II (a)</vt:lpstr>
      <vt:lpstr>DDL: Bloque II (b)</vt:lpstr>
      <vt:lpstr>DDL: Bloque III</vt:lpstr>
      <vt:lpstr>Nuevos conceptos….</vt:lpstr>
      <vt:lpstr>CHARSET Y COLLATE</vt:lpstr>
      <vt:lpstr>Analice</vt:lpstr>
      <vt:lpstr>Tipos de Datos</vt:lpstr>
      <vt:lpstr>Numéricos</vt:lpstr>
      <vt:lpstr>Tipos de datos numéricos </vt:lpstr>
      <vt:lpstr>Tipos de datos numéricos </vt:lpstr>
      <vt:lpstr>Analice</vt:lpstr>
      <vt:lpstr>Cadenas</vt:lpstr>
      <vt:lpstr>Tipos de Datos</vt:lpstr>
      <vt:lpstr>Cadenas</vt:lpstr>
      <vt:lpstr>Analice </vt:lpstr>
      <vt:lpstr>UNICODE</vt:lpstr>
      <vt:lpstr> Fechas</vt:lpstr>
      <vt:lpstr>Dates and Times</vt:lpstr>
      <vt:lpstr>Tipos de Fecha</vt:lpstr>
      <vt:lpstr>Tipos de Fecha TimeStamp</vt:lpstr>
      <vt:lpstr>Times como Tipo de Dato</vt:lpstr>
      <vt:lpstr>Tipos de fecha YEAR</vt:lpstr>
      <vt:lpstr>Fechas (Consultas)</vt:lpstr>
      <vt:lpstr>Fechas (Consultas)</vt:lpstr>
      <vt:lpstr>Fechas (Consultas)</vt:lpstr>
      <vt:lpstr>Especificaciones de formato de fecha</vt:lpstr>
      <vt:lpstr>Sumar o restar días a una fecha </vt:lpstr>
      <vt:lpstr>Restar tiempo en MySQL</vt:lpstr>
      <vt:lpstr>Analice</vt:lpstr>
      <vt:lpstr>JSON</vt:lpstr>
      <vt:lpstr>JSON propiedades</vt:lpstr>
      <vt:lpstr>Tipos de Datos JSON</vt:lpstr>
      <vt:lpstr>Tipos de Datos JSON</vt:lpstr>
      <vt:lpstr>  Equivalencia de un modelo de datos relacional y JSON </vt:lpstr>
      <vt:lpstr>  Equivalencia de un modelo de datos relacional y JSON </vt:lpstr>
      <vt:lpstr>  Equivalencia de un modelo de datos relacional y JSON </vt:lpstr>
      <vt:lpstr>  Equivalencia de un modelo de datos relacional y JSON </vt:lpstr>
      <vt:lpstr>JSON</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LJavier Hdez</cp:lastModifiedBy>
  <cp:revision>1</cp:revision>
  <dcterms:modified xsi:type="dcterms:W3CDTF">2024-11-07T17:54:51Z</dcterms:modified>
</cp:coreProperties>
</file>