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 id="2147483699" r:id="rId6"/>
    <p:sldMasterId id="214748370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Lst>
  <p:sldSz cy="5143500" cx="9144000"/>
  <p:notesSz cx="6858000" cy="9144000"/>
  <p:embeddedFontLst>
    <p:embeddedFont>
      <p:font typeface="Raleway"/>
      <p:regular r:id="rId72"/>
      <p:bold r:id="rId73"/>
      <p:italic r:id="rId74"/>
      <p:boldItalic r:id="rId75"/>
    </p:embeddedFont>
    <p:embeddedFont>
      <p:font typeface="Roboto"/>
      <p:regular r:id="rId76"/>
      <p:bold r:id="rId77"/>
      <p:italic r:id="rId78"/>
      <p:boldItalic r:id="rId79"/>
    </p:embeddedFont>
    <p:embeddedFont>
      <p:font typeface="Tahoma"/>
      <p:regular r:id="rId80"/>
      <p:bold r:id="rId81"/>
    </p:embeddedFont>
    <p:embeddedFont>
      <p:font typeface="PT Sans"/>
      <p:regular r:id="rId82"/>
      <p:bold r:id="rId83"/>
      <p:italic r:id="rId84"/>
      <p:boldItalic r:id="rId85"/>
    </p:embeddedFont>
    <p:embeddedFont>
      <p:font typeface="Open Sans"/>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PTSans-italic.fntdata"/><Relationship Id="rId83" Type="http://schemas.openxmlformats.org/officeDocument/2006/relationships/font" Target="fonts/PTSans-bold.fntdata"/><Relationship Id="rId42" Type="http://schemas.openxmlformats.org/officeDocument/2006/relationships/slide" Target="slides/slide34.xml"/><Relationship Id="rId86" Type="http://schemas.openxmlformats.org/officeDocument/2006/relationships/font" Target="fonts/OpenSans-regular.fntdata"/><Relationship Id="rId41" Type="http://schemas.openxmlformats.org/officeDocument/2006/relationships/slide" Target="slides/slide33.xml"/><Relationship Id="rId85" Type="http://schemas.openxmlformats.org/officeDocument/2006/relationships/font" Target="fonts/PTSans-boldItalic.fntdata"/><Relationship Id="rId44" Type="http://schemas.openxmlformats.org/officeDocument/2006/relationships/slide" Target="slides/slide36.xml"/><Relationship Id="rId88" Type="http://schemas.openxmlformats.org/officeDocument/2006/relationships/font" Target="fonts/OpenSans-italic.fntdata"/><Relationship Id="rId43" Type="http://schemas.openxmlformats.org/officeDocument/2006/relationships/slide" Target="slides/slide35.xml"/><Relationship Id="rId87" Type="http://schemas.openxmlformats.org/officeDocument/2006/relationships/font" Target="fonts/OpenSans-bold.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OpenSans-boldItalic.fntdata"/><Relationship Id="rId80" Type="http://schemas.openxmlformats.org/officeDocument/2006/relationships/font" Target="fonts/Tahoma-regular.fntdata"/><Relationship Id="rId82" Type="http://schemas.openxmlformats.org/officeDocument/2006/relationships/font" Target="fonts/PTSans-regular.fntdata"/><Relationship Id="rId81"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3.xml"/><Relationship Id="rId75" Type="http://schemas.openxmlformats.org/officeDocument/2006/relationships/font" Target="fonts/Raleway-boldItalic.fntdata"/><Relationship Id="rId30" Type="http://schemas.openxmlformats.org/officeDocument/2006/relationships/slide" Target="slides/slide22.xml"/><Relationship Id="rId74" Type="http://schemas.openxmlformats.org/officeDocument/2006/relationships/font" Target="fonts/Raleway-italic.fntdata"/><Relationship Id="rId33" Type="http://schemas.openxmlformats.org/officeDocument/2006/relationships/slide" Target="slides/slide25.xml"/><Relationship Id="rId77" Type="http://schemas.openxmlformats.org/officeDocument/2006/relationships/font" Target="fonts/Roboto-bold.fntdata"/><Relationship Id="rId32" Type="http://schemas.openxmlformats.org/officeDocument/2006/relationships/slide" Target="slides/slide24.xml"/><Relationship Id="rId76" Type="http://schemas.openxmlformats.org/officeDocument/2006/relationships/font" Target="fonts/Roboto-regular.fntdata"/><Relationship Id="rId35" Type="http://schemas.openxmlformats.org/officeDocument/2006/relationships/slide" Target="slides/slide27.xml"/><Relationship Id="rId79" Type="http://schemas.openxmlformats.org/officeDocument/2006/relationships/font" Target="fonts/Roboto-boldItalic.fntdata"/><Relationship Id="rId34" Type="http://schemas.openxmlformats.org/officeDocument/2006/relationships/slide" Target="slides/slide26.xml"/><Relationship Id="rId78" Type="http://schemas.openxmlformats.org/officeDocument/2006/relationships/font" Target="fonts/Roboto-italic.fntdata"/><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77d816bd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977d816b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977d816bd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977d816bd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977d816bd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977d816bd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d47012235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29d47012235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77d816bd8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77d816bd8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77d816bd8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977d816bd8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977d816bd8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977d816bd8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77d816bd8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977d816bd8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977d816bd8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977d816bd8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9d47012235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29d4701223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77d816bd8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77d816bd8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977d816bd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977d816bd8_0_7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77d816bd8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2977d816bd8_0_7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2000">
                <a:solidFill>
                  <a:schemeClr val="dk1"/>
                </a:solidFill>
              </a:rPr>
              <a:t>            </a:t>
            </a:r>
            <a:r>
              <a:rPr lang="es">
                <a:solidFill>
                  <a:schemeClr val="dk1"/>
                </a:solidFill>
              </a:rPr>
              <a:t> Esta consulta no funciona: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s">
                <a:solidFill>
                  <a:schemeClr val="dk1"/>
                </a:solidFill>
              </a:rPr>
              <a:t>update instructor set salary = salary * 1.05 where salary &lt;  (select avg(salary)from instructor);</a:t>
            </a:r>
            <a:endParaRPr>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highlight>
                <a:srgbClr val="F8F9FA"/>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77d816bd8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2977d816bd8_0_7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9d470122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9d4701223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a909d23e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ea909d23e4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ea909d23e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ea909d23e4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Problema: a medida que eliminamos tuplas del instructor, el salario promedio cambia</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Solución utilizada en SQL: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Primero, calcule el promedio (salario) y busque todas las tuplas para eliminar</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A continuación, elimine todas las tuplas que se encuentran arriba (sin volver a calcular el promedio o volver a probar las tuplas)</a:t>
            </a:r>
            <a:endParaRPr sz="13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89010c97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2989010c976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989010c97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2989010c976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89010c97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89010c97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ea909d23e4_1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1ea909d23e4_1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77d816bd8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977d816bd8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ea909d23e4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1ea909d23e4_1_6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a909d23e4_1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a909d23e4_1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ea909d23e4_1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ea909d23e4_1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a909d23e4_1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a909d23e4_1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ea909d23e4_1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ea909d23e4_1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ea909d23e4_1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1ea909d23e4_1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ea909d23e4_1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ea909d23e4_1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ea909d23e4_1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ea909d23e4_1_8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a909d23e4_1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g1ea909d23e4_1_8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sz="2000">
                <a:solidFill>
                  <a:schemeClr val="dk1"/>
                </a:solidFill>
              </a:rPr>
              <a:t>SELECT seccion.asignatura_id  FROM seccion WHERE semestre ='Segundo' and year=2009;</a:t>
            </a:r>
            <a:endParaRPr sz="20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2000">
                <a:solidFill>
                  <a:schemeClr val="dk1"/>
                </a:solidFill>
              </a:rPr>
              <a:t>INTERSECT</a:t>
            </a:r>
            <a:endParaRPr sz="20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s" sz="2000">
                <a:solidFill>
                  <a:schemeClr val="dk1"/>
                </a:solidFill>
              </a:rPr>
              <a:t>SELECT seccion.asignatura_id  FROM seccion WHERE semestre= 'Primero' and year=2010;</a:t>
            </a:r>
            <a:endParaRPr sz="20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989010c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2989010c9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77d816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977d816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989010c9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989010c9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17232c5971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317232c5971_0_8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7232c5971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17232c5971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17232c5971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17232c5971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17232c5971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17232c5971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 es conmutativo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17232c5971_0_8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17232c5971_0_8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17232c5971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17232c5971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17232c5971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17232c5971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17232c5971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317232c5971_0_10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17232c5971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17232c5971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555555"/>
                </a:solidFill>
                <a:highlight>
                  <a:srgbClr val="FFFFFF"/>
                </a:highlight>
                <a:latin typeface="Open Sans"/>
                <a:ea typeface="Open Sans"/>
                <a:cs typeface="Open Sans"/>
                <a:sym typeface="Open Sans"/>
              </a:rPr>
              <a:t> </a:t>
            </a:r>
            <a:r>
              <a:rPr lang="es" sz="1000">
                <a:solidFill>
                  <a:srgbClr val="188038"/>
                </a:solidFill>
                <a:highlight>
                  <a:srgbClr val="FFFFFF"/>
                </a:highlight>
                <a:latin typeface="Courier New"/>
                <a:ea typeface="Courier New"/>
                <a:cs typeface="Courier New"/>
                <a:sym typeface="Courier New"/>
              </a:rPr>
              <a:t>JOIN</a:t>
            </a:r>
            <a:r>
              <a:rPr lang="es" sz="1050">
                <a:solidFill>
                  <a:srgbClr val="555555"/>
                </a:solidFill>
                <a:highlight>
                  <a:srgbClr val="FFFFFF"/>
                </a:highlight>
                <a:latin typeface="Open Sans"/>
                <a:ea typeface="Open Sans"/>
                <a:cs typeface="Open Sans"/>
                <a:sym typeface="Open Sans"/>
              </a:rPr>
              <a:t>, </a:t>
            </a:r>
            <a:r>
              <a:rPr lang="es" sz="1000">
                <a:solidFill>
                  <a:srgbClr val="188038"/>
                </a:solidFill>
                <a:highlight>
                  <a:srgbClr val="FFFFFF"/>
                </a:highlight>
                <a:latin typeface="Courier New"/>
                <a:ea typeface="Courier New"/>
                <a:cs typeface="Courier New"/>
                <a:sym typeface="Courier New"/>
              </a:rPr>
              <a:t>CROSS JOIN</a:t>
            </a:r>
            <a:r>
              <a:rPr lang="es" sz="1050">
                <a:solidFill>
                  <a:srgbClr val="555555"/>
                </a:solidFill>
                <a:highlight>
                  <a:srgbClr val="FFFFFF"/>
                </a:highlight>
                <a:latin typeface="Open Sans"/>
                <a:ea typeface="Open Sans"/>
                <a:cs typeface="Open Sans"/>
                <a:sym typeface="Open Sans"/>
              </a:rPr>
              <a:t>, and </a:t>
            </a:r>
            <a:r>
              <a:rPr lang="es" sz="1000">
                <a:solidFill>
                  <a:srgbClr val="188038"/>
                </a:solidFill>
                <a:highlight>
                  <a:srgbClr val="FFFFFF"/>
                </a:highlight>
                <a:latin typeface="Courier New"/>
                <a:ea typeface="Courier New"/>
                <a:cs typeface="Courier New"/>
                <a:sym typeface="Courier New"/>
              </a:rPr>
              <a:t>INNER JOIN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77d816bd8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977d816bd8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17232c5971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17232c5971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17232c5971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17232c5971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17232c5971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17232c5971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17232c5971_0_10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17232c5971_0_1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17232c5971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5" name="Google Shape;675;g317232c5971_0_10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17232c5971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17232c5971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17232c5971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17232c5971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17232c5971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17232c5971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17232c5971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17232c5971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Aquí se puede observar cómo aplicando la consulta con el mismo orden de tablas pero utilizando right en lugar de left, no se obtiene el estudiante que ha matriculado pero no ha cursado ningún curso.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17232c5971_0_1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317232c5971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317232c5971_0_110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77d816bd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77d816bd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17232c5971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317232c5971_0_1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7232c5971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7232c5971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555555"/>
                </a:solidFill>
                <a:highlight>
                  <a:srgbClr val="FFFFFF"/>
                </a:highlight>
                <a:latin typeface="Open Sans"/>
                <a:ea typeface="Open Sans"/>
                <a:cs typeface="Open Sans"/>
                <a:sym typeface="Open Sans"/>
              </a:rPr>
              <a:t> </a:t>
            </a:r>
            <a:r>
              <a:rPr lang="es" sz="1000">
                <a:solidFill>
                  <a:srgbClr val="188038"/>
                </a:solidFill>
                <a:highlight>
                  <a:srgbClr val="FFFFFF"/>
                </a:highlight>
                <a:latin typeface="Courier New"/>
                <a:ea typeface="Courier New"/>
                <a:cs typeface="Courier New"/>
                <a:sym typeface="Courier New"/>
              </a:rPr>
              <a:t>JOIN</a:t>
            </a:r>
            <a:r>
              <a:rPr lang="es" sz="1050">
                <a:solidFill>
                  <a:srgbClr val="555555"/>
                </a:solidFill>
                <a:highlight>
                  <a:srgbClr val="FFFFFF"/>
                </a:highlight>
                <a:latin typeface="Open Sans"/>
                <a:ea typeface="Open Sans"/>
                <a:cs typeface="Open Sans"/>
                <a:sym typeface="Open Sans"/>
              </a:rPr>
              <a:t>, </a:t>
            </a:r>
            <a:r>
              <a:rPr lang="es" sz="1000">
                <a:solidFill>
                  <a:srgbClr val="188038"/>
                </a:solidFill>
                <a:highlight>
                  <a:srgbClr val="FFFFFF"/>
                </a:highlight>
                <a:latin typeface="Courier New"/>
                <a:ea typeface="Courier New"/>
                <a:cs typeface="Courier New"/>
                <a:sym typeface="Courier New"/>
              </a:rPr>
              <a:t>CROSS JOIN</a:t>
            </a:r>
            <a:r>
              <a:rPr lang="es" sz="1050">
                <a:solidFill>
                  <a:srgbClr val="555555"/>
                </a:solidFill>
                <a:highlight>
                  <a:srgbClr val="FFFFFF"/>
                </a:highlight>
                <a:latin typeface="Open Sans"/>
                <a:ea typeface="Open Sans"/>
                <a:cs typeface="Open Sans"/>
                <a:sym typeface="Open Sans"/>
              </a:rPr>
              <a:t>, and </a:t>
            </a:r>
            <a:r>
              <a:rPr lang="es" sz="1000">
                <a:solidFill>
                  <a:srgbClr val="188038"/>
                </a:solidFill>
                <a:highlight>
                  <a:srgbClr val="FFFFFF"/>
                </a:highlight>
                <a:latin typeface="Courier New"/>
                <a:ea typeface="Courier New"/>
                <a:cs typeface="Courier New"/>
                <a:sym typeface="Courier New"/>
              </a:rPr>
              <a:t>INNER JOIN</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17232c5971_0_1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17232c5971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rgbClr val="555555"/>
                </a:solidFill>
                <a:highlight>
                  <a:srgbClr val="FFFFFF"/>
                </a:highlight>
                <a:latin typeface="Open Sans"/>
                <a:ea typeface="Open Sans"/>
                <a:cs typeface="Open Sans"/>
                <a:sym typeface="Open Sans"/>
              </a:rPr>
              <a:t> </a:t>
            </a:r>
            <a:r>
              <a:rPr lang="es" sz="1000">
                <a:solidFill>
                  <a:srgbClr val="188038"/>
                </a:solidFill>
                <a:highlight>
                  <a:srgbClr val="FFFFFF"/>
                </a:highlight>
                <a:latin typeface="Courier New"/>
                <a:ea typeface="Courier New"/>
                <a:cs typeface="Courier New"/>
                <a:sym typeface="Courier New"/>
              </a:rPr>
              <a:t>JOIN</a:t>
            </a:r>
            <a:r>
              <a:rPr lang="es" sz="1050">
                <a:solidFill>
                  <a:srgbClr val="555555"/>
                </a:solidFill>
                <a:highlight>
                  <a:srgbClr val="FFFFFF"/>
                </a:highlight>
                <a:latin typeface="Open Sans"/>
                <a:ea typeface="Open Sans"/>
                <a:cs typeface="Open Sans"/>
                <a:sym typeface="Open Sans"/>
              </a:rPr>
              <a:t>, </a:t>
            </a:r>
            <a:r>
              <a:rPr lang="es" sz="1000">
                <a:solidFill>
                  <a:srgbClr val="188038"/>
                </a:solidFill>
                <a:highlight>
                  <a:srgbClr val="FFFFFF"/>
                </a:highlight>
                <a:latin typeface="Courier New"/>
                <a:ea typeface="Courier New"/>
                <a:cs typeface="Courier New"/>
                <a:sym typeface="Courier New"/>
              </a:rPr>
              <a:t>CROSS JOIN</a:t>
            </a:r>
            <a:r>
              <a:rPr lang="es" sz="1050">
                <a:solidFill>
                  <a:srgbClr val="555555"/>
                </a:solidFill>
                <a:highlight>
                  <a:srgbClr val="FFFFFF"/>
                </a:highlight>
                <a:latin typeface="Open Sans"/>
                <a:ea typeface="Open Sans"/>
                <a:cs typeface="Open Sans"/>
                <a:sym typeface="Open Sans"/>
              </a:rPr>
              <a:t>, and </a:t>
            </a:r>
            <a:r>
              <a:rPr lang="es" sz="1000">
                <a:solidFill>
                  <a:srgbClr val="188038"/>
                </a:solidFill>
                <a:highlight>
                  <a:srgbClr val="FFFFFF"/>
                </a:highlight>
                <a:latin typeface="Courier New"/>
                <a:ea typeface="Courier New"/>
                <a:cs typeface="Courier New"/>
                <a:sym typeface="Courier New"/>
              </a:rPr>
              <a:t>INNER JOIN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eb23f40b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eb23f40b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77d816bd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77d816bd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77d816bd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77d816bd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77d816bd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77d816bd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grpSp>
        <p:nvGrpSpPr>
          <p:cNvPr id="59" name="Google Shape;59;p14"/>
          <p:cNvGrpSpPr/>
          <p:nvPr/>
        </p:nvGrpSpPr>
        <p:grpSpPr>
          <a:xfrm>
            <a:off x="0" y="3903669"/>
            <a:ext cx="9144000" cy="1239925"/>
            <a:chOff x="0" y="3903669"/>
            <a:chExt cx="9144000" cy="1239925"/>
          </a:xfrm>
        </p:grpSpPr>
        <p:sp>
          <p:nvSpPr>
            <p:cNvPr id="60" name="Google Shape;60;p1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 name="Google Shape;65;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 name="Google Shape;66;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1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8" name="Shape 68"/>
        <p:cNvGrpSpPr/>
        <p:nvPr/>
      </p:nvGrpSpPr>
      <p:grpSpPr>
        <a:xfrm>
          <a:off x="0" y="0"/>
          <a:ext cx="0" cy="0"/>
          <a:chOff x="0" y="0"/>
          <a:chExt cx="0" cy="0"/>
        </a:xfrm>
      </p:grpSpPr>
      <p:grpSp>
        <p:nvGrpSpPr>
          <p:cNvPr id="69" name="Google Shape;69;p15"/>
          <p:cNvGrpSpPr/>
          <p:nvPr/>
        </p:nvGrpSpPr>
        <p:grpSpPr>
          <a:xfrm>
            <a:off x="6098378" y="5"/>
            <a:ext cx="3045625" cy="2030570"/>
            <a:chOff x="6098378" y="5"/>
            <a:chExt cx="3045625" cy="2030570"/>
          </a:xfrm>
        </p:grpSpPr>
        <p:sp>
          <p:nvSpPr>
            <p:cNvPr id="70" name="Google Shape;70;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5"/>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6" name="Google Shape;76;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77" name="Google Shape;7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78" name="Shape 78"/>
        <p:cNvGrpSpPr/>
        <p:nvPr/>
      </p:nvGrpSpPr>
      <p:grpSpPr>
        <a:xfrm>
          <a:off x="0" y="0"/>
          <a:ext cx="0" cy="0"/>
          <a:chOff x="0" y="0"/>
          <a:chExt cx="0" cy="0"/>
        </a:xfrm>
      </p:grpSpPr>
      <p:grpSp>
        <p:nvGrpSpPr>
          <p:cNvPr id="79" name="Google Shape;79;p16"/>
          <p:cNvGrpSpPr/>
          <p:nvPr/>
        </p:nvGrpSpPr>
        <p:grpSpPr>
          <a:xfrm>
            <a:off x="6098378" y="5"/>
            <a:ext cx="3045625" cy="2030570"/>
            <a:chOff x="6098378" y="5"/>
            <a:chExt cx="3045625" cy="2030570"/>
          </a:xfrm>
        </p:grpSpPr>
        <p:sp>
          <p:nvSpPr>
            <p:cNvPr id="80" name="Google Shape;80;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16"/>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6" name="Google Shape;86;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9" name="Google Shape;89;p17"/>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0" name="Google Shape;90;p17"/>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1" name="Google Shape;91;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4" name="Google Shape;94;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sp>
        <p:nvSpPr>
          <p:cNvPr id="96" name="Google Shape;9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7" name="Google Shape;97;p1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9" name="Shape 99"/>
        <p:cNvGrpSpPr/>
        <p:nvPr/>
      </p:nvGrpSpPr>
      <p:grpSpPr>
        <a:xfrm>
          <a:off x="0" y="0"/>
          <a:ext cx="0" cy="0"/>
          <a:chOff x="0" y="0"/>
          <a:chExt cx="0" cy="0"/>
        </a:xfrm>
      </p:grpSpPr>
      <p:grpSp>
        <p:nvGrpSpPr>
          <p:cNvPr id="100" name="Google Shape;100;p20"/>
          <p:cNvGrpSpPr/>
          <p:nvPr/>
        </p:nvGrpSpPr>
        <p:grpSpPr>
          <a:xfrm>
            <a:off x="6098378" y="5"/>
            <a:ext cx="3045625" cy="2030570"/>
            <a:chOff x="6098378" y="5"/>
            <a:chExt cx="3045625" cy="2030570"/>
          </a:xfrm>
        </p:grpSpPr>
        <p:sp>
          <p:nvSpPr>
            <p:cNvPr id="101" name="Google Shape;101;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 name="Google Shape;106;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07" name="Google Shape;107;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1" name="Google Shape;111;p21"/>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2" name="Google Shape;112;p21"/>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3" name="Google Shape;113;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14" name="Google Shape;114;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7" name="Google Shape;117;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6098378" y="5"/>
            <a:ext cx="3045625" cy="2030570"/>
            <a:chOff x="6098378" y="5"/>
            <a:chExt cx="3045625" cy="2030570"/>
          </a:xfrm>
        </p:grpSpPr>
        <p:sp>
          <p:nvSpPr>
            <p:cNvPr id="120" name="Google Shape;120;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3"/>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26" name="Google Shape;126;p23"/>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27" name="Google Shape;127;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26"/>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6"/>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6"/>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8" name="Google Shape;138;p26"/>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39" name="Google Shape;139;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27"/>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44" name="Google Shape;144;p2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45" name="Google Shape;145;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6" name="Shape 146"/>
        <p:cNvGrpSpPr/>
        <p:nvPr/>
      </p:nvGrpSpPr>
      <p:grpSpPr>
        <a:xfrm>
          <a:off x="0" y="0"/>
          <a:ext cx="0" cy="0"/>
          <a:chOff x="0" y="0"/>
          <a:chExt cx="0" cy="0"/>
        </a:xfrm>
      </p:grpSpPr>
      <p:sp>
        <p:nvSpPr>
          <p:cNvPr id="147" name="Google Shape;147;p28"/>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8" name="Google Shape;148;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2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9"/>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3" name="Google Shape;153;p29"/>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154" name="Google Shape;154;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30"/>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59" name="Google Shape;159;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60" name="Shape 160"/>
        <p:cNvGrpSpPr/>
        <p:nvPr/>
      </p:nvGrpSpPr>
      <p:grpSpPr>
        <a:xfrm>
          <a:off x="0" y="0"/>
          <a:ext cx="0" cy="0"/>
          <a:chOff x="0" y="0"/>
          <a:chExt cx="0" cy="0"/>
        </a:xfrm>
      </p:grpSpPr>
      <p:sp>
        <p:nvSpPr>
          <p:cNvPr id="161" name="Google Shape;161;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2" name="Shape 162"/>
        <p:cNvGrpSpPr/>
        <p:nvPr/>
      </p:nvGrpSpPr>
      <p:grpSpPr>
        <a:xfrm>
          <a:off x="0" y="0"/>
          <a:ext cx="0" cy="0"/>
          <a:chOff x="0" y="0"/>
          <a:chExt cx="0" cy="0"/>
        </a:xfrm>
      </p:grpSpPr>
      <p:sp>
        <p:nvSpPr>
          <p:cNvPr id="163" name="Google Shape;163;p3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66" name="Google Shape;166;p32"/>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7" name="Google Shape;167;p32"/>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8" name="Google Shape;168;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9" name="Shape 169"/>
        <p:cNvGrpSpPr/>
        <p:nvPr/>
      </p:nvGrpSpPr>
      <p:grpSpPr>
        <a:xfrm>
          <a:off x="0" y="0"/>
          <a:ext cx="0" cy="0"/>
          <a:chOff x="0" y="0"/>
          <a:chExt cx="0" cy="0"/>
        </a:xfrm>
      </p:grpSpPr>
      <p:sp>
        <p:nvSpPr>
          <p:cNvPr id="170" name="Google Shape;170;p33"/>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71" name="Google Shape;171;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sp>
        <p:nvSpPr>
          <p:cNvPr id="173" name="Google Shape;173;p34"/>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76" name="Google Shape;176;p34"/>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7" name="Google Shape;177;p3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78" name="Google Shape;178;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sp>
        <p:nvSpPr>
          <p:cNvPr id="180" name="Google Shape;180;p35"/>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5"/>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5"/>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183" name="Google Shape;183;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84" name="Shape 184"/>
        <p:cNvGrpSpPr/>
        <p:nvPr/>
      </p:nvGrpSpPr>
      <p:grpSpPr>
        <a:xfrm>
          <a:off x="0" y="0"/>
          <a:ext cx="0" cy="0"/>
          <a:chOff x="0" y="0"/>
          <a:chExt cx="0" cy="0"/>
        </a:xfrm>
      </p:grpSpPr>
      <p:sp>
        <p:nvSpPr>
          <p:cNvPr id="185" name="Google Shape;185;p36"/>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86" name="Google Shape;186;p36"/>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87" name="Google Shape;187;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1" type="obj">
  <p:cSld name="OBJECT">
    <p:spTree>
      <p:nvGrpSpPr>
        <p:cNvPr id="188" name="Shape 188"/>
        <p:cNvGrpSpPr/>
        <p:nvPr/>
      </p:nvGrpSpPr>
      <p:grpSpPr>
        <a:xfrm>
          <a:off x="0" y="0"/>
          <a:ext cx="0" cy="0"/>
          <a:chOff x="0" y="0"/>
          <a:chExt cx="0" cy="0"/>
        </a:xfrm>
      </p:grpSpPr>
      <p:sp>
        <p:nvSpPr>
          <p:cNvPr id="189" name="Google Shape;189;p37"/>
          <p:cNvSpPr txBox="1"/>
          <p:nvPr>
            <p:ph type="title"/>
          </p:nvPr>
        </p:nvSpPr>
        <p:spPr>
          <a:xfrm>
            <a:off x="685800" y="457200"/>
            <a:ext cx="7772400" cy="8574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2200"/>
              <a:buNone/>
              <a:defRPr b="0" i="0" sz="4400" u="none" cap="none" strike="noStrike">
                <a:solidFill>
                  <a:schemeClr val="dk2"/>
                </a:solidFill>
                <a:latin typeface="Tahoma"/>
                <a:ea typeface="Tahoma"/>
                <a:cs typeface="Tahoma"/>
                <a:sym typeface="Tahoma"/>
              </a:defRPr>
            </a:lvl1pPr>
            <a:lvl2pPr lvl="1"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algn="ctr">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90" name="Google Shape;190;p37"/>
          <p:cNvSpPr txBox="1"/>
          <p:nvPr>
            <p:ph idx="1" type="body"/>
          </p:nvPr>
        </p:nvSpPr>
        <p:spPr>
          <a:xfrm>
            <a:off x="685800" y="1485900"/>
            <a:ext cx="7772400" cy="3086100"/>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rgbClr val="CC00CC"/>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algn="l">
              <a:lnSpc>
                <a:spcPct val="100000"/>
              </a:lnSpc>
              <a:spcBef>
                <a:spcPts val="560"/>
              </a:spcBef>
              <a:spcAft>
                <a:spcPts val="0"/>
              </a:spcAft>
              <a:buClr>
                <a:srgbClr val="CC00CC"/>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algn="l">
              <a:lnSpc>
                <a:spcPct val="100000"/>
              </a:lnSpc>
              <a:spcBef>
                <a:spcPts val="480"/>
              </a:spcBef>
              <a:spcAft>
                <a:spcPts val="0"/>
              </a:spcAft>
              <a:buClr>
                <a:srgbClr val="CC00CC"/>
              </a:buClr>
              <a:buSzPts val="2400"/>
              <a:buFont typeface="Tahoma"/>
              <a:buChar char="•"/>
              <a:defRPr b="0" i="0" sz="2400" u="none" cap="none" strike="noStrike">
                <a:solidFill>
                  <a:schemeClr val="dk1"/>
                </a:solidFill>
                <a:latin typeface="Tahoma"/>
                <a:ea typeface="Tahoma"/>
                <a:cs typeface="Tahoma"/>
                <a:sym typeface="Tahoma"/>
              </a:defRPr>
            </a:lvl3pPr>
            <a:lvl4pPr indent="-355600" lvl="3" marL="18288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1" name="Google Shape;191;p37"/>
          <p:cNvSpPr txBox="1"/>
          <p:nvPr>
            <p:ph idx="10" type="dt"/>
          </p:nvPr>
        </p:nvSpPr>
        <p:spPr>
          <a:xfrm>
            <a:off x="685800" y="4686300"/>
            <a:ext cx="1905000" cy="3429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92" name="Google Shape;192;p37"/>
          <p:cNvSpPr txBox="1"/>
          <p:nvPr>
            <p:ph idx="11" type="ftr"/>
          </p:nvPr>
        </p:nvSpPr>
        <p:spPr>
          <a:xfrm>
            <a:off x="3124200" y="4686300"/>
            <a:ext cx="2895600" cy="3429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193" name="Google Shape;193;p37"/>
          <p:cNvSpPr txBox="1"/>
          <p:nvPr>
            <p:ph idx="12" type="sldNum"/>
          </p:nvPr>
        </p:nvSpPr>
        <p:spPr>
          <a:xfrm>
            <a:off x="6553200" y="4686300"/>
            <a:ext cx="1905000" cy="3429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
              <a:t>‹#›</a:t>
            </a:fld>
            <a:endParaRPr sz="1200">
              <a:solidFill>
                <a:srgbClr val="888888"/>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39"/>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9"/>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02" name="Google Shape;202;p3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3" name="Shape 203"/>
        <p:cNvGrpSpPr/>
        <p:nvPr/>
      </p:nvGrpSpPr>
      <p:grpSpPr>
        <a:xfrm>
          <a:off x="0" y="0"/>
          <a:ext cx="0" cy="0"/>
          <a:chOff x="0" y="0"/>
          <a:chExt cx="0" cy="0"/>
        </a:xfrm>
      </p:grpSpPr>
      <p:sp>
        <p:nvSpPr>
          <p:cNvPr id="204" name="Google Shape;204;p4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05" name="Google Shape;205;p4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6" name="Shape 206"/>
        <p:cNvGrpSpPr/>
        <p:nvPr/>
      </p:nvGrpSpPr>
      <p:grpSpPr>
        <a:xfrm>
          <a:off x="0" y="0"/>
          <a:ext cx="0" cy="0"/>
          <a:chOff x="0" y="0"/>
          <a:chExt cx="0" cy="0"/>
        </a:xfrm>
      </p:grpSpPr>
      <p:sp>
        <p:nvSpPr>
          <p:cNvPr id="207" name="Google Shape;207;p41"/>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10" name="Google Shape;210;p4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1" name="Google Shape;211;p4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2" name="Shape 212"/>
        <p:cNvGrpSpPr/>
        <p:nvPr/>
      </p:nvGrpSpPr>
      <p:grpSpPr>
        <a:xfrm>
          <a:off x="0" y="0"/>
          <a:ext cx="0" cy="0"/>
          <a:chOff x="0" y="0"/>
          <a:chExt cx="0" cy="0"/>
        </a:xfrm>
      </p:grpSpPr>
      <p:sp>
        <p:nvSpPr>
          <p:cNvPr id="213" name="Google Shape;213;p4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2"/>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16" name="Google Shape;216;p4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217" name="Google Shape;217;p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8" name="Shape 218"/>
        <p:cNvGrpSpPr/>
        <p:nvPr/>
      </p:nvGrpSpPr>
      <p:grpSpPr>
        <a:xfrm>
          <a:off x="0" y="0"/>
          <a:ext cx="0" cy="0"/>
          <a:chOff x="0" y="0"/>
          <a:chExt cx="0" cy="0"/>
        </a:xfrm>
      </p:grpSpPr>
      <p:sp>
        <p:nvSpPr>
          <p:cNvPr id="219" name="Google Shape;219;p4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4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2" name="Google Shape;222;p43"/>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3" name="Google Shape;223;p43"/>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4" name="Google Shape;224;p4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5" name="Shape 225"/>
        <p:cNvGrpSpPr/>
        <p:nvPr/>
      </p:nvGrpSpPr>
      <p:grpSpPr>
        <a:xfrm>
          <a:off x="0" y="0"/>
          <a:ext cx="0" cy="0"/>
          <a:chOff x="0" y="0"/>
          <a:chExt cx="0" cy="0"/>
        </a:xfrm>
      </p:grpSpPr>
      <p:sp>
        <p:nvSpPr>
          <p:cNvPr id="226" name="Google Shape;226;p4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29" name="Google Shape;229;p4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230" name="Google Shape;230;p4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1" name="Shape 231"/>
        <p:cNvGrpSpPr/>
        <p:nvPr/>
      </p:nvGrpSpPr>
      <p:grpSpPr>
        <a:xfrm>
          <a:off x="0" y="0"/>
          <a:ext cx="0" cy="0"/>
          <a:chOff x="0" y="0"/>
          <a:chExt cx="0" cy="0"/>
        </a:xfrm>
      </p:grpSpPr>
      <p:sp>
        <p:nvSpPr>
          <p:cNvPr id="232" name="Google Shape;232;p45"/>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233" name="Google Shape;233;p4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4" name="Shape 234"/>
        <p:cNvGrpSpPr/>
        <p:nvPr/>
      </p:nvGrpSpPr>
      <p:grpSpPr>
        <a:xfrm>
          <a:off x="0" y="0"/>
          <a:ext cx="0" cy="0"/>
          <a:chOff x="0" y="0"/>
          <a:chExt cx="0" cy="0"/>
        </a:xfrm>
      </p:grpSpPr>
      <p:sp>
        <p:nvSpPr>
          <p:cNvPr id="235" name="Google Shape;235;p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238" name="Google Shape;238;p46"/>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39" name="Google Shape;239;p4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40" name="Google Shape;240;p4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1" name="Shape 241"/>
        <p:cNvGrpSpPr/>
        <p:nvPr/>
      </p:nvGrpSpPr>
      <p:grpSpPr>
        <a:xfrm>
          <a:off x="0" y="0"/>
          <a:ext cx="0" cy="0"/>
          <a:chOff x="0" y="0"/>
          <a:chExt cx="0" cy="0"/>
        </a:xfrm>
      </p:grpSpPr>
      <p:sp>
        <p:nvSpPr>
          <p:cNvPr id="242" name="Google Shape;242;p47"/>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7"/>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245" name="Google Shape;245;p4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246" name="Shape 246"/>
        <p:cNvGrpSpPr/>
        <p:nvPr/>
      </p:nvGrpSpPr>
      <p:grpSpPr>
        <a:xfrm>
          <a:off x="0" y="0"/>
          <a:ext cx="0" cy="0"/>
          <a:chOff x="0" y="0"/>
          <a:chExt cx="0" cy="0"/>
        </a:xfrm>
      </p:grpSpPr>
      <p:sp>
        <p:nvSpPr>
          <p:cNvPr id="247" name="Google Shape;247;p48"/>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248" name="Google Shape;248;p48"/>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49" name="Google Shape;249;p4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50" name="Shape 250"/>
        <p:cNvGrpSpPr/>
        <p:nvPr/>
      </p:nvGrpSpPr>
      <p:grpSpPr>
        <a:xfrm>
          <a:off x="0" y="0"/>
          <a:ext cx="0" cy="0"/>
          <a:chOff x="0" y="0"/>
          <a:chExt cx="0" cy="0"/>
        </a:xfrm>
      </p:grpSpPr>
      <p:sp>
        <p:nvSpPr>
          <p:cNvPr id="251" name="Google Shape;251;p4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bg>
      <p:bgPr>
        <a:blipFill>
          <a:blip r:embed="rId2">
            <a:alphaModFix/>
          </a:blip>
          <a:stretch>
            <a:fillRect/>
          </a:stretch>
        </a:blipFill>
      </p:bgPr>
    </p:bg>
    <p:spTree>
      <p:nvGrpSpPr>
        <p:cNvPr id="252" name="Shape 252"/>
        <p:cNvGrpSpPr/>
        <p:nvPr/>
      </p:nvGrpSpPr>
      <p:grpSpPr>
        <a:xfrm>
          <a:off x="0" y="0"/>
          <a:ext cx="0" cy="0"/>
          <a:chOff x="0" y="0"/>
          <a:chExt cx="0" cy="0"/>
        </a:xfrm>
      </p:grpSpPr>
      <p:sp>
        <p:nvSpPr>
          <p:cNvPr id="253" name="Google Shape;253;p50"/>
          <p:cNvSpPr txBox="1"/>
          <p:nvPr>
            <p:ph type="ctrTitle"/>
          </p:nvPr>
        </p:nvSpPr>
        <p:spPr>
          <a:xfrm>
            <a:off x="683568" y="2031691"/>
            <a:ext cx="7772400" cy="11883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Clr>
                <a:srgbClr val="F2F2F2"/>
              </a:buClr>
              <a:buSzPts val="2200"/>
              <a:buFont typeface="PT Sans"/>
              <a:buNone/>
              <a:defRPr b="1" i="0" sz="2200" u="none" cap="none" strike="noStrike">
                <a:solidFill>
                  <a:srgbClr val="F2F2F2"/>
                </a:solidFill>
                <a:latin typeface="PT Sans"/>
                <a:ea typeface="PT Sans"/>
                <a:cs typeface="PT Sans"/>
                <a:sym typeface="PT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54" name="Google Shape;254;p50"/>
          <p:cNvSpPr txBox="1"/>
          <p:nvPr>
            <p:ph idx="1" type="subTitle"/>
          </p:nvPr>
        </p:nvSpPr>
        <p:spPr>
          <a:xfrm>
            <a:off x="683568" y="3290664"/>
            <a:ext cx="7776900" cy="5772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Clr>
                <a:schemeClr val="dk2"/>
              </a:buClr>
              <a:buSzPts val="1400"/>
              <a:buFont typeface="PT Sans"/>
              <a:buNone/>
              <a:defRPr b="0" i="0" sz="1400" u="none" cap="none" strike="noStrike">
                <a:solidFill>
                  <a:schemeClr val="lt1"/>
                </a:solidFill>
                <a:latin typeface="PT Sans"/>
                <a:ea typeface="PT Sans"/>
                <a:cs typeface="PT Sans"/>
                <a:sym typeface="PT Sans"/>
              </a:defRPr>
            </a:lvl1pPr>
            <a:lvl2pPr lvl="1"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2pPr>
            <a:lvl3pPr lvl="2"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3pPr>
            <a:lvl4pPr lvl="3"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4pPr>
            <a:lvl5pPr lvl="4" marR="0" algn="ctr">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55" name="Google Shape;255;p5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6" name="Google Shape;256;p5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7" name="Google Shape;257;p5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258" name="Shape 258"/>
        <p:cNvGrpSpPr/>
        <p:nvPr/>
      </p:nvGrpSpPr>
      <p:grpSpPr>
        <a:xfrm>
          <a:off x="0" y="0"/>
          <a:ext cx="0" cy="0"/>
          <a:chOff x="0" y="0"/>
          <a:chExt cx="0" cy="0"/>
        </a:xfrm>
      </p:grpSpPr>
      <p:sp>
        <p:nvSpPr>
          <p:cNvPr id="259" name="Google Shape;259;p5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0" name="Google Shape;260;p5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1" name="Google Shape;261;p5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
        <p:nvSpPr>
          <p:cNvPr id="262" name="Google Shape;262;p51"/>
          <p:cNvSpPr txBox="1"/>
          <p:nvPr>
            <p:ph type="title"/>
          </p:nvPr>
        </p:nvSpPr>
        <p:spPr>
          <a:xfrm>
            <a:off x="827584" y="681540"/>
            <a:ext cx="7488900" cy="6954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85CF"/>
              </a:buClr>
              <a:buSzPts val="2200"/>
              <a:buFont typeface="PT Sans"/>
              <a:buNone/>
              <a:defRPr b="1" i="0" sz="2200" u="none" cap="none" strike="noStrike">
                <a:solidFill>
                  <a:srgbClr val="0085CF"/>
                </a:solidFill>
                <a:latin typeface="PT Sans"/>
                <a:ea typeface="PT Sans"/>
                <a:cs typeface="PT Sans"/>
                <a:sym typeface="PT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63" name="Google Shape;263;p51"/>
          <p:cNvSpPr txBox="1"/>
          <p:nvPr>
            <p:ph idx="1" type="body"/>
          </p:nvPr>
        </p:nvSpPr>
        <p:spPr>
          <a:xfrm>
            <a:off x="827584" y="1491630"/>
            <a:ext cx="7488900" cy="30786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1400"/>
              <a:buFont typeface="PT Sans"/>
              <a:buNone/>
              <a:defRPr b="0" i="0" sz="1400" u="none" cap="none" strike="noStrike">
                <a:solidFill>
                  <a:schemeClr val="dk1"/>
                </a:solidFill>
                <a:latin typeface="PT Sans"/>
                <a:ea typeface="PT Sans"/>
                <a:cs typeface="PT Sans"/>
                <a:sym typeface="PT Sans"/>
              </a:defRPr>
            </a:lvl1pPr>
            <a:lvl2pPr indent="-317500" lvl="1" marL="9144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2pPr>
            <a:lvl3pPr indent="-317500" lvl="2" marL="13716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3pPr>
            <a:lvl4pPr indent="-317500" lvl="3" marL="18288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4pPr>
            <a:lvl5pPr indent="-317500" lvl="4" marL="2286000" marR="0" algn="l">
              <a:lnSpc>
                <a:spcPct val="100000"/>
              </a:lnSpc>
              <a:spcBef>
                <a:spcPts val="280"/>
              </a:spcBef>
              <a:spcAft>
                <a:spcPts val="0"/>
              </a:spcAft>
              <a:buClr>
                <a:schemeClr val="dk2"/>
              </a:buClr>
              <a:buSzPts val="1400"/>
              <a:buFont typeface="PT Sans"/>
              <a:buChar char="–"/>
              <a:defRPr b="0" i="0" sz="1400" u="none" cap="none" strike="noStrike">
                <a:solidFill>
                  <a:schemeClr val="dk1"/>
                </a:solidFill>
                <a:latin typeface="PT Sans"/>
                <a:ea typeface="PT Sans"/>
                <a:cs typeface="PT Sans"/>
                <a:sym typeface="PT Sans"/>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264" name="Shape 264"/>
        <p:cNvGrpSpPr/>
        <p:nvPr/>
      </p:nvGrpSpPr>
      <p:grpSpPr>
        <a:xfrm>
          <a:off x="0" y="0"/>
          <a:ext cx="0" cy="0"/>
          <a:chOff x="0" y="0"/>
          <a:chExt cx="0" cy="0"/>
        </a:xfrm>
      </p:grpSpPr>
      <p:sp>
        <p:nvSpPr>
          <p:cNvPr id="265" name="Google Shape;265;p52"/>
          <p:cNvSpPr txBox="1"/>
          <p:nvPr>
            <p:ph type="title"/>
          </p:nvPr>
        </p:nvSpPr>
        <p:spPr>
          <a:xfrm>
            <a:off x="827584" y="3489852"/>
            <a:ext cx="7488900" cy="53580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Clr>
                <a:srgbClr val="0085CF"/>
              </a:buClr>
              <a:buSzPts val="1600"/>
              <a:buFont typeface="PT Sans"/>
              <a:buNone/>
              <a:defRPr b="0" i="0" sz="1600" u="none" cap="none" strike="noStrike">
                <a:solidFill>
                  <a:srgbClr val="0085CF"/>
                </a:solidFill>
                <a:latin typeface="PT Sans"/>
                <a:ea typeface="PT Sans"/>
                <a:cs typeface="PT Sans"/>
                <a:sym typeface="PT San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66" name="Google Shape;266;p52"/>
          <p:cNvSpPr/>
          <p:nvPr>
            <p:ph idx="2" type="pic"/>
          </p:nvPr>
        </p:nvSpPr>
        <p:spPr>
          <a:xfrm>
            <a:off x="827584" y="735545"/>
            <a:ext cx="7488900" cy="2646300"/>
          </a:xfrm>
          <a:prstGeom prst="rect">
            <a:avLst/>
          </a:prstGeom>
          <a:noFill/>
          <a:ln>
            <a:noFill/>
          </a:ln>
        </p:spPr>
      </p:sp>
      <p:sp>
        <p:nvSpPr>
          <p:cNvPr id="267" name="Google Shape;267;p52"/>
          <p:cNvSpPr txBox="1"/>
          <p:nvPr>
            <p:ph idx="1" type="body"/>
          </p:nvPr>
        </p:nvSpPr>
        <p:spPr>
          <a:xfrm>
            <a:off x="827584" y="4137924"/>
            <a:ext cx="7488900" cy="432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1400"/>
              <a:buFont typeface="PT Sans"/>
              <a:buNone/>
              <a:defRPr b="0" i="0" sz="1400" u="none" cap="none" strike="noStrike">
                <a:solidFill>
                  <a:schemeClr val="dk1"/>
                </a:solidFill>
                <a:latin typeface="PT Sans"/>
                <a:ea typeface="PT Sans"/>
                <a:cs typeface="PT Sans"/>
                <a:sym typeface="PT Sans"/>
              </a:defRPr>
            </a:lvl1pPr>
            <a:lvl2pPr indent="-228600" lvl="1" marL="914400" marR="0" algn="l">
              <a:lnSpc>
                <a:spcPct val="100000"/>
              </a:lnSpc>
              <a:spcBef>
                <a:spcPts val="240"/>
              </a:spcBef>
              <a:spcAft>
                <a:spcPts val="0"/>
              </a:spcAft>
              <a:buClr>
                <a:schemeClr val="dk2"/>
              </a:buClr>
              <a:buSzPts val="1200"/>
              <a:buFont typeface="PT Sans"/>
              <a:buNone/>
              <a:defRPr b="0" i="0" sz="1200" u="none" cap="none" strike="noStrike">
                <a:solidFill>
                  <a:schemeClr val="dk1"/>
                </a:solidFill>
                <a:latin typeface="PT Sans"/>
                <a:ea typeface="PT Sans"/>
                <a:cs typeface="PT Sans"/>
                <a:sym typeface="PT Sans"/>
              </a:defRPr>
            </a:lvl2pPr>
            <a:lvl3pPr indent="-228600" lvl="2" marL="1371600" marR="0" algn="l">
              <a:lnSpc>
                <a:spcPct val="100000"/>
              </a:lnSpc>
              <a:spcBef>
                <a:spcPts val="200"/>
              </a:spcBef>
              <a:spcAft>
                <a:spcPts val="0"/>
              </a:spcAft>
              <a:buClr>
                <a:schemeClr val="dk2"/>
              </a:buClr>
              <a:buSzPts val="1000"/>
              <a:buFont typeface="PT Sans"/>
              <a:buNone/>
              <a:defRPr b="0" i="0" sz="1000" u="none" cap="none" strike="noStrike">
                <a:solidFill>
                  <a:schemeClr val="dk1"/>
                </a:solidFill>
                <a:latin typeface="PT Sans"/>
                <a:ea typeface="PT Sans"/>
                <a:cs typeface="PT Sans"/>
                <a:sym typeface="PT Sans"/>
              </a:defRPr>
            </a:lvl3pPr>
            <a:lvl4pPr indent="-228600" lvl="3" marL="1828800" marR="0" algn="l">
              <a:lnSpc>
                <a:spcPct val="100000"/>
              </a:lnSpc>
              <a:spcBef>
                <a:spcPts val="180"/>
              </a:spcBef>
              <a:spcAft>
                <a:spcPts val="0"/>
              </a:spcAft>
              <a:buClr>
                <a:schemeClr val="dk2"/>
              </a:buClr>
              <a:buSzPts val="900"/>
              <a:buFont typeface="PT Sans"/>
              <a:buNone/>
              <a:defRPr b="0" i="0" sz="900" u="none" cap="none" strike="noStrike">
                <a:solidFill>
                  <a:schemeClr val="dk1"/>
                </a:solidFill>
                <a:latin typeface="PT Sans"/>
                <a:ea typeface="PT Sans"/>
                <a:cs typeface="PT Sans"/>
                <a:sym typeface="PT Sans"/>
              </a:defRPr>
            </a:lvl4pPr>
            <a:lvl5pPr indent="-228600" lvl="4" marL="2286000" marR="0" algn="l">
              <a:lnSpc>
                <a:spcPct val="100000"/>
              </a:lnSpc>
              <a:spcBef>
                <a:spcPts val="180"/>
              </a:spcBef>
              <a:spcAft>
                <a:spcPts val="0"/>
              </a:spcAft>
              <a:buClr>
                <a:schemeClr val="dk2"/>
              </a:buClr>
              <a:buSzPts val="900"/>
              <a:buFont typeface="PT Sans"/>
              <a:buNone/>
              <a:defRPr b="0" i="0" sz="900" u="none" cap="none" strike="noStrike">
                <a:solidFill>
                  <a:schemeClr val="dk1"/>
                </a:solidFill>
                <a:latin typeface="PT Sans"/>
                <a:ea typeface="PT Sans"/>
                <a:cs typeface="PT Sans"/>
                <a:sym typeface="PT Sans"/>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68" name="Google Shape;268;p5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9" name="Google Shape;269;p5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0" name="Google Shape;270;p5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 de Presentación">
  <p:cSld name="Fin de Presentación">
    <p:bg>
      <p:bgPr>
        <a:blipFill>
          <a:blip r:embed="rId2">
            <a:alphaModFix/>
          </a:blip>
          <a:stretch>
            <a:fillRect/>
          </a:stretch>
        </a:blipFill>
      </p:bgPr>
    </p:bg>
    <p:spTree>
      <p:nvGrpSpPr>
        <p:cNvPr id="271" name="Shape 271"/>
        <p:cNvGrpSpPr/>
        <p:nvPr/>
      </p:nvGrpSpPr>
      <p:grpSpPr>
        <a:xfrm>
          <a:off x="0" y="0"/>
          <a:ext cx="0" cy="0"/>
          <a:chOff x="0" y="0"/>
          <a:chExt cx="0" cy="0"/>
        </a:xfrm>
      </p:grpSpPr>
      <p:sp>
        <p:nvSpPr>
          <p:cNvPr id="272" name="Google Shape;272;p53"/>
          <p:cNvSpPr txBox="1"/>
          <p:nvPr>
            <p:ph idx="1" type="body"/>
          </p:nvPr>
        </p:nvSpPr>
        <p:spPr>
          <a:xfrm>
            <a:off x="1475655" y="681541"/>
            <a:ext cx="6840900" cy="31326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chemeClr val="dk2"/>
              </a:buClr>
              <a:buSzPts val="2000"/>
              <a:buFont typeface="PT Sans"/>
              <a:buNone/>
              <a:defRPr b="0" i="0" sz="2000" u="none" cap="none" strike="noStrike">
                <a:solidFill>
                  <a:schemeClr val="lt1"/>
                </a:solidFill>
                <a:latin typeface="PT Sans"/>
                <a:ea typeface="PT Sans"/>
                <a:cs typeface="PT Sans"/>
                <a:sym typeface="PT Sans"/>
              </a:defRPr>
            </a:lvl1pPr>
            <a:lvl2pPr indent="-228600" lvl="1" marL="914400" marR="0" algn="l">
              <a:lnSpc>
                <a:spcPct val="100000"/>
              </a:lnSpc>
              <a:spcBef>
                <a:spcPts val="360"/>
              </a:spcBef>
              <a:spcAft>
                <a:spcPts val="0"/>
              </a:spcAft>
              <a:buClr>
                <a:schemeClr val="dk2"/>
              </a:buClr>
              <a:buSzPts val="1800"/>
              <a:buFont typeface="PT Sans"/>
              <a:buNone/>
              <a:defRPr b="0" i="0" sz="1800" u="none" cap="none" strike="noStrike">
                <a:solidFill>
                  <a:srgbClr val="888888"/>
                </a:solidFill>
                <a:latin typeface="PT Sans"/>
                <a:ea typeface="PT Sans"/>
                <a:cs typeface="PT Sans"/>
                <a:sym typeface="PT Sans"/>
              </a:defRPr>
            </a:lvl2pPr>
            <a:lvl3pPr indent="-228600" lvl="2" marL="1371600" marR="0" algn="l">
              <a:lnSpc>
                <a:spcPct val="100000"/>
              </a:lnSpc>
              <a:spcBef>
                <a:spcPts val="320"/>
              </a:spcBef>
              <a:spcAft>
                <a:spcPts val="0"/>
              </a:spcAft>
              <a:buClr>
                <a:schemeClr val="dk2"/>
              </a:buClr>
              <a:buSzPts val="1600"/>
              <a:buFont typeface="PT Sans"/>
              <a:buNone/>
              <a:defRPr b="0" i="0" sz="1600" u="none" cap="none" strike="noStrike">
                <a:solidFill>
                  <a:srgbClr val="888888"/>
                </a:solidFill>
                <a:latin typeface="PT Sans"/>
                <a:ea typeface="PT Sans"/>
                <a:cs typeface="PT Sans"/>
                <a:sym typeface="PT Sans"/>
              </a:defRPr>
            </a:lvl3pPr>
            <a:lvl4pPr indent="-228600" lvl="3" marL="1828800" marR="0" algn="l">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4pPr>
            <a:lvl5pPr indent="-228600" lvl="4" marL="2286000" marR="0" algn="l">
              <a:lnSpc>
                <a:spcPct val="100000"/>
              </a:lnSpc>
              <a:spcBef>
                <a:spcPts val="280"/>
              </a:spcBef>
              <a:spcAft>
                <a:spcPts val="0"/>
              </a:spcAft>
              <a:buClr>
                <a:schemeClr val="dk2"/>
              </a:buClr>
              <a:buSzPts val="1400"/>
              <a:buFont typeface="PT Sans"/>
              <a:buNone/>
              <a:defRPr b="0" i="0" sz="1400" u="none" cap="none" strike="noStrike">
                <a:solidFill>
                  <a:srgbClr val="888888"/>
                </a:solidFill>
                <a:latin typeface="PT Sans"/>
                <a:ea typeface="PT Sans"/>
                <a:cs typeface="PT Sans"/>
                <a:sym typeface="PT Sans"/>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73" name="Google Shape;273;p5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4" name="Google Shape;274;p5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5" name="Google Shape;275;p5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3.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6" Type="http://schemas.openxmlformats.org/officeDocument/2006/relationships/theme" Target="../theme/theme4.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6" name="Google Shape;56;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57" name="Google Shape;57;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32" name="Google Shape;132;p2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33" name="Google Shape;133;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194" name="Shape 194"/>
        <p:cNvGrpSpPr/>
        <p:nvPr/>
      </p:nvGrpSpPr>
      <p:grpSpPr>
        <a:xfrm>
          <a:off x="0" y="0"/>
          <a:ext cx="0" cy="0"/>
          <a:chOff x="0" y="0"/>
          <a:chExt cx="0" cy="0"/>
        </a:xfrm>
      </p:grpSpPr>
      <p:sp>
        <p:nvSpPr>
          <p:cNvPr id="195" name="Google Shape;195;p3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96" name="Google Shape;196;p3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97" name="Google Shape;197;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mysql.com/blog-archive/intersect-and-except-in-mysql-80/" TargetMode="External"/><Relationship Id="rId4" Type="http://schemas.openxmlformats.org/officeDocument/2006/relationships/hyperlink" Target="https://es.wikipedia.org/wiki/Anexo:S%C3%ADmbolos_matem%C3%A1ticos" TargetMode="External"/><Relationship Id="rId5" Type="http://schemas.openxmlformats.org/officeDocument/2006/relationships/hyperlink" Target="https://www.fdi.ucm.es/profesor/fernan/BD/Tema%202%20Modelo%20relacional.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 Id="rId3" Type="http://schemas.openxmlformats.org/officeDocument/2006/relationships/image" Target="../media/image21.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0.xml"/><Relationship Id="rId3" Type="http://schemas.openxmlformats.org/officeDocument/2006/relationships/image" Target="../media/image15.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1.png"/><Relationship Id="rId6"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4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hyperlink" Target="http://localhost/phpmyadmin/url.php?url=https://dev.mysql.com/doc/refman/8.0/en/selec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44.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hyperlink" Target="http://localhost/phpmyadmin/url.php?url=https://dev.mysql.com/doc/refman/8.0/en/select.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hyperlink" Target="http://localhost/phpmyadmin/url.php?url=https://dev.mysql.com/doc/refman/8.0/en/select.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39.png"/><Relationship Id="rId4" Type="http://schemas.openxmlformats.org/officeDocument/2006/relationships/image" Target="../media/image38.png"/><Relationship Id="rId5"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9.xml"/><Relationship Id="rId3"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4"/>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SQL intermedio I</a:t>
            </a:r>
            <a:endParaRPr/>
          </a:p>
        </p:txBody>
      </p:sp>
      <p:sp>
        <p:nvSpPr>
          <p:cNvPr id="281" name="Google Shape;281;p54"/>
          <p:cNvSpPr txBox="1"/>
          <p:nvPr>
            <p:ph idx="1" type="subTitle"/>
          </p:nvPr>
        </p:nvSpPr>
        <p:spPr>
          <a:xfrm>
            <a:off x="427175" y="1738075"/>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LENGUAJE DE MANIPULACIÓN DE DATOS</a:t>
            </a:r>
            <a:endParaRPr/>
          </a:p>
          <a:p>
            <a:pPr indent="0" lvl="0" marL="0" rtl="0" algn="l">
              <a:spcBef>
                <a:spcPts val="0"/>
              </a:spcBef>
              <a:spcAft>
                <a:spcPts val="0"/>
              </a:spcAft>
              <a:buNone/>
            </a:pPr>
            <a:r>
              <a:rPr lang="es"/>
              <a:t>DATA </a:t>
            </a:r>
            <a:r>
              <a:rPr lang="es"/>
              <a:t>MANIPULATION</a:t>
            </a:r>
            <a:r>
              <a:rPr lang="es"/>
              <a:t> LANGUAGE (DML)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DDL</a:t>
            </a:r>
            <a:endParaRPr/>
          </a:p>
        </p:txBody>
      </p:sp>
      <p:sp>
        <p:nvSpPr>
          <p:cNvPr id="346" name="Google Shape;346;p63"/>
          <p:cNvSpPr txBox="1"/>
          <p:nvPr>
            <p:ph idx="1" type="body"/>
          </p:nvPr>
        </p:nvSpPr>
        <p:spPr>
          <a:xfrm>
            <a:off x="226075" y="1465800"/>
            <a:ext cx="2890500" cy="316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sz="1800"/>
              <a:t>Temas que comprende:</a:t>
            </a:r>
            <a:endParaRPr sz="1800"/>
          </a:p>
          <a:p>
            <a:pPr indent="0" lvl="0" marL="0" rtl="0" algn="l">
              <a:spcBef>
                <a:spcPts val="1200"/>
              </a:spcBef>
              <a:spcAft>
                <a:spcPts val="0"/>
              </a:spcAft>
              <a:buNone/>
            </a:pPr>
            <a:r>
              <a:t/>
            </a:r>
            <a:endParaRPr sz="1800"/>
          </a:p>
          <a:p>
            <a:pPr indent="-342900" lvl="0" marL="457200" rtl="0" algn="l">
              <a:spcBef>
                <a:spcPts val="1200"/>
              </a:spcBef>
              <a:spcAft>
                <a:spcPts val="0"/>
              </a:spcAft>
              <a:buSzPts val="1800"/>
              <a:buAutoNum type="arabicParenR"/>
            </a:pPr>
            <a:r>
              <a:rPr lang="es" sz="1800"/>
              <a:t>Exportar, Importar, Crear, Mostrar, Modificar y Eliminar relaciones y vistas de relaciones. Índices</a:t>
            </a:r>
            <a:endParaRPr sz="1800"/>
          </a:p>
          <a:p>
            <a:pPr indent="-342900" lvl="0" marL="457200" rtl="0" algn="l">
              <a:spcBef>
                <a:spcPts val="0"/>
              </a:spcBef>
              <a:spcAft>
                <a:spcPts val="0"/>
              </a:spcAft>
              <a:buSzPts val="1800"/>
              <a:buAutoNum type="arabicParenR"/>
            </a:pPr>
            <a:r>
              <a:rPr lang="es" sz="1800"/>
              <a:t>Tipos de Datos</a:t>
            </a:r>
            <a:endParaRPr sz="1800"/>
          </a:p>
          <a:p>
            <a:pPr indent="-342900" lvl="0" marL="457200" rtl="0" algn="l">
              <a:spcBef>
                <a:spcPts val="0"/>
              </a:spcBef>
              <a:spcAft>
                <a:spcPts val="0"/>
              </a:spcAft>
              <a:buSzPts val="1800"/>
              <a:buAutoNum type="arabicParenR"/>
            </a:pPr>
            <a:r>
              <a:rPr lang="es" sz="1800"/>
              <a:t>Engine, Collate, Collation</a:t>
            </a:r>
            <a:endParaRPr sz="1800"/>
          </a:p>
        </p:txBody>
      </p:sp>
      <p:sp>
        <p:nvSpPr>
          <p:cNvPr id="347" name="Google Shape;347;p63"/>
          <p:cNvSpPr txBox="1"/>
          <p:nvPr/>
        </p:nvSpPr>
        <p:spPr>
          <a:xfrm>
            <a:off x="4100600" y="202900"/>
            <a:ext cx="4494300" cy="401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accent3"/>
                </a:solidFill>
              </a:rPr>
              <a:t>DROP TABLE IF EXISTS </a:t>
            </a:r>
            <a:r>
              <a:rPr lang="es"/>
              <a:t>`student`;</a:t>
            </a:r>
            <a:endParaRPr/>
          </a:p>
          <a:p>
            <a:pPr indent="0" lvl="0" marL="0" rtl="0" algn="l">
              <a:spcBef>
                <a:spcPts val="1000"/>
              </a:spcBef>
              <a:spcAft>
                <a:spcPts val="0"/>
              </a:spcAft>
              <a:buNone/>
            </a:pPr>
            <a:r>
              <a:rPr lang="es">
                <a:solidFill>
                  <a:schemeClr val="accent3"/>
                </a:solidFill>
              </a:rPr>
              <a:t>CREATE TABLE IF NOT EXISTS</a:t>
            </a:r>
            <a:r>
              <a:rPr lang="es"/>
              <a:t> `student` (</a:t>
            </a:r>
            <a:endParaRPr/>
          </a:p>
          <a:p>
            <a:pPr indent="0" lvl="0" marL="0" rtl="0" algn="l">
              <a:spcBef>
                <a:spcPts val="1000"/>
              </a:spcBef>
              <a:spcAft>
                <a:spcPts val="0"/>
              </a:spcAft>
              <a:buNone/>
            </a:pPr>
            <a:r>
              <a:rPr lang="es"/>
              <a:t>  `ID` </a:t>
            </a:r>
            <a:r>
              <a:rPr lang="es">
                <a:solidFill>
                  <a:srgbClr val="A52A2A"/>
                </a:solidFill>
              </a:rPr>
              <a:t>varchar(5)</a:t>
            </a:r>
            <a:r>
              <a:rPr lang="es"/>
              <a:t> </a:t>
            </a:r>
            <a:r>
              <a:rPr lang="es">
                <a:solidFill>
                  <a:schemeClr val="accent2"/>
                </a:solidFill>
              </a:rPr>
              <a:t>CHARACTER SET</a:t>
            </a:r>
            <a:r>
              <a:rPr lang="es"/>
              <a:t> </a:t>
            </a:r>
            <a:r>
              <a:rPr lang="es">
                <a:solidFill>
                  <a:schemeClr val="accent2"/>
                </a:solidFill>
              </a:rPr>
              <a:t>utf8mb4</a:t>
            </a:r>
            <a:r>
              <a:rPr lang="es"/>
              <a:t> </a:t>
            </a:r>
            <a:r>
              <a:rPr lang="es">
                <a:solidFill>
                  <a:schemeClr val="accent2"/>
                </a:solidFill>
              </a:rPr>
              <a:t>COLLATE</a:t>
            </a:r>
            <a:r>
              <a:rPr lang="es"/>
              <a:t> </a:t>
            </a:r>
            <a:r>
              <a:rPr lang="es">
                <a:solidFill>
                  <a:schemeClr val="accent2"/>
                </a:solidFill>
              </a:rPr>
              <a:t>utf8mb4</a:t>
            </a:r>
            <a:r>
              <a:rPr lang="es"/>
              <a:t>_</a:t>
            </a:r>
            <a:r>
              <a:rPr lang="es">
                <a:solidFill>
                  <a:schemeClr val="accent2"/>
                </a:solidFill>
              </a:rPr>
              <a:t>unicode_ci</a:t>
            </a:r>
            <a:r>
              <a:rPr lang="es"/>
              <a:t> NOT NULL,</a:t>
            </a:r>
            <a:endParaRPr/>
          </a:p>
          <a:p>
            <a:pPr indent="0" lvl="0" marL="0" rtl="0" algn="l">
              <a:spcBef>
                <a:spcPts val="1000"/>
              </a:spcBef>
              <a:spcAft>
                <a:spcPts val="0"/>
              </a:spcAft>
              <a:buNone/>
            </a:pPr>
            <a:r>
              <a:rPr lang="es"/>
              <a:t>  `name` </a:t>
            </a:r>
            <a:r>
              <a:rPr lang="es">
                <a:solidFill>
                  <a:srgbClr val="A52A2A"/>
                </a:solidFill>
              </a:rPr>
              <a:t>varchar(20)</a:t>
            </a:r>
            <a:r>
              <a:rPr lang="es"/>
              <a:t> </a:t>
            </a:r>
            <a:r>
              <a:rPr lang="es">
                <a:solidFill>
                  <a:schemeClr val="accent2"/>
                </a:solidFill>
              </a:rPr>
              <a:t>CHARACTER SET utf8mb4 COLLATE utf8mb4_unicode_ci</a:t>
            </a:r>
            <a:r>
              <a:rPr lang="es"/>
              <a:t> NOT NULL,</a:t>
            </a:r>
            <a:endParaRPr/>
          </a:p>
          <a:p>
            <a:pPr indent="0" lvl="0" marL="0" rtl="0" algn="l">
              <a:spcBef>
                <a:spcPts val="1000"/>
              </a:spcBef>
              <a:spcAft>
                <a:spcPts val="0"/>
              </a:spcAft>
              <a:buNone/>
            </a:pPr>
            <a:r>
              <a:rPr lang="es"/>
              <a:t>  `dept_name` </a:t>
            </a:r>
            <a:r>
              <a:rPr lang="es">
                <a:solidFill>
                  <a:srgbClr val="A52A2A"/>
                </a:solidFill>
              </a:rPr>
              <a:t>varchar(20)</a:t>
            </a:r>
            <a:r>
              <a:rPr lang="es"/>
              <a:t> </a:t>
            </a:r>
            <a:r>
              <a:rPr lang="es">
                <a:solidFill>
                  <a:schemeClr val="accent2"/>
                </a:solidFill>
              </a:rPr>
              <a:t>CHARACTER SET utf8mb4 COLLATE utf8mb4_unicode_ci </a:t>
            </a:r>
            <a:r>
              <a:rPr lang="es"/>
              <a:t>DEFAULT NULL,</a:t>
            </a:r>
            <a:endParaRPr/>
          </a:p>
          <a:p>
            <a:pPr indent="0" lvl="0" marL="0" rtl="0" algn="l">
              <a:spcBef>
                <a:spcPts val="1000"/>
              </a:spcBef>
              <a:spcAft>
                <a:spcPts val="0"/>
              </a:spcAft>
              <a:buNone/>
            </a:pPr>
            <a:r>
              <a:rPr lang="es"/>
              <a:t>  `tot_cred` </a:t>
            </a:r>
            <a:r>
              <a:rPr lang="es">
                <a:solidFill>
                  <a:srgbClr val="A52A2A"/>
                </a:solidFill>
              </a:rPr>
              <a:t>decimal(3,0)</a:t>
            </a:r>
            <a:r>
              <a:rPr lang="es"/>
              <a:t> DEFAULT NULL,</a:t>
            </a:r>
            <a:endParaRPr/>
          </a:p>
          <a:p>
            <a:pPr indent="0" lvl="0" marL="0" rtl="0" algn="l">
              <a:spcBef>
                <a:spcPts val="1000"/>
              </a:spcBef>
              <a:spcAft>
                <a:spcPts val="0"/>
              </a:spcAft>
              <a:buNone/>
            </a:pPr>
            <a:r>
              <a:rPr lang="es"/>
              <a:t>  </a:t>
            </a:r>
            <a:r>
              <a:rPr lang="es">
                <a:solidFill>
                  <a:srgbClr val="FF9900"/>
                </a:solidFill>
              </a:rPr>
              <a:t>PRIMARY KEY</a:t>
            </a:r>
            <a:r>
              <a:rPr lang="es"/>
              <a:t> (`ID`),</a:t>
            </a:r>
            <a:endParaRPr/>
          </a:p>
          <a:p>
            <a:pPr indent="0" lvl="0" marL="0" rtl="0" algn="l">
              <a:spcBef>
                <a:spcPts val="1000"/>
              </a:spcBef>
              <a:spcAft>
                <a:spcPts val="0"/>
              </a:spcAft>
              <a:buNone/>
            </a:pPr>
            <a:r>
              <a:rPr lang="es"/>
              <a:t>  </a:t>
            </a:r>
            <a:r>
              <a:rPr lang="es">
                <a:solidFill>
                  <a:srgbClr val="FF9900"/>
                </a:solidFill>
              </a:rPr>
              <a:t>KEY `dept_name`</a:t>
            </a:r>
            <a:r>
              <a:rPr lang="es"/>
              <a:t> (`dept_name`)</a:t>
            </a:r>
            <a:endParaRPr/>
          </a:p>
          <a:p>
            <a:pPr indent="0" lvl="0" marL="0" rtl="0" algn="l">
              <a:spcBef>
                <a:spcPts val="1000"/>
              </a:spcBef>
              <a:spcAft>
                <a:spcPts val="1000"/>
              </a:spcAft>
              <a:buNone/>
            </a:pPr>
            <a:r>
              <a:rPr lang="es"/>
              <a:t>) </a:t>
            </a:r>
            <a:r>
              <a:rPr lang="es">
                <a:solidFill>
                  <a:srgbClr val="1155CC"/>
                </a:solidFill>
              </a:rPr>
              <a:t>ENGINE=InnoDB</a:t>
            </a:r>
            <a:r>
              <a:rPr lang="es"/>
              <a:t> DEFAULT </a:t>
            </a:r>
            <a:r>
              <a:rPr lang="es">
                <a:solidFill>
                  <a:schemeClr val="accent2"/>
                </a:solidFill>
              </a:rPr>
              <a:t>CHARSET=utf8mb4 COLLATE=utf8mb4_0900_ai_ci</a:t>
            </a:r>
            <a:r>
              <a:rPr lang="es"/>
              <a:t>;</a:t>
            </a:r>
            <a:endParaRPr/>
          </a:p>
        </p:txBody>
      </p:sp>
      <p:cxnSp>
        <p:nvCxnSpPr>
          <p:cNvPr id="348" name="Google Shape;348;p63"/>
          <p:cNvCxnSpPr/>
          <p:nvPr/>
        </p:nvCxnSpPr>
        <p:spPr>
          <a:xfrm rot="10800000">
            <a:off x="6849925" y="4001125"/>
            <a:ext cx="984000" cy="842100"/>
          </a:xfrm>
          <a:prstGeom prst="straightConnector1">
            <a:avLst/>
          </a:prstGeom>
          <a:noFill/>
          <a:ln cap="flat" cmpd="sng" w="9525">
            <a:solidFill>
              <a:schemeClr val="dk2"/>
            </a:solidFill>
            <a:prstDash val="solid"/>
            <a:round/>
            <a:headEnd len="med" w="med" type="none"/>
            <a:tailEnd len="med" w="med" type="triangle"/>
          </a:ln>
        </p:spPr>
      </p:cxnSp>
      <p:cxnSp>
        <p:nvCxnSpPr>
          <p:cNvPr id="349" name="Google Shape;349;p63"/>
          <p:cNvCxnSpPr/>
          <p:nvPr/>
        </p:nvCxnSpPr>
        <p:spPr>
          <a:xfrm>
            <a:off x="3015075" y="318550"/>
            <a:ext cx="1105800" cy="8130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63"/>
          <p:cNvCxnSpPr>
            <a:stCxn id="345" idx="3"/>
          </p:cNvCxnSpPr>
          <p:nvPr/>
        </p:nvCxnSpPr>
        <p:spPr>
          <a:xfrm flipH="1" rot="10800000">
            <a:off x="3119700" y="863850"/>
            <a:ext cx="1036200" cy="696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63"/>
          <p:cNvCxnSpPr/>
          <p:nvPr/>
        </p:nvCxnSpPr>
        <p:spPr>
          <a:xfrm flipH="1" rot="10800000">
            <a:off x="3339725" y="3138750"/>
            <a:ext cx="831900" cy="204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63"/>
          <p:cNvCxnSpPr/>
          <p:nvPr/>
        </p:nvCxnSpPr>
        <p:spPr>
          <a:xfrm flipH="1" rot="10800000">
            <a:off x="3360025" y="3443050"/>
            <a:ext cx="872400" cy="306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63"/>
          <p:cNvCxnSpPr/>
          <p:nvPr/>
        </p:nvCxnSpPr>
        <p:spPr>
          <a:xfrm flipH="1">
            <a:off x="7367275" y="835950"/>
            <a:ext cx="720300" cy="1725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63"/>
          <p:cNvCxnSpPr/>
          <p:nvPr/>
        </p:nvCxnSpPr>
        <p:spPr>
          <a:xfrm flipH="1">
            <a:off x="7407775" y="1363475"/>
            <a:ext cx="791400" cy="1623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63"/>
          <p:cNvCxnSpPr/>
          <p:nvPr/>
        </p:nvCxnSpPr>
        <p:spPr>
          <a:xfrm flipH="1">
            <a:off x="7519375" y="1850450"/>
            <a:ext cx="953700" cy="23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4"/>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En la clase de hoy….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Precondiciones</a:t>
            </a:r>
            <a:endParaRPr/>
          </a:p>
        </p:txBody>
      </p:sp>
      <p:sp>
        <p:nvSpPr>
          <p:cNvPr id="366" name="Google Shape;366;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s" sz="2900"/>
              <a:t>A partir de la Base de Datos </a:t>
            </a:r>
            <a:r>
              <a:rPr b="1" lang="es" sz="2900"/>
              <a:t>uni_2025:</a:t>
            </a:r>
            <a:endParaRPr b="1" sz="2900"/>
          </a:p>
          <a:p>
            <a:pPr indent="-398938" lvl="0" marL="457200" rtl="0" algn="l">
              <a:spcBef>
                <a:spcPts val="1200"/>
              </a:spcBef>
              <a:spcAft>
                <a:spcPts val="0"/>
              </a:spcAft>
              <a:buSzPct val="100000"/>
              <a:buAutoNum type="arabicPeriod"/>
            </a:pPr>
            <a:r>
              <a:rPr lang="es" sz="2900"/>
              <a:t>Exporte la relación (tabla) instructor,students,course.</a:t>
            </a:r>
            <a:endParaRPr sz="2900"/>
          </a:p>
          <a:p>
            <a:pPr indent="-398938" lvl="0" marL="457200" rtl="0" algn="l">
              <a:spcBef>
                <a:spcPts val="0"/>
              </a:spcBef>
              <a:spcAft>
                <a:spcPts val="0"/>
              </a:spcAft>
              <a:buSzPct val="100000"/>
              <a:buAutoNum type="arabicPeriod"/>
            </a:pPr>
            <a:r>
              <a:rPr lang="es" sz="2900"/>
              <a:t>Cree la base de datos “dml”</a:t>
            </a:r>
            <a:endParaRPr sz="2900"/>
          </a:p>
          <a:p>
            <a:pPr indent="-398938" lvl="0" marL="457200" rtl="0" algn="l">
              <a:spcBef>
                <a:spcPts val="0"/>
              </a:spcBef>
              <a:spcAft>
                <a:spcPts val="0"/>
              </a:spcAft>
              <a:buSzPct val="100000"/>
              <a:buAutoNum type="arabicPeriod"/>
            </a:pPr>
            <a:r>
              <a:rPr lang="es" sz="2900"/>
              <a:t>Importe la relación “instructor” </a:t>
            </a:r>
            <a:endParaRPr sz="2900"/>
          </a:p>
          <a:p>
            <a:pPr indent="-398938" lvl="0" marL="457200" rtl="0" algn="l">
              <a:spcBef>
                <a:spcPts val="0"/>
              </a:spcBef>
              <a:spcAft>
                <a:spcPts val="0"/>
              </a:spcAft>
              <a:buSzPct val="100000"/>
              <a:buAutoNum type="arabicPeriod"/>
            </a:pPr>
            <a:r>
              <a:rPr lang="es" sz="2900"/>
              <a:t>Cree la relación “profesor” con los mismos campos que la relación “instructor”</a:t>
            </a:r>
            <a:endParaRPr sz="29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6"/>
          <p:cNvSpPr txBox="1"/>
          <p:nvPr>
            <p:ph type="title"/>
          </p:nvPr>
        </p:nvSpPr>
        <p:spPr>
          <a:xfrm>
            <a:off x="408375" y="1586256"/>
            <a:ext cx="8222100" cy="135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3600"/>
              <a:buFont typeface="Open Sans"/>
              <a:buNone/>
            </a:pPr>
            <a:r>
              <a:rPr lang="es" sz="3600"/>
              <a:t>Operación: INSERT en SQL</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INSERT</a:t>
            </a:r>
            <a:endParaRPr/>
          </a:p>
        </p:txBody>
      </p:sp>
      <p:sp>
        <p:nvSpPr>
          <p:cNvPr id="377" name="Google Shape;377;p67"/>
          <p:cNvSpPr txBox="1"/>
          <p:nvPr>
            <p:ph idx="1" type="body"/>
          </p:nvPr>
        </p:nvSpPr>
        <p:spPr>
          <a:xfrm>
            <a:off x="264900" y="1373625"/>
            <a:ext cx="2808000" cy="2556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FF"/>
              </a:buClr>
              <a:buSzPts val="1500"/>
              <a:buFont typeface="Arial"/>
              <a:buAutoNum type="arabicPeriod"/>
            </a:pPr>
            <a:r>
              <a:rPr lang="es" sz="1500">
                <a:solidFill>
                  <a:srgbClr val="0000FF"/>
                </a:solidFill>
                <a:latin typeface="Arial"/>
                <a:ea typeface="Arial"/>
                <a:cs typeface="Arial"/>
                <a:sym typeface="Arial"/>
              </a:rPr>
              <a:t>INSERT INTO </a:t>
            </a:r>
            <a:r>
              <a:rPr i="1" lang="es" sz="1500">
                <a:solidFill>
                  <a:srgbClr val="0000FF"/>
                </a:solidFill>
                <a:latin typeface="Arial"/>
                <a:ea typeface="Arial"/>
                <a:cs typeface="Arial"/>
                <a:sym typeface="Arial"/>
              </a:rPr>
              <a:t>tbl_name</a:t>
            </a:r>
            <a:r>
              <a:rPr lang="es" sz="1500">
                <a:solidFill>
                  <a:srgbClr val="0000FF"/>
                </a:solidFill>
                <a:latin typeface="Arial"/>
                <a:ea typeface="Arial"/>
                <a:cs typeface="Arial"/>
                <a:sym typeface="Arial"/>
              </a:rPr>
              <a:t> (col1,col2) VALUES(15,col1*2);</a:t>
            </a:r>
            <a:endParaRPr sz="1500">
              <a:solidFill>
                <a:srgbClr val="0000FF"/>
              </a:solidFill>
              <a:latin typeface="Arial"/>
              <a:ea typeface="Arial"/>
              <a:cs typeface="Arial"/>
              <a:sym typeface="Arial"/>
            </a:endParaRPr>
          </a:p>
          <a:p>
            <a:pPr indent="-323850" lvl="0" marL="457200" rtl="0" algn="l">
              <a:spcBef>
                <a:spcPts val="0"/>
              </a:spcBef>
              <a:spcAft>
                <a:spcPts val="0"/>
              </a:spcAft>
              <a:buClr>
                <a:srgbClr val="0000FF"/>
              </a:buClr>
              <a:buSzPts val="1500"/>
              <a:buFont typeface="Arial"/>
              <a:buAutoNum type="arabicPeriod"/>
            </a:pPr>
            <a:r>
              <a:rPr lang="es" sz="1500">
                <a:solidFill>
                  <a:srgbClr val="0000FF"/>
                </a:solidFill>
                <a:latin typeface="Arial"/>
                <a:ea typeface="Arial"/>
                <a:cs typeface="Arial"/>
                <a:sym typeface="Arial"/>
              </a:rPr>
              <a:t>INSERT INTO </a:t>
            </a:r>
            <a:r>
              <a:rPr i="1" lang="es" sz="1500">
                <a:solidFill>
                  <a:srgbClr val="0000FF"/>
                </a:solidFill>
                <a:latin typeface="Arial"/>
                <a:ea typeface="Arial"/>
                <a:cs typeface="Arial"/>
                <a:sym typeface="Arial"/>
              </a:rPr>
              <a:t>t</a:t>
            </a:r>
            <a:r>
              <a:rPr i="1" lang="es" sz="1500">
                <a:solidFill>
                  <a:srgbClr val="0000FF"/>
                </a:solidFill>
                <a:latin typeface="Arial"/>
                <a:ea typeface="Arial"/>
                <a:cs typeface="Arial"/>
                <a:sym typeface="Arial"/>
              </a:rPr>
              <a:t>bl_name </a:t>
            </a:r>
            <a:r>
              <a:rPr lang="es" sz="1500">
                <a:solidFill>
                  <a:srgbClr val="0000FF"/>
                </a:solidFill>
                <a:latin typeface="Arial"/>
                <a:ea typeface="Arial"/>
                <a:cs typeface="Arial"/>
                <a:sym typeface="Arial"/>
              </a:rPr>
              <a:t>SELECT ….;</a:t>
            </a:r>
            <a:endParaRPr sz="1500">
              <a:solidFill>
                <a:srgbClr val="0000FF"/>
              </a:solidFill>
              <a:latin typeface="Arial"/>
              <a:ea typeface="Arial"/>
              <a:cs typeface="Arial"/>
              <a:sym typeface="Arial"/>
            </a:endParaRPr>
          </a:p>
          <a:p>
            <a:pPr indent="0" lvl="0" marL="0" rtl="0" algn="l">
              <a:spcBef>
                <a:spcPts val="0"/>
              </a:spcBef>
              <a:spcAft>
                <a:spcPts val="1200"/>
              </a:spcAft>
              <a:buNone/>
            </a:pPr>
            <a:r>
              <a:t/>
            </a:r>
            <a:endParaRPr/>
          </a:p>
        </p:txBody>
      </p:sp>
      <p:sp>
        <p:nvSpPr>
          <p:cNvPr id="378" name="Google Shape;378;p67"/>
          <p:cNvSpPr txBox="1"/>
          <p:nvPr/>
        </p:nvSpPr>
        <p:spPr>
          <a:xfrm>
            <a:off x="3396800" y="148400"/>
            <a:ext cx="5466600" cy="1113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Clr>
                <a:srgbClr val="000000"/>
              </a:buClr>
              <a:buSzPts val="1500"/>
              <a:buFont typeface="Arial"/>
              <a:buNone/>
            </a:pPr>
            <a:r>
              <a:rPr b="0" i="0" lang="es" sz="1500" u="none" cap="none" strike="noStrike">
                <a:solidFill>
                  <a:srgbClr val="000000"/>
                </a:solidFill>
                <a:latin typeface="Arial"/>
                <a:ea typeface="Arial"/>
                <a:cs typeface="Arial"/>
                <a:sym typeface="Arial"/>
              </a:rPr>
              <a:t>INSERT INTO `instructor`(`ID`, `name`, `dept_name`, `salary`)</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rPr b="0" i="0" lang="es" sz="1500" u="none" cap="none" strike="noStrike">
                <a:solidFill>
                  <a:srgbClr val="000000"/>
                </a:solidFill>
                <a:latin typeface="Arial"/>
                <a:ea typeface="Arial"/>
                <a:cs typeface="Arial"/>
                <a:sym typeface="Arial"/>
              </a:rPr>
              <a:t>VALUES ('98763','</a:t>
            </a:r>
            <a:r>
              <a:rPr lang="es" sz="1500"/>
              <a:t>Hitman</a:t>
            </a:r>
            <a:r>
              <a:rPr b="0" i="0" lang="es" sz="1500" u="none" cap="none" strike="noStrike">
                <a:solidFill>
                  <a:srgbClr val="000000"/>
                </a:solidFill>
                <a:latin typeface="Arial"/>
                <a:ea typeface="Arial"/>
                <a:cs typeface="Arial"/>
                <a:sym typeface="Arial"/>
              </a:rPr>
              <a:t>','</a:t>
            </a:r>
            <a:r>
              <a:rPr lang="es" sz="1500"/>
              <a:t>Comp. Sci.</a:t>
            </a:r>
            <a:r>
              <a:rPr b="0" i="0" lang="es" sz="1500" u="none" cap="none" strike="noStrike">
                <a:solidFill>
                  <a:srgbClr val="000000"/>
                </a:solidFill>
                <a:latin typeface="Arial"/>
                <a:ea typeface="Arial"/>
                <a:cs typeface="Arial"/>
                <a:sym typeface="Arial"/>
              </a:rPr>
              <a:t>','20023.00');</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50000"/>
              </a:lnSpc>
              <a:spcBef>
                <a:spcPts val="1600"/>
              </a:spcBef>
              <a:spcAft>
                <a:spcPts val="160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79" name="Google Shape;379;p67"/>
          <p:cNvPicPr preferRelativeResize="0"/>
          <p:nvPr/>
        </p:nvPicPr>
        <p:blipFill>
          <a:blip r:embed="rId3">
            <a:alphaModFix/>
          </a:blip>
          <a:stretch>
            <a:fillRect/>
          </a:stretch>
        </p:blipFill>
        <p:spPr>
          <a:xfrm>
            <a:off x="3448375" y="1262000"/>
            <a:ext cx="5719500" cy="1085050"/>
          </a:xfrm>
          <a:prstGeom prst="rect">
            <a:avLst/>
          </a:prstGeom>
          <a:noFill/>
          <a:ln>
            <a:noFill/>
          </a:ln>
        </p:spPr>
      </p:pic>
      <p:sp>
        <p:nvSpPr>
          <p:cNvPr id="380" name="Google Shape;380;p67"/>
          <p:cNvSpPr txBox="1"/>
          <p:nvPr/>
        </p:nvSpPr>
        <p:spPr>
          <a:xfrm>
            <a:off x="3612725" y="2422725"/>
            <a:ext cx="3098400" cy="1339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 sz="1500">
                <a:solidFill>
                  <a:schemeClr val="dk2"/>
                </a:solidFill>
              </a:rPr>
              <a:t>INSERT INTO profesor </a:t>
            </a:r>
            <a:endParaRPr sz="1500">
              <a:solidFill>
                <a:schemeClr val="dk2"/>
              </a:solidFill>
            </a:endParaRPr>
          </a:p>
          <a:p>
            <a:pPr indent="0" lvl="0" marL="0" rtl="0" algn="l">
              <a:lnSpc>
                <a:spcPct val="100000"/>
              </a:lnSpc>
              <a:spcBef>
                <a:spcPts val="0"/>
              </a:spcBef>
              <a:spcAft>
                <a:spcPts val="0"/>
              </a:spcAft>
              <a:buNone/>
            </a:pPr>
            <a:r>
              <a:rPr lang="es" sz="1500">
                <a:solidFill>
                  <a:schemeClr val="dk2"/>
                </a:solidFill>
              </a:rPr>
              <a:t>SELECT * </a:t>
            </a:r>
            <a:endParaRPr sz="1500">
              <a:solidFill>
                <a:schemeClr val="dk2"/>
              </a:solidFill>
            </a:endParaRPr>
          </a:p>
          <a:p>
            <a:pPr indent="0" lvl="0" marL="0" rtl="0" algn="l">
              <a:lnSpc>
                <a:spcPct val="100000"/>
              </a:lnSpc>
              <a:spcBef>
                <a:spcPts val="0"/>
              </a:spcBef>
              <a:spcAft>
                <a:spcPts val="0"/>
              </a:spcAft>
              <a:buNone/>
            </a:pPr>
            <a:r>
              <a:rPr lang="es" sz="1500">
                <a:solidFill>
                  <a:schemeClr val="dk2"/>
                </a:solidFill>
              </a:rPr>
              <a:t>FROM instructor </a:t>
            </a:r>
            <a:endParaRPr sz="1500">
              <a:solidFill>
                <a:schemeClr val="dk2"/>
              </a:solidFill>
            </a:endParaRPr>
          </a:p>
          <a:p>
            <a:pPr indent="0" lvl="0" marL="0" rtl="0" algn="l">
              <a:lnSpc>
                <a:spcPct val="100000"/>
              </a:lnSpc>
              <a:spcBef>
                <a:spcPts val="0"/>
              </a:spcBef>
              <a:spcAft>
                <a:spcPts val="0"/>
              </a:spcAft>
              <a:buNone/>
            </a:pPr>
            <a:r>
              <a:rPr lang="es" sz="1500">
                <a:solidFill>
                  <a:schemeClr val="dk2"/>
                </a:solidFill>
              </a:rPr>
              <a:t>WHERE ID &gt; 32343 </a:t>
            </a:r>
            <a:endParaRPr sz="1500">
              <a:solidFill>
                <a:schemeClr val="dk2"/>
              </a:solidFill>
            </a:endParaRPr>
          </a:p>
          <a:p>
            <a:pPr indent="0" lvl="0" marL="0" rtl="0" algn="l">
              <a:lnSpc>
                <a:spcPct val="100000"/>
              </a:lnSpc>
              <a:spcBef>
                <a:spcPts val="0"/>
              </a:spcBef>
              <a:spcAft>
                <a:spcPts val="0"/>
              </a:spcAft>
              <a:buNone/>
            </a:pPr>
            <a:r>
              <a:rPr lang="es" sz="1500">
                <a:solidFill>
                  <a:schemeClr val="dk2"/>
                </a:solidFill>
              </a:rPr>
              <a:t>AND ID &lt; 45565 ;</a:t>
            </a:r>
            <a:endParaRPr sz="1500">
              <a:solidFill>
                <a:schemeClr val="dk2"/>
              </a:solidFill>
            </a:endParaRPr>
          </a:p>
        </p:txBody>
      </p:sp>
      <p:cxnSp>
        <p:nvCxnSpPr>
          <p:cNvPr id="381" name="Google Shape;381;p67"/>
          <p:cNvCxnSpPr>
            <a:stCxn id="380" idx="3"/>
          </p:cNvCxnSpPr>
          <p:nvPr/>
        </p:nvCxnSpPr>
        <p:spPr>
          <a:xfrm>
            <a:off x="6711125" y="3092325"/>
            <a:ext cx="6900" cy="829200"/>
          </a:xfrm>
          <a:prstGeom prst="straightConnector1">
            <a:avLst/>
          </a:prstGeom>
          <a:noFill/>
          <a:ln cap="flat" cmpd="sng" w="38100">
            <a:solidFill>
              <a:schemeClr val="dk2"/>
            </a:solidFill>
            <a:prstDash val="solid"/>
            <a:round/>
            <a:headEnd len="med" w="med" type="none"/>
            <a:tailEnd len="med" w="med" type="triangle"/>
          </a:ln>
        </p:spPr>
      </p:cxnSp>
      <p:pic>
        <p:nvPicPr>
          <p:cNvPr id="382" name="Google Shape;382;p67"/>
          <p:cNvPicPr preferRelativeResize="0"/>
          <p:nvPr/>
        </p:nvPicPr>
        <p:blipFill>
          <a:blip r:embed="rId4">
            <a:alphaModFix/>
          </a:blip>
          <a:stretch>
            <a:fillRect/>
          </a:stretch>
        </p:blipFill>
        <p:spPr>
          <a:xfrm>
            <a:off x="3612725" y="4108975"/>
            <a:ext cx="3663250" cy="755700"/>
          </a:xfrm>
          <a:prstGeom prst="rect">
            <a:avLst/>
          </a:prstGeom>
          <a:noFill/>
          <a:ln>
            <a:noFill/>
          </a:ln>
        </p:spPr>
      </p:pic>
      <p:cxnSp>
        <p:nvCxnSpPr>
          <p:cNvPr id="383" name="Google Shape;383;p67"/>
          <p:cNvCxnSpPr/>
          <p:nvPr/>
        </p:nvCxnSpPr>
        <p:spPr>
          <a:xfrm>
            <a:off x="8030200" y="555600"/>
            <a:ext cx="16800" cy="529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EJEMPLOS </a:t>
            </a:r>
            <a:r>
              <a:rPr lang="es"/>
              <a:t>INSERT I</a:t>
            </a:r>
            <a:endParaRPr/>
          </a:p>
        </p:txBody>
      </p:sp>
      <p:sp>
        <p:nvSpPr>
          <p:cNvPr id="389" name="Google Shape;389;p68"/>
          <p:cNvSpPr txBox="1"/>
          <p:nvPr>
            <p:ph idx="1" type="body"/>
          </p:nvPr>
        </p:nvSpPr>
        <p:spPr>
          <a:xfrm>
            <a:off x="264900" y="1373625"/>
            <a:ext cx="2808000" cy="2556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FF"/>
              </a:buClr>
              <a:buSzPts val="1500"/>
              <a:buFont typeface="Arial"/>
              <a:buAutoNum type="arabicPeriod"/>
            </a:pPr>
            <a:r>
              <a:rPr lang="es" sz="1500">
                <a:solidFill>
                  <a:srgbClr val="0000FF"/>
                </a:solidFill>
                <a:latin typeface="Arial"/>
                <a:ea typeface="Arial"/>
                <a:cs typeface="Arial"/>
                <a:sym typeface="Arial"/>
              </a:rPr>
              <a:t>INSERT INTO </a:t>
            </a:r>
            <a:r>
              <a:rPr i="1" lang="es" sz="1500">
                <a:solidFill>
                  <a:srgbClr val="0000FF"/>
                </a:solidFill>
                <a:latin typeface="Arial"/>
                <a:ea typeface="Arial"/>
                <a:cs typeface="Arial"/>
                <a:sym typeface="Arial"/>
              </a:rPr>
              <a:t>tbl_name</a:t>
            </a:r>
            <a:r>
              <a:rPr lang="es" sz="1500">
                <a:solidFill>
                  <a:srgbClr val="0000FF"/>
                </a:solidFill>
                <a:latin typeface="Arial"/>
                <a:ea typeface="Arial"/>
                <a:cs typeface="Arial"/>
                <a:sym typeface="Arial"/>
              </a:rPr>
              <a:t> (col1,col2) VALUES(15,col1*2);</a:t>
            </a:r>
            <a:endParaRPr sz="1500">
              <a:solidFill>
                <a:srgbClr val="0000FF"/>
              </a:solidFill>
              <a:latin typeface="Arial"/>
              <a:ea typeface="Arial"/>
              <a:cs typeface="Arial"/>
              <a:sym typeface="Arial"/>
            </a:endParaRPr>
          </a:p>
          <a:p>
            <a:pPr indent="0" lvl="0" marL="0" rtl="0" algn="l">
              <a:spcBef>
                <a:spcPts val="0"/>
              </a:spcBef>
              <a:spcAft>
                <a:spcPts val="1200"/>
              </a:spcAft>
              <a:buNone/>
            </a:pPr>
            <a:r>
              <a:t/>
            </a:r>
            <a:endParaRPr/>
          </a:p>
        </p:txBody>
      </p:sp>
      <p:sp>
        <p:nvSpPr>
          <p:cNvPr id="390" name="Google Shape;390;p68"/>
          <p:cNvSpPr txBox="1"/>
          <p:nvPr/>
        </p:nvSpPr>
        <p:spPr>
          <a:xfrm>
            <a:off x="3448375" y="148400"/>
            <a:ext cx="5466600" cy="1113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600"/>
              </a:spcBef>
              <a:spcAft>
                <a:spcPts val="0"/>
              </a:spcAft>
              <a:buClr>
                <a:srgbClr val="000000"/>
              </a:buClr>
              <a:buSzPts val="1500"/>
              <a:buFont typeface="Arial"/>
              <a:buNone/>
            </a:pPr>
            <a:r>
              <a:rPr b="1" lang="es" sz="1900">
                <a:solidFill>
                  <a:schemeClr val="lt2"/>
                </a:solidFill>
              </a:rPr>
              <a:t>Se quiere guardar en la base de dato “dml” , el curso de “Data System”, identificado como “</a:t>
            </a:r>
            <a:r>
              <a:rPr b="1" lang="es" sz="1900">
                <a:solidFill>
                  <a:schemeClr val="lt2"/>
                </a:solidFill>
                <a:latin typeface="Roboto"/>
                <a:ea typeface="Roboto"/>
                <a:cs typeface="Roboto"/>
                <a:sym typeface="Roboto"/>
              </a:rPr>
              <a:t>CS-437” , perteneciente al departamento de Comp. Sci. y que aporta 4 créditos. </a:t>
            </a:r>
            <a:endParaRPr b="1" sz="1900">
              <a:solidFill>
                <a:schemeClr val="lt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t/>
            </a:r>
            <a:endParaRPr b="1" sz="1900">
              <a:solidFill>
                <a:schemeClr val="lt2"/>
              </a:solidFill>
              <a:latin typeface="Roboto"/>
              <a:ea typeface="Roboto"/>
              <a:cs typeface="Roboto"/>
              <a:sym typeface="Roboto"/>
            </a:endParaRPr>
          </a:p>
          <a:p>
            <a:pPr indent="-355600" lvl="1" marL="914400" rtl="0" algn="l">
              <a:spcBef>
                <a:spcPts val="0"/>
              </a:spcBef>
              <a:spcAft>
                <a:spcPts val="0"/>
              </a:spcAft>
              <a:buClr>
                <a:srgbClr val="783F04"/>
              </a:buClr>
              <a:buSzPts val="2000"/>
              <a:buFont typeface="Roboto"/>
              <a:buChar char="○"/>
            </a:pPr>
            <a:r>
              <a:rPr lang="es" sz="2000">
                <a:solidFill>
                  <a:srgbClr val="FF0000"/>
                </a:solidFill>
                <a:latin typeface="Roboto"/>
                <a:ea typeface="Roboto"/>
                <a:cs typeface="Roboto"/>
                <a:sym typeface="Roboto"/>
              </a:rPr>
              <a:t>Insert into</a:t>
            </a:r>
            <a:r>
              <a:rPr lang="es" sz="2000">
                <a:solidFill>
                  <a:srgbClr val="783F04"/>
                </a:solidFill>
                <a:latin typeface="Roboto"/>
                <a:ea typeface="Roboto"/>
                <a:cs typeface="Roboto"/>
                <a:sym typeface="Roboto"/>
              </a:rPr>
              <a:t> course </a:t>
            </a:r>
            <a:r>
              <a:rPr lang="es" sz="2000">
                <a:solidFill>
                  <a:srgbClr val="FF0000"/>
                </a:solidFill>
                <a:latin typeface="Roboto"/>
                <a:ea typeface="Roboto"/>
                <a:cs typeface="Roboto"/>
                <a:sym typeface="Roboto"/>
              </a:rPr>
              <a:t>values</a:t>
            </a:r>
            <a:r>
              <a:rPr lang="es" sz="2000">
                <a:solidFill>
                  <a:srgbClr val="783F04"/>
                </a:solidFill>
                <a:latin typeface="Roboto"/>
                <a:ea typeface="Roboto"/>
                <a:cs typeface="Roboto"/>
                <a:sym typeface="Roboto"/>
              </a:rPr>
              <a:t> ('CS-437', 'Database Systems', 'Comp. Sci.', 4);</a:t>
            </a:r>
            <a:endParaRPr sz="2000">
              <a:solidFill>
                <a:srgbClr val="783F04"/>
              </a:solidFill>
              <a:latin typeface="Roboto"/>
              <a:ea typeface="Roboto"/>
              <a:cs typeface="Roboto"/>
              <a:sym typeface="Roboto"/>
            </a:endParaRPr>
          </a:p>
          <a:p>
            <a:pPr indent="0" lvl="0" marL="914400" rtl="0" algn="l">
              <a:spcBef>
                <a:spcPts val="0"/>
              </a:spcBef>
              <a:spcAft>
                <a:spcPts val="0"/>
              </a:spcAft>
              <a:buNone/>
            </a:pPr>
            <a:r>
              <a:t/>
            </a:r>
            <a:endParaRPr sz="2000">
              <a:solidFill>
                <a:srgbClr val="783F04"/>
              </a:solidFill>
              <a:latin typeface="Roboto"/>
              <a:ea typeface="Roboto"/>
              <a:cs typeface="Roboto"/>
              <a:sym typeface="Roboto"/>
            </a:endParaRPr>
          </a:p>
          <a:p>
            <a:pPr indent="-355600" lvl="1" marL="914400" rtl="0" algn="l">
              <a:spcBef>
                <a:spcPts val="0"/>
              </a:spcBef>
              <a:spcAft>
                <a:spcPts val="0"/>
              </a:spcAft>
              <a:buClr>
                <a:schemeClr val="dk2"/>
              </a:buClr>
              <a:buSzPts val="2000"/>
              <a:buFont typeface="Roboto"/>
              <a:buChar char="○"/>
            </a:pPr>
            <a:r>
              <a:rPr lang="es" sz="2000">
                <a:solidFill>
                  <a:srgbClr val="FF0000"/>
                </a:solidFill>
                <a:latin typeface="Roboto"/>
                <a:ea typeface="Roboto"/>
                <a:cs typeface="Roboto"/>
                <a:sym typeface="Roboto"/>
              </a:rPr>
              <a:t> Insert into</a:t>
            </a:r>
            <a:r>
              <a:rPr lang="es" sz="2000">
                <a:solidFill>
                  <a:schemeClr val="dk2"/>
                </a:solidFill>
                <a:latin typeface="Roboto"/>
                <a:ea typeface="Roboto"/>
                <a:cs typeface="Roboto"/>
                <a:sym typeface="Roboto"/>
              </a:rPr>
              <a:t> course (course_id, title, dept_name, credits) </a:t>
            </a:r>
            <a:r>
              <a:rPr lang="es" sz="2000">
                <a:solidFill>
                  <a:srgbClr val="FF0000"/>
                </a:solidFill>
                <a:latin typeface="Roboto"/>
                <a:ea typeface="Roboto"/>
                <a:cs typeface="Roboto"/>
                <a:sym typeface="Roboto"/>
              </a:rPr>
              <a:t>values</a:t>
            </a:r>
            <a:r>
              <a:rPr lang="es" sz="2000">
                <a:solidFill>
                  <a:schemeClr val="dk2"/>
                </a:solidFill>
                <a:latin typeface="Roboto"/>
                <a:ea typeface="Roboto"/>
                <a:cs typeface="Roboto"/>
                <a:sym typeface="Roboto"/>
              </a:rPr>
              <a:t> ('CS-437', 'Database Systems', 'Comp. Sci.', 4);</a:t>
            </a:r>
            <a:endParaRPr sz="2000">
              <a:solidFill>
                <a:schemeClr val="dk2"/>
              </a:solidFill>
              <a:latin typeface="Roboto"/>
              <a:ea typeface="Roboto"/>
              <a:cs typeface="Roboto"/>
              <a:sym typeface="Roboto"/>
            </a:endParaRPr>
          </a:p>
          <a:p>
            <a:pPr indent="0" lvl="0" marL="0" marR="0" rtl="0" algn="l">
              <a:lnSpc>
                <a:spcPct val="150000"/>
              </a:lnSpc>
              <a:spcBef>
                <a:spcPts val="1600"/>
              </a:spcBef>
              <a:spcAft>
                <a:spcPts val="0"/>
              </a:spcAft>
              <a:buClr>
                <a:srgbClr val="000000"/>
              </a:buClr>
              <a:buSzPts val="1500"/>
              <a:buFont typeface="Arial"/>
              <a:buNone/>
            </a:pPr>
            <a:r>
              <a:t/>
            </a:r>
            <a:endParaRPr sz="1500"/>
          </a:p>
          <a:p>
            <a:pPr indent="0" lvl="0" marL="0" marR="0" rtl="0" algn="l">
              <a:lnSpc>
                <a:spcPct val="150000"/>
              </a:lnSpc>
              <a:spcBef>
                <a:spcPts val="1600"/>
              </a:spcBef>
              <a:spcAft>
                <a:spcPts val="160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cxnSp>
        <p:nvCxnSpPr>
          <p:cNvPr id="391" name="Google Shape;391;p68"/>
          <p:cNvCxnSpPr/>
          <p:nvPr/>
        </p:nvCxnSpPr>
        <p:spPr>
          <a:xfrm>
            <a:off x="8527300" y="555600"/>
            <a:ext cx="16800" cy="529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9"/>
          <p:cNvSpPr txBox="1"/>
          <p:nvPr>
            <p:ph type="title"/>
          </p:nvPr>
        </p:nvSpPr>
        <p:spPr>
          <a:xfrm>
            <a:off x="311700" y="555600"/>
            <a:ext cx="30279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EJEMPLOS INSERT II</a:t>
            </a:r>
            <a:endParaRPr/>
          </a:p>
        </p:txBody>
      </p:sp>
      <p:sp>
        <p:nvSpPr>
          <p:cNvPr id="397" name="Google Shape;397;p69"/>
          <p:cNvSpPr txBox="1"/>
          <p:nvPr>
            <p:ph idx="1" type="body"/>
          </p:nvPr>
        </p:nvSpPr>
        <p:spPr>
          <a:xfrm>
            <a:off x="264900" y="1373625"/>
            <a:ext cx="2808000" cy="2556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FF"/>
              </a:buClr>
              <a:buSzPts val="1500"/>
              <a:buFont typeface="Arial"/>
              <a:buAutoNum type="arabicPeriod"/>
            </a:pPr>
            <a:r>
              <a:rPr lang="es" sz="1500">
                <a:solidFill>
                  <a:srgbClr val="0000FF"/>
                </a:solidFill>
                <a:latin typeface="Arial"/>
                <a:ea typeface="Arial"/>
                <a:cs typeface="Arial"/>
                <a:sym typeface="Arial"/>
              </a:rPr>
              <a:t>INSERT INTO </a:t>
            </a:r>
            <a:r>
              <a:rPr i="1" lang="es" sz="1500">
                <a:solidFill>
                  <a:srgbClr val="0000FF"/>
                </a:solidFill>
                <a:latin typeface="Arial"/>
                <a:ea typeface="Arial"/>
                <a:cs typeface="Arial"/>
                <a:sym typeface="Arial"/>
              </a:rPr>
              <a:t>tbl_name</a:t>
            </a:r>
            <a:r>
              <a:rPr lang="es" sz="1500">
                <a:solidFill>
                  <a:srgbClr val="0000FF"/>
                </a:solidFill>
                <a:latin typeface="Arial"/>
                <a:ea typeface="Arial"/>
                <a:cs typeface="Arial"/>
                <a:sym typeface="Arial"/>
              </a:rPr>
              <a:t> (col1,col2) VALUES(15,col1*2);</a:t>
            </a:r>
            <a:endParaRPr sz="1500">
              <a:solidFill>
                <a:srgbClr val="0000FF"/>
              </a:solidFill>
              <a:latin typeface="Arial"/>
              <a:ea typeface="Arial"/>
              <a:cs typeface="Arial"/>
              <a:sym typeface="Arial"/>
            </a:endParaRPr>
          </a:p>
          <a:p>
            <a:pPr indent="0" lvl="0" marL="0" rtl="0" algn="l">
              <a:spcBef>
                <a:spcPts val="0"/>
              </a:spcBef>
              <a:spcAft>
                <a:spcPts val="1200"/>
              </a:spcAft>
              <a:buNone/>
            </a:pPr>
            <a:r>
              <a:t/>
            </a:r>
            <a:endParaRPr/>
          </a:p>
        </p:txBody>
      </p:sp>
      <p:sp>
        <p:nvSpPr>
          <p:cNvPr id="398" name="Google Shape;398;p69"/>
          <p:cNvSpPr txBox="1"/>
          <p:nvPr/>
        </p:nvSpPr>
        <p:spPr>
          <a:xfrm>
            <a:off x="3559975" y="848400"/>
            <a:ext cx="5466600" cy="11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200">
                <a:solidFill>
                  <a:schemeClr val="lt2"/>
                </a:solidFill>
                <a:latin typeface="Roboto"/>
                <a:ea typeface="Roboto"/>
                <a:cs typeface="Roboto"/>
                <a:sym typeface="Roboto"/>
              </a:rPr>
              <a:t>Adicione una nueva tupla al estudiante con tot_creds establecido en nulo </a:t>
            </a:r>
            <a:endParaRPr b="1" sz="2200">
              <a:solidFill>
                <a:schemeClr val="lt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t/>
            </a:r>
            <a:endParaRPr b="1" sz="1900">
              <a:solidFill>
                <a:schemeClr val="lt2"/>
              </a:solidFill>
              <a:latin typeface="Roboto"/>
              <a:ea typeface="Roboto"/>
              <a:cs typeface="Roboto"/>
              <a:sym typeface="Roboto"/>
            </a:endParaRPr>
          </a:p>
          <a:p>
            <a:pPr indent="-355600" lvl="1" marL="914400" rtl="0" algn="l">
              <a:spcBef>
                <a:spcPts val="0"/>
              </a:spcBef>
              <a:spcAft>
                <a:spcPts val="0"/>
              </a:spcAft>
              <a:buClr>
                <a:schemeClr val="dk2"/>
              </a:buClr>
              <a:buSzPts val="2000"/>
              <a:buFont typeface="Roboto"/>
              <a:buChar char="○"/>
            </a:pPr>
            <a:r>
              <a:rPr lang="es" sz="2000">
                <a:solidFill>
                  <a:srgbClr val="FF0000"/>
                </a:solidFill>
                <a:latin typeface="Roboto"/>
                <a:ea typeface="Roboto"/>
                <a:cs typeface="Roboto"/>
                <a:sym typeface="Roboto"/>
              </a:rPr>
              <a:t>Insert into</a:t>
            </a:r>
            <a:r>
              <a:rPr lang="es" sz="2000">
                <a:solidFill>
                  <a:schemeClr val="dk2"/>
                </a:solidFill>
                <a:latin typeface="Roboto"/>
                <a:ea typeface="Roboto"/>
                <a:cs typeface="Roboto"/>
                <a:sym typeface="Roboto"/>
              </a:rPr>
              <a:t> student </a:t>
            </a:r>
            <a:r>
              <a:rPr lang="es" sz="2000">
                <a:solidFill>
                  <a:srgbClr val="FF0000"/>
                </a:solidFill>
                <a:latin typeface="Roboto"/>
                <a:ea typeface="Roboto"/>
                <a:cs typeface="Roboto"/>
                <a:sym typeface="Roboto"/>
              </a:rPr>
              <a:t>values</a:t>
            </a:r>
            <a:r>
              <a:rPr lang="es" sz="2000">
                <a:solidFill>
                  <a:schemeClr val="dk2"/>
                </a:solidFill>
                <a:latin typeface="Roboto"/>
                <a:ea typeface="Roboto"/>
                <a:cs typeface="Roboto"/>
                <a:sym typeface="Roboto"/>
              </a:rPr>
              <a:t> ('3003', 'Green', 'Finance', null);</a:t>
            </a:r>
            <a:endParaRPr sz="1500"/>
          </a:p>
          <a:p>
            <a:pPr indent="0" lvl="0" marL="0" marR="0" rtl="0" algn="l">
              <a:lnSpc>
                <a:spcPct val="150000"/>
              </a:lnSpc>
              <a:spcBef>
                <a:spcPts val="1600"/>
              </a:spcBef>
              <a:spcAft>
                <a:spcPts val="160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cxnSp>
        <p:nvCxnSpPr>
          <p:cNvPr id="399" name="Google Shape;399;p69"/>
          <p:cNvCxnSpPr/>
          <p:nvPr/>
        </p:nvCxnSpPr>
        <p:spPr>
          <a:xfrm>
            <a:off x="8862100" y="991850"/>
            <a:ext cx="16800" cy="5298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INSERT</a:t>
            </a:r>
            <a:endParaRPr/>
          </a:p>
        </p:txBody>
      </p:sp>
      <p:sp>
        <p:nvSpPr>
          <p:cNvPr id="405" name="Google Shape;405;p70"/>
          <p:cNvSpPr txBox="1"/>
          <p:nvPr>
            <p:ph idx="1" type="body"/>
          </p:nvPr>
        </p:nvSpPr>
        <p:spPr>
          <a:xfrm>
            <a:off x="264900" y="1373625"/>
            <a:ext cx="2808000" cy="25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00">
              <a:solidFill>
                <a:srgbClr val="0000FF"/>
              </a:solidFill>
              <a:latin typeface="Arial"/>
              <a:ea typeface="Arial"/>
              <a:cs typeface="Arial"/>
              <a:sym typeface="Arial"/>
            </a:endParaRPr>
          </a:p>
          <a:p>
            <a:pPr indent="-323850" lvl="0" marL="457200" rtl="0" algn="l">
              <a:spcBef>
                <a:spcPts val="0"/>
              </a:spcBef>
              <a:spcAft>
                <a:spcPts val="0"/>
              </a:spcAft>
              <a:buClr>
                <a:srgbClr val="0000FF"/>
              </a:buClr>
              <a:buSzPts val="1500"/>
              <a:buFont typeface="Arial"/>
              <a:buAutoNum type="arabicPeriod"/>
            </a:pPr>
            <a:r>
              <a:rPr lang="es" sz="1500">
                <a:solidFill>
                  <a:srgbClr val="0000FF"/>
                </a:solidFill>
                <a:latin typeface="Arial"/>
                <a:ea typeface="Arial"/>
                <a:cs typeface="Arial"/>
                <a:sym typeface="Arial"/>
              </a:rPr>
              <a:t>INSERT INTO </a:t>
            </a:r>
            <a:r>
              <a:rPr i="1" lang="es" sz="1500">
                <a:solidFill>
                  <a:srgbClr val="0000FF"/>
                </a:solidFill>
                <a:latin typeface="Arial"/>
                <a:ea typeface="Arial"/>
                <a:cs typeface="Arial"/>
                <a:sym typeface="Arial"/>
              </a:rPr>
              <a:t>tbl_name </a:t>
            </a:r>
            <a:r>
              <a:rPr lang="es" sz="1500">
                <a:solidFill>
                  <a:srgbClr val="0000FF"/>
                </a:solidFill>
                <a:latin typeface="Arial"/>
                <a:ea typeface="Arial"/>
                <a:cs typeface="Arial"/>
                <a:sym typeface="Arial"/>
              </a:rPr>
              <a:t>SELECT ….;</a:t>
            </a:r>
            <a:endParaRPr sz="1500">
              <a:solidFill>
                <a:srgbClr val="0000FF"/>
              </a:solidFill>
              <a:latin typeface="Arial"/>
              <a:ea typeface="Arial"/>
              <a:cs typeface="Arial"/>
              <a:sym typeface="Arial"/>
            </a:endParaRPr>
          </a:p>
          <a:p>
            <a:pPr indent="0" lvl="0" marL="0" rtl="0" algn="l">
              <a:spcBef>
                <a:spcPts val="0"/>
              </a:spcBef>
              <a:spcAft>
                <a:spcPts val="1200"/>
              </a:spcAft>
              <a:buNone/>
            </a:pPr>
            <a:r>
              <a:t/>
            </a:r>
            <a:endParaRPr/>
          </a:p>
        </p:txBody>
      </p:sp>
      <p:sp>
        <p:nvSpPr>
          <p:cNvPr id="406" name="Google Shape;406;p70"/>
          <p:cNvSpPr txBox="1"/>
          <p:nvPr/>
        </p:nvSpPr>
        <p:spPr>
          <a:xfrm>
            <a:off x="3329600" y="273900"/>
            <a:ext cx="54681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solidFill>
                  <a:schemeClr val="lt2"/>
                </a:solidFill>
                <a:latin typeface="Roboto"/>
                <a:ea typeface="Roboto"/>
                <a:cs typeface="Roboto"/>
                <a:sym typeface="Roboto"/>
              </a:rPr>
              <a:t>Convierta a cada estudiante del departamento de Música que haya ganado más de 144 horas crédito en un instructor en el departamento de Música con un salario de $ 18,000.</a:t>
            </a:r>
            <a:endParaRPr b="1" sz="2000">
              <a:solidFill>
                <a:schemeClr val="lt2"/>
              </a:solidFill>
              <a:latin typeface="Roboto"/>
              <a:ea typeface="Roboto"/>
              <a:cs typeface="Roboto"/>
              <a:sym typeface="Roboto"/>
            </a:endParaRPr>
          </a:p>
          <a:p>
            <a:pPr indent="0" lvl="0" marL="0" rtl="0" algn="l">
              <a:spcBef>
                <a:spcPts val="0"/>
              </a:spcBef>
              <a:spcAft>
                <a:spcPts val="0"/>
              </a:spcAft>
              <a:buNone/>
            </a:pPr>
            <a:r>
              <a:t/>
            </a:r>
            <a:endParaRPr b="1" sz="2000">
              <a:solidFill>
                <a:schemeClr val="lt2"/>
              </a:solidFill>
              <a:latin typeface="Roboto"/>
              <a:ea typeface="Roboto"/>
              <a:cs typeface="Roboto"/>
              <a:sym typeface="Roboto"/>
            </a:endParaRPr>
          </a:p>
          <a:p>
            <a:pPr indent="-355600" lvl="1" marL="914400" rtl="0" algn="l">
              <a:spcBef>
                <a:spcPts val="0"/>
              </a:spcBef>
              <a:spcAft>
                <a:spcPts val="0"/>
              </a:spcAft>
              <a:buClr>
                <a:schemeClr val="dk2"/>
              </a:buClr>
              <a:buSzPts val="2000"/>
              <a:buFont typeface="Roboto"/>
              <a:buChar char="○"/>
            </a:pPr>
            <a:r>
              <a:rPr lang="es" sz="2000">
                <a:solidFill>
                  <a:srgbClr val="FF0000"/>
                </a:solidFill>
                <a:latin typeface="Roboto"/>
                <a:ea typeface="Roboto"/>
                <a:cs typeface="Roboto"/>
                <a:sym typeface="Roboto"/>
              </a:rPr>
              <a:t>insert into</a:t>
            </a:r>
            <a:r>
              <a:rPr lang="es" sz="2000">
                <a:solidFill>
                  <a:schemeClr val="dk2"/>
                </a:solidFill>
                <a:latin typeface="Roboto"/>
                <a:ea typeface="Roboto"/>
                <a:cs typeface="Roboto"/>
                <a:sym typeface="Roboto"/>
              </a:rPr>
              <a:t> instructor </a:t>
            </a:r>
            <a:r>
              <a:rPr lang="es" sz="2000">
                <a:solidFill>
                  <a:srgbClr val="FF0000"/>
                </a:solidFill>
                <a:latin typeface="Roboto"/>
                <a:ea typeface="Roboto"/>
                <a:cs typeface="Roboto"/>
                <a:sym typeface="Roboto"/>
              </a:rPr>
              <a:t>select</a:t>
            </a:r>
            <a:r>
              <a:rPr lang="es" sz="2000">
                <a:solidFill>
                  <a:schemeClr val="dk2"/>
                </a:solidFill>
                <a:latin typeface="Roboto"/>
                <a:ea typeface="Roboto"/>
                <a:cs typeface="Roboto"/>
                <a:sym typeface="Roboto"/>
              </a:rPr>
              <a:t> ID, name, dept_name, 18000 </a:t>
            </a:r>
            <a:r>
              <a:rPr lang="es" sz="2000">
                <a:solidFill>
                  <a:srgbClr val="FF0000"/>
                </a:solidFill>
                <a:latin typeface="Roboto"/>
                <a:ea typeface="Roboto"/>
                <a:cs typeface="Roboto"/>
                <a:sym typeface="Roboto"/>
              </a:rPr>
              <a:t>from</a:t>
            </a:r>
            <a:r>
              <a:rPr lang="es" sz="2000">
                <a:solidFill>
                  <a:schemeClr val="dk2"/>
                </a:solidFill>
                <a:latin typeface="Roboto"/>
                <a:ea typeface="Roboto"/>
                <a:cs typeface="Roboto"/>
                <a:sym typeface="Roboto"/>
              </a:rPr>
              <a:t>   student </a:t>
            </a:r>
            <a:r>
              <a:rPr lang="es" sz="2000">
                <a:solidFill>
                  <a:srgbClr val="FF0000"/>
                </a:solidFill>
                <a:latin typeface="Roboto"/>
                <a:ea typeface="Roboto"/>
                <a:cs typeface="Roboto"/>
                <a:sym typeface="Roboto"/>
              </a:rPr>
              <a:t>where </a:t>
            </a:r>
            <a:r>
              <a:rPr lang="es" sz="2000">
                <a:solidFill>
                  <a:schemeClr val="dk2"/>
                </a:solidFill>
                <a:latin typeface="Roboto"/>
                <a:ea typeface="Roboto"/>
                <a:cs typeface="Roboto"/>
                <a:sym typeface="Roboto"/>
              </a:rPr>
              <a:t>  dept_name = 'Music' </a:t>
            </a:r>
            <a:r>
              <a:rPr lang="es" sz="2000">
                <a:solidFill>
                  <a:srgbClr val="FF0000"/>
                </a:solidFill>
                <a:latin typeface="Roboto"/>
                <a:ea typeface="Roboto"/>
                <a:cs typeface="Roboto"/>
                <a:sym typeface="Roboto"/>
              </a:rPr>
              <a:t>and</a:t>
            </a:r>
            <a:r>
              <a:rPr lang="es" sz="2000">
                <a:solidFill>
                  <a:schemeClr val="dk2"/>
                </a:solidFill>
                <a:latin typeface="Roboto"/>
                <a:ea typeface="Roboto"/>
                <a:cs typeface="Roboto"/>
                <a:sym typeface="Roboto"/>
              </a:rPr>
              <a:t> total_cred &gt; 144;</a:t>
            </a:r>
            <a:endParaRPr sz="2000">
              <a:solidFill>
                <a:schemeClr val="dk2"/>
              </a:solidFill>
              <a:latin typeface="Roboto"/>
              <a:ea typeface="Roboto"/>
              <a:cs typeface="Roboto"/>
              <a:sym typeface="Roboto"/>
            </a:endParaRPr>
          </a:p>
          <a:p>
            <a:pPr indent="-355600" lvl="1" marL="914400" rtl="0" algn="l">
              <a:spcBef>
                <a:spcPts val="0"/>
              </a:spcBef>
              <a:spcAft>
                <a:spcPts val="0"/>
              </a:spcAft>
              <a:buClr>
                <a:schemeClr val="dk2"/>
              </a:buClr>
              <a:buSzPts val="2000"/>
              <a:buFont typeface="Roboto"/>
              <a:buChar char="○"/>
            </a:pPr>
            <a:r>
              <a:rPr lang="es" sz="2000">
                <a:solidFill>
                  <a:srgbClr val="FF0000"/>
                </a:solidFill>
                <a:latin typeface="Roboto"/>
                <a:ea typeface="Roboto"/>
                <a:cs typeface="Roboto"/>
                <a:sym typeface="Roboto"/>
              </a:rPr>
              <a:t>insert into</a:t>
            </a:r>
            <a:r>
              <a:rPr lang="es" sz="2000">
                <a:solidFill>
                  <a:schemeClr val="dk2"/>
                </a:solidFill>
                <a:latin typeface="Roboto"/>
                <a:ea typeface="Roboto"/>
                <a:cs typeface="Roboto"/>
                <a:sym typeface="Roboto"/>
              </a:rPr>
              <a:t> instructor </a:t>
            </a:r>
            <a:r>
              <a:rPr lang="es" sz="2000">
                <a:solidFill>
                  <a:srgbClr val="FF0000"/>
                </a:solidFill>
                <a:latin typeface="Roboto"/>
                <a:ea typeface="Roboto"/>
                <a:cs typeface="Roboto"/>
                <a:sym typeface="Roboto"/>
              </a:rPr>
              <a:t>from</a:t>
            </a:r>
            <a:r>
              <a:rPr lang="es" sz="2000">
                <a:solidFill>
                  <a:schemeClr val="dk2"/>
                </a:solidFill>
                <a:latin typeface="Roboto"/>
                <a:ea typeface="Roboto"/>
                <a:cs typeface="Roboto"/>
                <a:sym typeface="Roboto"/>
              </a:rPr>
              <a:t> student </a:t>
            </a:r>
            <a:r>
              <a:rPr lang="es" sz="2000">
                <a:solidFill>
                  <a:srgbClr val="FF0000"/>
                </a:solidFill>
                <a:latin typeface="Roboto"/>
                <a:ea typeface="Roboto"/>
                <a:cs typeface="Roboto"/>
                <a:sym typeface="Roboto"/>
              </a:rPr>
              <a:t>where</a:t>
            </a:r>
            <a:r>
              <a:rPr lang="es" sz="2000">
                <a:solidFill>
                  <a:schemeClr val="dk2"/>
                </a:solidFill>
                <a:latin typeface="Roboto"/>
                <a:ea typeface="Roboto"/>
                <a:cs typeface="Roboto"/>
                <a:sym typeface="Roboto"/>
              </a:rPr>
              <a:t>   dept_name = 'Music' </a:t>
            </a:r>
            <a:r>
              <a:rPr lang="es" sz="2000">
                <a:solidFill>
                  <a:srgbClr val="FF0000"/>
                </a:solidFill>
                <a:latin typeface="Roboto"/>
                <a:ea typeface="Roboto"/>
                <a:cs typeface="Roboto"/>
                <a:sym typeface="Roboto"/>
              </a:rPr>
              <a:t>and </a:t>
            </a:r>
            <a:r>
              <a:rPr lang="es" sz="2000">
                <a:solidFill>
                  <a:schemeClr val="dk2"/>
                </a:solidFill>
                <a:latin typeface="Roboto"/>
                <a:ea typeface="Roboto"/>
                <a:cs typeface="Roboto"/>
                <a:sym typeface="Roboto"/>
              </a:rPr>
              <a:t>total_cred &gt; 144;</a:t>
            </a:r>
            <a:endParaRPr sz="2000">
              <a:solidFill>
                <a:schemeClr val="dk2"/>
              </a:solidFill>
              <a:latin typeface="Roboto"/>
              <a:ea typeface="Roboto"/>
              <a:cs typeface="Roboto"/>
              <a:sym typeface="Roboto"/>
            </a:endParaRPr>
          </a:p>
          <a:p>
            <a:pPr indent="0" lvl="0" marL="0" rtl="0" algn="l">
              <a:spcBef>
                <a:spcPts val="0"/>
              </a:spcBef>
              <a:spcAft>
                <a:spcPts val="0"/>
              </a:spcAft>
              <a:buNone/>
            </a:pPr>
            <a:r>
              <a:t/>
            </a:r>
            <a:endParaRPr sz="20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1"/>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UPDATE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2"/>
          <p:cNvSpPr txBox="1"/>
          <p:nvPr>
            <p:ph type="title"/>
          </p:nvPr>
        </p:nvSpPr>
        <p:spPr>
          <a:xfrm>
            <a:off x="408375" y="1586256"/>
            <a:ext cx="8222100" cy="135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3600"/>
              <a:buFont typeface="Open Sans"/>
              <a:buNone/>
            </a:pPr>
            <a:r>
              <a:rPr lang="es" sz="3600"/>
              <a:t>Operación: UPDATE en SQL</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5"/>
          <p:cNvSpPr txBox="1"/>
          <p:nvPr>
            <p:ph type="title"/>
          </p:nvPr>
        </p:nvSpPr>
        <p:spPr>
          <a:xfrm>
            <a:off x="485875" y="186675"/>
            <a:ext cx="8183700" cy="2313600"/>
          </a:xfrm>
          <a:prstGeom prst="rect">
            <a:avLst/>
          </a:prstGeom>
        </p:spPr>
        <p:txBody>
          <a:bodyPr anchorCtr="0" anchor="b" bIns="91425" lIns="91425" spcFirstLastPara="1" rIns="91425" wrap="square" tIns="91425">
            <a:normAutofit fontScale="90000"/>
          </a:bodyPr>
          <a:lstStyle/>
          <a:p>
            <a:pPr indent="0" lvl="0" marL="0" rtl="0" algn="l">
              <a:lnSpc>
                <a:spcPct val="90000"/>
              </a:lnSpc>
              <a:spcBef>
                <a:spcPts val="0"/>
              </a:spcBef>
              <a:spcAft>
                <a:spcPts val="0"/>
              </a:spcAft>
              <a:buClr>
                <a:schemeClr val="dk2"/>
              </a:buClr>
              <a:buSzPct val="36383"/>
              <a:buFont typeface="Arial"/>
              <a:buNone/>
            </a:pPr>
            <a:r>
              <a:rPr b="0" lang="es" sz="3023">
                <a:solidFill>
                  <a:srgbClr val="4285F4"/>
                </a:solidFill>
                <a:latin typeface="PT Sans"/>
                <a:ea typeface="PT Sans"/>
                <a:cs typeface="PT Sans"/>
                <a:sym typeface="PT Sans"/>
              </a:rPr>
              <a:t>El orgullo de los necios consiste en hablar siempre de sí mismos; el orgullo de los grandes hombres es no hablar nunca de ellos.</a:t>
            </a:r>
            <a:endParaRPr b="0" sz="233">
              <a:solidFill>
                <a:srgbClr val="737373"/>
              </a:solidFill>
              <a:latin typeface="Roboto"/>
              <a:ea typeface="Roboto"/>
              <a:cs typeface="Roboto"/>
              <a:sym typeface="Roboto"/>
            </a:endParaRPr>
          </a:p>
          <a:p>
            <a:pPr indent="0" lvl="0" marL="0" rtl="0" algn="r">
              <a:lnSpc>
                <a:spcPct val="90000"/>
              </a:lnSpc>
              <a:spcBef>
                <a:spcPts val="0"/>
              </a:spcBef>
              <a:spcAft>
                <a:spcPts val="0"/>
              </a:spcAft>
              <a:buClr>
                <a:schemeClr val="dk2"/>
              </a:buClr>
              <a:buSzPct val="32705"/>
              <a:buFont typeface="Arial"/>
              <a:buNone/>
            </a:pPr>
            <a:r>
              <a:rPr b="0" lang="es" sz="3363">
                <a:solidFill>
                  <a:srgbClr val="4285F4"/>
                </a:solidFill>
                <a:latin typeface="PT Sans"/>
                <a:ea typeface="PT Sans"/>
                <a:cs typeface="PT Sans"/>
                <a:sym typeface="PT Sans"/>
              </a:rPr>
              <a:t>Voltaire</a:t>
            </a:r>
            <a:endParaRPr b="0" sz="233">
              <a:solidFill>
                <a:srgbClr val="73737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UPDATE</a:t>
            </a:r>
            <a:endParaRPr/>
          </a:p>
        </p:txBody>
      </p:sp>
      <p:sp>
        <p:nvSpPr>
          <p:cNvPr id="422" name="Google Shape;422;p7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100">
                <a:latin typeface="Arial"/>
                <a:ea typeface="Arial"/>
                <a:cs typeface="Arial"/>
                <a:sym typeface="Arial"/>
              </a:rPr>
              <a:t>UPDATE [LOW_PRIORITY] [IGNORE] </a:t>
            </a:r>
            <a:r>
              <a:rPr i="1" lang="es" sz="1100">
                <a:latin typeface="Arial"/>
                <a:ea typeface="Arial"/>
                <a:cs typeface="Arial"/>
                <a:sym typeface="Arial"/>
              </a:rPr>
              <a:t>table_reference</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SET </a:t>
            </a:r>
            <a:r>
              <a:rPr i="1" lang="es" sz="1100">
                <a:latin typeface="Arial"/>
                <a:ea typeface="Arial"/>
                <a:cs typeface="Arial"/>
                <a:sym typeface="Arial"/>
              </a:rPr>
              <a:t>assignment_list</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[WHERE </a:t>
            </a:r>
            <a:r>
              <a:rPr i="1" lang="es" sz="1100">
                <a:latin typeface="Arial"/>
                <a:ea typeface="Arial"/>
                <a:cs typeface="Arial"/>
                <a:sym typeface="Arial"/>
              </a:rPr>
              <a:t>where_condition</a:t>
            </a:r>
            <a:r>
              <a:rPr lang="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[ORDER BY ...]</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[LIMIT </a:t>
            </a:r>
            <a:r>
              <a:rPr i="1" lang="es" sz="1100">
                <a:latin typeface="Arial"/>
                <a:ea typeface="Arial"/>
                <a:cs typeface="Arial"/>
                <a:sym typeface="Arial"/>
              </a:rPr>
              <a:t>row_count</a:t>
            </a:r>
            <a:r>
              <a:rPr lang="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SzPts val="1200"/>
              <a:buNone/>
            </a:pPr>
            <a:r>
              <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i="1" lang="es" sz="1100">
                <a:latin typeface="Arial"/>
                <a:ea typeface="Arial"/>
                <a:cs typeface="Arial"/>
                <a:sym typeface="Arial"/>
              </a:rPr>
              <a:t>value</a:t>
            </a:r>
            <a:r>
              <a:rPr lang="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a:t>
            </a:r>
            <a:r>
              <a:rPr i="1" lang="es" sz="1100">
                <a:latin typeface="Arial"/>
                <a:ea typeface="Arial"/>
                <a:cs typeface="Arial"/>
                <a:sym typeface="Arial"/>
              </a:rPr>
              <a:t>expr</a:t>
            </a:r>
            <a:r>
              <a:rPr lang="es" sz="1100">
                <a:latin typeface="Arial"/>
                <a:ea typeface="Arial"/>
                <a:cs typeface="Arial"/>
                <a:sym typeface="Arial"/>
              </a:rPr>
              <a:t> | DEFAULT}</a:t>
            </a:r>
            <a:endParaRPr sz="1100">
              <a:latin typeface="Arial"/>
              <a:ea typeface="Arial"/>
              <a:cs typeface="Arial"/>
              <a:sym typeface="Arial"/>
            </a:endParaRPr>
          </a:p>
          <a:p>
            <a:pPr indent="0" lvl="0" marL="0" rtl="0" algn="l">
              <a:lnSpc>
                <a:spcPct val="115000"/>
              </a:lnSpc>
              <a:spcBef>
                <a:spcPts val="0"/>
              </a:spcBef>
              <a:spcAft>
                <a:spcPts val="0"/>
              </a:spcAft>
              <a:buSzPts val="1200"/>
              <a:buNone/>
            </a:pPr>
            <a:r>
              <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i="1" lang="es" sz="1100">
                <a:latin typeface="Arial"/>
                <a:ea typeface="Arial"/>
                <a:cs typeface="Arial"/>
                <a:sym typeface="Arial"/>
              </a:rPr>
              <a:t>assignment</a:t>
            </a:r>
            <a:r>
              <a:rPr lang="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a:t>
            </a:r>
            <a:r>
              <a:rPr i="1" lang="es" sz="1100">
                <a:latin typeface="Arial"/>
                <a:ea typeface="Arial"/>
                <a:cs typeface="Arial"/>
                <a:sym typeface="Arial"/>
              </a:rPr>
              <a:t>col_name</a:t>
            </a:r>
            <a:r>
              <a:rPr lang="es" sz="1100">
                <a:latin typeface="Arial"/>
                <a:ea typeface="Arial"/>
                <a:cs typeface="Arial"/>
                <a:sym typeface="Arial"/>
              </a:rPr>
              <a:t> = </a:t>
            </a:r>
            <a:r>
              <a:rPr i="1" lang="es" sz="1100">
                <a:latin typeface="Arial"/>
                <a:ea typeface="Arial"/>
                <a:cs typeface="Arial"/>
                <a:sym typeface="Arial"/>
              </a:rPr>
              <a:t>value</a:t>
            </a:r>
            <a:endParaRPr sz="1100">
              <a:latin typeface="Arial"/>
              <a:ea typeface="Arial"/>
              <a:cs typeface="Arial"/>
              <a:sym typeface="Arial"/>
            </a:endParaRPr>
          </a:p>
          <a:p>
            <a:pPr indent="0" lvl="0" marL="0" rtl="0" algn="l">
              <a:lnSpc>
                <a:spcPct val="115000"/>
              </a:lnSpc>
              <a:spcBef>
                <a:spcPts val="0"/>
              </a:spcBef>
              <a:spcAft>
                <a:spcPts val="0"/>
              </a:spcAft>
              <a:buSzPts val="1200"/>
              <a:buNone/>
            </a:pPr>
            <a:r>
              <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i="1" lang="es" sz="1100">
                <a:latin typeface="Arial"/>
                <a:ea typeface="Arial"/>
                <a:cs typeface="Arial"/>
                <a:sym typeface="Arial"/>
              </a:rPr>
              <a:t>assignment_list</a:t>
            </a:r>
            <a:r>
              <a:rPr lang="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0"/>
              </a:spcBef>
              <a:spcAft>
                <a:spcPts val="0"/>
              </a:spcAft>
              <a:buSzPts val="1200"/>
              <a:buNone/>
            </a:pPr>
            <a:r>
              <a:rPr lang="es" sz="1100">
                <a:latin typeface="Arial"/>
                <a:ea typeface="Arial"/>
                <a:cs typeface="Arial"/>
                <a:sym typeface="Arial"/>
              </a:rPr>
              <a:t>    </a:t>
            </a:r>
            <a:r>
              <a:rPr i="1" lang="es" sz="1100">
                <a:latin typeface="Arial"/>
                <a:ea typeface="Arial"/>
                <a:cs typeface="Arial"/>
                <a:sym typeface="Arial"/>
              </a:rPr>
              <a:t>assignment</a:t>
            </a:r>
            <a:r>
              <a:rPr lang="es" sz="1100">
                <a:latin typeface="Arial"/>
                <a:ea typeface="Arial"/>
                <a:cs typeface="Arial"/>
                <a:sym typeface="Arial"/>
              </a:rPr>
              <a:t> [, </a:t>
            </a:r>
            <a:r>
              <a:rPr i="1" lang="es" sz="1100">
                <a:latin typeface="Arial"/>
                <a:ea typeface="Arial"/>
                <a:cs typeface="Arial"/>
                <a:sym typeface="Arial"/>
              </a:rPr>
              <a:t>assignment</a:t>
            </a:r>
            <a:r>
              <a:rPr lang="es"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SzPts val="1200"/>
              <a:buNone/>
            </a:pPr>
            <a:r>
              <a:t/>
            </a:r>
            <a:endParaRPr/>
          </a:p>
        </p:txBody>
      </p:sp>
      <p:sp>
        <p:nvSpPr>
          <p:cNvPr id="423" name="Google Shape;423;p73"/>
          <p:cNvSpPr txBox="1"/>
          <p:nvPr/>
        </p:nvSpPr>
        <p:spPr>
          <a:xfrm>
            <a:off x="3329575" y="745500"/>
            <a:ext cx="5701500" cy="1693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2"/>
              </a:buClr>
              <a:buSzPts val="1100"/>
              <a:buFont typeface="Arial"/>
              <a:buNone/>
            </a:pPr>
            <a:r>
              <a:rPr lang="es"/>
              <a:t>UPDATE `instructor` </a:t>
            </a:r>
            <a:endParaRPr/>
          </a:p>
          <a:p>
            <a:pPr indent="0" lvl="0" marL="0" rtl="0" algn="l">
              <a:lnSpc>
                <a:spcPct val="200000"/>
              </a:lnSpc>
              <a:spcBef>
                <a:spcPts val="0"/>
              </a:spcBef>
              <a:spcAft>
                <a:spcPts val="0"/>
              </a:spcAft>
              <a:buClr>
                <a:schemeClr val="dk2"/>
              </a:buClr>
              <a:buSzPts val="1100"/>
              <a:buFont typeface="Arial"/>
              <a:buNone/>
            </a:pPr>
            <a:r>
              <a:rPr lang="es"/>
              <a:t>SET `name`='Hitman-II', `dept_name`='Comp. Sci.', `salary`='20023' </a:t>
            </a:r>
            <a:endParaRPr/>
          </a:p>
          <a:p>
            <a:pPr indent="0" lvl="0" marL="0" rtl="0" algn="l">
              <a:lnSpc>
                <a:spcPct val="200000"/>
              </a:lnSpc>
              <a:spcBef>
                <a:spcPts val="0"/>
              </a:spcBef>
              <a:spcAft>
                <a:spcPts val="0"/>
              </a:spcAft>
              <a:buClr>
                <a:schemeClr val="dk2"/>
              </a:buClr>
              <a:buSzPts val="1100"/>
              <a:buFont typeface="Arial"/>
              <a:buNone/>
            </a:pPr>
            <a:r>
              <a:rPr lang="es"/>
              <a:t>WHERE `ID`=98763 ;</a:t>
            </a:r>
            <a:endParaRPr/>
          </a:p>
          <a:p>
            <a:pPr indent="0" lvl="0" marL="0" marR="0" rtl="0" algn="l">
              <a:lnSpc>
                <a:spcPct val="200000"/>
              </a:lnSpc>
              <a:spcBef>
                <a:spcPts val="0"/>
              </a:spcBef>
              <a:spcAft>
                <a:spcPts val="0"/>
              </a:spcAft>
              <a:buClr>
                <a:srgbClr val="000000"/>
              </a:buClr>
              <a:buSzPts val="1400"/>
              <a:buFont typeface="Arial"/>
              <a:buNone/>
            </a:pPr>
            <a:r>
              <a:t/>
            </a:r>
            <a:endParaRPr/>
          </a:p>
        </p:txBody>
      </p:sp>
      <p:pic>
        <p:nvPicPr>
          <p:cNvPr id="424" name="Google Shape;424;p73"/>
          <p:cNvPicPr preferRelativeResize="0"/>
          <p:nvPr/>
        </p:nvPicPr>
        <p:blipFill>
          <a:blip r:embed="rId3">
            <a:alphaModFix/>
          </a:blip>
          <a:stretch>
            <a:fillRect/>
          </a:stretch>
        </p:blipFill>
        <p:spPr>
          <a:xfrm>
            <a:off x="3272100" y="2225801"/>
            <a:ext cx="5719501" cy="1836250"/>
          </a:xfrm>
          <a:prstGeom prst="rect">
            <a:avLst/>
          </a:prstGeom>
          <a:noFill/>
          <a:ln>
            <a:noFill/>
          </a:ln>
        </p:spPr>
      </p:pic>
      <p:cxnSp>
        <p:nvCxnSpPr>
          <p:cNvPr id="425" name="Google Shape;425;p73"/>
          <p:cNvCxnSpPr/>
          <p:nvPr/>
        </p:nvCxnSpPr>
        <p:spPr>
          <a:xfrm rot="10800000">
            <a:off x="6991875" y="4204150"/>
            <a:ext cx="395700" cy="5376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4"/>
          <p:cNvSpPr txBox="1"/>
          <p:nvPr>
            <p:ph type="title"/>
          </p:nvPr>
        </p:nvSpPr>
        <p:spPr>
          <a:xfrm>
            <a:off x="80225" y="788725"/>
            <a:ext cx="2808000" cy="251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Diferentes maneras de consultar donde se utiliza una sentencia UPDATE</a:t>
            </a:r>
            <a:endParaRPr/>
          </a:p>
        </p:txBody>
      </p:sp>
      <p:sp>
        <p:nvSpPr>
          <p:cNvPr id="431" name="Google Shape;431;p74"/>
          <p:cNvSpPr txBox="1"/>
          <p:nvPr>
            <p:ph idx="1" type="body"/>
          </p:nvPr>
        </p:nvSpPr>
        <p:spPr>
          <a:xfrm>
            <a:off x="3927850" y="1457100"/>
            <a:ext cx="30822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t/>
            </a:r>
            <a:endParaRPr sz="1400">
              <a:solidFill>
                <a:srgbClr val="FFFFFF"/>
              </a:solidFill>
              <a:latin typeface="Arial"/>
              <a:ea typeface="Arial"/>
              <a:cs typeface="Arial"/>
              <a:sym typeface="Arial"/>
            </a:endParaRPr>
          </a:p>
        </p:txBody>
      </p:sp>
      <p:sp>
        <p:nvSpPr>
          <p:cNvPr id="432" name="Google Shape;432;p74"/>
          <p:cNvSpPr txBox="1"/>
          <p:nvPr/>
        </p:nvSpPr>
        <p:spPr>
          <a:xfrm>
            <a:off x="3442450" y="206825"/>
            <a:ext cx="5593200" cy="4936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Dar un aumento salarial del 5% a todos los instructores.</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update instructor set salary = salary * 1.05;</a:t>
            </a:r>
            <a:endParaRPr b="0" i="0" sz="20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Dar un aumento salarial del 5% a los instructores que ganen menos de 70000</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update instructor set salary = salary * 1.05 where salary &lt; 70000;</a:t>
            </a:r>
            <a:endParaRPr b="0" i="0" sz="20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Dar un aumento salarial del 5% a los instructores cuyo salario sea inferior al promedio.</a:t>
            </a:r>
            <a:endParaRPr b="0" i="0" sz="2000" u="none" cap="none" strike="noStrike">
              <a:solidFill>
                <a:srgbClr val="000000"/>
              </a:solidFill>
              <a:latin typeface="Arial"/>
              <a:ea typeface="Arial"/>
              <a:cs typeface="Arial"/>
              <a:sym typeface="Arial"/>
            </a:endParaRPr>
          </a:p>
          <a:p>
            <a:pPr indent="-355600" lvl="0" marL="457200" marR="0" rtl="0" algn="l">
              <a:lnSpc>
                <a:spcPct val="115000"/>
              </a:lnSpc>
              <a:spcBef>
                <a:spcPts val="0"/>
              </a:spcBef>
              <a:spcAft>
                <a:spcPts val="0"/>
              </a:spcAft>
              <a:buSzPts val="2000"/>
              <a:buChar char="●"/>
            </a:pPr>
            <a:r>
              <a:rPr lang="es" sz="2000"/>
              <a:t>update instructor set salary = salary * 1.05 where salary &lt; (SELECT * FROM (SELECT avg(salary) FROM instructor)tempSalary);</a:t>
            </a:r>
            <a:endParaRPr sz="2000"/>
          </a:p>
          <a:p>
            <a:pPr indent="0" lvl="0" marL="0" marR="0" rtl="0" algn="l">
              <a:lnSpc>
                <a:spcPct val="115000"/>
              </a:lnSpc>
              <a:spcBef>
                <a:spcPts val="1600"/>
              </a:spcBef>
              <a:spcAft>
                <a:spcPts val="1600"/>
              </a:spcAft>
              <a:buClr>
                <a:srgbClr val="000000"/>
              </a:buClr>
              <a:buSzPts val="1500"/>
              <a:buFont typeface="Arial"/>
              <a:buNone/>
            </a:pPr>
            <a:r>
              <a:t/>
            </a:r>
            <a:endParaRPr sz="2000"/>
          </a:p>
        </p:txBody>
      </p:sp>
      <p:sp>
        <p:nvSpPr>
          <p:cNvPr id="433" name="Google Shape;433;p74"/>
          <p:cNvSpPr txBox="1"/>
          <p:nvPr/>
        </p:nvSpPr>
        <p:spPr>
          <a:xfrm>
            <a:off x="144050" y="4382625"/>
            <a:ext cx="18768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Tabla derivada</a:t>
            </a:r>
            <a:endParaRPr sz="1800">
              <a:solidFill>
                <a:schemeClr val="lt2"/>
              </a:solidFill>
              <a:latin typeface="Source Sans Pro"/>
              <a:ea typeface="Source Sans Pro"/>
              <a:cs typeface="Source Sans Pro"/>
              <a:sym typeface="Source Sans Pro"/>
            </a:endParaRPr>
          </a:p>
        </p:txBody>
      </p:sp>
      <p:cxnSp>
        <p:nvCxnSpPr>
          <p:cNvPr id="434" name="Google Shape;434;p74"/>
          <p:cNvCxnSpPr>
            <a:stCxn id="433" idx="3"/>
          </p:cNvCxnSpPr>
          <p:nvPr/>
        </p:nvCxnSpPr>
        <p:spPr>
          <a:xfrm flipH="1" rot="10800000">
            <a:off x="2020850" y="4697025"/>
            <a:ext cx="1501500" cy="5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5"/>
          <p:cNvSpPr txBox="1"/>
          <p:nvPr>
            <p:ph type="title"/>
          </p:nvPr>
        </p:nvSpPr>
        <p:spPr>
          <a:xfrm>
            <a:off x="80225" y="788725"/>
            <a:ext cx="2808000" cy="2517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Diferentes maneras de consultar donde se utiliza una sentencia UPDATE</a:t>
            </a:r>
            <a:endParaRPr/>
          </a:p>
        </p:txBody>
      </p:sp>
      <p:sp>
        <p:nvSpPr>
          <p:cNvPr id="440" name="Google Shape;440;p75"/>
          <p:cNvSpPr txBox="1"/>
          <p:nvPr>
            <p:ph idx="1" type="body"/>
          </p:nvPr>
        </p:nvSpPr>
        <p:spPr>
          <a:xfrm>
            <a:off x="3927850" y="1457100"/>
            <a:ext cx="30822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200"/>
              <a:buNone/>
            </a:pPr>
            <a:r>
              <a:t/>
            </a:r>
            <a:endParaRPr sz="1400">
              <a:solidFill>
                <a:srgbClr val="FFFFFF"/>
              </a:solidFill>
              <a:latin typeface="Arial"/>
              <a:ea typeface="Arial"/>
              <a:cs typeface="Arial"/>
              <a:sym typeface="Arial"/>
            </a:endParaRPr>
          </a:p>
        </p:txBody>
      </p:sp>
      <p:sp>
        <p:nvSpPr>
          <p:cNvPr id="441" name="Google Shape;441;p75"/>
          <p:cNvSpPr txBox="1"/>
          <p:nvPr/>
        </p:nvSpPr>
        <p:spPr>
          <a:xfrm>
            <a:off x="3292925" y="788725"/>
            <a:ext cx="5593200" cy="32859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t/>
            </a:r>
            <a:endParaRPr sz="2000"/>
          </a:p>
          <a:p>
            <a:pPr indent="0" lvl="0" marL="457200" marR="0" rtl="0" algn="l">
              <a:lnSpc>
                <a:spcPct val="115000"/>
              </a:lnSpc>
              <a:spcBef>
                <a:spcPts val="0"/>
              </a:spcBef>
              <a:spcAft>
                <a:spcPts val="0"/>
              </a:spcAft>
              <a:buNone/>
            </a:pPr>
            <a:r>
              <a:rPr b="0" i="0" lang="es" sz="2000" u="none" cap="none" strike="noStrike">
                <a:solidFill>
                  <a:srgbClr val="000000"/>
                </a:solidFill>
                <a:latin typeface="Arial"/>
                <a:ea typeface="Arial"/>
                <a:cs typeface="Arial"/>
                <a:sym typeface="Arial"/>
              </a:rPr>
              <a:t>Aumentar los sueldos de los instructores cuyo sueldo supere los $ 100.000 en un 3% y todos los demás en un 5%.</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update instructor set salary = salary * 1.03 where salary &gt; 100000;</a:t>
            </a:r>
            <a:endParaRPr b="0" i="0" sz="2000" u="none" cap="none" strike="noStrike">
              <a:solidFill>
                <a:srgbClr val="000000"/>
              </a:solidFill>
              <a:latin typeface="Arial"/>
              <a:ea typeface="Arial"/>
              <a:cs typeface="Arial"/>
              <a:sym typeface="Arial"/>
            </a:endParaRPr>
          </a:p>
          <a:p>
            <a:pPr indent="-355600" lvl="1" marL="914400" marR="0" rtl="0" algn="l">
              <a:lnSpc>
                <a:spcPct val="115000"/>
              </a:lnSpc>
              <a:spcBef>
                <a:spcPts val="0"/>
              </a:spcBef>
              <a:spcAft>
                <a:spcPts val="0"/>
              </a:spcAft>
              <a:buClr>
                <a:srgbClr val="000000"/>
              </a:buClr>
              <a:buSzPts val="2000"/>
              <a:buFont typeface="Arial"/>
              <a:buChar char="○"/>
            </a:pPr>
            <a:r>
              <a:rPr b="0" i="0" lang="es" sz="2000" u="none" cap="none" strike="noStrike">
                <a:solidFill>
                  <a:srgbClr val="000000"/>
                </a:solidFill>
                <a:latin typeface="Arial"/>
                <a:ea typeface="Arial"/>
                <a:cs typeface="Arial"/>
                <a:sym typeface="Arial"/>
              </a:rPr>
              <a:t>update instructor set salary = salary * 1.05 where salary &lt;= 100000;</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408375" y="1586256"/>
            <a:ext cx="8222100" cy="1350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85CF"/>
              </a:buClr>
              <a:buSzPts val="3600"/>
              <a:buFont typeface="Open Sans"/>
              <a:buNone/>
            </a:pPr>
            <a:r>
              <a:rPr lang="es" sz="3600"/>
              <a:t>Operación: En SQL</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DELETE</a:t>
            </a:r>
            <a:endParaRPr/>
          </a:p>
        </p:txBody>
      </p:sp>
      <p:sp>
        <p:nvSpPr>
          <p:cNvPr id="452" name="Google Shape;452;p77"/>
          <p:cNvSpPr txBox="1"/>
          <p:nvPr>
            <p:ph idx="1" type="body"/>
          </p:nvPr>
        </p:nvSpPr>
        <p:spPr>
          <a:xfrm>
            <a:off x="80225" y="1465800"/>
            <a:ext cx="30822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600">
                <a:solidFill>
                  <a:schemeClr val="dk2"/>
                </a:solidFill>
                <a:latin typeface="Arial"/>
                <a:ea typeface="Arial"/>
                <a:cs typeface="Arial"/>
                <a:sym typeface="Arial"/>
              </a:rPr>
              <a:t>DELETE [LOW_PRIORITY] [QUICK] [IGNORE] FROM </a:t>
            </a:r>
            <a:r>
              <a:rPr i="1" lang="es" sz="1600">
                <a:solidFill>
                  <a:schemeClr val="dk2"/>
                </a:solidFill>
                <a:latin typeface="Arial"/>
                <a:ea typeface="Arial"/>
                <a:cs typeface="Arial"/>
                <a:sym typeface="Arial"/>
              </a:rPr>
              <a:t>tbl_name</a:t>
            </a:r>
            <a:r>
              <a:rPr lang="es" sz="1600">
                <a:solidFill>
                  <a:schemeClr val="dk2"/>
                </a:solidFill>
                <a:latin typeface="Arial"/>
                <a:ea typeface="Arial"/>
                <a:cs typeface="Arial"/>
                <a:sym typeface="Arial"/>
              </a:rPr>
              <a:t> [[AS] </a:t>
            </a:r>
            <a:r>
              <a:rPr i="1" lang="es" sz="1600">
                <a:solidFill>
                  <a:schemeClr val="dk2"/>
                </a:solidFill>
                <a:latin typeface="Arial"/>
                <a:ea typeface="Arial"/>
                <a:cs typeface="Arial"/>
                <a:sym typeface="Arial"/>
              </a:rPr>
              <a:t>tbl_alias</a:t>
            </a:r>
            <a:r>
              <a:rPr lang="es"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0" lvl="0" marL="0" rtl="0" algn="l">
              <a:lnSpc>
                <a:spcPct val="115000"/>
              </a:lnSpc>
              <a:spcBef>
                <a:spcPts val="0"/>
              </a:spcBef>
              <a:spcAft>
                <a:spcPts val="0"/>
              </a:spcAft>
              <a:buSzPts val="1200"/>
              <a:buNone/>
            </a:pPr>
            <a:r>
              <a:rPr lang="es" sz="1600">
                <a:solidFill>
                  <a:schemeClr val="dk2"/>
                </a:solidFill>
                <a:latin typeface="Arial"/>
                <a:ea typeface="Arial"/>
                <a:cs typeface="Arial"/>
                <a:sym typeface="Arial"/>
              </a:rPr>
              <a:t>    [PARTITION (</a:t>
            </a:r>
            <a:r>
              <a:rPr i="1" lang="es" sz="1600">
                <a:solidFill>
                  <a:schemeClr val="dk2"/>
                </a:solidFill>
                <a:latin typeface="Arial"/>
                <a:ea typeface="Arial"/>
                <a:cs typeface="Arial"/>
                <a:sym typeface="Arial"/>
              </a:rPr>
              <a:t>partition_name</a:t>
            </a:r>
            <a:r>
              <a:rPr lang="es" sz="1600">
                <a:solidFill>
                  <a:schemeClr val="dk2"/>
                </a:solidFill>
                <a:latin typeface="Arial"/>
                <a:ea typeface="Arial"/>
                <a:cs typeface="Arial"/>
                <a:sym typeface="Arial"/>
              </a:rPr>
              <a:t> [, </a:t>
            </a:r>
            <a:r>
              <a:rPr i="1" lang="es" sz="1600">
                <a:solidFill>
                  <a:schemeClr val="dk2"/>
                </a:solidFill>
                <a:latin typeface="Arial"/>
                <a:ea typeface="Arial"/>
                <a:cs typeface="Arial"/>
                <a:sym typeface="Arial"/>
              </a:rPr>
              <a:t>partition_name</a:t>
            </a:r>
            <a:r>
              <a:rPr lang="es"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indent="0" lvl="0" marL="0" rtl="0" algn="l">
              <a:lnSpc>
                <a:spcPct val="115000"/>
              </a:lnSpc>
              <a:spcBef>
                <a:spcPts val="0"/>
              </a:spcBef>
              <a:spcAft>
                <a:spcPts val="0"/>
              </a:spcAft>
              <a:buSzPts val="1200"/>
              <a:buNone/>
            </a:pPr>
            <a:r>
              <a:rPr lang="es" sz="1600">
                <a:solidFill>
                  <a:schemeClr val="dk2"/>
                </a:solidFill>
                <a:latin typeface="Arial"/>
                <a:ea typeface="Arial"/>
                <a:cs typeface="Arial"/>
                <a:sym typeface="Arial"/>
              </a:rPr>
              <a:t>    [WHERE </a:t>
            </a:r>
            <a:r>
              <a:rPr i="1" lang="es" sz="1600">
                <a:solidFill>
                  <a:schemeClr val="dk2"/>
                </a:solidFill>
                <a:latin typeface="Arial"/>
                <a:ea typeface="Arial"/>
                <a:cs typeface="Arial"/>
                <a:sym typeface="Arial"/>
              </a:rPr>
              <a:t>where_condition</a:t>
            </a:r>
            <a:r>
              <a:rPr lang="es"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a:p>
            <a:pPr indent="0" lvl="0" marL="0" rtl="0" algn="l">
              <a:lnSpc>
                <a:spcPct val="115000"/>
              </a:lnSpc>
              <a:spcBef>
                <a:spcPts val="0"/>
              </a:spcBef>
              <a:spcAft>
                <a:spcPts val="0"/>
              </a:spcAft>
              <a:buSzPts val="1200"/>
              <a:buNone/>
            </a:pPr>
            <a:r>
              <a:rPr lang="es" sz="1600">
                <a:solidFill>
                  <a:schemeClr val="dk2"/>
                </a:solidFill>
                <a:latin typeface="Arial"/>
                <a:ea typeface="Arial"/>
                <a:cs typeface="Arial"/>
                <a:sym typeface="Arial"/>
              </a:rPr>
              <a:t>    [ORDER BY ...]</a:t>
            </a:r>
            <a:endParaRPr sz="1600">
              <a:solidFill>
                <a:schemeClr val="dk2"/>
              </a:solidFill>
              <a:latin typeface="Arial"/>
              <a:ea typeface="Arial"/>
              <a:cs typeface="Arial"/>
              <a:sym typeface="Arial"/>
            </a:endParaRPr>
          </a:p>
          <a:p>
            <a:pPr indent="0" lvl="0" marL="0" rtl="0" algn="l">
              <a:lnSpc>
                <a:spcPct val="115000"/>
              </a:lnSpc>
              <a:spcBef>
                <a:spcPts val="0"/>
              </a:spcBef>
              <a:spcAft>
                <a:spcPts val="0"/>
              </a:spcAft>
              <a:buSzPts val="1200"/>
              <a:buNone/>
            </a:pPr>
            <a:r>
              <a:rPr lang="es" sz="1600">
                <a:solidFill>
                  <a:schemeClr val="dk2"/>
                </a:solidFill>
                <a:latin typeface="Arial"/>
                <a:ea typeface="Arial"/>
                <a:cs typeface="Arial"/>
                <a:sym typeface="Arial"/>
              </a:rPr>
              <a:t>    [LIMIT </a:t>
            </a:r>
            <a:r>
              <a:rPr i="1" lang="es" sz="1600">
                <a:solidFill>
                  <a:schemeClr val="dk2"/>
                </a:solidFill>
                <a:latin typeface="Arial"/>
                <a:ea typeface="Arial"/>
                <a:cs typeface="Arial"/>
                <a:sym typeface="Arial"/>
              </a:rPr>
              <a:t>row_count</a:t>
            </a:r>
            <a:r>
              <a:rPr lang="es" sz="1600">
                <a:solidFill>
                  <a:schemeClr val="dk2"/>
                </a:solidFill>
                <a:latin typeface="Arial"/>
                <a:ea typeface="Arial"/>
                <a:cs typeface="Arial"/>
                <a:sym typeface="Arial"/>
              </a:rPr>
              <a:t>]</a:t>
            </a:r>
            <a:endParaRPr sz="1600">
              <a:solidFill>
                <a:schemeClr val="dk2"/>
              </a:solidFill>
              <a:latin typeface="Arial"/>
              <a:ea typeface="Arial"/>
              <a:cs typeface="Arial"/>
              <a:sym typeface="Arial"/>
            </a:endParaRPr>
          </a:p>
        </p:txBody>
      </p:sp>
      <p:sp>
        <p:nvSpPr>
          <p:cNvPr id="453" name="Google Shape;453;p77"/>
          <p:cNvSpPr txBox="1"/>
          <p:nvPr/>
        </p:nvSpPr>
        <p:spPr>
          <a:xfrm>
            <a:off x="3654525" y="1457100"/>
            <a:ext cx="5199600" cy="222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3900"/>
              <a:buFont typeface="Arial"/>
              <a:buNone/>
            </a:pPr>
            <a:r>
              <a:rPr b="0" i="0" lang="es" sz="3900" u="none" cap="none" strike="noStrike">
                <a:solidFill>
                  <a:srgbClr val="000000"/>
                </a:solidFill>
                <a:latin typeface="Arial"/>
                <a:ea typeface="Arial"/>
                <a:cs typeface="Arial"/>
                <a:sym typeface="Arial"/>
              </a:rPr>
              <a:t>delete from instructor</a:t>
            </a:r>
            <a:endParaRPr b="0" i="0" sz="39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idx="1" type="body"/>
          </p:nvPr>
        </p:nvSpPr>
        <p:spPr>
          <a:xfrm>
            <a:off x="80225" y="1465800"/>
            <a:ext cx="3082200" cy="202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 sz="2400"/>
              <a:t>Diferentes casos para consultar una relación utilizando </a:t>
            </a:r>
            <a:endParaRPr sz="2400"/>
          </a:p>
          <a:p>
            <a:pPr indent="0" lvl="0" marL="0" rtl="0" algn="l">
              <a:lnSpc>
                <a:spcPct val="100000"/>
              </a:lnSpc>
              <a:spcBef>
                <a:spcPts val="0"/>
              </a:spcBef>
              <a:spcAft>
                <a:spcPts val="0"/>
              </a:spcAft>
              <a:buSzPts val="1200"/>
              <a:buNone/>
            </a:pPr>
            <a:r>
              <a:rPr lang="es" sz="2400"/>
              <a:t>DELETE</a:t>
            </a:r>
            <a:endParaRPr sz="2400"/>
          </a:p>
          <a:p>
            <a:pPr indent="0" lvl="0" marL="0" rtl="0" algn="l">
              <a:lnSpc>
                <a:spcPct val="115000"/>
              </a:lnSpc>
              <a:spcBef>
                <a:spcPts val="0"/>
              </a:spcBef>
              <a:spcAft>
                <a:spcPts val="0"/>
              </a:spcAft>
              <a:buSzPts val="1200"/>
              <a:buNone/>
            </a:pPr>
            <a:r>
              <a:t/>
            </a:r>
            <a:endParaRPr sz="1600">
              <a:solidFill>
                <a:srgbClr val="FFFFFF"/>
              </a:solidFill>
              <a:latin typeface="Arial"/>
              <a:ea typeface="Arial"/>
              <a:cs typeface="Arial"/>
              <a:sym typeface="Arial"/>
            </a:endParaRPr>
          </a:p>
        </p:txBody>
      </p:sp>
      <p:sp>
        <p:nvSpPr>
          <p:cNvPr id="459" name="Google Shape;459;p78"/>
          <p:cNvSpPr txBox="1"/>
          <p:nvPr/>
        </p:nvSpPr>
        <p:spPr>
          <a:xfrm>
            <a:off x="3311825" y="0"/>
            <a:ext cx="5832300" cy="5052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342900" lvl="0" marL="457200" marR="0" rtl="0" algn="l">
              <a:lnSpc>
                <a:spcPct val="115000"/>
              </a:lnSpc>
              <a:spcBef>
                <a:spcPts val="1600"/>
              </a:spcBef>
              <a:spcAft>
                <a:spcPts val="0"/>
              </a:spcAft>
              <a:buClr>
                <a:srgbClr val="000000"/>
              </a:buClr>
              <a:buSzPts val="1800"/>
              <a:buFont typeface="Arial"/>
              <a:buChar char="●"/>
            </a:pPr>
            <a:r>
              <a:rPr b="0" i="0" lang="es" sz="1800" u="none" cap="none" strike="noStrike">
                <a:solidFill>
                  <a:srgbClr val="000000"/>
                </a:solidFill>
                <a:latin typeface="Arial"/>
                <a:ea typeface="Arial"/>
                <a:cs typeface="Arial"/>
                <a:sym typeface="Arial"/>
              </a:rPr>
              <a:t>Borrar todos los instructores del departamento de Finanzas</a:t>
            </a:r>
            <a:endParaRPr b="0" i="0" sz="1800" u="none" cap="none" strike="noStrike">
              <a:solidFill>
                <a:srgbClr val="000000"/>
              </a:solidFill>
              <a:latin typeface="Arial"/>
              <a:ea typeface="Arial"/>
              <a:cs typeface="Arial"/>
              <a:sym typeface="Arial"/>
            </a:endParaRPr>
          </a:p>
          <a:p>
            <a:pPr indent="-311150" lvl="1" marL="914400" marR="0" rtl="0" algn="l">
              <a:lnSpc>
                <a:spcPct val="115000"/>
              </a:lnSpc>
              <a:spcBef>
                <a:spcPts val="0"/>
              </a:spcBef>
              <a:spcAft>
                <a:spcPts val="0"/>
              </a:spcAft>
              <a:buClr>
                <a:srgbClr val="000000"/>
              </a:buClr>
              <a:buSzPts val="1300"/>
              <a:buFont typeface="Arial"/>
              <a:buChar char="○"/>
            </a:pPr>
            <a:r>
              <a:rPr b="0" i="0" lang="es" sz="1600" u="none" cap="none" strike="noStrike">
                <a:solidFill>
                  <a:srgbClr val="000000"/>
                </a:solidFill>
                <a:latin typeface="Arial"/>
                <a:ea typeface="Arial"/>
                <a:cs typeface="Arial"/>
                <a:sym typeface="Arial"/>
              </a:rPr>
              <a:t>delete from instructor where dept_name= 'Finance’;</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s" sz="1600" u="none" cap="none" strike="noStrike">
                <a:solidFill>
                  <a:srgbClr val="000000"/>
                </a:solidFill>
                <a:latin typeface="Arial"/>
                <a:ea typeface="Arial"/>
                <a:cs typeface="Arial"/>
                <a:sym typeface="Arial"/>
              </a:rPr>
              <a:t>Eliminar todas las tuplas de la relación instructor de aquellos instructores asociados con el departamento localizado en el edificio Watson.</a:t>
            </a:r>
            <a:endParaRPr b="0" i="0" sz="1600" u="none" cap="none" strike="noStrike">
              <a:solidFill>
                <a:srgbClr val="000000"/>
              </a:solidFill>
              <a:latin typeface="Arial"/>
              <a:ea typeface="Arial"/>
              <a:cs typeface="Arial"/>
              <a:sym typeface="Arial"/>
            </a:endParaRPr>
          </a:p>
          <a:p>
            <a:pPr indent="-330200" lvl="1" marL="914400" marR="0" rtl="0" algn="l">
              <a:lnSpc>
                <a:spcPct val="115000"/>
              </a:lnSpc>
              <a:spcBef>
                <a:spcPts val="0"/>
              </a:spcBef>
              <a:spcAft>
                <a:spcPts val="0"/>
              </a:spcAft>
              <a:buClr>
                <a:srgbClr val="000000"/>
              </a:buClr>
              <a:buSzPts val="1600"/>
              <a:buFont typeface="Arial"/>
              <a:buChar char="○"/>
            </a:pPr>
            <a:r>
              <a:rPr b="0" i="0" lang="es" sz="1600" u="none" cap="none" strike="noStrike">
                <a:solidFill>
                  <a:srgbClr val="000000"/>
                </a:solidFill>
                <a:latin typeface="Arial"/>
                <a:ea typeface="Arial"/>
                <a:cs typeface="Arial"/>
                <a:sym typeface="Arial"/>
              </a:rPr>
              <a:t>delete from instructor where dept</a:t>
            </a:r>
            <a:r>
              <a:rPr lang="es" sz="1600"/>
              <a:t>_</a:t>
            </a:r>
            <a:r>
              <a:rPr b="0" i="0" lang="es" sz="1600" u="none" cap="none" strike="noStrike">
                <a:solidFill>
                  <a:srgbClr val="000000"/>
                </a:solidFill>
                <a:latin typeface="Arial"/>
                <a:ea typeface="Arial"/>
                <a:cs typeface="Arial"/>
                <a:sym typeface="Arial"/>
              </a:rPr>
              <a:t>name in (select dept</a:t>
            </a:r>
            <a:r>
              <a:rPr lang="es" sz="1600"/>
              <a:t>_</a:t>
            </a:r>
            <a:r>
              <a:rPr b="0" i="0" lang="es" sz="1600" u="none" cap="none" strike="noStrike">
                <a:solidFill>
                  <a:srgbClr val="000000"/>
                </a:solidFill>
                <a:latin typeface="Arial"/>
                <a:ea typeface="Arial"/>
                <a:cs typeface="Arial"/>
                <a:sym typeface="Arial"/>
              </a:rPr>
              <a:t>name from department where building = 'Watson');</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s" sz="1600" u="none" cap="none" strike="noStrike">
                <a:solidFill>
                  <a:srgbClr val="000000"/>
                </a:solidFill>
                <a:latin typeface="Arial"/>
                <a:ea typeface="Arial"/>
                <a:cs typeface="Arial"/>
                <a:sym typeface="Arial"/>
              </a:rPr>
              <a:t>Eliminar todos los instructores cuyo salario sea inferior al salario promedio de los instructores.</a:t>
            </a:r>
            <a:endParaRPr b="0" i="0" sz="1600" u="none" cap="none" strike="noStrike">
              <a:solidFill>
                <a:srgbClr val="000000"/>
              </a:solidFill>
              <a:latin typeface="Arial"/>
              <a:ea typeface="Arial"/>
              <a:cs typeface="Arial"/>
              <a:sym typeface="Arial"/>
            </a:endParaRPr>
          </a:p>
          <a:p>
            <a:pPr indent="-330200" lvl="1" marL="914400" marR="0" rtl="0" algn="l">
              <a:lnSpc>
                <a:spcPct val="115000"/>
              </a:lnSpc>
              <a:spcBef>
                <a:spcPts val="0"/>
              </a:spcBef>
              <a:spcAft>
                <a:spcPts val="0"/>
              </a:spcAft>
              <a:buClr>
                <a:srgbClr val="000000"/>
              </a:buClr>
              <a:buSzPts val="1600"/>
              <a:buFont typeface="Arial"/>
              <a:buChar char="○"/>
            </a:pPr>
            <a:r>
              <a:rPr lang="es" sz="1600"/>
              <a:t>delete from instructor where salary &lt; (SELECT * FROM (select avg(salary) from instructor)tmpSalary);</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p:txBody>
      </p:sp>
      <p:sp>
        <p:nvSpPr>
          <p:cNvPr id="460" name="Google Shape;460;p78"/>
          <p:cNvSpPr txBox="1"/>
          <p:nvPr/>
        </p:nvSpPr>
        <p:spPr>
          <a:xfrm>
            <a:off x="80225" y="3764600"/>
            <a:ext cx="18768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Tabla derivada</a:t>
            </a:r>
            <a:endParaRPr sz="1800">
              <a:solidFill>
                <a:schemeClr val="lt2"/>
              </a:solidFill>
              <a:latin typeface="Source Sans Pro"/>
              <a:ea typeface="Source Sans Pro"/>
              <a:cs typeface="Source Sans Pro"/>
              <a:sym typeface="Source Sans Pro"/>
            </a:endParaRPr>
          </a:p>
        </p:txBody>
      </p:sp>
      <p:cxnSp>
        <p:nvCxnSpPr>
          <p:cNvPr id="461" name="Google Shape;461;p78"/>
          <p:cNvCxnSpPr>
            <a:stCxn id="460" idx="3"/>
          </p:cNvCxnSpPr>
          <p:nvPr/>
        </p:nvCxnSpPr>
        <p:spPr>
          <a:xfrm flipH="1" rot="10800000">
            <a:off x="1957025" y="4079000"/>
            <a:ext cx="1501500" cy="5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465" name="Shape 465"/>
        <p:cNvGrpSpPr/>
        <p:nvPr/>
      </p:nvGrpSpPr>
      <p:grpSpPr>
        <a:xfrm>
          <a:off x="0" y="0"/>
          <a:ext cx="0" cy="0"/>
          <a:chOff x="0" y="0"/>
          <a:chExt cx="0" cy="0"/>
        </a:xfrm>
      </p:grpSpPr>
      <p:sp>
        <p:nvSpPr>
          <p:cNvPr id="466" name="Google Shape;466;p7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Producto Cartesiano en SQl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0"/>
          <p:cNvSpPr txBox="1"/>
          <p:nvPr>
            <p:ph type="title"/>
          </p:nvPr>
        </p:nvSpPr>
        <p:spPr>
          <a:xfrm>
            <a:off x="226078" y="52455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CASO DE ESTUDIO PRODUCTO CARTESIANO I</a:t>
            </a:r>
            <a:endParaRPr/>
          </a:p>
        </p:txBody>
      </p:sp>
      <p:sp>
        <p:nvSpPr>
          <p:cNvPr id="472" name="Google Shape;472;p80"/>
          <p:cNvSpPr txBox="1"/>
          <p:nvPr/>
        </p:nvSpPr>
        <p:spPr>
          <a:xfrm>
            <a:off x="3482800" y="524550"/>
            <a:ext cx="541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lang="es" sz="2000"/>
              <a:t> SELECT * FROM student,instructor;</a:t>
            </a:r>
            <a:endParaRPr b="0" i="0" sz="1400" u="none" cap="none" strike="noStrike">
              <a:solidFill>
                <a:schemeClr val="dk1"/>
              </a:solidFill>
              <a:latin typeface="Arial"/>
              <a:ea typeface="Arial"/>
              <a:cs typeface="Arial"/>
              <a:sym typeface="Arial"/>
            </a:endParaRPr>
          </a:p>
        </p:txBody>
      </p:sp>
      <p:sp>
        <p:nvSpPr>
          <p:cNvPr id="473" name="Google Shape;473;p80"/>
          <p:cNvSpPr txBox="1"/>
          <p:nvPr>
            <p:ph idx="1" type="body"/>
          </p:nvPr>
        </p:nvSpPr>
        <p:spPr>
          <a:xfrm>
            <a:off x="226075" y="1506375"/>
            <a:ext cx="28080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a:t>Tener en cuenta los siguientes aspectos:</a:t>
            </a:r>
            <a:endParaRPr/>
          </a:p>
          <a:p>
            <a:pPr indent="-298450" lvl="0" marL="457200" rtl="0" algn="l">
              <a:lnSpc>
                <a:spcPct val="115000"/>
              </a:lnSpc>
              <a:spcBef>
                <a:spcPts val="0"/>
              </a:spcBef>
              <a:spcAft>
                <a:spcPts val="0"/>
              </a:spcAft>
              <a:buSzPts val="1100"/>
              <a:buAutoNum type="arabicPeriod"/>
            </a:pPr>
            <a:r>
              <a:rPr lang="es" sz="1100"/>
              <a:t>Comportamiento del producto cartesiano para iguales dominios, grados y cardinalidad.</a:t>
            </a:r>
            <a:endParaRPr sz="1100"/>
          </a:p>
          <a:p>
            <a:pPr indent="-298450" lvl="0" marL="457200" rtl="0" algn="l">
              <a:spcBef>
                <a:spcPts val="0"/>
              </a:spcBef>
              <a:spcAft>
                <a:spcPts val="0"/>
              </a:spcAft>
              <a:buSzPts val="1100"/>
              <a:buAutoNum type="arabicPeriod"/>
            </a:pPr>
            <a:r>
              <a:rPr lang="es" sz="1100"/>
              <a:t>Comportamiento del producto cartesiano para dominios diferentes, iguales grados y cardinalidad.</a:t>
            </a:r>
            <a:endParaRPr sz="1100"/>
          </a:p>
          <a:p>
            <a:pPr indent="-298450" lvl="0" marL="457200" rtl="0" algn="l">
              <a:spcBef>
                <a:spcPts val="0"/>
              </a:spcBef>
              <a:spcAft>
                <a:spcPts val="0"/>
              </a:spcAft>
              <a:buSzPts val="1100"/>
              <a:buAutoNum type="arabicPeriod"/>
            </a:pPr>
            <a:r>
              <a:rPr lang="es" sz="1100"/>
              <a:t>Comportamiento del producto cartesiano para iguales dominios, diferentes grados e  igual cardinalidad.</a:t>
            </a:r>
            <a:endParaRPr sz="1100"/>
          </a:p>
          <a:p>
            <a:pPr indent="-298450" lvl="0" marL="457200" rtl="0" algn="l">
              <a:spcBef>
                <a:spcPts val="0"/>
              </a:spcBef>
              <a:spcAft>
                <a:spcPts val="0"/>
              </a:spcAft>
              <a:buSzPts val="1100"/>
              <a:buAutoNum type="arabicPeriod"/>
            </a:pPr>
            <a:r>
              <a:rPr lang="es" sz="1100"/>
              <a:t>Comportamiento del producto cartesiano para iguales dominios, grados y  diferente cardinalidad.</a:t>
            </a:r>
            <a:endParaRPr sz="1100"/>
          </a:p>
        </p:txBody>
      </p:sp>
      <p:pic>
        <p:nvPicPr>
          <p:cNvPr id="474" name="Google Shape;474;p80"/>
          <p:cNvPicPr preferRelativeResize="0"/>
          <p:nvPr/>
        </p:nvPicPr>
        <p:blipFill>
          <a:blip r:embed="rId3">
            <a:alphaModFix/>
          </a:blip>
          <a:stretch>
            <a:fillRect/>
          </a:stretch>
        </p:blipFill>
        <p:spPr>
          <a:xfrm>
            <a:off x="3319750" y="1707525"/>
            <a:ext cx="2414300" cy="1841875"/>
          </a:xfrm>
          <a:prstGeom prst="rect">
            <a:avLst/>
          </a:prstGeom>
          <a:noFill/>
          <a:ln>
            <a:noFill/>
          </a:ln>
        </p:spPr>
      </p:pic>
      <p:pic>
        <p:nvPicPr>
          <p:cNvPr id="475" name="Google Shape;475;p80"/>
          <p:cNvPicPr preferRelativeResize="0"/>
          <p:nvPr/>
        </p:nvPicPr>
        <p:blipFill>
          <a:blip r:embed="rId4">
            <a:alphaModFix/>
          </a:blip>
          <a:stretch>
            <a:fillRect/>
          </a:stretch>
        </p:blipFill>
        <p:spPr>
          <a:xfrm>
            <a:off x="6182875" y="1707525"/>
            <a:ext cx="2653650" cy="1756575"/>
          </a:xfrm>
          <a:prstGeom prst="rect">
            <a:avLst/>
          </a:prstGeom>
          <a:noFill/>
          <a:ln>
            <a:noFill/>
          </a:ln>
        </p:spPr>
      </p:pic>
      <p:sp>
        <p:nvSpPr>
          <p:cNvPr id="476" name="Google Shape;476;p80"/>
          <p:cNvSpPr txBox="1"/>
          <p:nvPr/>
        </p:nvSpPr>
        <p:spPr>
          <a:xfrm>
            <a:off x="3791850" y="1213500"/>
            <a:ext cx="135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Roboto"/>
                <a:ea typeface="Roboto"/>
                <a:cs typeface="Roboto"/>
                <a:sym typeface="Roboto"/>
              </a:rPr>
              <a:t>instructor</a:t>
            </a:r>
            <a:endParaRPr sz="1800">
              <a:solidFill>
                <a:schemeClr val="lt2"/>
              </a:solidFill>
              <a:latin typeface="Roboto"/>
              <a:ea typeface="Roboto"/>
              <a:cs typeface="Roboto"/>
              <a:sym typeface="Roboto"/>
            </a:endParaRPr>
          </a:p>
        </p:txBody>
      </p:sp>
      <p:sp>
        <p:nvSpPr>
          <p:cNvPr id="477" name="Google Shape;477;p80"/>
          <p:cNvSpPr txBox="1"/>
          <p:nvPr/>
        </p:nvSpPr>
        <p:spPr>
          <a:xfrm>
            <a:off x="6661475" y="1213500"/>
            <a:ext cx="135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Roboto"/>
                <a:ea typeface="Roboto"/>
                <a:cs typeface="Roboto"/>
                <a:sym typeface="Roboto"/>
              </a:rPr>
              <a:t>student</a:t>
            </a:r>
            <a:endParaRPr sz="1800">
              <a:solidFill>
                <a:schemeClr val="lt2"/>
              </a:solidFill>
              <a:latin typeface="Roboto"/>
              <a:ea typeface="Roboto"/>
              <a:cs typeface="Roboto"/>
              <a:sym typeface="Roboto"/>
            </a:endParaRPr>
          </a:p>
        </p:txBody>
      </p:sp>
      <p:sp>
        <p:nvSpPr>
          <p:cNvPr id="478" name="Google Shape;478;p80"/>
          <p:cNvSpPr txBox="1"/>
          <p:nvPr/>
        </p:nvSpPr>
        <p:spPr>
          <a:xfrm>
            <a:off x="3533825" y="3945525"/>
            <a:ext cx="503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100"/>
              <a:t>SELECT * FROM instructor i,instructor t;</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81"/>
          <p:cNvPicPr preferRelativeResize="0"/>
          <p:nvPr/>
        </p:nvPicPr>
        <p:blipFill>
          <a:blip r:embed="rId3">
            <a:alphaModFix/>
          </a:blip>
          <a:stretch>
            <a:fillRect/>
          </a:stretch>
        </p:blipFill>
        <p:spPr>
          <a:xfrm>
            <a:off x="2304225" y="152400"/>
            <a:ext cx="3908400"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487" name="Shape 487"/>
        <p:cNvGrpSpPr/>
        <p:nvPr/>
      </p:nvGrpSpPr>
      <p:grpSpPr>
        <a:xfrm>
          <a:off x="0" y="0"/>
          <a:ext cx="0" cy="0"/>
          <a:chOff x="0" y="0"/>
          <a:chExt cx="0" cy="0"/>
        </a:xfrm>
      </p:grpSpPr>
      <p:sp>
        <p:nvSpPr>
          <p:cNvPr id="488" name="Google Shape;488;p8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Union en SQl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Bibliografía</a:t>
            </a:r>
            <a:endParaRPr/>
          </a:p>
        </p:txBody>
      </p:sp>
      <p:sp>
        <p:nvSpPr>
          <p:cNvPr id="292" name="Google Shape;29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u="sng">
                <a:solidFill>
                  <a:schemeClr val="hlink"/>
                </a:solidFill>
                <a:hlinkClick r:id="rId3"/>
              </a:rPr>
              <a:t>https://dev.mysql.com/blog-archive/intersect-and-except-in-mysql-80/</a:t>
            </a:r>
            <a:endParaRPr/>
          </a:p>
          <a:p>
            <a:pPr indent="0" lvl="0" marL="0" rtl="0" algn="l">
              <a:spcBef>
                <a:spcPts val="1200"/>
              </a:spcBef>
              <a:spcAft>
                <a:spcPts val="0"/>
              </a:spcAft>
              <a:buNone/>
            </a:pPr>
            <a:r>
              <a:rPr lang="es" u="sng">
                <a:solidFill>
                  <a:schemeClr val="hlink"/>
                </a:solidFill>
                <a:hlinkClick r:id="rId4"/>
              </a:rPr>
              <a:t>https://es.wikipedia.org/wiki/Anexo:S%C3%ADmbolos_matem%C3%A1ticos</a:t>
            </a:r>
            <a:endParaRPr/>
          </a:p>
          <a:p>
            <a:pPr indent="0" lvl="0" marL="0" rtl="0" algn="l">
              <a:spcBef>
                <a:spcPts val="1200"/>
              </a:spcBef>
              <a:spcAft>
                <a:spcPts val="0"/>
              </a:spcAft>
              <a:buNone/>
            </a:pPr>
            <a:r>
              <a:rPr lang="es" u="sng">
                <a:solidFill>
                  <a:schemeClr val="hlink"/>
                </a:solidFill>
                <a:hlinkClick r:id="rId5"/>
              </a:rPr>
              <a:t>https://www.fdi.ucm.es/profesor/fernan/BD/Tema%202%20Modelo%20relacional.pdf</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3"/>
          <p:cNvSpPr txBox="1"/>
          <p:nvPr>
            <p:ph type="title"/>
          </p:nvPr>
        </p:nvSpPr>
        <p:spPr>
          <a:xfrm>
            <a:off x="226078" y="52455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CASO DE ESTUDIO </a:t>
            </a:r>
            <a:r>
              <a:rPr lang="es"/>
              <a:t>UNIÓN</a:t>
            </a:r>
            <a:r>
              <a:rPr lang="es"/>
              <a:t> UNA RELACIÓN</a:t>
            </a:r>
            <a:endParaRPr/>
          </a:p>
        </p:txBody>
      </p:sp>
      <p:sp>
        <p:nvSpPr>
          <p:cNvPr id="494" name="Google Shape;494;p83"/>
          <p:cNvSpPr txBox="1"/>
          <p:nvPr/>
        </p:nvSpPr>
        <p:spPr>
          <a:xfrm>
            <a:off x="3482800" y="524550"/>
            <a:ext cx="54117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Arial"/>
                <a:ea typeface="Arial"/>
                <a:cs typeface="Arial"/>
                <a:sym typeface="Arial"/>
              </a:rPr>
              <a:t>SELECT section.course_id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Arial"/>
                <a:ea typeface="Arial"/>
                <a:cs typeface="Arial"/>
                <a:sym typeface="Arial"/>
              </a:rPr>
              <a:t>FROM `section`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Arial"/>
                <a:ea typeface="Arial"/>
                <a:cs typeface="Arial"/>
                <a:sym typeface="Arial"/>
              </a:rPr>
              <a:t>WHERE semester = 'Fall' and year =2017</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chemeClr val="accent2"/>
                </a:solidFill>
                <a:latin typeface="Arial"/>
                <a:ea typeface="Arial"/>
                <a:cs typeface="Arial"/>
                <a:sym typeface="Arial"/>
              </a:rPr>
              <a:t>UNION</a:t>
            </a:r>
            <a:endParaRPr b="0" i="0" sz="2000" u="none" cap="none" strike="noStrike">
              <a:solidFill>
                <a:schemeClr val="accent2"/>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Arial"/>
                <a:ea typeface="Arial"/>
                <a:cs typeface="Arial"/>
                <a:sym typeface="Arial"/>
              </a:rPr>
              <a:t>SELECT section.course_id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Arial"/>
                <a:ea typeface="Arial"/>
                <a:cs typeface="Arial"/>
                <a:sym typeface="Arial"/>
              </a:rPr>
              <a:t>FROM `section`  </a:t>
            </a:r>
            <a:endParaRPr b="0" i="0" sz="20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s" sz="2000" u="none" cap="none" strike="noStrike">
                <a:solidFill>
                  <a:srgbClr val="000000"/>
                </a:solidFill>
                <a:latin typeface="Arial"/>
                <a:ea typeface="Arial"/>
                <a:cs typeface="Arial"/>
                <a:sym typeface="Arial"/>
              </a:rPr>
              <a:t>WHERE semester = 'Spring' and year = 2018;</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400" u="none" cap="none" strike="noStrike">
              <a:solidFill>
                <a:schemeClr val="dk1"/>
              </a:solidFill>
              <a:latin typeface="Arial"/>
              <a:ea typeface="Arial"/>
              <a:cs typeface="Arial"/>
              <a:sym typeface="Arial"/>
            </a:endParaRPr>
          </a:p>
        </p:txBody>
      </p:sp>
      <p:sp>
        <p:nvSpPr>
          <p:cNvPr id="495" name="Google Shape;495;p83"/>
          <p:cNvSpPr txBox="1"/>
          <p:nvPr>
            <p:ph idx="1" type="body"/>
          </p:nvPr>
        </p:nvSpPr>
        <p:spPr>
          <a:xfrm>
            <a:off x="226075" y="1506375"/>
            <a:ext cx="2808000" cy="31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500"/>
              <a:t>Se quiere conocer el conjunto de todas las asignaturas que se enseñaron en el otoño de 2017 y en la primavera de 2018';</a:t>
            </a:r>
            <a:endParaRPr sz="1500"/>
          </a:p>
          <a:p>
            <a:pPr indent="0" lvl="0" marL="0" rtl="0" algn="l">
              <a:lnSpc>
                <a:spcPct val="115000"/>
              </a:lnSpc>
              <a:spcBef>
                <a:spcPts val="0"/>
              </a:spcBef>
              <a:spcAft>
                <a:spcPts val="0"/>
              </a:spcAft>
              <a:buSzPts val="1200"/>
              <a:buNone/>
            </a:pPr>
            <a:r>
              <a:rPr lang="es" sz="1500"/>
              <a:t>Análisis:</a:t>
            </a:r>
            <a:endParaRPr sz="1500"/>
          </a:p>
          <a:p>
            <a:pPr indent="0" lvl="0" marL="0" rtl="0" algn="l">
              <a:lnSpc>
                <a:spcPct val="115000"/>
              </a:lnSpc>
              <a:spcBef>
                <a:spcPts val="0"/>
              </a:spcBef>
              <a:spcAft>
                <a:spcPts val="0"/>
              </a:spcAft>
              <a:buSzPts val="1200"/>
              <a:buNone/>
            </a:pPr>
            <a:r>
              <a:rPr lang="es" sz="1300"/>
              <a:t>Tal como se ha estudiado en álgebra relacional, la unión es una operación que preferiblemente se ejecuta sobre esquemas idénticos, es decir, sobre la misma relación (En este caso la relación </a:t>
            </a:r>
            <a:r>
              <a:rPr lang="es"/>
              <a:t>section).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84"/>
          <p:cNvPicPr preferRelativeResize="0"/>
          <p:nvPr/>
        </p:nvPicPr>
        <p:blipFill>
          <a:blip r:embed="rId3">
            <a:alphaModFix/>
          </a:blip>
          <a:stretch>
            <a:fillRect/>
          </a:stretch>
        </p:blipFill>
        <p:spPr>
          <a:xfrm>
            <a:off x="253850" y="152400"/>
            <a:ext cx="3856833" cy="4838701"/>
          </a:xfrm>
          <a:prstGeom prst="rect">
            <a:avLst/>
          </a:prstGeom>
          <a:noFill/>
          <a:ln>
            <a:noFill/>
          </a:ln>
        </p:spPr>
      </p:pic>
      <p:pic>
        <p:nvPicPr>
          <p:cNvPr id="501" name="Google Shape;501;p84"/>
          <p:cNvPicPr preferRelativeResize="0"/>
          <p:nvPr/>
        </p:nvPicPr>
        <p:blipFill>
          <a:blip r:embed="rId4">
            <a:alphaModFix/>
          </a:blip>
          <a:stretch>
            <a:fillRect/>
          </a:stretch>
        </p:blipFill>
        <p:spPr>
          <a:xfrm>
            <a:off x="6636983" y="1266825"/>
            <a:ext cx="990600" cy="2609850"/>
          </a:xfrm>
          <a:prstGeom prst="rect">
            <a:avLst/>
          </a:prstGeom>
          <a:noFill/>
          <a:ln>
            <a:noFill/>
          </a:ln>
        </p:spPr>
      </p:pic>
      <p:cxnSp>
        <p:nvCxnSpPr>
          <p:cNvPr id="502" name="Google Shape;502;p84"/>
          <p:cNvCxnSpPr>
            <a:stCxn id="500" idx="3"/>
            <a:endCxn id="501" idx="1"/>
          </p:cNvCxnSpPr>
          <p:nvPr/>
        </p:nvCxnSpPr>
        <p:spPr>
          <a:xfrm>
            <a:off x="4110683" y="2571751"/>
            <a:ext cx="2526300" cy="0"/>
          </a:xfrm>
          <a:prstGeom prst="straightConnector1">
            <a:avLst/>
          </a:prstGeom>
          <a:noFill/>
          <a:ln cap="flat" cmpd="sng" w="9525">
            <a:solidFill>
              <a:schemeClr val="dk2"/>
            </a:solidFill>
            <a:prstDash val="solid"/>
            <a:round/>
            <a:headEnd len="med" w="med" type="none"/>
            <a:tailEnd len="med" w="med" type="triangle"/>
          </a:ln>
        </p:spPr>
      </p:cxnSp>
      <p:sp>
        <p:nvSpPr>
          <p:cNvPr id="503" name="Google Shape;503;p84"/>
          <p:cNvSpPr txBox="1"/>
          <p:nvPr/>
        </p:nvSpPr>
        <p:spPr>
          <a:xfrm>
            <a:off x="4983200" y="2043200"/>
            <a:ext cx="116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Roboto"/>
                <a:ea typeface="Roboto"/>
                <a:cs typeface="Roboto"/>
                <a:sym typeface="Roboto"/>
              </a:rPr>
              <a:t>OUTPUT</a:t>
            </a:r>
            <a:endParaRPr sz="1800">
              <a:solidFill>
                <a:schemeClr val="lt2"/>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5"/>
          <p:cNvSpPr txBox="1"/>
          <p:nvPr>
            <p:ph type="title"/>
          </p:nvPr>
        </p:nvSpPr>
        <p:spPr>
          <a:xfrm>
            <a:off x="226078" y="58097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CASOS DE ESTUDIO UNION</a:t>
            </a:r>
            <a:endParaRPr/>
          </a:p>
          <a:p>
            <a:pPr indent="0" lvl="0" marL="0" rtl="0" algn="l">
              <a:spcBef>
                <a:spcPts val="0"/>
              </a:spcBef>
              <a:spcAft>
                <a:spcPts val="0"/>
              </a:spcAft>
              <a:buNone/>
            </a:pPr>
            <a:r>
              <a:rPr lang="es"/>
              <a:t>DOS RELACIONES </a:t>
            </a:r>
            <a:endParaRPr/>
          </a:p>
        </p:txBody>
      </p:sp>
      <p:sp>
        <p:nvSpPr>
          <p:cNvPr id="509" name="Google Shape;509;p85"/>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Escenario 1:</a:t>
            </a:r>
            <a:endParaRPr sz="1900"/>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s" sz="1600"/>
              <a:t>Cree una Base de Datos llamada “union”.</a:t>
            </a:r>
            <a:endParaRPr sz="1600"/>
          </a:p>
          <a:p>
            <a:pPr indent="-330200" lvl="0" marL="457200" rtl="0" algn="l">
              <a:spcBef>
                <a:spcPts val="0"/>
              </a:spcBef>
              <a:spcAft>
                <a:spcPts val="0"/>
              </a:spcAft>
              <a:buSzPts val="1600"/>
              <a:buAutoNum type="arabicPeriod"/>
            </a:pPr>
            <a:r>
              <a:rPr lang="es" sz="1600"/>
              <a:t>Desde la base de datos uni-2023-student exporte las bases de datos “student” e “instructor”.</a:t>
            </a:r>
            <a:endParaRPr sz="1600"/>
          </a:p>
          <a:p>
            <a:pPr indent="-330200" lvl="0" marL="457200" rtl="0" algn="l">
              <a:spcBef>
                <a:spcPts val="0"/>
              </a:spcBef>
              <a:spcAft>
                <a:spcPts val="0"/>
              </a:spcAft>
              <a:buSzPts val="1600"/>
              <a:buAutoNum type="arabicPeriod"/>
            </a:pPr>
            <a:r>
              <a:rPr lang="es" sz="1600"/>
              <a:t>importe ambas tablas a la base de datos “union”</a:t>
            </a:r>
            <a:endParaRPr sz="1600"/>
          </a:p>
          <a:p>
            <a:pPr indent="0" lvl="0" marL="457200" rtl="0" algn="l">
              <a:spcBef>
                <a:spcPts val="0"/>
              </a:spcBef>
              <a:spcAft>
                <a:spcPts val="0"/>
              </a:spcAft>
              <a:buNone/>
            </a:pPr>
            <a:r>
              <a:t/>
            </a:r>
            <a:endParaRPr/>
          </a:p>
        </p:txBody>
      </p:sp>
      <p:sp>
        <p:nvSpPr>
          <p:cNvPr id="510" name="Google Shape;510;p85"/>
          <p:cNvSpPr txBox="1"/>
          <p:nvPr/>
        </p:nvSpPr>
        <p:spPr>
          <a:xfrm>
            <a:off x="3481775" y="1465800"/>
            <a:ext cx="5539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highlight>
                  <a:srgbClr val="E5E5E5"/>
                </a:highlight>
                <a:latin typeface="Courier New"/>
                <a:ea typeface="Courier New"/>
                <a:cs typeface="Courier New"/>
                <a:sym typeface="Courier New"/>
              </a:rPr>
              <a:t>SELECT</a:t>
            </a:r>
            <a:r>
              <a:rPr lang="es" sz="2200">
                <a:solidFill>
                  <a:srgbClr val="444444"/>
                </a:solidFill>
                <a:highlight>
                  <a:srgbClr val="E5E5E5"/>
                </a:highlight>
                <a:latin typeface="Courier New"/>
                <a:ea typeface="Courier New"/>
                <a:cs typeface="Courier New"/>
                <a:sym typeface="Courier New"/>
              </a:rPr>
              <a: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student </a:t>
            </a:r>
            <a:r>
              <a:rPr lang="es" sz="2200">
                <a:solidFill>
                  <a:srgbClr val="770088"/>
                </a:solidFill>
                <a:highlight>
                  <a:srgbClr val="E5E5E5"/>
                </a:highlight>
                <a:latin typeface="Courier New"/>
                <a:ea typeface="Courier New"/>
                <a:cs typeface="Courier New"/>
                <a:sym typeface="Courier New"/>
              </a:rPr>
              <a:t>AS</a:t>
            </a:r>
            <a:r>
              <a:rPr lang="es" sz="2200">
                <a:solidFill>
                  <a:srgbClr val="444444"/>
                </a:solidFill>
                <a:highlight>
                  <a:srgbClr val="E5E5E5"/>
                </a:highlight>
                <a:latin typeface="Courier New"/>
                <a:ea typeface="Courier New"/>
                <a:cs typeface="Courier New"/>
                <a:sym typeface="Courier New"/>
              </a:rPr>
              <a:t> s </a:t>
            </a:r>
            <a:r>
              <a:rPr lang="es" sz="2200">
                <a:solidFill>
                  <a:srgbClr val="770088"/>
                </a:solidFill>
                <a:highlight>
                  <a:srgbClr val="E5E5E5"/>
                </a:highlight>
                <a:latin typeface="Courier New"/>
                <a:ea typeface="Courier New"/>
                <a:cs typeface="Courier New"/>
                <a:sym typeface="Courier New"/>
              </a:rPr>
              <a:t>UNION</a:t>
            </a:r>
            <a:r>
              <a:rPr lang="es" sz="2200">
                <a:solidFill>
                  <a:srgbClr val="444444"/>
                </a:solidFill>
                <a:highlight>
                  <a:srgbClr val="E5E5E5"/>
                </a:highlight>
                <a:latin typeface="Courier New"/>
                <a:ea typeface="Courier New"/>
                <a:cs typeface="Courier New"/>
                <a:sym typeface="Courier New"/>
              </a:rPr>
              <a:t> </a:t>
            </a:r>
            <a:endParaRPr sz="2200">
              <a:solidFill>
                <a:srgbClr val="444444"/>
              </a:solidFill>
              <a:highlight>
                <a:srgbClr val="E5E5E5"/>
              </a:highlight>
              <a:latin typeface="Courier New"/>
              <a:ea typeface="Courier New"/>
              <a:cs typeface="Courier New"/>
              <a:sym typeface="Courier New"/>
            </a:endParaRPr>
          </a:p>
          <a:p>
            <a:pPr indent="0" lvl="0" marL="0" rtl="0" algn="l">
              <a:spcBef>
                <a:spcPts val="0"/>
              </a:spcBef>
              <a:spcAft>
                <a:spcPts val="0"/>
              </a:spcAft>
              <a:buNone/>
            </a:pPr>
            <a:r>
              <a:rPr lang="es" sz="2200">
                <a:solidFill>
                  <a:srgbClr val="444444"/>
                </a:solidFill>
                <a:highlight>
                  <a:srgbClr val="E5E5E5"/>
                </a:highlight>
                <a:latin typeface="Courier New"/>
                <a:ea typeface="Courier New"/>
                <a:cs typeface="Courier New"/>
                <a:sym typeface="Courier New"/>
              </a:rPr>
              <a:t>SELECT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instructor </a:t>
            </a:r>
            <a:r>
              <a:rPr lang="es" sz="2200">
                <a:solidFill>
                  <a:srgbClr val="770088"/>
                </a:solidFill>
                <a:highlight>
                  <a:srgbClr val="E5E5E5"/>
                </a:highlight>
                <a:latin typeface="Courier New"/>
                <a:ea typeface="Courier New"/>
                <a:cs typeface="Courier New"/>
                <a:sym typeface="Courier New"/>
              </a:rPr>
              <a:t>AS</a:t>
            </a:r>
            <a:r>
              <a:rPr lang="es" sz="2200">
                <a:solidFill>
                  <a:srgbClr val="444444"/>
                </a:solidFill>
                <a:highlight>
                  <a:srgbClr val="E5E5E5"/>
                </a:highlight>
                <a:latin typeface="Courier New"/>
                <a:ea typeface="Courier New"/>
                <a:cs typeface="Courier New"/>
                <a:sym typeface="Courier New"/>
              </a:rPr>
              <a:t> i;</a:t>
            </a:r>
            <a:endParaRPr sz="2600"/>
          </a:p>
        </p:txBody>
      </p:sp>
      <p:sp>
        <p:nvSpPr>
          <p:cNvPr id="511" name="Google Shape;511;p85"/>
          <p:cNvSpPr txBox="1"/>
          <p:nvPr/>
        </p:nvSpPr>
        <p:spPr>
          <a:xfrm>
            <a:off x="3481775" y="460575"/>
            <a:ext cx="529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Roboto"/>
                <a:ea typeface="Roboto"/>
                <a:cs typeface="Roboto"/>
                <a:sym typeface="Roboto"/>
              </a:rPr>
              <a:t>CASO 1: IGUAL GRADO,  DIFERENTES DOMINIOS</a:t>
            </a:r>
            <a:endParaRPr sz="1800">
              <a:solidFill>
                <a:schemeClr val="lt2"/>
              </a:solidFill>
              <a:latin typeface="Roboto"/>
              <a:ea typeface="Roboto"/>
              <a:cs typeface="Roboto"/>
              <a:sym typeface="Roboto"/>
            </a:endParaRPr>
          </a:p>
        </p:txBody>
      </p:sp>
      <p:sp>
        <p:nvSpPr>
          <p:cNvPr id="512" name="Google Shape;512;p85"/>
          <p:cNvSpPr txBox="1"/>
          <p:nvPr/>
        </p:nvSpPr>
        <p:spPr>
          <a:xfrm>
            <a:off x="3481775" y="3053850"/>
            <a:ext cx="5133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highlight>
                  <a:srgbClr val="E5E5E5"/>
                </a:highlight>
                <a:latin typeface="Courier New"/>
                <a:ea typeface="Courier New"/>
                <a:cs typeface="Courier New"/>
                <a:sym typeface="Courier New"/>
              </a:rPr>
              <a:t>SELECT</a:t>
            </a:r>
            <a:r>
              <a:rPr lang="es" sz="2200">
                <a:solidFill>
                  <a:srgbClr val="444444"/>
                </a:solidFill>
                <a:highlight>
                  <a:srgbClr val="E5E5E5"/>
                </a:highlight>
                <a:latin typeface="Courier New"/>
                <a:ea typeface="Courier New"/>
                <a:cs typeface="Courier New"/>
                <a:sym typeface="Courier New"/>
              </a:rPr>
              <a: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Instructor </a:t>
            </a:r>
            <a:r>
              <a:rPr lang="es" sz="2200">
                <a:solidFill>
                  <a:srgbClr val="770088"/>
                </a:solidFill>
                <a:highlight>
                  <a:srgbClr val="E5E5E5"/>
                </a:highlight>
                <a:latin typeface="Courier New"/>
                <a:ea typeface="Courier New"/>
                <a:cs typeface="Courier New"/>
                <a:sym typeface="Courier New"/>
              </a:rPr>
              <a:t>AS</a:t>
            </a:r>
            <a:r>
              <a:rPr lang="es" sz="2200">
                <a:solidFill>
                  <a:srgbClr val="444444"/>
                </a:solidFill>
                <a:highlight>
                  <a:srgbClr val="E5E5E5"/>
                </a:highlight>
                <a:latin typeface="Courier New"/>
                <a:ea typeface="Courier New"/>
                <a:cs typeface="Courier New"/>
                <a:sym typeface="Courier New"/>
              </a:rPr>
              <a:t> i </a:t>
            </a:r>
            <a:r>
              <a:rPr lang="es" sz="2200">
                <a:solidFill>
                  <a:srgbClr val="770088"/>
                </a:solidFill>
                <a:highlight>
                  <a:srgbClr val="E5E5E5"/>
                </a:highlight>
                <a:latin typeface="Courier New"/>
                <a:ea typeface="Courier New"/>
                <a:cs typeface="Courier New"/>
                <a:sym typeface="Courier New"/>
              </a:rPr>
              <a:t>UNION</a:t>
            </a:r>
            <a:r>
              <a:rPr lang="es" sz="2200">
                <a:solidFill>
                  <a:srgbClr val="444444"/>
                </a:solidFill>
                <a:highlight>
                  <a:srgbClr val="E5E5E5"/>
                </a:highlight>
                <a:latin typeface="Courier New"/>
                <a:ea typeface="Courier New"/>
                <a:cs typeface="Courier New"/>
                <a:sym typeface="Courier New"/>
              </a:rPr>
              <a:t> </a:t>
            </a:r>
            <a:endParaRPr sz="2200">
              <a:solidFill>
                <a:srgbClr val="444444"/>
              </a:solidFill>
              <a:highlight>
                <a:srgbClr val="E5E5E5"/>
              </a:highlight>
              <a:latin typeface="Courier New"/>
              <a:ea typeface="Courier New"/>
              <a:cs typeface="Courier New"/>
              <a:sym typeface="Courier New"/>
            </a:endParaRPr>
          </a:p>
          <a:p>
            <a:pPr indent="0" lvl="0" marL="0" rtl="0" algn="l">
              <a:spcBef>
                <a:spcPts val="0"/>
              </a:spcBef>
              <a:spcAft>
                <a:spcPts val="0"/>
              </a:spcAft>
              <a:buNone/>
            </a:pPr>
            <a:r>
              <a:rPr lang="es" sz="2200">
                <a:solidFill>
                  <a:srgbClr val="444444"/>
                </a:solidFill>
                <a:highlight>
                  <a:srgbClr val="E5E5E5"/>
                </a:highlight>
                <a:latin typeface="Courier New"/>
                <a:ea typeface="Courier New"/>
                <a:cs typeface="Courier New"/>
                <a:sym typeface="Courier New"/>
              </a:rPr>
              <a:t>SELECT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student </a:t>
            </a:r>
            <a:r>
              <a:rPr lang="es" sz="2200">
                <a:solidFill>
                  <a:srgbClr val="770088"/>
                </a:solidFill>
                <a:highlight>
                  <a:srgbClr val="E5E5E5"/>
                </a:highlight>
                <a:latin typeface="Courier New"/>
                <a:ea typeface="Courier New"/>
                <a:cs typeface="Courier New"/>
                <a:sym typeface="Courier New"/>
              </a:rPr>
              <a:t>AS</a:t>
            </a:r>
            <a:r>
              <a:rPr lang="es" sz="2200">
                <a:solidFill>
                  <a:srgbClr val="444444"/>
                </a:solidFill>
                <a:highlight>
                  <a:srgbClr val="E5E5E5"/>
                </a:highlight>
                <a:latin typeface="Courier New"/>
                <a:ea typeface="Courier New"/>
                <a:cs typeface="Courier New"/>
                <a:sym typeface="Courier New"/>
              </a:rPr>
              <a:t> s;</a:t>
            </a:r>
            <a:endParaRPr sz="2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p86"/>
          <p:cNvPicPr preferRelativeResize="0"/>
          <p:nvPr/>
        </p:nvPicPr>
        <p:blipFill>
          <a:blip r:embed="rId3">
            <a:alphaModFix/>
          </a:blip>
          <a:stretch>
            <a:fillRect/>
          </a:stretch>
        </p:blipFill>
        <p:spPr>
          <a:xfrm>
            <a:off x="4222325" y="724350"/>
            <a:ext cx="4524650" cy="3272325"/>
          </a:xfrm>
          <a:prstGeom prst="rect">
            <a:avLst/>
          </a:prstGeom>
          <a:noFill/>
          <a:ln>
            <a:noFill/>
          </a:ln>
        </p:spPr>
      </p:pic>
      <p:pic>
        <p:nvPicPr>
          <p:cNvPr id="518" name="Google Shape;518;p86"/>
          <p:cNvPicPr preferRelativeResize="0"/>
          <p:nvPr/>
        </p:nvPicPr>
        <p:blipFill>
          <a:blip r:embed="rId4">
            <a:alphaModFix/>
          </a:blip>
          <a:stretch>
            <a:fillRect/>
          </a:stretch>
        </p:blipFill>
        <p:spPr>
          <a:xfrm>
            <a:off x="152400" y="152400"/>
            <a:ext cx="3200400" cy="1905000"/>
          </a:xfrm>
          <a:prstGeom prst="rect">
            <a:avLst/>
          </a:prstGeom>
          <a:noFill/>
          <a:ln>
            <a:noFill/>
          </a:ln>
        </p:spPr>
      </p:pic>
      <p:pic>
        <p:nvPicPr>
          <p:cNvPr id="519" name="Google Shape;519;p86"/>
          <p:cNvPicPr preferRelativeResize="0"/>
          <p:nvPr/>
        </p:nvPicPr>
        <p:blipFill>
          <a:blip r:embed="rId5">
            <a:alphaModFix/>
          </a:blip>
          <a:stretch>
            <a:fillRect/>
          </a:stretch>
        </p:blipFill>
        <p:spPr>
          <a:xfrm>
            <a:off x="152400" y="3092425"/>
            <a:ext cx="3114675" cy="1914525"/>
          </a:xfrm>
          <a:prstGeom prst="rect">
            <a:avLst/>
          </a:prstGeom>
          <a:noFill/>
          <a:ln>
            <a:noFill/>
          </a:ln>
        </p:spPr>
      </p:pic>
      <p:cxnSp>
        <p:nvCxnSpPr>
          <p:cNvPr id="520" name="Google Shape;520;p86"/>
          <p:cNvCxnSpPr>
            <a:stCxn id="519" idx="3"/>
            <a:endCxn id="517" idx="1"/>
          </p:cNvCxnSpPr>
          <p:nvPr/>
        </p:nvCxnSpPr>
        <p:spPr>
          <a:xfrm flipH="1" rot="10800000">
            <a:off x="3267075" y="2360388"/>
            <a:ext cx="955200" cy="16893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86"/>
          <p:cNvCxnSpPr>
            <a:stCxn id="518" idx="3"/>
            <a:endCxn id="517" idx="1"/>
          </p:cNvCxnSpPr>
          <p:nvPr/>
        </p:nvCxnSpPr>
        <p:spPr>
          <a:xfrm>
            <a:off x="3352800" y="1104900"/>
            <a:ext cx="869400" cy="1255500"/>
          </a:xfrm>
          <a:prstGeom prst="straightConnector1">
            <a:avLst/>
          </a:prstGeom>
          <a:noFill/>
          <a:ln cap="flat" cmpd="sng" w="9525">
            <a:solidFill>
              <a:schemeClr val="dk2"/>
            </a:solidFill>
            <a:prstDash val="solid"/>
            <a:round/>
            <a:headEnd len="med" w="med" type="none"/>
            <a:tailEnd len="med" w="med" type="triangle"/>
          </a:ln>
        </p:spPr>
      </p:cxnSp>
      <p:cxnSp>
        <p:nvCxnSpPr>
          <p:cNvPr id="522" name="Google Shape;522;p86"/>
          <p:cNvCxnSpPr/>
          <p:nvPr/>
        </p:nvCxnSpPr>
        <p:spPr>
          <a:xfrm>
            <a:off x="8260025" y="135950"/>
            <a:ext cx="10200" cy="446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CASOS DE ESTUDIO UNION </a:t>
            </a:r>
            <a:endParaRPr/>
          </a:p>
        </p:txBody>
      </p:sp>
      <p:sp>
        <p:nvSpPr>
          <p:cNvPr id="528" name="Google Shape;528;p8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Escenario 1:</a:t>
            </a:r>
            <a:endParaRPr sz="1900"/>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s" sz="1600"/>
              <a:t>Cree una Base de Datos llamada “union”.</a:t>
            </a:r>
            <a:endParaRPr sz="1600"/>
          </a:p>
          <a:p>
            <a:pPr indent="-330200" lvl="0" marL="457200" rtl="0" algn="l">
              <a:spcBef>
                <a:spcPts val="0"/>
              </a:spcBef>
              <a:spcAft>
                <a:spcPts val="0"/>
              </a:spcAft>
              <a:buSzPts val="1600"/>
              <a:buAutoNum type="arabicPeriod"/>
            </a:pPr>
            <a:r>
              <a:rPr lang="es" sz="1600"/>
              <a:t>Desde la base de datos uni-2023-student exporte las bases de datos “student” e “instructor”.</a:t>
            </a:r>
            <a:endParaRPr sz="1600"/>
          </a:p>
          <a:p>
            <a:pPr indent="-330200" lvl="0" marL="457200" rtl="0" algn="l">
              <a:spcBef>
                <a:spcPts val="0"/>
              </a:spcBef>
              <a:spcAft>
                <a:spcPts val="0"/>
              </a:spcAft>
              <a:buSzPts val="1600"/>
              <a:buAutoNum type="arabicPeriod"/>
            </a:pPr>
            <a:r>
              <a:rPr lang="es" sz="1600"/>
              <a:t>importe ambas tablas a la base de datos “union”</a:t>
            </a:r>
            <a:endParaRPr sz="1600"/>
          </a:p>
          <a:p>
            <a:pPr indent="0" lvl="0" marL="457200" rtl="0" algn="l">
              <a:spcBef>
                <a:spcPts val="0"/>
              </a:spcBef>
              <a:spcAft>
                <a:spcPts val="0"/>
              </a:spcAft>
              <a:buNone/>
            </a:pPr>
            <a:r>
              <a:t/>
            </a:r>
            <a:endParaRPr/>
          </a:p>
        </p:txBody>
      </p:sp>
      <p:sp>
        <p:nvSpPr>
          <p:cNvPr id="529" name="Google Shape;529;p87"/>
          <p:cNvSpPr txBox="1"/>
          <p:nvPr/>
        </p:nvSpPr>
        <p:spPr>
          <a:xfrm>
            <a:off x="3289000" y="0"/>
            <a:ext cx="58551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t>Caso 2: Grado diferente.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s" sz="1600"/>
              <a:t>Agregue la columna sexo en la tabla instructor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2000">
                <a:highlight>
                  <a:srgbClr val="E5E5E5"/>
                </a:highlight>
                <a:latin typeface="Courier New"/>
                <a:ea typeface="Courier New"/>
                <a:cs typeface="Courier New"/>
                <a:sym typeface="Courier New"/>
              </a:rPr>
              <a:t>ALTER</a:t>
            </a:r>
            <a:r>
              <a:rPr lang="es" sz="2000">
                <a:solidFill>
                  <a:srgbClr val="444444"/>
                </a:solidFill>
                <a:highlight>
                  <a:srgbClr val="E5E5E5"/>
                </a:highlight>
                <a:latin typeface="Courier New"/>
                <a:ea typeface="Courier New"/>
                <a:cs typeface="Courier New"/>
                <a:sym typeface="Courier New"/>
              </a:rPr>
              <a:t> TABLE </a:t>
            </a:r>
            <a:r>
              <a:rPr lang="es" sz="2000">
                <a:solidFill>
                  <a:srgbClr val="0055AA"/>
                </a:solidFill>
                <a:highlight>
                  <a:srgbClr val="E5E5E5"/>
                </a:highlight>
                <a:latin typeface="Courier New"/>
                <a:ea typeface="Courier New"/>
                <a:cs typeface="Courier New"/>
                <a:sym typeface="Courier New"/>
              </a:rPr>
              <a:t>`instructor`</a:t>
            </a:r>
            <a:r>
              <a:rPr lang="es" sz="2000">
                <a:solidFill>
                  <a:srgbClr val="444444"/>
                </a:solidFill>
                <a:highlight>
                  <a:srgbClr val="E5E5E5"/>
                </a:highlight>
                <a:latin typeface="Courier New"/>
                <a:ea typeface="Courier New"/>
                <a:cs typeface="Courier New"/>
                <a:sym typeface="Courier New"/>
              </a:rPr>
              <a:t> </a:t>
            </a:r>
            <a:r>
              <a:rPr lang="es" sz="2000">
                <a:solidFill>
                  <a:srgbClr val="770088"/>
                </a:solidFill>
                <a:highlight>
                  <a:srgbClr val="E5E5E5"/>
                </a:highlight>
                <a:latin typeface="Courier New"/>
                <a:ea typeface="Courier New"/>
                <a:cs typeface="Courier New"/>
                <a:sym typeface="Courier New"/>
              </a:rPr>
              <a:t>ADD</a:t>
            </a:r>
            <a:r>
              <a:rPr lang="es" sz="2000">
                <a:solidFill>
                  <a:srgbClr val="444444"/>
                </a:solidFill>
                <a:highlight>
                  <a:srgbClr val="E5E5E5"/>
                </a:highlight>
                <a:latin typeface="Courier New"/>
                <a:ea typeface="Courier New"/>
                <a:cs typeface="Courier New"/>
                <a:sym typeface="Courier New"/>
              </a:rPr>
              <a:t> </a:t>
            </a:r>
            <a:r>
              <a:rPr lang="es" sz="2000">
                <a:solidFill>
                  <a:srgbClr val="0055AA"/>
                </a:solidFill>
                <a:highlight>
                  <a:srgbClr val="E5E5E5"/>
                </a:highlight>
                <a:latin typeface="Courier New"/>
                <a:ea typeface="Courier New"/>
                <a:cs typeface="Courier New"/>
                <a:sym typeface="Courier New"/>
              </a:rPr>
              <a:t>`sexo`</a:t>
            </a:r>
            <a:r>
              <a:rPr lang="es" sz="2000">
                <a:solidFill>
                  <a:srgbClr val="444444"/>
                </a:solidFill>
                <a:highlight>
                  <a:srgbClr val="E5E5E5"/>
                </a:highlight>
                <a:latin typeface="Courier New"/>
                <a:ea typeface="Courier New"/>
                <a:cs typeface="Courier New"/>
                <a:sym typeface="Courier New"/>
              </a:rPr>
              <a:t> </a:t>
            </a:r>
            <a:r>
              <a:rPr lang="es" sz="2000">
                <a:solidFill>
                  <a:srgbClr val="008855"/>
                </a:solidFill>
                <a:highlight>
                  <a:srgbClr val="E5E5E5"/>
                </a:highlight>
                <a:latin typeface="Courier New"/>
                <a:ea typeface="Courier New"/>
                <a:cs typeface="Courier New"/>
                <a:sym typeface="Courier New"/>
              </a:rPr>
              <a:t>BOOLEAN</a:t>
            </a:r>
            <a:r>
              <a:rPr lang="es" sz="2000">
                <a:solidFill>
                  <a:srgbClr val="444444"/>
                </a:solidFill>
                <a:highlight>
                  <a:srgbClr val="E5E5E5"/>
                </a:highlight>
                <a:latin typeface="Courier New"/>
                <a:ea typeface="Courier New"/>
                <a:cs typeface="Courier New"/>
                <a:sym typeface="Courier New"/>
              </a:rPr>
              <a:t> NOT </a:t>
            </a:r>
            <a:r>
              <a:rPr lang="es" sz="2000">
                <a:solidFill>
                  <a:srgbClr val="221199"/>
                </a:solidFill>
                <a:highlight>
                  <a:srgbClr val="E5E5E5"/>
                </a:highlight>
                <a:latin typeface="Courier New"/>
                <a:ea typeface="Courier New"/>
                <a:cs typeface="Courier New"/>
                <a:sym typeface="Courier New"/>
              </a:rPr>
              <a:t>NULL</a:t>
            </a:r>
            <a:r>
              <a:rPr lang="es" sz="2000">
                <a:solidFill>
                  <a:srgbClr val="444444"/>
                </a:solidFill>
                <a:highlight>
                  <a:srgbClr val="E5E5E5"/>
                </a:highlight>
                <a:latin typeface="Courier New"/>
                <a:ea typeface="Courier New"/>
                <a:cs typeface="Courier New"/>
                <a:sym typeface="Courier New"/>
              </a:rPr>
              <a:t> </a:t>
            </a:r>
            <a:r>
              <a:rPr lang="es" sz="2000">
                <a:solidFill>
                  <a:srgbClr val="770088"/>
                </a:solidFill>
                <a:highlight>
                  <a:srgbClr val="E5E5E5"/>
                </a:highlight>
                <a:latin typeface="Courier New"/>
                <a:ea typeface="Courier New"/>
                <a:cs typeface="Courier New"/>
                <a:sym typeface="Courier New"/>
              </a:rPr>
              <a:t>AFTER</a:t>
            </a:r>
            <a:r>
              <a:rPr lang="es" sz="2000">
                <a:solidFill>
                  <a:srgbClr val="444444"/>
                </a:solidFill>
                <a:highlight>
                  <a:srgbClr val="E5E5E5"/>
                </a:highlight>
                <a:latin typeface="Courier New"/>
                <a:ea typeface="Courier New"/>
                <a:cs typeface="Courier New"/>
                <a:sym typeface="Courier New"/>
              </a:rPr>
              <a:t> </a:t>
            </a:r>
            <a:r>
              <a:rPr lang="es" sz="2000">
                <a:solidFill>
                  <a:srgbClr val="0055AA"/>
                </a:solidFill>
                <a:highlight>
                  <a:srgbClr val="E5E5E5"/>
                </a:highlight>
                <a:latin typeface="Courier New"/>
                <a:ea typeface="Courier New"/>
                <a:cs typeface="Courier New"/>
                <a:sym typeface="Courier New"/>
              </a:rPr>
              <a:t>`salary`</a:t>
            </a:r>
            <a:r>
              <a:rPr lang="es" sz="2000">
                <a:solidFill>
                  <a:srgbClr val="444444"/>
                </a:solidFill>
                <a:highlight>
                  <a:srgbClr val="E5E5E5"/>
                </a:highlight>
                <a:latin typeface="Courier New"/>
                <a:ea typeface="Courier New"/>
                <a:cs typeface="Courier New"/>
                <a:sym typeface="Courier New"/>
              </a:rPr>
              <a:t>;</a:t>
            </a:r>
            <a:endParaRPr sz="24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s" sz="1600"/>
              <a:t>Aplique la consulta: </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s" sz="1600"/>
              <a:t> SELECT * FROM student AS s UNION SELECT * FROM instructor AS i;</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600"/>
              <a:t>OUTPUT: </a:t>
            </a:r>
            <a:r>
              <a:rPr lang="es" sz="900">
                <a:solidFill>
                  <a:srgbClr val="444444"/>
                </a:solidFill>
                <a:highlight>
                  <a:srgbClr val="FFC0CB"/>
                </a:highlight>
                <a:latin typeface="Courier New"/>
                <a:ea typeface="Courier New"/>
                <a:cs typeface="Courier New"/>
                <a:sym typeface="Courier New"/>
              </a:rPr>
              <a:t>#1222 - El comando SELECT usado tiene diferente número de columnas</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s" sz="1600"/>
              <a:t>Elimine  la columna sexo de la tabla instructor.</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eriod"/>
            </a:pPr>
            <a:r>
              <a:rPr lang="es" sz="1600"/>
              <a:t> Aplique la consulta: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s" sz="1600"/>
              <a:t> SELECT * FROM student UNION SELECT * FROM instructor;</a:t>
            </a:r>
            <a:endParaRPr sz="1600"/>
          </a:p>
          <a:p>
            <a:pPr indent="0" lvl="0" marL="0" rtl="0" algn="l">
              <a:spcBef>
                <a:spcPts val="0"/>
              </a:spcBef>
              <a:spcAft>
                <a:spcPts val="0"/>
              </a:spcAft>
              <a:buNone/>
            </a:pPr>
            <a:r>
              <a:t/>
            </a:r>
            <a:endParaRPr sz="1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CASOS DE ESTUDIO UNION </a:t>
            </a:r>
            <a:endParaRPr/>
          </a:p>
        </p:txBody>
      </p:sp>
      <p:sp>
        <p:nvSpPr>
          <p:cNvPr id="535" name="Google Shape;535;p8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Escenario 1:</a:t>
            </a:r>
            <a:endParaRPr sz="1900"/>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s" sz="1600"/>
              <a:t>Cree una Base de Datos llamada “union”.</a:t>
            </a:r>
            <a:endParaRPr sz="1600"/>
          </a:p>
          <a:p>
            <a:pPr indent="-330200" lvl="0" marL="457200" rtl="0" algn="l">
              <a:spcBef>
                <a:spcPts val="0"/>
              </a:spcBef>
              <a:spcAft>
                <a:spcPts val="0"/>
              </a:spcAft>
              <a:buSzPts val="1600"/>
              <a:buAutoNum type="arabicPeriod"/>
            </a:pPr>
            <a:r>
              <a:rPr lang="es" sz="1600"/>
              <a:t>Desde la base de datos uni-2023-student exporte las bases de datos “student” e “instructor”.</a:t>
            </a:r>
            <a:endParaRPr sz="1600"/>
          </a:p>
          <a:p>
            <a:pPr indent="-330200" lvl="0" marL="457200" rtl="0" algn="l">
              <a:spcBef>
                <a:spcPts val="0"/>
              </a:spcBef>
              <a:spcAft>
                <a:spcPts val="0"/>
              </a:spcAft>
              <a:buSzPts val="1600"/>
              <a:buAutoNum type="arabicPeriod"/>
            </a:pPr>
            <a:r>
              <a:rPr lang="es" sz="1600"/>
              <a:t>importe ambas tablas a la base de datos “union”</a:t>
            </a:r>
            <a:endParaRPr sz="1600"/>
          </a:p>
          <a:p>
            <a:pPr indent="0" lvl="0" marL="457200" rtl="0" algn="l">
              <a:spcBef>
                <a:spcPts val="0"/>
              </a:spcBef>
              <a:spcAft>
                <a:spcPts val="0"/>
              </a:spcAft>
              <a:buNone/>
            </a:pPr>
            <a:r>
              <a:t/>
            </a:r>
            <a:endParaRPr/>
          </a:p>
        </p:txBody>
      </p:sp>
      <p:sp>
        <p:nvSpPr>
          <p:cNvPr id="536" name="Google Shape;536;p88"/>
          <p:cNvSpPr txBox="1"/>
          <p:nvPr/>
        </p:nvSpPr>
        <p:spPr>
          <a:xfrm>
            <a:off x="3288900" y="588600"/>
            <a:ext cx="5855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600"/>
              <a:t>Caso 3: Eliminación de duplicados. </a:t>
            </a:r>
            <a:endParaRPr sz="2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300"/>
          </a:p>
        </p:txBody>
      </p:sp>
      <p:sp>
        <p:nvSpPr>
          <p:cNvPr id="537" name="Google Shape;537;p88"/>
          <p:cNvSpPr txBox="1"/>
          <p:nvPr/>
        </p:nvSpPr>
        <p:spPr>
          <a:xfrm>
            <a:off x="3601500" y="1881550"/>
            <a:ext cx="5480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highlight>
                  <a:srgbClr val="E5E5E5"/>
                </a:highlight>
                <a:latin typeface="Courier New"/>
                <a:ea typeface="Courier New"/>
                <a:cs typeface="Courier New"/>
                <a:sym typeface="Courier New"/>
              </a:rPr>
              <a:t>SELECT</a:t>
            </a:r>
            <a:r>
              <a:rPr lang="es" sz="2200">
                <a:solidFill>
                  <a:srgbClr val="444444"/>
                </a:solidFill>
                <a:highlight>
                  <a:srgbClr val="E5E5E5"/>
                </a:highlight>
                <a:latin typeface="Courier New"/>
                <a:ea typeface="Courier New"/>
                <a:cs typeface="Courier New"/>
                <a:sym typeface="Courier New"/>
              </a:rPr>
              <a: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student </a:t>
            </a:r>
            <a:r>
              <a:rPr lang="es" sz="2200">
                <a:solidFill>
                  <a:srgbClr val="770088"/>
                </a:solidFill>
                <a:highlight>
                  <a:srgbClr val="E5E5E5"/>
                </a:highlight>
                <a:latin typeface="Courier New"/>
                <a:ea typeface="Courier New"/>
                <a:cs typeface="Courier New"/>
                <a:sym typeface="Courier New"/>
              </a:rPr>
              <a:t>AS</a:t>
            </a:r>
            <a:r>
              <a:rPr lang="es" sz="2200">
                <a:solidFill>
                  <a:srgbClr val="444444"/>
                </a:solidFill>
                <a:highlight>
                  <a:srgbClr val="E5E5E5"/>
                </a:highlight>
                <a:latin typeface="Courier New"/>
                <a:ea typeface="Courier New"/>
                <a:cs typeface="Courier New"/>
                <a:sym typeface="Courier New"/>
              </a:rPr>
              <a:t> s </a:t>
            </a:r>
            <a:r>
              <a:rPr lang="es" sz="2200">
                <a:solidFill>
                  <a:srgbClr val="770088"/>
                </a:solidFill>
                <a:highlight>
                  <a:srgbClr val="E5E5E5"/>
                </a:highlight>
                <a:latin typeface="Courier New"/>
                <a:ea typeface="Courier New"/>
                <a:cs typeface="Courier New"/>
                <a:sym typeface="Courier New"/>
              </a:rPr>
              <a:t>UNION</a:t>
            </a:r>
            <a:r>
              <a:rPr lang="es" sz="2200">
                <a:solidFill>
                  <a:srgbClr val="444444"/>
                </a:solidFill>
                <a:highlight>
                  <a:srgbClr val="E5E5E5"/>
                </a:highlight>
                <a:latin typeface="Courier New"/>
                <a:ea typeface="Courier New"/>
                <a:cs typeface="Courier New"/>
                <a:sym typeface="Courier New"/>
              </a:rPr>
              <a:t> </a:t>
            </a:r>
            <a:endParaRPr sz="2200">
              <a:solidFill>
                <a:srgbClr val="444444"/>
              </a:solidFill>
              <a:highlight>
                <a:srgbClr val="E5E5E5"/>
              </a:highlight>
              <a:latin typeface="Courier New"/>
              <a:ea typeface="Courier New"/>
              <a:cs typeface="Courier New"/>
              <a:sym typeface="Courier New"/>
            </a:endParaRPr>
          </a:p>
          <a:p>
            <a:pPr indent="0" lvl="0" marL="0" rtl="0" algn="l">
              <a:spcBef>
                <a:spcPts val="0"/>
              </a:spcBef>
              <a:spcAft>
                <a:spcPts val="0"/>
              </a:spcAft>
              <a:buNone/>
            </a:pPr>
            <a:r>
              <a:rPr lang="es" sz="2200">
                <a:solidFill>
                  <a:srgbClr val="444444"/>
                </a:solidFill>
                <a:highlight>
                  <a:srgbClr val="E5E5E5"/>
                </a:highlight>
                <a:latin typeface="Courier New"/>
                <a:ea typeface="Courier New"/>
                <a:cs typeface="Courier New"/>
                <a:sym typeface="Courier New"/>
              </a:rPr>
              <a:t>SELECT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instructor </a:t>
            </a:r>
            <a:r>
              <a:rPr lang="es" sz="2200">
                <a:solidFill>
                  <a:srgbClr val="770088"/>
                </a:solidFill>
                <a:highlight>
                  <a:srgbClr val="E5E5E5"/>
                </a:highlight>
                <a:latin typeface="Courier New"/>
                <a:ea typeface="Courier New"/>
                <a:cs typeface="Courier New"/>
                <a:sym typeface="Courier New"/>
              </a:rPr>
              <a:t>AS</a:t>
            </a:r>
            <a:r>
              <a:rPr lang="es" sz="2200">
                <a:solidFill>
                  <a:srgbClr val="444444"/>
                </a:solidFill>
                <a:highlight>
                  <a:srgbClr val="E5E5E5"/>
                </a:highlight>
                <a:latin typeface="Courier New"/>
                <a:ea typeface="Courier New"/>
                <a:cs typeface="Courier New"/>
                <a:sym typeface="Courier New"/>
              </a:rPr>
              <a:t> i;</a:t>
            </a:r>
            <a:endParaRPr sz="2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89"/>
          <p:cNvPicPr preferRelativeResize="0"/>
          <p:nvPr/>
        </p:nvPicPr>
        <p:blipFill>
          <a:blip r:embed="rId3">
            <a:alphaModFix/>
          </a:blip>
          <a:stretch>
            <a:fillRect/>
          </a:stretch>
        </p:blipFill>
        <p:spPr>
          <a:xfrm>
            <a:off x="152400" y="152400"/>
            <a:ext cx="3095625" cy="1933575"/>
          </a:xfrm>
          <a:prstGeom prst="rect">
            <a:avLst/>
          </a:prstGeom>
          <a:noFill/>
          <a:ln>
            <a:noFill/>
          </a:ln>
        </p:spPr>
      </p:pic>
      <p:pic>
        <p:nvPicPr>
          <p:cNvPr id="543" name="Google Shape;543;p89"/>
          <p:cNvPicPr preferRelativeResize="0"/>
          <p:nvPr/>
        </p:nvPicPr>
        <p:blipFill>
          <a:blip r:embed="rId4">
            <a:alphaModFix/>
          </a:blip>
          <a:stretch>
            <a:fillRect/>
          </a:stretch>
        </p:blipFill>
        <p:spPr>
          <a:xfrm>
            <a:off x="152400" y="2668350"/>
            <a:ext cx="3238500" cy="1914525"/>
          </a:xfrm>
          <a:prstGeom prst="rect">
            <a:avLst/>
          </a:prstGeom>
          <a:noFill/>
          <a:ln>
            <a:noFill/>
          </a:ln>
        </p:spPr>
      </p:pic>
      <p:pic>
        <p:nvPicPr>
          <p:cNvPr id="544" name="Google Shape;544;p89"/>
          <p:cNvPicPr preferRelativeResize="0"/>
          <p:nvPr/>
        </p:nvPicPr>
        <p:blipFill>
          <a:blip r:embed="rId5">
            <a:alphaModFix/>
          </a:blip>
          <a:stretch>
            <a:fillRect/>
          </a:stretch>
        </p:blipFill>
        <p:spPr>
          <a:xfrm>
            <a:off x="4852000" y="588625"/>
            <a:ext cx="3486150" cy="3524250"/>
          </a:xfrm>
          <a:prstGeom prst="rect">
            <a:avLst/>
          </a:prstGeom>
          <a:noFill/>
          <a:ln>
            <a:noFill/>
          </a:ln>
        </p:spPr>
      </p:pic>
      <p:cxnSp>
        <p:nvCxnSpPr>
          <p:cNvPr id="545" name="Google Shape;545;p89"/>
          <p:cNvCxnSpPr>
            <a:stCxn id="542" idx="3"/>
            <a:endCxn id="544" idx="1"/>
          </p:cNvCxnSpPr>
          <p:nvPr/>
        </p:nvCxnSpPr>
        <p:spPr>
          <a:xfrm>
            <a:off x="3248025" y="1119188"/>
            <a:ext cx="1604100" cy="1231500"/>
          </a:xfrm>
          <a:prstGeom prst="straightConnector1">
            <a:avLst/>
          </a:prstGeom>
          <a:noFill/>
          <a:ln cap="flat" cmpd="sng" w="9525">
            <a:solidFill>
              <a:schemeClr val="dk2"/>
            </a:solidFill>
            <a:prstDash val="solid"/>
            <a:round/>
            <a:headEnd len="med" w="med" type="none"/>
            <a:tailEnd len="med" w="med" type="triangle"/>
          </a:ln>
        </p:spPr>
      </p:cxnSp>
      <p:cxnSp>
        <p:nvCxnSpPr>
          <p:cNvPr id="546" name="Google Shape;546;p89"/>
          <p:cNvCxnSpPr>
            <a:stCxn id="543" idx="3"/>
            <a:endCxn id="544" idx="1"/>
          </p:cNvCxnSpPr>
          <p:nvPr/>
        </p:nvCxnSpPr>
        <p:spPr>
          <a:xfrm flipH="1" rot="10800000">
            <a:off x="3390900" y="2350613"/>
            <a:ext cx="1461000" cy="127500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89"/>
          <p:cNvCxnSpPr/>
          <p:nvPr/>
        </p:nvCxnSpPr>
        <p:spPr>
          <a:xfrm>
            <a:off x="4323775" y="460575"/>
            <a:ext cx="497100" cy="699900"/>
          </a:xfrm>
          <a:prstGeom prst="straightConnector1">
            <a:avLst/>
          </a:prstGeom>
          <a:noFill/>
          <a:ln cap="flat" cmpd="sng" w="38100">
            <a:solidFill>
              <a:srgbClr val="FF0000"/>
            </a:solidFill>
            <a:prstDash val="solid"/>
            <a:round/>
            <a:headEnd len="med" w="med" type="none"/>
            <a:tailEnd len="med" w="med" type="triangle"/>
          </a:ln>
        </p:spPr>
      </p:cxnSp>
      <p:sp>
        <p:nvSpPr>
          <p:cNvPr id="548" name="Google Shape;548;p89"/>
          <p:cNvSpPr txBox="1"/>
          <p:nvPr/>
        </p:nvSpPr>
        <p:spPr>
          <a:xfrm>
            <a:off x="4171600" y="50725"/>
            <a:ext cx="4044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Roboto"/>
                <a:ea typeface="Roboto"/>
                <a:cs typeface="Roboto"/>
                <a:sym typeface="Roboto"/>
              </a:rPr>
              <a:t>Eliminación de los duplicados 00128 </a:t>
            </a:r>
            <a:endParaRPr sz="1800">
              <a:solidFill>
                <a:schemeClr val="lt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552" name="Shape 552"/>
        <p:cNvGrpSpPr/>
        <p:nvPr/>
      </p:nvGrpSpPr>
      <p:grpSpPr>
        <a:xfrm>
          <a:off x="0" y="0"/>
          <a:ext cx="0" cy="0"/>
          <a:chOff x="0" y="0"/>
          <a:chExt cx="0" cy="0"/>
        </a:xfrm>
      </p:grpSpPr>
      <p:sp>
        <p:nvSpPr>
          <p:cNvPr id="553" name="Google Shape;553;p9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Intercepción en SQl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1"/>
          <p:cNvSpPr txBox="1"/>
          <p:nvPr>
            <p:ph type="title"/>
          </p:nvPr>
        </p:nvSpPr>
        <p:spPr>
          <a:xfrm>
            <a:off x="226078" y="52455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CASO DE ESTUDIO INTERSECCIÓN I</a:t>
            </a:r>
            <a:endParaRPr/>
          </a:p>
        </p:txBody>
      </p:sp>
      <p:sp>
        <p:nvSpPr>
          <p:cNvPr id="559" name="Google Shape;559;p91"/>
          <p:cNvSpPr txBox="1"/>
          <p:nvPr>
            <p:ph idx="1" type="body"/>
          </p:nvPr>
        </p:nvSpPr>
        <p:spPr>
          <a:xfrm>
            <a:off x="226075" y="1506375"/>
            <a:ext cx="2808000" cy="3163500"/>
          </a:xfrm>
          <a:prstGeom prst="rect">
            <a:avLst/>
          </a:prstGeom>
          <a:noFill/>
          <a:ln>
            <a:noFill/>
          </a:ln>
        </p:spPr>
        <p:txBody>
          <a:bodyPr anchorCtr="0" anchor="t" bIns="91425" lIns="91425" spcFirstLastPara="1" rIns="91425" wrap="square" tIns="91425">
            <a:noAutofit/>
          </a:bodyPr>
          <a:lstStyle/>
          <a:p>
            <a:pPr indent="0" lvl="0" marL="0" rtl="0" algn="just">
              <a:lnSpc>
                <a:spcPct val="107000"/>
              </a:lnSpc>
              <a:spcBef>
                <a:spcPts val="0"/>
              </a:spcBef>
              <a:spcAft>
                <a:spcPts val="0"/>
              </a:spcAft>
              <a:buSzPts val="2800"/>
              <a:buNone/>
            </a:pPr>
            <a:r>
              <a:rPr lang="es" sz="1600">
                <a:latin typeface="Calibri"/>
                <a:ea typeface="Calibri"/>
                <a:cs typeface="Calibri"/>
                <a:sym typeface="Calibri"/>
              </a:rPr>
              <a:t>Se desea encontrar el conjunto  de todos los instructores que pertenecen al departamento de música que cobran + de 12000 euros.</a:t>
            </a:r>
            <a:endParaRPr sz="1600">
              <a:latin typeface="Calibri"/>
              <a:ea typeface="Calibri"/>
              <a:cs typeface="Calibri"/>
              <a:sym typeface="Calibri"/>
            </a:endParaRPr>
          </a:p>
          <a:p>
            <a:pPr indent="0" lvl="0" marL="0" rtl="0" algn="just">
              <a:lnSpc>
                <a:spcPct val="107000"/>
              </a:lnSpc>
              <a:spcBef>
                <a:spcPts val="0"/>
              </a:spcBef>
              <a:spcAft>
                <a:spcPts val="0"/>
              </a:spcAft>
              <a:buSzPts val="2800"/>
              <a:buNone/>
            </a:pPr>
            <a:r>
              <a:rPr lang="es" sz="1600">
                <a:latin typeface="Calibri"/>
                <a:ea typeface="Calibri"/>
                <a:cs typeface="Calibri"/>
                <a:sym typeface="Calibri"/>
              </a:rPr>
              <a:t> </a:t>
            </a:r>
            <a:r>
              <a:rPr lang="es" sz="1500"/>
              <a:t>Análisis:</a:t>
            </a:r>
            <a:endParaRPr sz="1500"/>
          </a:p>
          <a:p>
            <a:pPr indent="0" lvl="0" marL="0" rtl="0" algn="just">
              <a:lnSpc>
                <a:spcPct val="107000"/>
              </a:lnSpc>
              <a:spcBef>
                <a:spcPts val="0"/>
              </a:spcBef>
              <a:spcAft>
                <a:spcPts val="0"/>
              </a:spcAft>
              <a:buSzPts val="2800"/>
              <a:buNone/>
            </a:pPr>
            <a:r>
              <a:rPr lang="es" sz="1500"/>
              <a:t>El estudiante debe atender al hecho de estar buscando la intersección entre dos conjuntos en una misma relación. </a:t>
            </a:r>
            <a:endParaRPr sz="1500"/>
          </a:p>
          <a:p>
            <a:pPr indent="0" lvl="0" marL="0" rtl="0" algn="l">
              <a:lnSpc>
                <a:spcPct val="115000"/>
              </a:lnSpc>
              <a:spcBef>
                <a:spcPts val="0"/>
              </a:spcBef>
              <a:spcAft>
                <a:spcPts val="0"/>
              </a:spcAft>
              <a:buSzPts val="1200"/>
              <a:buNone/>
            </a:pPr>
            <a:r>
              <a:t/>
            </a:r>
            <a:endParaRPr/>
          </a:p>
        </p:txBody>
      </p:sp>
      <p:pic>
        <p:nvPicPr>
          <p:cNvPr id="560" name="Google Shape;560;p91"/>
          <p:cNvPicPr preferRelativeResize="0"/>
          <p:nvPr/>
        </p:nvPicPr>
        <p:blipFill>
          <a:blip r:embed="rId3">
            <a:alphaModFix/>
          </a:blip>
          <a:stretch>
            <a:fillRect/>
          </a:stretch>
        </p:blipFill>
        <p:spPr>
          <a:xfrm>
            <a:off x="3237425" y="0"/>
            <a:ext cx="5906575" cy="514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2"/>
          <p:cNvSpPr txBox="1"/>
          <p:nvPr>
            <p:ph type="title"/>
          </p:nvPr>
        </p:nvSpPr>
        <p:spPr>
          <a:xfrm>
            <a:off x="226078" y="524550"/>
            <a:ext cx="2808000" cy="953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t>CASO DE ESTUDIO INTERSECCIÓN II</a:t>
            </a:r>
            <a:endParaRPr/>
          </a:p>
        </p:txBody>
      </p:sp>
      <p:sp>
        <p:nvSpPr>
          <p:cNvPr id="566" name="Google Shape;566;p92"/>
          <p:cNvSpPr txBox="1"/>
          <p:nvPr>
            <p:ph idx="1" type="body"/>
          </p:nvPr>
        </p:nvSpPr>
        <p:spPr>
          <a:xfrm>
            <a:off x="226075" y="1506375"/>
            <a:ext cx="2808000" cy="3163500"/>
          </a:xfrm>
          <a:prstGeom prst="rect">
            <a:avLst/>
          </a:prstGeom>
          <a:noFill/>
          <a:ln>
            <a:noFill/>
          </a:ln>
        </p:spPr>
        <p:txBody>
          <a:bodyPr anchorCtr="0" anchor="t" bIns="91425" lIns="91425" spcFirstLastPara="1" rIns="91425" wrap="square" tIns="91425">
            <a:noAutofit/>
          </a:bodyPr>
          <a:lstStyle/>
          <a:p>
            <a:pPr indent="0" lvl="0" marL="0" rtl="0" algn="just">
              <a:lnSpc>
                <a:spcPct val="107000"/>
              </a:lnSpc>
              <a:spcBef>
                <a:spcPts val="0"/>
              </a:spcBef>
              <a:spcAft>
                <a:spcPts val="0"/>
              </a:spcAft>
              <a:buSzPts val="2800"/>
              <a:buNone/>
            </a:pPr>
            <a:r>
              <a:rPr lang="es" sz="1600">
                <a:latin typeface="Calibri"/>
                <a:ea typeface="Calibri"/>
                <a:cs typeface="Calibri"/>
                <a:sym typeface="Calibri"/>
              </a:rPr>
              <a:t>Se desea encontrar el conjunto de todas las asignaturas que se enseñan tanto en el segundo semestre de 2009 como en el primer semestre de 2010.</a:t>
            </a:r>
            <a:endParaRPr sz="300"/>
          </a:p>
          <a:p>
            <a:pPr indent="0" lvl="0" marL="0" rtl="0" algn="l">
              <a:lnSpc>
                <a:spcPct val="115000"/>
              </a:lnSpc>
              <a:spcBef>
                <a:spcPts val="0"/>
              </a:spcBef>
              <a:spcAft>
                <a:spcPts val="0"/>
              </a:spcAft>
              <a:buSzPts val="1200"/>
              <a:buNone/>
            </a:pPr>
            <a:r>
              <a:rPr lang="es" sz="1500"/>
              <a:t>Análisis:</a:t>
            </a:r>
            <a:endParaRPr sz="1500"/>
          </a:p>
          <a:p>
            <a:pPr indent="0" lvl="0" marL="0" rtl="0" algn="just">
              <a:lnSpc>
                <a:spcPct val="107000"/>
              </a:lnSpc>
              <a:spcBef>
                <a:spcPts val="0"/>
              </a:spcBef>
              <a:spcAft>
                <a:spcPts val="0"/>
              </a:spcAft>
              <a:buClr>
                <a:srgbClr val="000000"/>
              </a:buClr>
              <a:buSzPts val="2800"/>
              <a:buFont typeface="Arial"/>
              <a:buNone/>
            </a:pPr>
            <a:r>
              <a:rPr lang="es" sz="1500"/>
              <a:t>El estudiante debe atender al hecho de estar buscando la intersección entre dos conjuntos en una misma relación. </a:t>
            </a:r>
            <a:endParaRPr sz="1500"/>
          </a:p>
          <a:p>
            <a:pPr indent="0" lvl="0" marL="0" rtl="0" algn="l">
              <a:lnSpc>
                <a:spcPct val="115000"/>
              </a:lnSpc>
              <a:spcBef>
                <a:spcPts val="0"/>
              </a:spcBef>
              <a:spcAft>
                <a:spcPts val="0"/>
              </a:spcAft>
              <a:buSzPts val="1200"/>
              <a:buNone/>
            </a:pPr>
            <a:r>
              <a:t/>
            </a:r>
            <a:endParaRPr/>
          </a:p>
        </p:txBody>
      </p:sp>
      <p:pic>
        <p:nvPicPr>
          <p:cNvPr id="567" name="Google Shape;567;p92"/>
          <p:cNvPicPr preferRelativeResize="0"/>
          <p:nvPr/>
        </p:nvPicPr>
        <p:blipFill>
          <a:blip r:embed="rId3">
            <a:alphaModFix/>
          </a:blip>
          <a:stretch>
            <a:fillRect/>
          </a:stretch>
        </p:blipFill>
        <p:spPr>
          <a:xfrm>
            <a:off x="3297800" y="0"/>
            <a:ext cx="5846200"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7"/>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En clases anteriores…..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3"/>
          <p:cNvSpPr txBox="1"/>
          <p:nvPr/>
        </p:nvSpPr>
        <p:spPr>
          <a:xfrm>
            <a:off x="1665875" y="3298550"/>
            <a:ext cx="93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a:ea typeface="Roboto"/>
                <a:cs typeface="Roboto"/>
                <a:sym typeface="Roboto"/>
              </a:rPr>
              <a:t>Correcto</a:t>
            </a:r>
            <a:endParaRPr b="0" i="0" sz="1400" u="none" cap="none" strike="noStrike">
              <a:solidFill>
                <a:srgbClr val="000000"/>
              </a:solidFill>
              <a:latin typeface="Roboto"/>
              <a:ea typeface="Roboto"/>
              <a:cs typeface="Roboto"/>
              <a:sym typeface="Roboto"/>
            </a:endParaRPr>
          </a:p>
        </p:txBody>
      </p:sp>
      <p:sp>
        <p:nvSpPr>
          <p:cNvPr id="573" name="Google Shape;573;p93"/>
          <p:cNvSpPr txBox="1"/>
          <p:nvPr/>
        </p:nvSpPr>
        <p:spPr>
          <a:xfrm>
            <a:off x="6068900" y="3298550"/>
            <a:ext cx="107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a:ea typeface="Roboto"/>
                <a:cs typeface="Roboto"/>
                <a:sym typeface="Roboto"/>
              </a:rPr>
              <a:t>Incorrecto</a:t>
            </a:r>
            <a:endParaRPr b="0" i="0" sz="1400" u="none" cap="none" strike="noStrike">
              <a:solidFill>
                <a:srgbClr val="000000"/>
              </a:solidFill>
              <a:latin typeface="Roboto"/>
              <a:ea typeface="Roboto"/>
              <a:cs typeface="Roboto"/>
              <a:sym typeface="Roboto"/>
            </a:endParaRPr>
          </a:p>
        </p:txBody>
      </p:sp>
      <p:pic>
        <p:nvPicPr>
          <p:cNvPr id="574" name="Google Shape;574;p93"/>
          <p:cNvPicPr preferRelativeResize="0"/>
          <p:nvPr/>
        </p:nvPicPr>
        <p:blipFill>
          <a:blip r:embed="rId3">
            <a:alphaModFix/>
          </a:blip>
          <a:stretch>
            <a:fillRect/>
          </a:stretch>
        </p:blipFill>
        <p:spPr>
          <a:xfrm>
            <a:off x="657575" y="750725"/>
            <a:ext cx="2895600" cy="2367525"/>
          </a:xfrm>
          <a:prstGeom prst="rect">
            <a:avLst/>
          </a:prstGeom>
          <a:noFill/>
          <a:ln>
            <a:noFill/>
          </a:ln>
        </p:spPr>
      </p:pic>
      <p:pic>
        <p:nvPicPr>
          <p:cNvPr id="575" name="Google Shape;575;p93"/>
          <p:cNvPicPr preferRelativeResize="0"/>
          <p:nvPr/>
        </p:nvPicPr>
        <p:blipFill>
          <a:blip r:embed="rId4">
            <a:alphaModFix/>
          </a:blip>
          <a:stretch>
            <a:fillRect/>
          </a:stretch>
        </p:blipFill>
        <p:spPr>
          <a:xfrm>
            <a:off x="5039475" y="778175"/>
            <a:ext cx="2943225" cy="2367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579" name="Shape 579"/>
        <p:cNvGrpSpPr/>
        <p:nvPr/>
      </p:nvGrpSpPr>
      <p:grpSpPr>
        <a:xfrm>
          <a:off x="0" y="0"/>
          <a:ext cx="0" cy="0"/>
          <a:chOff x="0" y="0"/>
          <a:chExt cx="0" cy="0"/>
        </a:xfrm>
      </p:grpSpPr>
      <p:sp>
        <p:nvSpPr>
          <p:cNvPr id="580" name="Google Shape;580;p9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Diferencia en SQl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5"/>
          <p:cNvSpPr txBox="1"/>
          <p:nvPr>
            <p:ph type="title"/>
          </p:nvPr>
        </p:nvSpPr>
        <p:spPr>
          <a:xfrm>
            <a:off x="311700" y="555600"/>
            <a:ext cx="3144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s">
                <a:latin typeface="Arial"/>
                <a:ea typeface="Arial"/>
                <a:cs typeface="Arial"/>
                <a:sym typeface="Arial"/>
              </a:rPr>
              <a:t>CASO EXCEPT</a:t>
            </a:r>
            <a:endParaRPr sz="2000"/>
          </a:p>
        </p:txBody>
      </p:sp>
      <p:sp>
        <p:nvSpPr>
          <p:cNvPr id="586" name="Google Shape;586;p95"/>
          <p:cNvSpPr txBox="1"/>
          <p:nvPr>
            <p:ph idx="1" type="body"/>
          </p:nvPr>
        </p:nvSpPr>
        <p:spPr>
          <a:xfrm>
            <a:off x="264900" y="1373625"/>
            <a:ext cx="2808000" cy="25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50">
                <a:solidFill>
                  <a:srgbClr val="0077AA"/>
                </a:solidFill>
                <a:highlight>
                  <a:srgbClr val="F8F8F8"/>
                </a:highlight>
                <a:latin typeface="Courier New"/>
                <a:ea typeface="Courier New"/>
                <a:cs typeface="Courier New"/>
                <a:sym typeface="Courier New"/>
              </a:rPr>
              <a:t>EXCEPT</a:t>
            </a: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r>
              <a:rPr lang="es" sz="1650">
                <a:solidFill>
                  <a:srgbClr val="0077AA"/>
                </a:solidFill>
                <a:highlight>
                  <a:srgbClr val="F8F8F8"/>
                </a:highlight>
                <a:latin typeface="Courier New"/>
                <a:ea typeface="Courier New"/>
                <a:cs typeface="Courier New"/>
                <a:sym typeface="Courier New"/>
              </a:rPr>
              <a:t>ALL</a:t>
            </a:r>
            <a:r>
              <a:rPr lang="es" sz="1650">
                <a:solidFill>
                  <a:schemeClr val="dk2"/>
                </a:solidFill>
                <a:highlight>
                  <a:srgbClr val="F8F8F8"/>
                </a:highlight>
                <a:latin typeface="Courier New"/>
                <a:ea typeface="Courier New"/>
                <a:cs typeface="Courier New"/>
                <a:sym typeface="Courier New"/>
              </a:rPr>
              <a:t> </a:t>
            </a:r>
            <a:r>
              <a:rPr lang="es" sz="1650">
                <a:solidFill>
                  <a:srgbClr val="A67F5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lang="es" sz="1650">
                <a:solidFill>
                  <a:srgbClr val="0077AA"/>
                </a:solidFill>
                <a:highlight>
                  <a:srgbClr val="F8F8F8"/>
                </a:highlight>
                <a:latin typeface="Courier New"/>
                <a:ea typeface="Courier New"/>
                <a:cs typeface="Courier New"/>
                <a:sym typeface="Courier New"/>
              </a:rPr>
              <a:t>DISTINCT</a:t>
            </a:r>
            <a:r>
              <a:rPr lang="es" sz="1650">
                <a:solidFill>
                  <a:srgbClr val="99999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i="1" lang="es" sz="1650">
                <a:solidFill>
                  <a:schemeClr val="dk2"/>
                </a:solidFill>
                <a:highlight>
                  <a:srgbClr val="F8F8F8"/>
                </a:highlight>
                <a:latin typeface="Courier New"/>
                <a:ea typeface="Courier New"/>
                <a:cs typeface="Courier New"/>
                <a:sym typeface="Courier New"/>
              </a:rPr>
              <a:t>query_expression_body</a:t>
            </a:r>
            <a:endParaRPr sz="16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r>
              <a:rPr lang="es" sz="1650">
                <a:solidFill>
                  <a:srgbClr val="0077AA"/>
                </a:solidFill>
                <a:highlight>
                  <a:srgbClr val="F8F8F8"/>
                </a:highlight>
                <a:latin typeface="Courier New"/>
                <a:ea typeface="Courier New"/>
                <a:cs typeface="Courier New"/>
                <a:sym typeface="Courier New"/>
              </a:rPr>
              <a:t>EXCEPT</a:t>
            </a: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r>
              <a:rPr lang="es" sz="1650">
                <a:solidFill>
                  <a:srgbClr val="0077AA"/>
                </a:solidFill>
                <a:highlight>
                  <a:srgbClr val="F8F8F8"/>
                </a:highlight>
                <a:latin typeface="Courier New"/>
                <a:ea typeface="Courier New"/>
                <a:cs typeface="Courier New"/>
                <a:sym typeface="Courier New"/>
              </a:rPr>
              <a:t>ALL</a:t>
            </a:r>
            <a:r>
              <a:rPr lang="es" sz="1650">
                <a:solidFill>
                  <a:schemeClr val="dk2"/>
                </a:solidFill>
                <a:highlight>
                  <a:srgbClr val="F8F8F8"/>
                </a:highlight>
                <a:latin typeface="Courier New"/>
                <a:ea typeface="Courier New"/>
                <a:cs typeface="Courier New"/>
                <a:sym typeface="Courier New"/>
              </a:rPr>
              <a:t> </a:t>
            </a:r>
            <a:r>
              <a:rPr lang="es" sz="1650">
                <a:solidFill>
                  <a:srgbClr val="A67F5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lang="es" sz="1650">
                <a:solidFill>
                  <a:srgbClr val="0077AA"/>
                </a:solidFill>
                <a:highlight>
                  <a:srgbClr val="F8F8F8"/>
                </a:highlight>
                <a:latin typeface="Courier New"/>
                <a:ea typeface="Courier New"/>
                <a:cs typeface="Courier New"/>
                <a:sym typeface="Courier New"/>
              </a:rPr>
              <a:t>DISTINCT</a:t>
            </a:r>
            <a:r>
              <a:rPr lang="es" sz="1650">
                <a:solidFill>
                  <a:srgbClr val="99999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i="1" lang="es" sz="1650">
                <a:solidFill>
                  <a:schemeClr val="dk2"/>
                </a:solidFill>
                <a:highlight>
                  <a:srgbClr val="F8F8F8"/>
                </a:highlight>
                <a:latin typeface="Courier New"/>
                <a:ea typeface="Courier New"/>
                <a:cs typeface="Courier New"/>
                <a:sym typeface="Courier New"/>
              </a:rPr>
              <a:t>query_expression_body</a:t>
            </a:r>
            <a:r>
              <a:rPr lang="es" sz="1650">
                <a:solidFill>
                  <a:srgbClr val="999999"/>
                </a:solidFill>
                <a:highlight>
                  <a:srgbClr val="F8F8F8"/>
                </a:highlight>
                <a:latin typeface="Courier New"/>
                <a:ea typeface="Courier New"/>
                <a:cs typeface="Courier New"/>
                <a:sym typeface="Courier New"/>
              </a:rPr>
              <a:t>]</a:t>
            </a:r>
            <a:endParaRPr sz="16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1200"/>
              </a:spcAft>
              <a:buNone/>
            </a:pP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endParaRPr sz="2200">
              <a:solidFill>
                <a:srgbClr val="0000FF"/>
              </a:solidFill>
              <a:latin typeface="Arial"/>
              <a:ea typeface="Arial"/>
              <a:cs typeface="Arial"/>
              <a:sym typeface="Arial"/>
            </a:endParaRPr>
          </a:p>
        </p:txBody>
      </p:sp>
      <p:sp>
        <p:nvSpPr>
          <p:cNvPr id="587" name="Google Shape;587;p95"/>
          <p:cNvSpPr txBox="1"/>
          <p:nvPr/>
        </p:nvSpPr>
        <p:spPr>
          <a:xfrm>
            <a:off x="3622475" y="791675"/>
            <a:ext cx="5327100" cy="2986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a:t>SELECT course_id</a:t>
            </a:r>
            <a:endParaRPr/>
          </a:p>
          <a:p>
            <a:pPr indent="0" lvl="0" marL="0" rtl="0" algn="l">
              <a:lnSpc>
                <a:spcPct val="200000"/>
              </a:lnSpc>
              <a:spcBef>
                <a:spcPts val="0"/>
              </a:spcBef>
              <a:spcAft>
                <a:spcPts val="0"/>
              </a:spcAft>
              <a:buNone/>
            </a:pPr>
            <a:r>
              <a:rPr lang="es"/>
              <a:t>FROM section</a:t>
            </a:r>
            <a:endParaRPr/>
          </a:p>
          <a:p>
            <a:pPr indent="0" lvl="0" marL="0" rtl="0" algn="l">
              <a:lnSpc>
                <a:spcPct val="200000"/>
              </a:lnSpc>
              <a:spcBef>
                <a:spcPts val="0"/>
              </a:spcBef>
              <a:spcAft>
                <a:spcPts val="0"/>
              </a:spcAft>
              <a:buNone/>
            </a:pPr>
            <a:r>
              <a:rPr lang="es"/>
              <a:t>WHERE semester= 'Fall' and year = 2017</a:t>
            </a:r>
            <a:endParaRPr/>
          </a:p>
          <a:p>
            <a:pPr indent="0" lvl="0" marL="0" rtl="0" algn="l">
              <a:lnSpc>
                <a:spcPct val="200000"/>
              </a:lnSpc>
              <a:spcBef>
                <a:spcPts val="0"/>
              </a:spcBef>
              <a:spcAft>
                <a:spcPts val="0"/>
              </a:spcAft>
              <a:buNone/>
            </a:pPr>
            <a:r>
              <a:rPr lang="es"/>
              <a:t>EXCEPT </a:t>
            </a:r>
            <a:endParaRPr/>
          </a:p>
          <a:p>
            <a:pPr indent="0" lvl="0" marL="0" rtl="0" algn="l">
              <a:lnSpc>
                <a:spcPct val="200000"/>
              </a:lnSpc>
              <a:spcBef>
                <a:spcPts val="0"/>
              </a:spcBef>
              <a:spcAft>
                <a:spcPts val="0"/>
              </a:spcAft>
              <a:buNone/>
            </a:pPr>
            <a:r>
              <a:rPr lang="es"/>
              <a:t>SELECT course_id</a:t>
            </a:r>
            <a:endParaRPr/>
          </a:p>
          <a:p>
            <a:pPr indent="0" lvl="0" marL="0" rtl="0" algn="l">
              <a:lnSpc>
                <a:spcPct val="200000"/>
              </a:lnSpc>
              <a:spcBef>
                <a:spcPts val="0"/>
              </a:spcBef>
              <a:spcAft>
                <a:spcPts val="0"/>
              </a:spcAft>
              <a:buNone/>
            </a:pPr>
            <a:r>
              <a:rPr lang="es"/>
              <a:t>FROM section </a:t>
            </a:r>
            <a:endParaRPr/>
          </a:p>
          <a:p>
            <a:pPr indent="0" lvl="0" marL="0" rtl="0" algn="l">
              <a:lnSpc>
                <a:spcPct val="200000"/>
              </a:lnSpc>
              <a:spcBef>
                <a:spcPts val="0"/>
              </a:spcBef>
              <a:spcAft>
                <a:spcPts val="0"/>
              </a:spcAft>
              <a:buNone/>
            </a:pPr>
            <a:r>
              <a:rPr lang="es"/>
              <a:t>WHERE semester= 'Spring' and year = 2018;</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96"/>
          <p:cNvPicPr preferRelativeResize="0"/>
          <p:nvPr/>
        </p:nvPicPr>
        <p:blipFill>
          <a:blip r:embed="rId3">
            <a:alphaModFix/>
          </a:blip>
          <a:stretch>
            <a:fillRect/>
          </a:stretch>
        </p:blipFill>
        <p:spPr>
          <a:xfrm>
            <a:off x="5571438" y="1790950"/>
            <a:ext cx="981075" cy="2886075"/>
          </a:xfrm>
          <a:prstGeom prst="rect">
            <a:avLst/>
          </a:prstGeom>
          <a:noFill/>
          <a:ln>
            <a:noFill/>
          </a:ln>
        </p:spPr>
      </p:pic>
      <p:pic>
        <p:nvPicPr>
          <p:cNvPr id="593" name="Google Shape;593;p96"/>
          <p:cNvPicPr preferRelativeResize="0"/>
          <p:nvPr/>
        </p:nvPicPr>
        <p:blipFill>
          <a:blip r:embed="rId4">
            <a:alphaModFix/>
          </a:blip>
          <a:stretch>
            <a:fillRect/>
          </a:stretch>
        </p:blipFill>
        <p:spPr>
          <a:xfrm>
            <a:off x="5571450" y="269975"/>
            <a:ext cx="933450" cy="1285875"/>
          </a:xfrm>
          <a:prstGeom prst="rect">
            <a:avLst/>
          </a:prstGeom>
          <a:noFill/>
          <a:ln>
            <a:noFill/>
          </a:ln>
        </p:spPr>
      </p:pic>
      <p:pic>
        <p:nvPicPr>
          <p:cNvPr id="594" name="Google Shape;594;p96"/>
          <p:cNvPicPr preferRelativeResize="0"/>
          <p:nvPr/>
        </p:nvPicPr>
        <p:blipFill>
          <a:blip r:embed="rId5">
            <a:alphaModFix/>
          </a:blip>
          <a:stretch>
            <a:fillRect/>
          </a:stretch>
        </p:blipFill>
        <p:spPr>
          <a:xfrm>
            <a:off x="56875" y="269975"/>
            <a:ext cx="4515125" cy="4451124"/>
          </a:xfrm>
          <a:prstGeom prst="rect">
            <a:avLst/>
          </a:prstGeom>
          <a:noFill/>
          <a:ln>
            <a:noFill/>
          </a:ln>
        </p:spPr>
      </p:pic>
      <p:pic>
        <p:nvPicPr>
          <p:cNvPr id="595" name="Google Shape;595;p96"/>
          <p:cNvPicPr preferRelativeResize="0"/>
          <p:nvPr/>
        </p:nvPicPr>
        <p:blipFill>
          <a:blip r:embed="rId6">
            <a:alphaModFix/>
          </a:blip>
          <a:stretch>
            <a:fillRect/>
          </a:stretch>
        </p:blipFill>
        <p:spPr>
          <a:xfrm>
            <a:off x="7711563" y="1959600"/>
            <a:ext cx="933450" cy="876300"/>
          </a:xfrm>
          <a:prstGeom prst="rect">
            <a:avLst/>
          </a:prstGeom>
          <a:noFill/>
          <a:ln>
            <a:noFill/>
          </a:ln>
        </p:spPr>
      </p:pic>
      <p:cxnSp>
        <p:nvCxnSpPr>
          <p:cNvPr id="596" name="Google Shape;596;p96"/>
          <p:cNvCxnSpPr>
            <a:stCxn id="594" idx="3"/>
          </p:cNvCxnSpPr>
          <p:nvPr/>
        </p:nvCxnSpPr>
        <p:spPr>
          <a:xfrm flipH="1" rot="10800000">
            <a:off x="4572000" y="2491037"/>
            <a:ext cx="740400" cy="4500"/>
          </a:xfrm>
          <a:prstGeom prst="straightConnector1">
            <a:avLst/>
          </a:prstGeom>
          <a:noFill/>
          <a:ln cap="flat" cmpd="sng" w="76200">
            <a:solidFill>
              <a:srgbClr val="FF0000"/>
            </a:solidFill>
            <a:prstDash val="solid"/>
            <a:round/>
            <a:headEnd len="med" w="med" type="none"/>
            <a:tailEnd len="med" w="med" type="triangle"/>
          </a:ln>
        </p:spPr>
      </p:cxnSp>
      <p:sp>
        <p:nvSpPr>
          <p:cNvPr id="597" name="Google Shape;597;p96"/>
          <p:cNvSpPr/>
          <p:nvPr/>
        </p:nvSpPr>
        <p:spPr>
          <a:xfrm>
            <a:off x="5400675" y="132250"/>
            <a:ext cx="1359300" cy="4658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cxnSp>
        <p:nvCxnSpPr>
          <p:cNvPr id="598" name="Google Shape;598;p96"/>
          <p:cNvCxnSpPr/>
          <p:nvPr/>
        </p:nvCxnSpPr>
        <p:spPr>
          <a:xfrm flipH="1" rot="10800000">
            <a:off x="6820650" y="2459362"/>
            <a:ext cx="740400" cy="4500"/>
          </a:xfrm>
          <a:prstGeom prst="straightConnector1">
            <a:avLst/>
          </a:prstGeom>
          <a:noFill/>
          <a:ln cap="flat" cmpd="sng" w="76200">
            <a:solidFill>
              <a:srgbClr val="FF0000"/>
            </a:solidFill>
            <a:prstDash val="solid"/>
            <a:round/>
            <a:headEnd len="med" w="med" type="none"/>
            <a:tailEnd len="med" w="med" type="triangle"/>
          </a:ln>
        </p:spPr>
      </p:cxnSp>
      <p:cxnSp>
        <p:nvCxnSpPr>
          <p:cNvPr id="599" name="Google Shape;599;p96"/>
          <p:cNvCxnSpPr/>
          <p:nvPr/>
        </p:nvCxnSpPr>
        <p:spPr>
          <a:xfrm>
            <a:off x="5395025" y="1726075"/>
            <a:ext cx="1379100" cy="8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latin typeface="Arial"/>
                <a:ea typeface="Arial"/>
                <a:cs typeface="Arial"/>
                <a:sym typeface="Arial"/>
              </a:rPr>
              <a:t>EXCEPT (Invirtiendo)</a:t>
            </a:r>
            <a:endParaRPr sz="2000"/>
          </a:p>
        </p:txBody>
      </p:sp>
      <p:sp>
        <p:nvSpPr>
          <p:cNvPr id="605" name="Google Shape;605;p97"/>
          <p:cNvSpPr txBox="1"/>
          <p:nvPr>
            <p:ph idx="1" type="body"/>
          </p:nvPr>
        </p:nvSpPr>
        <p:spPr>
          <a:xfrm>
            <a:off x="264900" y="1373625"/>
            <a:ext cx="2808000" cy="25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50">
                <a:solidFill>
                  <a:srgbClr val="0077AA"/>
                </a:solidFill>
                <a:highlight>
                  <a:srgbClr val="F8F8F8"/>
                </a:highlight>
                <a:latin typeface="Courier New"/>
                <a:ea typeface="Courier New"/>
                <a:cs typeface="Courier New"/>
                <a:sym typeface="Courier New"/>
              </a:rPr>
              <a:t>EXCEPT</a:t>
            </a: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r>
              <a:rPr lang="es" sz="1650">
                <a:solidFill>
                  <a:srgbClr val="0077AA"/>
                </a:solidFill>
                <a:highlight>
                  <a:srgbClr val="F8F8F8"/>
                </a:highlight>
                <a:latin typeface="Courier New"/>
                <a:ea typeface="Courier New"/>
                <a:cs typeface="Courier New"/>
                <a:sym typeface="Courier New"/>
              </a:rPr>
              <a:t>ALL</a:t>
            </a:r>
            <a:r>
              <a:rPr lang="es" sz="1650">
                <a:solidFill>
                  <a:schemeClr val="dk2"/>
                </a:solidFill>
                <a:highlight>
                  <a:srgbClr val="F8F8F8"/>
                </a:highlight>
                <a:latin typeface="Courier New"/>
                <a:ea typeface="Courier New"/>
                <a:cs typeface="Courier New"/>
                <a:sym typeface="Courier New"/>
              </a:rPr>
              <a:t> </a:t>
            </a:r>
            <a:r>
              <a:rPr lang="es" sz="1650">
                <a:solidFill>
                  <a:srgbClr val="A67F5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lang="es" sz="1650">
                <a:solidFill>
                  <a:srgbClr val="0077AA"/>
                </a:solidFill>
                <a:highlight>
                  <a:srgbClr val="F8F8F8"/>
                </a:highlight>
                <a:latin typeface="Courier New"/>
                <a:ea typeface="Courier New"/>
                <a:cs typeface="Courier New"/>
                <a:sym typeface="Courier New"/>
              </a:rPr>
              <a:t>DISTINCT</a:t>
            </a:r>
            <a:r>
              <a:rPr lang="es" sz="1650">
                <a:solidFill>
                  <a:srgbClr val="99999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i="1" lang="es" sz="1650">
                <a:solidFill>
                  <a:schemeClr val="dk2"/>
                </a:solidFill>
                <a:highlight>
                  <a:srgbClr val="F8F8F8"/>
                </a:highlight>
                <a:latin typeface="Courier New"/>
                <a:ea typeface="Courier New"/>
                <a:cs typeface="Courier New"/>
                <a:sym typeface="Courier New"/>
              </a:rPr>
              <a:t>query_expression_body</a:t>
            </a:r>
            <a:endParaRPr sz="16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r>
              <a:rPr lang="es" sz="1650">
                <a:solidFill>
                  <a:srgbClr val="0077AA"/>
                </a:solidFill>
                <a:highlight>
                  <a:srgbClr val="F8F8F8"/>
                </a:highlight>
                <a:latin typeface="Courier New"/>
                <a:ea typeface="Courier New"/>
                <a:cs typeface="Courier New"/>
                <a:sym typeface="Courier New"/>
              </a:rPr>
              <a:t>EXCEPT</a:t>
            </a: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r>
              <a:rPr lang="es" sz="1650">
                <a:solidFill>
                  <a:srgbClr val="0077AA"/>
                </a:solidFill>
                <a:highlight>
                  <a:srgbClr val="F8F8F8"/>
                </a:highlight>
                <a:latin typeface="Courier New"/>
                <a:ea typeface="Courier New"/>
                <a:cs typeface="Courier New"/>
                <a:sym typeface="Courier New"/>
              </a:rPr>
              <a:t>ALL</a:t>
            </a:r>
            <a:r>
              <a:rPr lang="es" sz="1650">
                <a:solidFill>
                  <a:schemeClr val="dk2"/>
                </a:solidFill>
                <a:highlight>
                  <a:srgbClr val="F8F8F8"/>
                </a:highlight>
                <a:latin typeface="Courier New"/>
                <a:ea typeface="Courier New"/>
                <a:cs typeface="Courier New"/>
                <a:sym typeface="Courier New"/>
              </a:rPr>
              <a:t> </a:t>
            </a:r>
            <a:r>
              <a:rPr lang="es" sz="1650">
                <a:solidFill>
                  <a:srgbClr val="A67F5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lang="es" sz="1650">
                <a:solidFill>
                  <a:srgbClr val="0077AA"/>
                </a:solidFill>
                <a:highlight>
                  <a:srgbClr val="F8F8F8"/>
                </a:highlight>
                <a:latin typeface="Courier New"/>
                <a:ea typeface="Courier New"/>
                <a:cs typeface="Courier New"/>
                <a:sym typeface="Courier New"/>
              </a:rPr>
              <a:t>DISTINCT</a:t>
            </a:r>
            <a:r>
              <a:rPr lang="es" sz="1650">
                <a:solidFill>
                  <a:srgbClr val="999999"/>
                </a:solidFill>
                <a:highlight>
                  <a:srgbClr val="F8F8F8"/>
                </a:highlight>
                <a:latin typeface="Courier New"/>
                <a:ea typeface="Courier New"/>
                <a:cs typeface="Courier New"/>
                <a:sym typeface="Courier New"/>
              </a:rPr>
              <a:t>]</a:t>
            </a:r>
            <a:r>
              <a:rPr lang="es" sz="1650">
                <a:solidFill>
                  <a:schemeClr val="dk2"/>
                </a:solidFill>
                <a:highlight>
                  <a:srgbClr val="F8F8F8"/>
                </a:highlight>
                <a:latin typeface="Courier New"/>
                <a:ea typeface="Courier New"/>
                <a:cs typeface="Courier New"/>
                <a:sym typeface="Courier New"/>
              </a:rPr>
              <a:t> </a:t>
            </a:r>
            <a:r>
              <a:rPr i="1" lang="es" sz="1650">
                <a:solidFill>
                  <a:schemeClr val="dk2"/>
                </a:solidFill>
                <a:highlight>
                  <a:srgbClr val="F8F8F8"/>
                </a:highlight>
                <a:latin typeface="Courier New"/>
                <a:ea typeface="Courier New"/>
                <a:cs typeface="Courier New"/>
                <a:sym typeface="Courier New"/>
              </a:rPr>
              <a:t>query_expression_body</a:t>
            </a:r>
            <a:r>
              <a:rPr lang="es" sz="1650">
                <a:solidFill>
                  <a:srgbClr val="999999"/>
                </a:solidFill>
                <a:highlight>
                  <a:srgbClr val="F8F8F8"/>
                </a:highlight>
                <a:latin typeface="Courier New"/>
                <a:ea typeface="Courier New"/>
                <a:cs typeface="Courier New"/>
                <a:sym typeface="Courier New"/>
              </a:rPr>
              <a:t>]</a:t>
            </a:r>
            <a:endParaRPr sz="16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1200"/>
              </a:spcAft>
              <a:buNone/>
            </a:pPr>
            <a:r>
              <a:rPr lang="es" sz="1650">
                <a:solidFill>
                  <a:schemeClr val="dk2"/>
                </a:solidFill>
                <a:highlight>
                  <a:srgbClr val="F8F8F8"/>
                </a:highlight>
                <a:latin typeface="Courier New"/>
                <a:ea typeface="Courier New"/>
                <a:cs typeface="Courier New"/>
                <a:sym typeface="Courier New"/>
              </a:rPr>
              <a:t>    </a:t>
            </a:r>
            <a:r>
              <a:rPr lang="es" sz="1650">
                <a:solidFill>
                  <a:srgbClr val="999999"/>
                </a:solidFill>
                <a:highlight>
                  <a:srgbClr val="F8F8F8"/>
                </a:highlight>
                <a:latin typeface="Courier New"/>
                <a:ea typeface="Courier New"/>
                <a:cs typeface="Courier New"/>
                <a:sym typeface="Courier New"/>
              </a:rPr>
              <a:t>[...]</a:t>
            </a:r>
            <a:endParaRPr sz="2200">
              <a:solidFill>
                <a:srgbClr val="0000FF"/>
              </a:solidFill>
              <a:latin typeface="Arial"/>
              <a:ea typeface="Arial"/>
              <a:cs typeface="Arial"/>
              <a:sym typeface="Arial"/>
            </a:endParaRPr>
          </a:p>
        </p:txBody>
      </p:sp>
      <p:sp>
        <p:nvSpPr>
          <p:cNvPr id="606" name="Google Shape;606;p97"/>
          <p:cNvSpPr txBox="1"/>
          <p:nvPr/>
        </p:nvSpPr>
        <p:spPr>
          <a:xfrm>
            <a:off x="3550650" y="748575"/>
            <a:ext cx="5327100" cy="341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a:solidFill>
                  <a:schemeClr val="dk2"/>
                </a:solidFill>
              </a:rPr>
              <a:t>SELECT course_id</a:t>
            </a:r>
            <a:endParaRPr>
              <a:solidFill>
                <a:schemeClr val="dk2"/>
              </a:solidFill>
            </a:endParaRPr>
          </a:p>
          <a:p>
            <a:pPr indent="0" lvl="0" marL="0" rtl="0" algn="l">
              <a:lnSpc>
                <a:spcPct val="200000"/>
              </a:lnSpc>
              <a:spcBef>
                <a:spcPts val="0"/>
              </a:spcBef>
              <a:spcAft>
                <a:spcPts val="0"/>
              </a:spcAft>
              <a:buNone/>
            </a:pPr>
            <a:r>
              <a:rPr lang="es">
                <a:solidFill>
                  <a:schemeClr val="dk2"/>
                </a:solidFill>
              </a:rPr>
              <a:t>FROM section </a:t>
            </a:r>
            <a:endParaRPr>
              <a:solidFill>
                <a:schemeClr val="dk2"/>
              </a:solidFill>
            </a:endParaRPr>
          </a:p>
          <a:p>
            <a:pPr indent="0" lvl="0" marL="0" rtl="0" algn="l">
              <a:lnSpc>
                <a:spcPct val="200000"/>
              </a:lnSpc>
              <a:spcBef>
                <a:spcPts val="0"/>
              </a:spcBef>
              <a:spcAft>
                <a:spcPts val="0"/>
              </a:spcAft>
              <a:buNone/>
            </a:pPr>
            <a:r>
              <a:rPr lang="es">
                <a:solidFill>
                  <a:schemeClr val="dk2"/>
                </a:solidFill>
              </a:rPr>
              <a:t>WHERE semester= 'Spring' and year = 2018;</a:t>
            </a:r>
            <a:endParaRPr>
              <a:solidFill>
                <a:schemeClr val="dk2"/>
              </a:solidFill>
            </a:endParaRPr>
          </a:p>
          <a:p>
            <a:pPr indent="0" lvl="0" marL="0" rtl="0" algn="l">
              <a:lnSpc>
                <a:spcPct val="200000"/>
              </a:lnSpc>
              <a:spcBef>
                <a:spcPts val="0"/>
              </a:spcBef>
              <a:spcAft>
                <a:spcPts val="0"/>
              </a:spcAft>
              <a:buNone/>
            </a:pPr>
            <a:r>
              <a:rPr lang="es"/>
              <a:t>EXCEPT </a:t>
            </a:r>
            <a:endParaRPr/>
          </a:p>
          <a:p>
            <a:pPr indent="0" lvl="0" marL="0" rtl="0" algn="l">
              <a:lnSpc>
                <a:spcPct val="200000"/>
              </a:lnSpc>
              <a:spcBef>
                <a:spcPts val="0"/>
              </a:spcBef>
              <a:spcAft>
                <a:spcPts val="0"/>
              </a:spcAft>
              <a:buNone/>
            </a:pPr>
            <a:r>
              <a:rPr lang="es">
                <a:solidFill>
                  <a:schemeClr val="dk2"/>
                </a:solidFill>
              </a:rPr>
              <a:t>SELECT course_id</a:t>
            </a:r>
            <a:endParaRPr>
              <a:solidFill>
                <a:schemeClr val="dk2"/>
              </a:solidFill>
            </a:endParaRPr>
          </a:p>
          <a:p>
            <a:pPr indent="0" lvl="0" marL="0" rtl="0" algn="l">
              <a:lnSpc>
                <a:spcPct val="200000"/>
              </a:lnSpc>
              <a:spcBef>
                <a:spcPts val="0"/>
              </a:spcBef>
              <a:spcAft>
                <a:spcPts val="0"/>
              </a:spcAft>
              <a:buNone/>
            </a:pPr>
            <a:r>
              <a:rPr lang="es">
                <a:solidFill>
                  <a:schemeClr val="dk2"/>
                </a:solidFill>
              </a:rPr>
              <a:t>FROM section</a:t>
            </a:r>
            <a:endParaRPr>
              <a:solidFill>
                <a:schemeClr val="dk2"/>
              </a:solidFill>
            </a:endParaRPr>
          </a:p>
          <a:p>
            <a:pPr indent="0" lvl="0" marL="0" rtl="0" algn="l">
              <a:lnSpc>
                <a:spcPct val="200000"/>
              </a:lnSpc>
              <a:spcBef>
                <a:spcPts val="0"/>
              </a:spcBef>
              <a:spcAft>
                <a:spcPts val="0"/>
              </a:spcAft>
              <a:buNone/>
            </a:pPr>
            <a:r>
              <a:rPr lang="es">
                <a:solidFill>
                  <a:schemeClr val="dk2"/>
                </a:solidFill>
              </a:rPr>
              <a:t>WHERE semester= 'Fall' and year = 2017;</a:t>
            </a:r>
            <a:endParaRPr/>
          </a:p>
          <a:p>
            <a:pPr indent="0" lvl="0" marL="0" rtl="0" algn="l">
              <a:lnSpc>
                <a:spcPct val="200000"/>
              </a:lnSpc>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98"/>
          <p:cNvPicPr preferRelativeResize="0"/>
          <p:nvPr/>
        </p:nvPicPr>
        <p:blipFill>
          <a:blip r:embed="rId3">
            <a:alphaModFix/>
          </a:blip>
          <a:stretch>
            <a:fillRect/>
          </a:stretch>
        </p:blipFill>
        <p:spPr>
          <a:xfrm>
            <a:off x="56875" y="269975"/>
            <a:ext cx="4515125" cy="4451124"/>
          </a:xfrm>
          <a:prstGeom prst="rect">
            <a:avLst/>
          </a:prstGeom>
          <a:noFill/>
          <a:ln>
            <a:noFill/>
          </a:ln>
        </p:spPr>
      </p:pic>
      <p:cxnSp>
        <p:nvCxnSpPr>
          <p:cNvPr id="612" name="Google Shape;612;p98"/>
          <p:cNvCxnSpPr>
            <a:stCxn id="611" idx="3"/>
          </p:cNvCxnSpPr>
          <p:nvPr/>
        </p:nvCxnSpPr>
        <p:spPr>
          <a:xfrm flipH="1" rot="10800000">
            <a:off x="4572000" y="2491037"/>
            <a:ext cx="740400" cy="4500"/>
          </a:xfrm>
          <a:prstGeom prst="straightConnector1">
            <a:avLst/>
          </a:prstGeom>
          <a:noFill/>
          <a:ln cap="flat" cmpd="sng" w="76200">
            <a:solidFill>
              <a:srgbClr val="FF0000"/>
            </a:solidFill>
            <a:prstDash val="solid"/>
            <a:round/>
            <a:headEnd len="med" w="med" type="none"/>
            <a:tailEnd len="med" w="med" type="triangle"/>
          </a:ln>
        </p:spPr>
      </p:cxnSp>
      <p:sp>
        <p:nvSpPr>
          <p:cNvPr id="613" name="Google Shape;613;p98"/>
          <p:cNvSpPr/>
          <p:nvPr/>
        </p:nvSpPr>
        <p:spPr>
          <a:xfrm>
            <a:off x="5334975" y="60725"/>
            <a:ext cx="1359300" cy="47643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cxnSp>
        <p:nvCxnSpPr>
          <p:cNvPr id="614" name="Google Shape;614;p98"/>
          <p:cNvCxnSpPr/>
          <p:nvPr/>
        </p:nvCxnSpPr>
        <p:spPr>
          <a:xfrm flipH="1" rot="10800000">
            <a:off x="6820650" y="2459362"/>
            <a:ext cx="740400" cy="4500"/>
          </a:xfrm>
          <a:prstGeom prst="straightConnector1">
            <a:avLst/>
          </a:prstGeom>
          <a:noFill/>
          <a:ln cap="flat" cmpd="sng" w="76200">
            <a:solidFill>
              <a:srgbClr val="FF0000"/>
            </a:solidFill>
            <a:prstDash val="solid"/>
            <a:round/>
            <a:headEnd len="med" w="med" type="none"/>
            <a:tailEnd len="med" w="med" type="triangle"/>
          </a:ln>
        </p:spPr>
      </p:cxnSp>
      <p:pic>
        <p:nvPicPr>
          <p:cNvPr id="615" name="Google Shape;615;p98"/>
          <p:cNvPicPr preferRelativeResize="0"/>
          <p:nvPr/>
        </p:nvPicPr>
        <p:blipFill>
          <a:blip r:embed="rId4">
            <a:alphaModFix/>
          </a:blip>
          <a:stretch>
            <a:fillRect/>
          </a:stretch>
        </p:blipFill>
        <p:spPr>
          <a:xfrm>
            <a:off x="5464800" y="152400"/>
            <a:ext cx="962025" cy="2914650"/>
          </a:xfrm>
          <a:prstGeom prst="rect">
            <a:avLst/>
          </a:prstGeom>
          <a:noFill/>
          <a:ln>
            <a:noFill/>
          </a:ln>
        </p:spPr>
      </p:pic>
      <p:pic>
        <p:nvPicPr>
          <p:cNvPr id="616" name="Google Shape;616;p98"/>
          <p:cNvPicPr preferRelativeResize="0"/>
          <p:nvPr/>
        </p:nvPicPr>
        <p:blipFill>
          <a:blip r:embed="rId5">
            <a:alphaModFix/>
          </a:blip>
          <a:stretch>
            <a:fillRect/>
          </a:stretch>
        </p:blipFill>
        <p:spPr>
          <a:xfrm>
            <a:off x="5479100" y="3323550"/>
            <a:ext cx="933450" cy="1397550"/>
          </a:xfrm>
          <a:prstGeom prst="rect">
            <a:avLst/>
          </a:prstGeom>
          <a:noFill/>
          <a:ln>
            <a:noFill/>
          </a:ln>
        </p:spPr>
      </p:pic>
      <p:pic>
        <p:nvPicPr>
          <p:cNvPr id="617" name="Google Shape;617;p98"/>
          <p:cNvPicPr preferRelativeResize="0"/>
          <p:nvPr/>
        </p:nvPicPr>
        <p:blipFill>
          <a:blip r:embed="rId6">
            <a:alphaModFix/>
          </a:blip>
          <a:stretch>
            <a:fillRect/>
          </a:stretch>
        </p:blipFill>
        <p:spPr>
          <a:xfrm>
            <a:off x="7687425" y="1557338"/>
            <a:ext cx="981075" cy="2028825"/>
          </a:xfrm>
          <a:prstGeom prst="rect">
            <a:avLst/>
          </a:prstGeom>
          <a:noFill/>
          <a:ln>
            <a:noFill/>
          </a:ln>
        </p:spPr>
      </p:pic>
      <p:cxnSp>
        <p:nvCxnSpPr>
          <p:cNvPr id="618" name="Google Shape;618;p98"/>
          <p:cNvCxnSpPr/>
          <p:nvPr/>
        </p:nvCxnSpPr>
        <p:spPr>
          <a:xfrm flipH="1" rot="10800000">
            <a:off x="5343000" y="3200575"/>
            <a:ext cx="1370400" cy="8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9"/>
          <p:cNvSpPr txBox="1"/>
          <p:nvPr>
            <p:ph type="title"/>
          </p:nvPr>
        </p:nvSpPr>
        <p:spPr>
          <a:xfrm>
            <a:off x="132650" y="282950"/>
            <a:ext cx="24612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s">
                <a:latin typeface="Arial"/>
                <a:ea typeface="Arial"/>
                <a:cs typeface="Arial"/>
                <a:sym typeface="Arial"/>
              </a:rPr>
              <a:t>CASO NOT IN</a:t>
            </a:r>
            <a:endParaRPr sz="2000"/>
          </a:p>
        </p:txBody>
      </p:sp>
      <p:sp>
        <p:nvSpPr>
          <p:cNvPr id="624" name="Google Shape;624;p99"/>
          <p:cNvSpPr txBox="1"/>
          <p:nvPr/>
        </p:nvSpPr>
        <p:spPr>
          <a:xfrm>
            <a:off x="4296075" y="791675"/>
            <a:ext cx="3633000" cy="3509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2400"/>
              <a:t>SELECT *</a:t>
            </a:r>
            <a:endParaRPr sz="2400"/>
          </a:p>
          <a:p>
            <a:pPr indent="0" lvl="0" marL="0" rtl="0" algn="l">
              <a:lnSpc>
                <a:spcPct val="200000"/>
              </a:lnSpc>
              <a:spcBef>
                <a:spcPts val="0"/>
              </a:spcBef>
              <a:spcAft>
                <a:spcPts val="0"/>
              </a:spcAft>
              <a:buNone/>
            </a:pPr>
            <a:r>
              <a:rPr lang="es" sz="2400"/>
              <a:t>FROM student</a:t>
            </a:r>
            <a:endParaRPr sz="2400"/>
          </a:p>
          <a:p>
            <a:pPr indent="0" lvl="0" marL="0" rtl="0" algn="l">
              <a:lnSpc>
                <a:spcPct val="200000"/>
              </a:lnSpc>
              <a:spcBef>
                <a:spcPts val="0"/>
              </a:spcBef>
              <a:spcAft>
                <a:spcPts val="0"/>
              </a:spcAft>
              <a:buNone/>
            </a:pPr>
            <a:r>
              <a:rPr lang="es" sz="2400"/>
              <a:t>WHERE ID </a:t>
            </a:r>
            <a:endParaRPr sz="2400"/>
          </a:p>
          <a:p>
            <a:pPr indent="0" lvl="0" marL="0" rtl="0" algn="l">
              <a:lnSpc>
                <a:spcPct val="200000"/>
              </a:lnSpc>
              <a:spcBef>
                <a:spcPts val="0"/>
              </a:spcBef>
              <a:spcAft>
                <a:spcPts val="0"/>
              </a:spcAft>
              <a:buNone/>
            </a:pPr>
            <a:r>
              <a:rPr lang="es" sz="2400"/>
              <a:t>NOT IN ( SELECT ID</a:t>
            </a:r>
            <a:endParaRPr sz="2400"/>
          </a:p>
          <a:p>
            <a:pPr indent="0" lvl="0" marL="0" rtl="0" algn="l">
              <a:lnSpc>
                <a:spcPct val="200000"/>
              </a:lnSpc>
              <a:spcBef>
                <a:spcPts val="0"/>
              </a:spcBef>
              <a:spcAft>
                <a:spcPts val="0"/>
              </a:spcAft>
              <a:buNone/>
            </a:pPr>
            <a:r>
              <a:rPr lang="es" sz="2400"/>
              <a:t>FROM takes );</a:t>
            </a:r>
            <a:endParaRPr sz="2400"/>
          </a:p>
        </p:txBody>
      </p:sp>
      <p:pic>
        <p:nvPicPr>
          <p:cNvPr id="625" name="Google Shape;625;p99"/>
          <p:cNvPicPr preferRelativeResize="0"/>
          <p:nvPr/>
        </p:nvPicPr>
        <p:blipFill>
          <a:blip r:embed="rId3">
            <a:alphaModFix/>
          </a:blip>
          <a:stretch>
            <a:fillRect/>
          </a:stretch>
        </p:blipFill>
        <p:spPr>
          <a:xfrm>
            <a:off x="250175" y="1311300"/>
            <a:ext cx="3051100" cy="3457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p100"/>
          <p:cNvPicPr preferRelativeResize="0"/>
          <p:nvPr/>
        </p:nvPicPr>
        <p:blipFill>
          <a:blip r:embed="rId3">
            <a:alphaModFix/>
          </a:blip>
          <a:stretch>
            <a:fillRect/>
          </a:stretch>
        </p:blipFill>
        <p:spPr>
          <a:xfrm>
            <a:off x="262900" y="412275"/>
            <a:ext cx="2257425" cy="3848100"/>
          </a:xfrm>
          <a:prstGeom prst="rect">
            <a:avLst/>
          </a:prstGeom>
          <a:noFill/>
          <a:ln>
            <a:noFill/>
          </a:ln>
        </p:spPr>
      </p:pic>
      <p:pic>
        <p:nvPicPr>
          <p:cNvPr id="631" name="Google Shape;631;p100"/>
          <p:cNvPicPr preferRelativeResize="0"/>
          <p:nvPr/>
        </p:nvPicPr>
        <p:blipFill>
          <a:blip r:embed="rId4">
            <a:alphaModFix/>
          </a:blip>
          <a:stretch>
            <a:fillRect/>
          </a:stretch>
        </p:blipFill>
        <p:spPr>
          <a:xfrm>
            <a:off x="3660175" y="34500"/>
            <a:ext cx="2383347" cy="4838699"/>
          </a:xfrm>
          <a:prstGeom prst="rect">
            <a:avLst/>
          </a:prstGeom>
          <a:noFill/>
          <a:ln>
            <a:noFill/>
          </a:ln>
        </p:spPr>
      </p:pic>
      <p:sp>
        <p:nvSpPr>
          <p:cNvPr id="632" name="Google Shape;632;p100"/>
          <p:cNvSpPr txBox="1"/>
          <p:nvPr/>
        </p:nvSpPr>
        <p:spPr>
          <a:xfrm>
            <a:off x="2597050" y="1796775"/>
            <a:ext cx="9864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0000"/>
                </a:solidFill>
                <a:latin typeface="Source Sans Pro"/>
                <a:ea typeface="Source Sans Pro"/>
                <a:cs typeface="Source Sans Pro"/>
                <a:sym typeface="Source Sans Pro"/>
              </a:rPr>
              <a:t>NOT IN</a:t>
            </a:r>
            <a:endParaRPr sz="1800">
              <a:solidFill>
                <a:srgbClr val="FF0000"/>
              </a:solidFill>
              <a:latin typeface="Source Sans Pro"/>
              <a:ea typeface="Source Sans Pro"/>
              <a:cs typeface="Source Sans Pro"/>
              <a:sym typeface="Source Sans Pro"/>
            </a:endParaRPr>
          </a:p>
        </p:txBody>
      </p:sp>
      <p:pic>
        <p:nvPicPr>
          <p:cNvPr id="633" name="Google Shape;633;p100"/>
          <p:cNvPicPr preferRelativeResize="0"/>
          <p:nvPr/>
        </p:nvPicPr>
        <p:blipFill>
          <a:blip r:embed="rId5">
            <a:alphaModFix/>
          </a:blip>
          <a:stretch>
            <a:fillRect/>
          </a:stretch>
        </p:blipFill>
        <p:spPr>
          <a:xfrm>
            <a:off x="6915147" y="1780950"/>
            <a:ext cx="2228850" cy="628650"/>
          </a:xfrm>
          <a:prstGeom prst="rect">
            <a:avLst/>
          </a:prstGeom>
          <a:noFill/>
          <a:ln>
            <a:noFill/>
          </a:ln>
        </p:spPr>
      </p:pic>
      <p:cxnSp>
        <p:nvCxnSpPr>
          <p:cNvPr id="634" name="Google Shape;634;p100"/>
          <p:cNvCxnSpPr>
            <a:endCxn id="633" idx="1"/>
          </p:cNvCxnSpPr>
          <p:nvPr/>
        </p:nvCxnSpPr>
        <p:spPr>
          <a:xfrm flipH="1" rot="10800000">
            <a:off x="6042447" y="2095275"/>
            <a:ext cx="872700" cy="48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638" name="Shape 638"/>
        <p:cNvGrpSpPr/>
        <p:nvPr/>
      </p:nvGrpSpPr>
      <p:grpSpPr>
        <a:xfrm>
          <a:off x="0" y="0"/>
          <a:ext cx="0" cy="0"/>
          <a:chOff x="0" y="0"/>
          <a:chExt cx="0" cy="0"/>
        </a:xfrm>
      </p:grpSpPr>
      <p:sp>
        <p:nvSpPr>
          <p:cNvPr id="639" name="Google Shape;639;p101"/>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Reunión Natural  en SQL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2000"/>
              <a:t>NATURAL JOIN</a:t>
            </a:r>
            <a:endParaRPr sz="2000"/>
          </a:p>
        </p:txBody>
      </p:sp>
      <p:sp>
        <p:nvSpPr>
          <p:cNvPr id="645" name="Google Shape;645;p102"/>
          <p:cNvSpPr txBox="1"/>
          <p:nvPr>
            <p:ph idx="1" type="body"/>
          </p:nvPr>
        </p:nvSpPr>
        <p:spPr>
          <a:xfrm>
            <a:off x="264900" y="1373625"/>
            <a:ext cx="28080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s" sz="950">
                <a:solidFill>
                  <a:schemeClr val="dk2"/>
                </a:solidFill>
                <a:highlight>
                  <a:srgbClr val="F8F8F8"/>
                </a:highlight>
                <a:latin typeface="Courier New"/>
                <a:ea typeface="Courier New"/>
                <a:cs typeface="Courier New"/>
                <a:sym typeface="Courier New"/>
              </a:rPr>
              <a:t>joined_table</a:t>
            </a:r>
            <a:r>
              <a:rPr lang="es" sz="950">
                <a:solidFill>
                  <a:schemeClr val="dk2"/>
                </a:solidFill>
                <a:highlight>
                  <a:srgbClr val="F8F8F8"/>
                </a:highlight>
                <a:latin typeface="Courier New"/>
                <a:ea typeface="Courier New"/>
                <a:cs typeface="Courier New"/>
                <a:sym typeface="Courier New"/>
              </a:rPr>
              <a:t>: {</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INNER</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CROSS</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STRAIGHT_JOIN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table_factor</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i="1" lang="es" sz="950">
                <a:solidFill>
                  <a:schemeClr val="dk2"/>
                </a:solidFill>
                <a:highlight>
                  <a:srgbClr val="F8F8F8"/>
                </a:highlight>
                <a:latin typeface="Courier New"/>
                <a:ea typeface="Courier New"/>
                <a:cs typeface="Courier New"/>
                <a:sym typeface="Courier New"/>
              </a:rPr>
              <a:t>join_specification</a:t>
            </a:r>
            <a:r>
              <a:rPr lang="es" sz="950">
                <a:solidFill>
                  <a:srgbClr val="999999"/>
                </a:solidFill>
                <a:highlight>
                  <a:srgbClr val="F8F8F8"/>
                </a:highlight>
                <a:latin typeface="Courier New"/>
                <a:ea typeface="Courier New"/>
                <a:cs typeface="Courier New"/>
                <a:sym typeface="Courier New"/>
              </a:rPr>
              <a:t>]</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LEFT</a:t>
            </a:r>
            <a:r>
              <a:rPr lang="es" sz="950">
                <a:solidFill>
                  <a:srgbClr val="A67F5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RIGHT</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OUTER</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join_specification</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NATURAL</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INNER</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LEFT</a:t>
            </a:r>
            <a:r>
              <a:rPr lang="es" sz="950">
                <a:solidFill>
                  <a:srgbClr val="A67F5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RIGHT</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OUTER</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table_factor</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1200"/>
              </a:spcAft>
              <a:buNone/>
            </a:pPr>
            <a:r>
              <a:t/>
            </a:r>
            <a:endParaRPr sz="2200">
              <a:solidFill>
                <a:srgbClr val="0000FF"/>
              </a:solidFill>
              <a:latin typeface="Arial"/>
              <a:ea typeface="Arial"/>
              <a:cs typeface="Arial"/>
              <a:sym typeface="Arial"/>
            </a:endParaRPr>
          </a:p>
        </p:txBody>
      </p:sp>
      <p:sp>
        <p:nvSpPr>
          <p:cNvPr id="646" name="Google Shape;646;p102"/>
          <p:cNvSpPr txBox="1"/>
          <p:nvPr/>
        </p:nvSpPr>
        <p:spPr>
          <a:xfrm>
            <a:off x="3622475" y="791675"/>
            <a:ext cx="53271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a:p>
        </p:txBody>
      </p:sp>
      <p:sp>
        <p:nvSpPr>
          <p:cNvPr id="647" name="Google Shape;647;p102"/>
          <p:cNvSpPr txBox="1"/>
          <p:nvPr/>
        </p:nvSpPr>
        <p:spPr>
          <a:xfrm>
            <a:off x="3157225" y="147450"/>
            <a:ext cx="5690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En MySQL, NATURAL JOIN es una unión en la que la cláusula ON o USING se refiere </a:t>
            </a:r>
            <a:r>
              <a:rPr b="1" lang="es"/>
              <a:t>a todas las columnas que las tablas a unir tienen en común. La cláusula ON se omite del NATURAL JOIN</a:t>
            </a:r>
            <a:endParaRPr b="1"/>
          </a:p>
        </p:txBody>
      </p:sp>
      <p:sp>
        <p:nvSpPr>
          <p:cNvPr id="648" name="Google Shape;648;p102"/>
          <p:cNvSpPr txBox="1"/>
          <p:nvPr/>
        </p:nvSpPr>
        <p:spPr>
          <a:xfrm>
            <a:off x="3269975" y="1373625"/>
            <a:ext cx="5490300" cy="2447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2100">
                <a:solidFill>
                  <a:schemeClr val="hlink"/>
                </a:solidFill>
                <a:highlight>
                  <a:srgbClr val="E5E5E5"/>
                </a:highlight>
                <a:uFill>
                  <a:noFill/>
                </a:uFill>
                <a:latin typeface="Courier New"/>
                <a:ea typeface="Courier New"/>
                <a:cs typeface="Courier New"/>
                <a:sym typeface="Courier New"/>
                <a:hlinkClick r:id="rId3"/>
              </a:rPr>
              <a:t>SELECT</a:t>
            </a:r>
            <a:r>
              <a:rPr lang="es" sz="2100">
                <a:solidFill>
                  <a:srgbClr val="444444"/>
                </a:solidFill>
                <a:highlight>
                  <a:srgbClr val="E5E5E5"/>
                </a:highlight>
                <a:latin typeface="Courier New"/>
                <a:ea typeface="Courier New"/>
                <a:cs typeface="Courier New"/>
                <a:sym typeface="Courier New"/>
              </a:rPr>
              <a:t> i.</a:t>
            </a:r>
            <a:r>
              <a:rPr lang="es" sz="2100">
                <a:solidFill>
                  <a:srgbClr val="FF00FF"/>
                </a:solidFill>
                <a:highlight>
                  <a:srgbClr val="E5E5E5"/>
                </a:highlight>
                <a:latin typeface="Courier New"/>
                <a:ea typeface="Courier New"/>
                <a:cs typeface="Courier New"/>
                <a:sym typeface="Courier New"/>
              </a:rPr>
              <a:t>*</a:t>
            </a:r>
            <a:r>
              <a:rPr lang="es" sz="2100">
                <a:solidFill>
                  <a:srgbClr val="444444"/>
                </a:solidFill>
                <a:highlight>
                  <a:srgbClr val="E5E5E5"/>
                </a:highlight>
                <a:latin typeface="Courier New"/>
                <a:ea typeface="Courier New"/>
                <a:cs typeface="Courier New"/>
                <a:sym typeface="Courier New"/>
              </a:rPr>
              <a:t>, e.</a:t>
            </a:r>
            <a:r>
              <a:rPr lang="es" sz="2100">
                <a:solidFill>
                  <a:srgbClr val="FF00FF"/>
                </a:solidFill>
                <a:highlight>
                  <a:srgbClr val="E5E5E5"/>
                </a:highlight>
                <a:latin typeface="Courier New"/>
                <a:ea typeface="Courier New"/>
                <a:cs typeface="Courier New"/>
                <a:sym typeface="Courier New"/>
              </a:rPr>
              <a:t>*</a:t>
            </a:r>
            <a:r>
              <a:rPr lang="es" sz="2100">
                <a:solidFill>
                  <a:srgbClr val="444444"/>
                </a:solidFill>
                <a:highlight>
                  <a:srgbClr val="E5E5E5"/>
                </a:highlight>
                <a:latin typeface="Courier New"/>
                <a:ea typeface="Courier New"/>
                <a:cs typeface="Courier New"/>
                <a:sym typeface="Courier New"/>
              </a:rPr>
              <a:t> </a:t>
            </a:r>
            <a:endParaRPr sz="2100">
              <a:solidFill>
                <a:srgbClr val="444444"/>
              </a:solidFill>
              <a:highlight>
                <a:srgbClr val="E5E5E5"/>
              </a:highlight>
              <a:latin typeface="Courier New"/>
              <a:ea typeface="Courier New"/>
              <a:cs typeface="Courier New"/>
              <a:sym typeface="Courier New"/>
            </a:endParaRPr>
          </a:p>
          <a:p>
            <a:pPr indent="0" lvl="0" marL="0" rtl="0" algn="l">
              <a:lnSpc>
                <a:spcPct val="200000"/>
              </a:lnSpc>
              <a:spcBef>
                <a:spcPts val="0"/>
              </a:spcBef>
              <a:spcAft>
                <a:spcPts val="0"/>
              </a:spcAft>
              <a:buNone/>
            </a:pPr>
            <a:r>
              <a:rPr lang="es" sz="2100">
                <a:solidFill>
                  <a:srgbClr val="770088"/>
                </a:solidFill>
                <a:highlight>
                  <a:srgbClr val="E5E5E5"/>
                </a:highlight>
                <a:latin typeface="Courier New"/>
                <a:ea typeface="Courier New"/>
                <a:cs typeface="Courier New"/>
                <a:sym typeface="Courier New"/>
              </a:rPr>
              <a:t>FROM</a:t>
            </a:r>
            <a:r>
              <a:rPr lang="es" sz="2100">
                <a:solidFill>
                  <a:srgbClr val="444444"/>
                </a:solidFill>
                <a:highlight>
                  <a:srgbClr val="E5E5E5"/>
                </a:highlight>
                <a:latin typeface="Courier New"/>
                <a:ea typeface="Courier New"/>
                <a:cs typeface="Courier New"/>
                <a:sym typeface="Courier New"/>
              </a:rPr>
              <a:t> teaches </a:t>
            </a:r>
            <a:r>
              <a:rPr lang="es" sz="2100">
                <a:solidFill>
                  <a:srgbClr val="770088"/>
                </a:solidFill>
                <a:highlight>
                  <a:srgbClr val="E5E5E5"/>
                </a:highlight>
                <a:latin typeface="Courier New"/>
                <a:ea typeface="Courier New"/>
                <a:cs typeface="Courier New"/>
                <a:sym typeface="Courier New"/>
              </a:rPr>
              <a:t>as</a:t>
            </a:r>
            <a:r>
              <a:rPr lang="es" sz="2100">
                <a:solidFill>
                  <a:srgbClr val="444444"/>
                </a:solidFill>
                <a:highlight>
                  <a:srgbClr val="E5E5E5"/>
                </a:highlight>
                <a:latin typeface="Courier New"/>
                <a:ea typeface="Courier New"/>
                <a:cs typeface="Courier New"/>
                <a:sym typeface="Courier New"/>
              </a:rPr>
              <a:t> e </a:t>
            </a:r>
            <a:endParaRPr sz="2100">
              <a:solidFill>
                <a:srgbClr val="444444"/>
              </a:solidFill>
              <a:highlight>
                <a:srgbClr val="E5E5E5"/>
              </a:highlight>
              <a:latin typeface="Courier New"/>
              <a:ea typeface="Courier New"/>
              <a:cs typeface="Courier New"/>
              <a:sym typeface="Courier New"/>
            </a:endParaRPr>
          </a:p>
          <a:p>
            <a:pPr indent="0" lvl="0" marL="0" rtl="0" algn="l">
              <a:lnSpc>
                <a:spcPct val="200000"/>
              </a:lnSpc>
              <a:spcBef>
                <a:spcPts val="0"/>
              </a:spcBef>
              <a:spcAft>
                <a:spcPts val="0"/>
              </a:spcAft>
              <a:buNone/>
            </a:pPr>
            <a:r>
              <a:rPr lang="es" sz="2100">
                <a:solidFill>
                  <a:srgbClr val="770088"/>
                </a:solidFill>
                <a:highlight>
                  <a:srgbClr val="E5E5E5"/>
                </a:highlight>
                <a:latin typeface="Courier New"/>
                <a:ea typeface="Courier New"/>
                <a:cs typeface="Courier New"/>
                <a:sym typeface="Courier New"/>
              </a:rPr>
              <a:t>NATURAL</a:t>
            </a:r>
            <a:r>
              <a:rPr lang="es" sz="2100">
                <a:solidFill>
                  <a:srgbClr val="444444"/>
                </a:solidFill>
                <a:highlight>
                  <a:srgbClr val="E5E5E5"/>
                </a:highlight>
                <a:latin typeface="Courier New"/>
                <a:ea typeface="Courier New"/>
                <a:cs typeface="Courier New"/>
                <a:sym typeface="Courier New"/>
              </a:rPr>
              <a:t> </a:t>
            </a:r>
            <a:r>
              <a:rPr lang="es" sz="2100">
                <a:solidFill>
                  <a:srgbClr val="770088"/>
                </a:solidFill>
                <a:highlight>
                  <a:srgbClr val="E5E5E5"/>
                </a:highlight>
                <a:latin typeface="Courier New"/>
                <a:ea typeface="Courier New"/>
                <a:cs typeface="Courier New"/>
                <a:sym typeface="Courier New"/>
              </a:rPr>
              <a:t>JOIN</a:t>
            </a:r>
            <a:r>
              <a:rPr lang="es" sz="2100">
                <a:solidFill>
                  <a:srgbClr val="444444"/>
                </a:solidFill>
                <a:highlight>
                  <a:srgbClr val="E5E5E5"/>
                </a:highlight>
                <a:latin typeface="Courier New"/>
                <a:ea typeface="Courier New"/>
                <a:cs typeface="Courier New"/>
                <a:sym typeface="Courier New"/>
              </a:rPr>
              <a:t> </a:t>
            </a:r>
            <a:endParaRPr sz="2100">
              <a:solidFill>
                <a:srgbClr val="444444"/>
              </a:solidFill>
              <a:highlight>
                <a:srgbClr val="E5E5E5"/>
              </a:highlight>
              <a:latin typeface="Courier New"/>
              <a:ea typeface="Courier New"/>
              <a:cs typeface="Courier New"/>
              <a:sym typeface="Courier New"/>
            </a:endParaRPr>
          </a:p>
          <a:p>
            <a:pPr indent="0" lvl="0" marL="0" rtl="0" algn="l">
              <a:lnSpc>
                <a:spcPct val="200000"/>
              </a:lnSpc>
              <a:spcBef>
                <a:spcPts val="0"/>
              </a:spcBef>
              <a:spcAft>
                <a:spcPts val="0"/>
              </a:spcAft>
              <a:buNone/>
            </a:pPr>
            <a:r>
              <a:rPr lang="es" sz="2100">
                <a:solidFill>
                  <a:srgbClr val="444444"/>
                </a:solidFill>
                <a:highlight>
                  <a:srgbClr val="E5E5E5"/>
                </a:highlight>
                <a:latin typeface="Courier New"/>
                <a:ea typeface="Courier New"/>
                <a:cs typeface="Courier New"/>
                <a:sym typeface="Courier New"/>
              </a:rPr>
              <a:t>instructor </a:t>
            </a:r>
            <a:r>
              <a:rPr lang="es" sz="2100">
                <a:solidFill>
                  <a:srgbClr val="770088"/>
                </a:solidFill>
                <a:highlight>
                  <a:srgbClr val="E5E5E5"/>
                </a:highlight>
                <a:latin typeface="Courier New"/>
                <a:ea typeface="Courier New"/>
                <a:cs typeface="Courier New"/>
                <a:sym typeface="Courier New"/>
              </a:rPr>
              <a:t>as</a:t>
            </a:r>
            <a:r>
              <a:rPr lang="es" sz="2100">
                <a:solidFill>
                  <a:srgbClr val="444444"/>
                </a:solidFill>
                <a:highlight>
                  <a:srgbClr val="E5E5E5"/>
                </a:highlight>
                <a:latin typeface="Courier New"/>
                <a:ea typeface="Courier New"/>
                <a:cs typeface="Courier New"/>
                <a:sym typeface="Courier New"/>
              </a:rPr>
              <a:t> i;</a:t>
            </a:r>
            <a:endParaRPr sz="2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 CLASES ANTERIORES……..</a:t>
            </a:r>
            <a:endParaRPr/>
          </a:p>
        </p:txBody>
      </p:sp>
      <p:sp>
        <p:nvSpPr>
          <p:cNvPr id="303" name="Google Shape;30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s" sz="2300">
                <a:latin typeface="Roboto"/>
                <a:ea typeface="Roboto"/>
                <a:cs typeface="Roboto"/>
                <a:sym typeface="Roboto"/>
              </a:rPr>
              <a:t>Operaciones Unarias y equivalentes en SQL:</a:t>
            </a:r>
            <a:endParaRPr sz="2300">
              <a:latin typeface="Roboto"/>
              <a:ea typeface="Roboto"/>
              <a:cs typeface="Roboto"/>
              <a:sym typeface="Roboto"/>
            </a:endParaRPr>
          </a:p>
          <a:p>
            <a:pPr indent="0" lvl="0" marL="0" rtl="0" algn="l">
              <a:lnSpc>
                <a:spcPct val="115000"/>
              </a:lnSpc>
              <a:spcBef>
                <a:spcPts val="0"/>
              </a:spcBef>
              <a:spcAft>
                <a:spcPts val="0"/>
              </a:spcAft>
              <a:buNone/>
            </a:pPr>
            <a:r>
              <a:t/>
            </a:r>
            <a:endParaRPr sz="2300">
              <a:latin typeface="Roboto"/>
              <a:ea typeface="Roboto"/>
              <a:cs typeface="Roboto"/>
              <a:sym typeface="Roboto"/>
            </a:endParaRPr>
          </a:p>
          <a:p>
            <a:pPr indent="-352742" lvl="0" marL="457200" rtl="0" algn="l">
              <a:lnSpc>
                <a:spcPct val="115000"/>
              </a:lnSpc>
              <a:spcBef>
                <a:spcPts val="0"/>
              </a:spcBef>
              <a:spcAft>
                <a:spcPts val="0"/>
              </a:spcAft>
              <a:buSzPct val="100000"/>
              <a:buFont typeface="Roboto"/>
              <a:buAutoNum type="arabicPeriod"/>
            </a:pPr>
            <a:r>
              <a:rPr lang="es" sz="2300">
                <a:latin typeface="Roboto"/>
                <a:ea typeface="Roboto"/>
                <a:cs typeface="Roboto"/>
                <a:sym typeface="Roboto"/>
              </a:rPr>
              <a:t>Proyección.</a:t>
            </a:r>
            <a:endParaRPr sz="2300">
              <a:latin typeface="Roboto"/>
              <a:ea typeface="Roboto"/>
              <a:cs typeface="Roboto"/>
              <a:sym typeface="Roboto"/>
            </a:endParaRPr>
          </a:p>
          <a:p>
            <a:pPr indent="-352742" lvl="0" marL="457200" rtl="0" algn="l">
              <a:lnSpc>
                <a:spcPct val="115000"/>
              </a:lnSpc>
              <a:spcBef>
                <a:spcPts val="0"/>
              </a:spcBef>
              <a:spcAft>
                <a:spcPts val="0"/>
              </a:spcAft>
              <a:buSzPct val="100000"/>
              <a:buFont typeface="Roboto"/>
              <a:buAutoNum type="arabicPeriod"/>
            </a:pPr>
            <a:r>
              <a:rPr lang="es" sz="2300">
                <a:latin typeface="Roboto"/>
                <a:ea typeface="Roboto"/>
                <a:cs typeface="Roboto"/>
                <a:sym typeface="Roboto"/>
              </a:rPr>
              <a:t>Selección.</a:t>
            </a:r>
            <a:endParaRPr sz="2300">
              <a:latin typeface="Roboto"/>
              <a:ea typeface="Roboto"/>
              <a:cs typeface="Roboto"/>
              <a:sym typeface="Roboto"/>
            </a:endParaRPr>
          </a:p>
          <a:p>
            <a:pPr indent="-352742" lvl="0" marL="457200" rtl="0" algn="l">
              <a:lnSpc>
                <a:spcPct val="115000"/>
              </a:lnSpc>
              <a:spcBef>
                <a:spcPts val="0"/>
              </a:spcBef>
              <a:spcAft>
                <a:spcPts val="0"/>
              </a:spcAft>
              <a:buSzPct val="100000"/>
              <a:buFont typeface="Roboto"/>
              <a:buAutoNum type="arabicPeriod"/>
            </a:pPr>
            <a:r>
              <a:rPr lang="es" sz="2300">
                <a:latin typeface="Roboto"/>
                <a:ea typeface="Roboto"/>
                <a:cs typeface="Roboto"/>
                <a:sym typeface="Roboto"/>
              </a:rPr>
              <a:t>Renombramiento.</a:t>
            </a:r>
            <a:endParaRPr sz="2300">
              <a:latin typeface="Roboto"/>
              <a:ea typeface="Roboto"/>
              <a:cs typeface="Roboto"/>
              <a:sym typeface="Roboto"/>
            </a:endParaRPr>
          </a:p>
          <a:p>
            <a:pPr indent="0" lvl="0" marL="0" rtl="0" algn="l">
              <a:lnSpc>
                <a:spcPct val="115000"/>
              </a:lnSpc>
              <a:spcBef>
                <a:spcPts val="0"/>
              </a:spcBef>
              <a:spcAft>
                <a:spcPts val="0"/>
              </a:spcAft>
              <a:buNone/>
            </a:pPr>
            <a:r>
              <a:t/>
            </a:r>
            <a:endParaRPr sz="2300">
              <a:latin typeface="Roboto"/>
              <a:ea typeface="Roboto"/>
              <a:cs typeface="Roboto"/>
              <a:sym typeface="Roboto"/>
            </a:endParaRPr>
          </a:p>
          <a:p>
            <a:pPr indent="0" lvl="0" marL="0" rtl="0" algn="l">
              <a:lnSpc>
                <a:spcPct val="115000"/>
              </a:lnSpc>
              <a:spcBef>
                <a:spcPts val="0"/>
              </a:spcBef>
              <a:spcAft>
                <a:spcPts val="0"/>
              </a:spcAft>
              <a:buNone/>
            </a:pPr>
            <a:r>
              <a:rPr lang="es" sz="2300">
                <a:latin typeface="Roboto"/>
                <a:ea typeface="Roboto"/>
                <a:cs typeface="Roboto"/>
                <a:sym typeface="Roboto"/>
              </a:rPr>
              <a:t>Todas las operaciones las estudiamos en:</a:t>
            </a:r>
            <a:endParaRPr sz="2300">
              <a:latin typeface="Roboto"/>
              <a:ea typeface="Roboto"/>
              <a:cs typeface="Roboto"/>
              <a:sym typeface="Roboto"/>
            </a:endParaRPr>
          </a:p>
          <a:p>
            <a:pPr indent="-352742" lvl="0" marL="457200" rtl="0" algn="l">
              <a:lnSpc>
                <a:spcPct val="115000"/>
              </a:lnSpc>
              <a:spcBef>
                <a:spcPts val="0"/>
              </a:spcBef>
              <a:spcAft>
                <a:spcPts val="0"/>
              </a:spcAft>
              <a:buSzPct val="100000"/>
              <a:buFont typeface="Roboto"/>
              <a:buAutoNum type="arabicPeriod"/>
            </a:pPr>
            <a:r>
              <a:rPr lang="es" sz="2300">
                <a:latin typeface="Roboto"/>
                <a:ea typeface="Roboto"/>
                <a:cs typeface="Roboto"/>
                <a:sym typeface="Roboto"/>
              </a:rPr>
              <a:t>Teoría de Conjuntos</a:t>
            </a:r>
            <a:endParaRPr sz="2300">
              <a:latin typeface="Roboto"/>
              <a:ea typeface="Roboto"/>
              <a:cs typeface="Roboto"/>
              <a:sym typeface="Roboto"/>
            </a:endParaRPr>
          </a:p>
          <a:p>
            <a:pPr indent="-352742" lvl="0" marL="457200" rtl="0" algn="l">
              <a:lnSpc>
                <a:spcPct val="115000"/>
              </a:lnSpc>
              <a:spcBef>
                <a:spcPts val="0"/>
              </a:spcBef>
              <a:spcAft>
                <a:spcPts val="0"/>
              </a:spcAft>
              <a:buSzPct val="100000"/>
              <a:buFont typeface="Roboto"/>
              <a:buAutoNum type="arabicPeriod"/>
            </a:pPr>
            <a:r>
              <a:rPr lang="es" sz="2300">
                <a:latin typeface="Roboto"/>
                <a:ea typeface="Roboto"/>
                <a:cs typeface="Roboto"/>
                <a:sym typeface="Roboto"/>
              </a:rPr>
              <a:t>Álgebra Relacional.</a:t>
            </a:r>
            <a:endParaRPr sz="2300">
              <a:latin typeface="Roboto"/>
              <a:ea typeface="Roboto"/>
              <a:cs typeface="Roboto"/>
              <a:sym typeface="Roboto"/>
            </a:endParaRPr>
          </a:p>
          <a:p>
            <a:pPr indent="-352742" lvl="0" marL="457200" rtl="0" algn="l">
              <a:lnSpc>
                <a:spcPct val="115000"/>
              </a:lnSpc>
              <a:spcBef>
                <a:spcPts val="0"/>
              </a:spcBef>
              <a:spcAft>
                <a:spcPts val="0"/>
              </a:spcAft>
              <a:buSzPct val="100000"/>
              <a:buFont typeface="Roboto"/>
              <a:buAutoNum type="arabicPeriod"/>
            </a:pPr>
            <a:r>
              <a:rPr lang="es" sz="2300">
                <a:latin typeface="Roboto"/>
                <a:ea typeface="Roboto"/>
                <a:cs typeface="Roboto"/>
                <a:sym typeface="Roboto"/>
              </a:rPr>
              <a:t>SQL.</a:t>
            </a:r>
            <a:endParaRPr sz="230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pic>
        <p:nvPicPr>
          <p:cNvPr id="653" name="Google Shape;653;p103"/>
          <p:cNvPicPr preferRelativeResize="0"/>
          <p:nvPr/>
        </p:nvPicPr>
        <p:blipFill>
          <a:blip r:embed="rId3">
            <a:alphaModFix/>
          </a:blip>
          <a:stretch>
            <a:fillRect/>
          </a:stretch>
        </p:blipFill>
        <p:spPr>
          <a:xfrm>
            <a:off x="65675" y="73925"/>
            <a:ext cx="3055532" cy="4838700"/>
          </a:xfrm>
          <a:prstGeom prst="rect">
            <a:avLst/>
          </a:prstGeom>
          <a:noFill/>
          <a:ln>
            <a:noFill/>
          </a:ln>
        </p:spPr>
      </p:pic>
      <p:pic>
        <p:nvPicPr>
          <p:cNvPr id="654" name="Google Shape;654;p103"/>
          <p:cNvPicPr preferRelativeResize="0"/>
          <p:nvPr/>
        </p:nvPicPr>
        <p:blipFill>
          <a:blip r:embed="rId4">
            <a:alphaModFix/>
          </a:blip>
          <a:stretch>
            <a:fillRect/>
          </a:stretch>
        </p:blipFill>
        <p:spPr>
          <a:xfrm>
            <a:off x="5693557" y="108625"/>
            <a:ext cx="2885046" cy="4838700"/>
          </a:xfrm>
          <a:prstGeom prst="rect">
            <a:avLst/>
          </a:prstGeom>
          <a:noFill/>
          <a:ln>
            <a:noFill/>
          </a:ln>
        </p:spPr>
      </p:pic>
      <p:sp>
        <p:nvSpPr>
          <p:cNvPr id="655" name="Google Shape;655;p103"/>
          <p:cNvSpPr txBox="1"/>
          <p:nvPr/>
        </p:nvSpPr>
        <p:spPr>
          <a:xfrm>
            <a:off x="3509588" y="1630650"/>
            <a:ext cx="1764000" cy="9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NATURAL JOIN</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pic>
        <p:nvPicPr>
          <p:cNvPr id="660" name="Google Shape;660;p104"/>
          <p:cNvPicPr preferRelativeResize="0"/>
          <p:nvPr/>
        </p:nvPicPr>
        <p:blipFill>
          <a:blip r:embed="rId3">
            <a:alphaModFix/>
          </a:blip>
          <a:stretch>
            <a:fillRect/>
          </a:stretch>
        </p:blipFill>
        <p:spPr>
          <a:xfrm>
            <a:off x="985050" y="152400"/>
            <a:ext cx="6331584" cy="4838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05"/>
          <p:cNvSpPr txBox="1"/>
          <p:nvPr/>
        </p:nvSpPr>
        <p:spPr>
          <a:xfrm>
            <a:off x="3967725" y="1899550"/>
            <a:ext cx="9747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UNION</a:t>
            </a:r>
            <a:endParaRPr sz="1800">
              <a:solidFill>
                <a:schemeClr val="lt2"/>
              </a:solidFill>
              <a:latin typeface="Source Sans Pro"/>
              <a:ea typeface="Source Sans Pro"/>
              <a:cs typeface="Source Sans Pro"/>
              <a:sym typeface="Source Sans Pro"/>
            </a:endParaRPr>
          </a:p>
        </p:txBody>
      </p:sp>
      <p:pic>
        <p:nvPicPr>
          <p:cNvPr id="666" name="Google Shape;666;p105"/>
          <p:cNvPicPr preferRelativeResize="0"/>
          <p:nvPr/>
        </p:nvPicPr>
        <p:blipFill>
          <a:blip r:embed="rId3">
            <a:alphaModFix/>
          </a:blip>
          <a:stretch>
            <a:fillRect/>
          </a:stretch>
        </p:blipFill>
        <p:spPr>
          <a:xfrm>
            <a:off x="511750" y="152400"/>
            <a:ext cx="2652425" cy="4838700"/>
          </a:xfrm>
          <a:prstGeom prst="rect">
            <a:avLst/>
          </a:prstGeom>
          <a:noFill/>
          <a:ln>
            <a:noFill/>
          </a:ln>
        </p:spPr>
      </p:pic>
      <p:pic>
        <p:nvPicPr>
          <p:cNvPr id="667" name="Google Shape;667;p105"/>
          <p:cNvPicPr preferRelativeResize="0"/>
          <p:nvPr/>
        </p:nvPicPr>
        <p:blipFill>
          <a:blip r:embed="rId4">
            <a:alphaModFix/>
          </a:blip>
          <a:stretch>
            <a:fillRect/>
          </a:stretch>
        </p:blipFill>
        <p:spPr>
          <a:xfrm>
            <a:off x="5534175" y="39650"/>
            <a:ext cx="2801250" cy="4838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106"/>
          <p:cNvPicPr preferRelativeResize="0"/>
          <p:nvPr/>
        </p:nvPicPr>
        <p:blipFill>
          <a:blip r:embed="rId3">
            <a:alphaModFix/>
          </a:blip>
          <a:stretch>
            <a:fillRect/>
          </a:stretch>
        </p:blipFill>
        <p:spPr>
          <a:xfrm>
            <a:off x="2914350" y="57000"/>
            <a:ext cx="2792950" cy="48387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676" name="Shape 676"/>
        <p:cNvGrpSpPr/>
        <p:nvPr/>
      </p:nvGrpSpPr>
      <p:grpSpPr>
        <a:xfrm>
          <a:off x="0" y="0"/>
          <a:ext cx="0" cy="0"/>
          <a:chOff x="0" y="0"/>
          <a:chExt cx="0" cy="0"/>
        </a:xfrm>
      </p:grpSpPr>
      <p:sp>
        <p:nvSpPr>
          <p:cNvPr id="677" name="Google Shape;677;p107"/>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Reunión Externa en SQL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0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2000"/>
              <a:t>LEFT OUTER JOIN</a:t>
            </a:r>
            <a:endParaRPr sz="2000"/>
          </a:p>
          <a:p>
            <a:pPr indent="0" lvl="0" marL="0" rtl="0" algn="l">
              <a:spcBef>
                <a:spcPts val="0"/>
              </a:spcBef>
              <a:spcAft>
                <a:spcPts val="0"/>
              </a:spcAft>
              <a:buNone/>
            </a:pPr>
            <a:r>
              <a:t/>
            </a:r>
            <a:endParaRPr sz="2000"/>
          </a:p>
        </p:txBody>
      </p:sp>
      <p:sp>
        <p:nvSpPr>
          <p:cNvPr id="683" name="Google Shape;683;p108"/>
          <p:cNvSpPr txBox="1"/>
          <p:nvPr>
            <p:ph idx="1" type="body"/>
          </p:nvPr>
        </p:nvSpPr>
        <p:spPr>
          <a:xfrm>
            <a:off x="264900" y="1373625"/>
            <a:ext cx="28080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s" sz="950">
                <a:solidFill>
                  <a:schemeClr val="dk2"/>
                </a:solidFill>
                <a:highlight>
                  <a:srgbClr val="F8F8F8"/>
                </a:highlight>
                <a:latin typeface="Courier New"/>
                <a:ea typeface="Courier New"/>
                <a:cs typeface="Courier New"/>
                <a:sym typeface="Courier New"/>
              </a:rPr>
              <a:t>joined_table</a:t>
            </a:r>
            <a:r>
              <a:rPr lang="es" sz="950">
                <a:solidFill>
                  <a:schemeClr val="dk2"/>
                </a:solidFill>
                <a:highlight>
                  <a:srgbClr val="F8F8F8"/>
                </a:highlight>
                <a:latin typeface="Courier New"/>
                <a:ea typeface="Courier New"/>
                <a:cs typeface="Courier New"/>
                <a:sym typeface="Courier New"/>
              </a:rPr>
              <a:t>: {</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INNER</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CROSS</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STRAIGHT_JOIN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table_factor</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i="1" lang="es" sz="950">
                <a:solidFill>
                  <a:schemeClr val="dk2"/>
                </a:solidFill>
                <a:highlight>
                  <a:srgbClr val="F8F8F8"/>
                </a:highlight>
                <a:latin typeface="Courier New"/>
                <a:ea typeface="Courier New"/>
                <a:cs typeface="Courier New"/>
                <a:sym typeface="Courier New"/>
              </a:rPr>
              <a:t>join_specification</a:t>
            </a:r>
            <a:r>
              <a:rPr lang="es" sz="950">
                <a:solidFill>
                  <a:srgbClr val="999999"/>
                </a:solidFill>
                <a:highlight>
                  <a:srgbClr val="F8F8F8"/>
                </a:highlight>
                <a:latin typeface="Courier New"/>
                <a:ea typeface="Courier New"/>
                <a:cs typeface="Courier New"/>
                <a:sym typeface="Courier New"/>
              </a:rPr>
              <a:t>]</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LEFT</a:t>
            </a:r>
            <a:r>
              <a:rPr lang="es" sz="950">
                <a:solidFill>
                  <a:srgbClr val="A67F5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RIGHT</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OUTER</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join_specification</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NATURAL</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INNER</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LEFT</a:t>
            </a:r>
            <a:r>
              <a:rPr lang="es" sz="950">
                <a:solidFill>
                  <a:srgbClr val="A67F5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RIGHT</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OUTER</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table_factor</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1200"/>
              </a:spcAft>
              <a:buNone/>
            </a:pPr>
            <a:r>
              <a:t/>
            </a:r>
            <a:endParaRPr sz="2200">
              <a:solidFill>
                <a:srgbClr val="0000FF"/>
              </a:solidFill>
              <a:latin typeface="Arial"/>
              <a:ea typeface="Arial"/>
              <a:cs typeface="Arial"/>
              <a:sym typeface="Arial"/>
            </a:endParaRPr>
          </a:p>
        </p:txBody>
      </p:sp>
      <p:sp>
        <p:nvSpPr>
          <p:cNvPr id="684" name="Google Shape;684;p108"/>
          <p:cNvSpPr txBox="1"/>
          <p:nvPr/>
        </p:nvSpPr>
        <p:spPr>
          <a:xfrm>
            <a:off x="3512850" y="130100"/>
            <a:ext cx="5327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t>Se desea encontrar si hay algún estudiante que haya matriculado pero que no haya recibido ningún curso</a:t>
            </a:r>
            <a:endParaRPr sz="1800"/>
          </a:p>
        </p:txBody>
      </p:sp>
      <p:sp>
        <p:nvSpPr>
          <p:cNvPr id="685" name="Google Shape;685;p108"/>
          <p:cNvSpPr txBox="1"/>
          <p:nvPr/>
        </p:nvSpPr>
        <p:spPr>
          <a:xfrm>
            <a:off x="3677650" y="1613275"/>
            <a:ext cx="4510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chemeClr val="hlink"/>
                </a:solidFill>
                <a:highlight>
                  <a:srgbClr val="E5E5E5"/>
                </a:highlight>
                <a:uFill>
                  <a:noFill/>
                </a:uFill>
                <a:latin typeface="Courier New"/>
                <a:ea typeface="Courier New"/>
                <a:cs typeface="Courier New"/>
                <a:sym typeface="Courier New"/>
                <a:hlinkClick r:id="rId3"/>
              </a:rPr>
              <a:t>SELECT</a:t>
            </a:r>
            <a:r>
              <a:rPr lang="es" sz="2200">
                <a:solidFill>
                  <a:srgbClr val="444444"/>
                </a:solidFill>
                <a:highlight>
                  <a:srgbClr val="E5E5E5"/>
                </a:highlight>
                <a:latin typeface="Courier New"/>
                <a:ea typeface="Courier New"/>
                <a:cs typeface="Courier New"/>
                <a:sym typeface="Courier New"/>
              </a:rPr>
              <a: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student </a:t>
            </a:r>
            <a:r>
              <a:rPr lang="es" sz="2200">
                <a:solidFill>
                  <a:srgbClr val="770088"/>
                </a:solidFill>
                <a:highlight>
                  <a:srgbClr val="E5E5E5"/>
                </a:highlight>
                <a:latin typeface="Courier New"/>
                <a:ea typeface="Courier New"/>
                <a:cs typeface="Courier New"/>
                <a:sym typeface="Courier New"/>
              </a:rPr>
              <a:t>NATURAL</a:t>
            </a:r>
            <a:r>
              <a:rPr lang="es" sz="2200">
                <a:solidFill>
                  <a:srgbClr val="444444"/>
                </a:solidFill>
                <a:highlight>
                  <a:srgbClr val="E5E5E5"/>
                </a:highlight>
                <a:latin typeface="Courier New"/>
                <a:ea typeface="Courier New"/>
                <a:cs typeface="Courier New"/>
                <a:sym typeface="Courier New"/>
              </a:rPr>
              <a:t> LEFT </a:t>
            </a:r>
            <a:r>
              <a:rPr lang="es" sz="2200">
                <a:solidFill>
                  <a:srgbClr val="770088"/>
                </a:solidFill>
                <a:highlight>
                  <a:srgbClr val="E5E5E5"/>
                </a:highlight>
                <a:latin typeface="Courier New"/>
                <a:ea typeface="Courier New"/>
                <a:cs typeface="Courier New"/>
                <a:sym typeface="Courier New"/>
              </a:rPr>
              <a:t>OUTER</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JOIN</a:t>
            </a:r>
            <a:r>
              <a:rPr lang="es" sz="2200">
                <a:solidFill>
                  <a:srgbClr val="444444"/>
                </a:solidFill>
                <a:highlight>
                  <a:srgbClr val="E5E5E5"/>
                </a:highlight>
                <a:latin typeface="Courier New"/>
                <a:ea typeface="Courier New"/>
                <a:cs typeface="Courier New"/>
                <a:sym typeface="Courier New"/>
              </a:rPr>
              <a:t> takes;</a:t>
            </a:r>
            <a:endParaRPr sz="2600"/>
          </a:p>
        </p:txBody>
      </p:sp>
      <p:sp>
        <p:nvSpPr>
          <p:cNvPr id="686" name="Google Shape;686;p108"/>
          <p:cNvSpPr txBox="1"/>
          <p:nvPr/>
        </p:nvSpPr>
        <p:spPr>
          <a:xfrm>
            <a:off x="3677650" y="3036000"/>
            <a:ext cx="4848900" cy="17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La consulta se plantea atendiendo al hecho de que el recorrido de los dominios empieza por la relación student (estudiantes que han matriculado) y termina en la relación takes (estudiantes matriculados que han tomado un curso)</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pic>
        <p:nvPicPr>
          <p:cNvPr id="691" name="Google Shape;691;p109"/>
          <p:cNvPicPr preferRelativeResize="0"/>
          <p:nvPr/>
        </p:nvPicPr>
        <p:blipFill>
          <a:blip r:embed="rId3">
            <a:alphaModFix/>
          </a:blip>
          <a:stretch>
            <a:fillRect/>
          </a:stretch>
        </p:blipFill>
        <p:spPr>
          <a:xfrm>
            <a:off x="161050" y="603425"/>
            <a:ext cx="2247900" cy="3790950"/>
          </a:xfrm>
          <a:prstGeom prst="rect">
            <a:avLst/>
          </a:prstGeom>
          <a:noFill/>
          <a:ln>
            <a:noFill/>
          </a:ln>
        </p:spPr>
      </p:pic>
      <p:pic>
        <p:nvPicPr>
          <p:cNvPr id="692" name="Google Shape;692;p109"/>
          <p:cNvPicPr preferRelativeResize="0"/>
          <p:nvPr/>
        </p:nvPicPr>
        <p:blipFill>
          <a:blip r:embed="rId4">
            <a:alphaModFix/>
          </a:blip>
          <a:stretch>
            <a:fillRect/>
          </a:stretch>
        </p:blipFill>
        <p:spPr>
          <a:xfrm>
            <a:off x="3202775" y="152400"/>
            <a:ext cx="2332944" cy="4838699"/>
          </a:xfrm>
          <a:prstGeom prst="rect">
            <a:avLst/>
          </a:prstGeom>
          <a:noFill/>
          <a:ln>
            <a:noFill/>
          </a:ln>
        </p:spPr>
      </p:pic>
      <p:sp>
        <p:nvSpPr>
          <p:cNvPr id="693" name="Google Shape;693;p109"/>
          <p:cNvSpPr txBox="1"/>
          <p:nvPr/>
        </p:nvSpPr>
        <p:spPr>
          <a:xfrm>
            <a:off x="2532725" y="1847500"/>
            <a:ext cx="7371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LEFT</a:t>
            </a:r>
            <a:endParaRPr sz="1800">
              <a:solidFill>
                <a:schemeClr val="lt2"/>
              </a:solidFill>
              <a:latin typeface="Source Sans Pro"/>
              <a:ea typeface="Source Sans Pro"/>
              <a:cs typeface="Source Sans Pro"/>
              <a:sym typeface="Source Sans Pro"/>
            </a:endParaRPr>
          </a:p>
        </p:txBody>
      </p:sp>
      <p:pic>
        <p:nvPicPr>
          <p:cNvPr id="694" name="Google Shape;694;p109"/>
          <p:cNvPicPr preferRelativeResize="0"/>
          <p:nvPr/>
        </p:nvPicPr>
        <p:blipFill>
          <a:blip r:embed="rId5">
            <a:alphaModFix/>
          </a:blip>
          <a:stretch>
            <a:fillRect/>
          </a:stretch>
        </p:blipFill>
        <p:spPr>
          <a:xfrm>
            <a:off x="5878950" y="152400"/>
            <a:ext cx="3112651" cy="4838701"/>
          </a:xfrm>
          <a:prstGeom prst="rect">
            <a:avLst/>
          </a:prstGeom>
          <a:noFill/>
          <a:ln>
            <a:noFill/>
          </a:ln>
        </p:spPr>
      </p:pic>
      <p:cxnSp>
        <p:nvCxnSpPr>
          <p:cNvPr id="695" name="Google Shape;695;p109"/>
          <p:cNvCxnSpPr/>
          <p:nvPr/>
        </p:nvCxnSpPr>
        <p:spPr>
          <a:xfrm>
            <a:off x="5084694" y="3413075"/>
            <a:ext cx="343200" cy="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sz="2000"/>
              <a:t>RIGHT OUTER JOIN</a:t>
            </a:r>
            <a:endParaRPr sz="2000"/>
          </a:p>
          <a:p>
            <a:pPr indent="0" lvl="0" marL="0" rtl="0" algn="l">
              <a:spcBef>
                <a:spcPts val="0"/>
              </a:spcBef>
              <a:spcAft>
                <a:spcPts val="0"/>
              </a:spcAft>
              <a:buNone/>
            </a:pPr>
            <a:r>
              <a:t/>
            </a:r>
            <a:endParaRPr sz="2000"/>
          </a:p>
        </p:txBody>
      </p:sp>
      <p:sp>
        <p:nvSpPr>
          <p:cNvPr id="701" name="Google Shape;701;p110"/>
          <p:cNvSpPr txBox="1"/>
          <p:nvPr>
            <p:ph idx="1" type="body"/>
          </p:nvPr>
        </p:nvSpPr>
        <p:spPr>
          <a:xfrm>
            <a:off x="264900" y="1373625"/>
            <a:ext cx="28080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s" sz="950">
                <a:solidFill>
                  <a:schemeClr val="dk2"/>
                </a:solidFill>
                <a:highlight>
                  <a:srgbClr val="F8F8F8"/>
                </a:highlight>
                <a:latin typeface="Courier New"/>
                <a:ea typeface="Courier New"/>
                <a:cs typeface="Courier New"/>
                <a:sym typeface="Courier New"/>
              </a:rPr>
              <a:t>joined_table</a:t>
            </a:r>
            <a:r>
              <a:rPr lang="es" sz="950">
                <a:solidFill>
                  <a:schemeClr val="dk2"/>
                </a:solidFill>
                <a:highlight>
                  <a:srgbClr val="F8F8F8"/>
                </a:highlight>
                <a:latin typeface="Courier New"/>
                <a:ea typeface="Courier New"/>
                <a:cs typeface="Courier New"/>
                <a:sym typeface="Courier New"/>
              </a:rPr>
              <a:t>: {</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INNER</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CROSS</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STRAIGHT_JOIN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table_factor</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i="1" lang="es" sz="950">
                <a:solidFill>
                  <a:schemeClr val="dk2"/>
                </a:solidFill>
                <a:highlight>
                  <a:srgbClr val="F8F8F8"/>
                </a:highlight>
                <a:latin typeface="Courier New"/>
                <a:ea typeface="Courier New"/>
                <a:cs typeface="Courier New"/>
                <a:sym typeface="Courier New"/>
              </a:rPr>
              <a:t>join_specification</a:t>
            </a:r>
            <a:r>
              <a:rPr lang="es" sz="950">
                <a:solidFill>
                  <a:srgbClr val="999999"/>
                </a:solidFill>
                <a:highlight>
                  <a:srgbClr val="F8F8F8"/>
                </a:highlight>
                <a:latin typeface="Courier New"/>
                <a:ea typeface="Courier New"/>
                <a:cs typeface="Courier New"/>
                <a:sym typeface="Courier New"/>
              </a:rPr>
              <a:t>]</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LEFT</a:t>
            </a:r>
            <a:r>
              <a:rPr lang="es" sz="950">
                <a:solidFill>
                  <a:srgbClr val="A67F5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RIGHT</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OUTER</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join_specification</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table_reference</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NATURAL</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INNER</a:t>
            </a:r>
            <a:r>
              <a:rPr lang="es" sz="950">
                <a:solidFill>
                  <a:schemeClr val="dk2"/>
                </a:solidFill>
                <a:highlight>
                  <a:srgbClr val="F8F8F8"/>
                </a:highlight>
                <a:latin typeface="Courier New"/>
                <a:ea typeface="Courier New"/>
                <a:cs typeface="Courier New"/>
                <a:sym typeface="Courier New"/>
              </a:rPr>
              <a:t> </a:t>
            </a:r>
            <a:r>
              <a:rPr lang="es" sz="950">
                <a:solidFill>
                  <a:srgbClr val="A67F5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LEFT</a:t>
            </a:r>
            <a:r>
              <a:rPr lang="es" sz="950">
                <a:solidFill>
                  <a:srgbClr val="A67F5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RIGHT</a:t>
            </a:r>
            <a:r>
              <a:rPr lang="es" sz="950">
                <a:solidFill>
                  <a:schemeClr val="dk2"/>
                </a:solidFill>
                <a:highlight>
                  <a:srgbClr val="F8F8F8"/>
                </a:highlight>
                <a:latin typeface="Courier New"/>
                <a:ea typeface="Courier New"/>
                <a:cs typeface="Courier New"/>
                <a:sym typeface="Courier New"/>
              </a:rPr>
              <a:t>} </a:t>
            </a:r>
            <a:r>
              <a:rPr lang="es" sz="950">
                <a:solidFill>
                  <a:srgbClr val="999999"/>
                </a:solidFill>
                <a:highlight>
                  <a:srgbClr val="F8F8F8"/>
                </a:highlight>
                <a:latin typeface="Courier New"/>
                <a:ea typeface="Courier New"/>
                <a:cs typeface="Courier New"/>
                <a:sym typeface="Courier New"/>
              </a:rPr>
              <a:t>[</a:t>
            </a:r>
            <a:r>
              <a:rPr lang="es" sz="950">
                <a:solidFill>
                  <a:srgbClr val="0077AA"/>
                </a:solidFill>
                <a:highlight>
                  <a:srgbClr val="F8F8F8"/>
                </a:highlight>
                <a:latin typeface="Courier New"/>
                <a:ea typeface="Courier New"/>
                <a:cs typeface="Courier New"/>
                <a:sym typeface="Courier New"/>
              </a:rPr>
              <a:t>OUTER</a:t>
            </a:r>
            <a:r>
              <a:rPr lang="es" sz="950">
                <a:solidFill>
                  <a:srgbClr val="999999"/>
                </a:solidFill>
                <a:highlight>
                  <a:srgbClr val="F8F8F8"/>
                </a:highlight>
                <a:latin typeface="Courier New"/>
                <a:ea typeface="Courier New"/>
                <a:cs typeface="Courier New"/>
                <a:sym typeface="Courier New"/>
              </a:rPr>
              <a:t>]]</a:t>
            </a:r>
            <a:r>
              <a:rPr lang="es" sz="950">
                <a:solidFill>
                  <a:schemeClr val="dk2"/>
                </a:solidFill>
                <a:highlight>
                  <a:srgbClr val="F8F8F8"/>
                </a:highlight>
                <a:latin typeface="Courier New"/>
                <a:ea typeface="Courier New"/>
                <a:cs typeface="Courier New"/>
                <a:sym typeface="Courier New"/>
              </a:rPr>
              <a:t> </a:t>
            </a:r>
            <a:r>
              <a:rPr lang="es" sz="950">
                <a:solidFill>
                  <a:srgbClr val="0077AA"/>
                </a:solidFill>
                <a:highlight>
                  <a:srgbClr val="F8F8F8"/>
                </a:highlight>
                <a:latin typeface="Courier New"/>
                <a:ea typeface="Courier New"/>
                <a:cs typeface="Courier New"/>
                <a:sym typeface="Courier New"/>
              </a:rPr>
              <a:t>JOIN</a:t>
            </a:r>
            <a:r>
              <a:rPr lang="es" sz="950">
                <a:solidFill>
                  <a:schemeClr val="dk2"/>
                </a:solidFill>
                <a:highlight>
                  <a:srgbClr val="F8F8F8"/>
                </a:highlight>
                <a:latin typeface="Courier New"/>
                <a:ea typeface="Courier New"/>
                <a:cs typeface="Courier New"/>
                <a:sym typeface="Courier New"/>
              </a:rPr>
              <a:t> </a:t>
            </a:r>
            <a:r>
              <a:rPr i="1" lang="es" sz="950">
                <a:solidFill>
                  <a:schemeClr val="dk2"/>
                </a:solidFill>
                <a:highlight>
                  <a:srgbClr val="F8F8F8"/>
                </a:highlight>
                <a:latin typeface="Courier New"/>
                <a:ea typeface="Courier New"/>
                <a:cs typeface="Courier New"/>
                <a:sym typeface="Courier New"/>
              </a:rPr>
              <a:t>table_factor</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rPr lang="es" sz="950">
                <a:solidFill>
                  <a:schemeClr val="dk2"/>
                </a:solidFill>
                <a:highlight>
                  <a:srgbClr val="F8F8F8"/>
                </a:highlight>
                <a:latin typeface="Courier New"/>
                <a:ea typeface="Courier New"/>
                <a:cs typeface="Courier New"/>
                <a:sym typeface="Courier New"/>
              </a:rPr>
              <a:t>}</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0"/>
              </a:spcAft>
              <a:buNone/>
            </a:pPr>
            <a:r>
              <a:t/>
            </a:r>
            <a:endParaRPr sz="950">
              <a:solidFill>
                <a:schemeClr val="dk2"/>
              </a:solidFill>
              <a:highlight>
                <a:srgbClr val="F8F8F8"/>
              </a:highlight>
              <a:latin typeface="Courier New"/>
              <a:ea typeface="Courier New"/>
              <a:cs typeface="Courier New"/>
              <a:sym typeface="Courier New"/>
            </a:endParaRPr>
          </a:p>
          <a:p>
            <a:pPr indent="0" lvl="0" marL="0" rtl="0" algn="l">
              <a:spcBef>
                <a:spcPts val="1200"/>
              </a:spcBef>
              <a:spcAft>
                <a:spcPts val="1200"/>
              </a:spcAft>
              <a:buNone/>
            </a:pPr>
            <a:r>
              <a:t/>
            </a:r>
            <a:endParaRPr sz="2200">
              <a:solidFill>
                <a:srgbClr val="0000FF"/>
              </a:solidFill>
              <a:latin typeface="Arial"/>
              <a:ea typeface="Arial"/>
              <a:cs typeface="Arial"/>
              <a:sym typeface="Arial"/>
            </a:endParaRPr>
          </a:p>
        </p:txBody>
      </p:sp>
      <p:sp>
        <p:nvSpPr>
          <p:cNvPr id="702" name="Google Shape;702;p110"/>
          <p:cNvSpPr txBox="1"/>
          <p:nvPr/>
        </p:nvSpPr>
        <p:spPr>
          <a:xfrm>
            <a:off x="3512850" y="130100"/>
            <a:ext cx="5327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s" sz="1800">
                <a:solidFill>
                  <a:schemeClr val="dk2"/>
                </a:solidFill>
              </a:rPr>
              <a:t>Se desea encontrar si hay algún estudiante que haya matriculado pero que no haya recibido ningún curso</a:t>
            </a:r>
            <a:endParaRPr sz="1800">
              <a:solidFill>
                <a:schemeClr val="dk2"/>
              </a:solidFill>
            </a:endParaRPr>
          </a:p>
          <a:p>
            <a:pPr indent="0" lvl="0" marL="0" rtl="0" algn="l">
              <a:spcBef>
                <a:spcPts val="0"/>
              </a:spcBef>
              <a:spcAft>
                <a:spcPts val="0"/>
              </a:spcAft>
              <a:buNone/>
            </a:pPr>
            <a:r>
              <a:t/>
            </a:r>
            <a:endParaRPr sz="1800"/>
          </a:p>
        </p:txBody>
      </p:sp>
      <p:sp>
        <p:nvSpPr>
          <p:cNvPr id="703" name="Google Shape;703;p110"/>
          <p:cNvSpPr txBox="1"/>
          <p:nvPr/>
        </p:nvSpPr>
        <p:spPr>
          <a:xfrm>
            <a:off x="3760675" y="1592250"/>
            <a:ext cx="39069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200">
                <a:solidFill>
                  <a:schemeClr val="accent5"/>
                </a:solidFill>
                <a:highlight>
                  <a:srgbClr val="E5E5E5"/>
                </a:highlight>
                <a:uFill>
                  <a:noFill/>
                </a:uFill>
                <a:latin typeface="Courier New"/>
                <a:ea typeface="Courier New"/>
                <a:cs typeface="Courier New"/>
                <a:sym typeface="Courier New"/>
                <a:hlinkClick r:id="rId3">
                  <a:extLst>
                    <a:ext uri="{A12FA001-AC4F-418D-AE19-62706E023703}">
                      <ahyp:hlinkClr val="tx"/>
                    </a:ext>
                  </a:extLst>
                </a:hlinkClick>
              </a:rPr>
              <a:t>SELECT</a:t>
            </a:r>
            <a:r>
              <a:rPr lang="es" sz="2200">
                <a:solidFill>
                  <a:srgbClr val="444444"/>
                </a:solidFill>
                <a:highlight>
                  <a:srgbClr val="E5E5E5"/>
                </a:highlight>
                <a:latin typeface="Courier New"/>
                <a:ea typeface="Courier New"/>
                <a:cs typeface="Courier New"/>
                <a:sym typeface="Courier New"/>
              </a:rPr>
              <a:t> </a:t>
            </a:r>
            <a:r>
              <a:rPr lang="es" sz="2200">
                <a:solidFill>
                  <a:srgbClr val="FF00FF"/>
                </a:solidFill>
                <a:highlight>
                  <a:srgbClr val="E5E5E5"/>
                </a:highlight>
                <a:latin typeface="Courier New"/>
                <a:ea typeface="Courier New"/>
                <a:cs typeface="Courier New"/>
                <a:sym typeface="Courier New"/>
              </a:rPr>
              <a:t>*</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FROM</a:t>
            </a:r>
            <a:r>
              <a:rPr lang="es" sz="2200">
                <a:solidFill>
                  <a:srgbClr val="444444"/>
                </a:solidFill>
                <a:highlight>
                  <a:srgbClr val="E5E5E5"/>
                </a:highlight>
                <a:latin typeface="Courier New"/>
                <a:ea typeface="Courier New"/>
                <a:cs typeface="Courier New"/>
                <a:sym typeface="Courier New"/>
              </a:rPr>
              <a:t> student </a:t>
            </a:r>
            <a:r>
              <a:rPr lang="es" sz="2200">
                <a:solidFill>
                  <a:srgbClr val="770088"/>
                </a:solidFill>
                <a:highlight>
                  <a:srgbClr val="E5E5E5"/>
                </a:highlight>
                <a:latin typeface="Courier New"/>
                <a:ea typeface="Courier New"/>
                <a:cs typeface="Courier New"/>
                <a:sym typeface="Courier New"/>
              </a:rPr>
              <a:t>NATURAL</a:t>
            </a:r>
            <a:r>
              <a:rPr lang="es" sz="2200">
                <a:solidFill>
                  <a:srgbClr val="444444"/>
                </a:solidFill>
                <a:highlight>
                  <a:srgbClr val="E5E5E5"/>
                </a:highlight>
                <a:latin typeface="Courier New"/>
                <a:ea typeface="Courier New"/>
                <a:cs typeface="Courier New"/>
                <a:sym typeface="Courier New"/>
              </a:rPr>
              <a:t> RIGHT </a:t>
            </a:r>
            <a:r>
              <a:rPr lang="es" sz="2200">
                <a:solidFill>
                  <a:srgbClr val="770088"/>
                </a:solidFill>
                <a:highlight>
                  <a:srgbClr val="E5E5E5"/>
                </a:highlight>
                <a:latin typeface="Courier New"/>
                <a:ea typeface="Courier New"/>
                <a:cs typeface="Courier New"/>
                <a:sym typeface="Courier New"/>
              </a:rPr>
              <a:t>OUTER</a:t>
            </a:r>
            <a:r>
              <a:rPr lang="es" sz="2200">
                <a:solidFill>
                  <a:srgbClr val="444444"/>
                </a:solidFill>
                <a:highlight>
                  <a:srgbClr val="E5E5E5"/>
                </a:highlight>
                <a:latin typeface="Courier New"/>
                <a:ea typeface="Courier New"/>
                <a:cs typeface="Courier New"/>
                <a:sym typeface="Courier New"/>
              </a:rPr>
              <a:t> </a:t>
            </a:r>
            <a:r>
              <a:rPr lang="es" sz="2200">
                <a:solidFill>
                  <a:srgbClr val="770088"/>
                </a:solidFill>
                <a:highlight>
                  <a:srgbClr val="E5E5E5"/>
                </a:highlight>
                <a:latin typeface="Courier New"/>
                <a:ea typeface="Courier New"/>
                <a:cs typeface="Courier New"/>
                <a:sym typeface="Courier New"/>
              </a:rPr>
              <a:t>JOIN</a:t>
            </a:r>
            <a:r>
              <a:rPr lang="es" sz="2200">
                <a:solidFill>
                  <a:srgbClr val="444444"/>
                </a:solidFill>
                <a:highlight>
                  <a:srgbClr val="E5E5E5"/>
                </a:highlight>
                <a:latin typeface="Courier New"/>
                <a:ea typeface="Courier New"/>
                <a:cs typeface="Courier New"/>
                <a:sym typeface="Courier New"/>
              </a:rPr>
              <a:t> takes;</a:t>
            </a:r>
            <a:endParaRPr/>
          </a:p>
        </p:txBody>
      </p:sp>
      <p:sp>
        <p:nvSpPr>
          <p:cNvPr id="704" name="Google Shape;704;p110"/>
          <p:cNvSpPr txBox="1"/>
          <p:nvPr/>
        </p:nvSpPr>
        <p:spPr>
          <a:xfrm>
            <a:off x="3883425" y="3323375"/>
            <a:ext cx="424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705" name="Google Shape;705;p110"/>
          <p:cNvSpPr txBox="1"/>
          <p:nvPr/>
        </p:nvSpPr>
        <p:spPr>
          <a:xfrm>
            <a:off x="3760675" y="2792850"/>
            <a:ext cx="5111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Para la misma pregunta, la consulta planteada es un error, dado que el recorrido de dominios empieza por la derecha, o sea, por la relación takes y por tanto solo tendrá en cuenta las tuplas asociadas a los estudiantes que tomaron un curso, pero no aquellas asociadas a los estudiantes matriculados.</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111"/>
          <p:cNvPicPr preferRelativeResize="0"/>
          <p:nvPr/>
        </p:nvPicPr>
        <p:blipFill>
          <a:blip r:embed="rId3">
            <a:alphaModFix/>
          </a:blip>
          <a:stretch>
            <a:fillRect/>
          </a:stretch>
        </p:blipFill>
        <p:spPr>
          <a:xfrm>
            <a:off x="161050" y="603425"/>
            <a:ext cx="2247900" cy="3790950"/>
          </a:xfrm>
          <a:prstGeom prst="rect">
            <a:avLst/>
          </a:prstGeom>
          <a:noFill/>
          <a:ln>
            <a:noFill/>
          </a:ln>
        </p:spPr>
      </p:pic>
      <p:pic>
        <p:nvPicPr>
          <p:cNvPr id="711" name="Google Shape;711;p111"/>
          <p:cNvPicPr preferRelativeResize="0"/>
          <p:nvPr/>
        </p:nvPicPr>
        <p:blipFill>
          <a:blip r:embed="rId4">
            <a:alphaModFix/>
          </a:blip>
          <a:stretch>
            <a:fillRect/>
          </a:stretch>
        </p:blipFill>
        <p:spPr>
          <a:xfrm>
            <a:off x="3202775" y="152400"/>
            <a:ext cx="2332944" cy="4838699"/>
          </a:xfrm>
          <a:prstGeom prst="rect">
            <a:avLst/>
          </a:prstGeom>
          <a:noFill/>
          <a:ln>
            <a:noFill/>
          </a:ln>
        </p:spPr>
      </p:pic>
      <p:sp>
        <p:nvSpPr>
          <p:cNvPr id="712" name="Google Shape;712;p111"/>
          <p:cNvSpPr txBox="1"/>
          <p:nvPr/>
        </p:nvSpPr>
        <p:spPr>
          <a:xfrm>
            <a:off x="2472000" y="1847500"/>
            <a:ext cx="7977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lt2"/>
                </a:solidFill>
                <a:latin typeface="Source Sans Pro"/>
                <a:ea typeface="Source Sans Pro"/>
                <a:cs typeface="Source Sans Pro"/>
                <a:sym typeface="Source Sans Pro"/>
              </a:rPr>
              <a:t>RIGHT</a:t>
            </a:r>
            <a:endParaRPr sz="1800">
              <a:solidFill>
                <a:schemeClr val="lt2"/>
              </a:solidFill>
              <a:latin typeface="Source Sans Pro"/>
              <a:ea typeface="Source Sans Pro"/>
              <a:cs typeface="Source Sans Pro"/>
              <a:sym typeface="Source Sans Pro"/>
            </a:endParaRPr>
          </a:p>
        </p:txBody>
      </p:sp>
      <p:pic>
        <p:nvPicPr>
          <p:cNvPr id="713" name="Google Shape;713;p111"/>
          <p:cNvPicPr preferRelativeResize="0"/>
          <p:nvPr/>
        </p:nvPicPr>
        <p:blipFill>
          <a:blip r:embed="rId5">
            <a:alphaModFix/>
          </a:blip>
          <a:stretch>
            <a:fillRect/>
          </a:stretch>
        </p:blipFill>
        <p:spPr>
          <a:xfrm>
            <a:off x="6028225" y="152400"/>
            <a:ext cx="3115776" cy="4838700"/>
          </a:xfrm>
          <a:prstGeom prst="rect">
            <a:avLst/>
          </a:prstGeom>
          <a:noFill/>
          <a:ln>
            <a:noFill/>
          </a:ln>
        </p:spPr>
      </p:pic>
      <p:sp>
        <p:nvSpPr>
          <p:cNvPr id="714" name="Google Shape;714;p111"/>
          <p:cNvSpPr txBox="1"/>
          <p:nvPr/>
        </p:nvSpPr>
        <p:spPr>
          <a:xfrm>
            <a:off x="5634525" y="1847500"/>
            <a:ext cx="2949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700">
                <a:solidFill>
                  <a:srgbClr val="FF0000"/>
                </a:solidFill>
                <a:latin typeface="Source Sans Pro"/>
                <a:ea typeface="Source Sans Pro"/>
                <a:cs typeface="Source Sans Pro"/>
                <a:sym typeface="Source Sans Pro"/>
              </a:rPr>
              <a:t>?</a:t>
            </a:r>
            <a:endParaRPr sz="3700">
              <a:solidFill>
                <a:srgbClr val="FF0000"/>
              </a:solidFill>
              <a:latin typeface="Source Sans Pro"/>
              <a:ea typeface="Source Sans Pro"/>
              <a:cs typeface="Source Sans Pro"/>
              <a:sym typeface="Source Sans Pr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112"/>
          <p:cNvPicPr preferRelativeResize="0"/>
          <p:nvPr/>
        </p:nvPicPr>
        <p:blipFill>
          <a:blip r:embed="rId3">
            <a:alphaModFix/>
          </a:blip>
          <a:stretch>
            <a:fillRect/>
          </a:stretch>
        </p:blipFill>
        <p:spPr>
          <a:xfrm>
            <a:off x="2163200" y="367350"/>
            <a:ext cx="5252909" cy="43090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DDL: Bloque I</a:t>
            </a:r>
            <a:endParaRPr/>
          </a:p>
        </p:txBody>
      </p:sp>
      <p:sp>
        <p:nvSpPr>
          <p:cNvPr id="309" name="Google Shape;309;p5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Contenidos referentes al lenguaje de definición de datos en SQL.</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s" sz="1400"/>
              <a:t>Creando una Base de Datos</a:t>
            </a:r>
            <a:endParaRPr sz="1400"/>
          </a:p>
          <a:p>
            <a:pPr indent="-317500" lvl="0" marL="457200" rtl="0" algn="l">
              <a:spcBef>
                <a:spcPts val="0"/>
              </a:spcBef>
              <a:spcAft>
                <a:spcPts val="0"/>
              </a:spcAft>
              <a:buSzPts val="1400"/>
              <a:buAutoNum type="arabicPeriod"/>
            </a:pPr>
            <a:r>
              <a:rPr lang="es" sz="1400"/>
              <a:t>Mostrando y usando una Base de Datos</a:t>
            </a:r>
            <a:endParaRPr sz="1400"/>
          </a:p>
          <a:p>
            <a:pPr indent="-317500" lvl="0" marL="457200" rtl="0" algn="l">
              <a:spcBef>
                <a:spcPts val="0"/>
              </a:spcBef>
              <a:spcAft>
                <a:spcPts val="0"/>
              </a:spcAft>
              <a:buSzPts val="1400"/>
              <a:buAutoNum type="arabicPeriod"/>
            </a:pPr>
            <a:r>
              <a:rPr lang="es" sz="1400"/>
              <a:t>Modificando una base de datos.</a:t>
            </a:r>
            <a:endParaRPr sz="1400"/>
          </a:p>
          <a:p>
            <a:pPr indent="-317500" lvl="0" marL="457200" rtl="0" algn="l">
              <a:spcBef>
                <a:spcPts val="0"/>
              </a:spcBef>
              <a:spcAft>
                <a:spcPts val="0"/>
              </a:spcAft>
              <a:buSzPts val="1400"/>
              <a:buAutoNum type="arabicPeriod"/>
            </a:pPr>
            <a:r>
              <a:rPr lang="es" sz="1400"/>
              <a:t>Borrando una Base de datos</a:t>
            </a:r>
            <a:endParaRPr sz="1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a:p>
        </p:txBody>
      </p:sp>
      <p:pic>
        <p:nvPicPr>
          <p:cNvPr id="310" name="Google Shape;310;p59"/>
          <p:cNvPicPr preferRelativeResize="0"/>
          <p:nvPr/>
        </p:nvPicPr>
        <p:blipFill>
          <a:blip r:embed="rId3">
            <a:alphaModFix/>
          </a:blip>
          <a:stretch>
            <a:fillRect/>
          </a:stretch>
        </p:blipFill>
        <p:spPr>
          <a:xfrm>
            <a:off x="3867275" y="71250"/>
            <a:ext cx="4544925" cy="4838699"/>
          </a:xfrm>
          <a:prstGeom prst="rect">
            <a:avLst/>
          </a:prstGeom>
          <a:noFill/>
          <a:ln>
            <a:noFill/>
          </a:ln>
        </p:spPr>
      </p:pic>
      <p:cxnSp>
        <p:nvCxnSpPr>
          <p:cNvPr id="311" name="Google Shape;311;p59"/>
          <p:cNvCxnSpPr/>
          <p:nvPr/>
        </p:nvCxnSpPr>
        <p:spPr>
          <a:xfrm flipH="1" rot="10800000">
            <a:off x="2517975" y="227225"/>
            <a:ext cx="1998600" cy="2546400"/>
          </a:xfrm>
          <a:prstGeom prst="straightConnector1">
            <a:avLst/>
          </a:prstGeom>
          <a:noFill/>
          <a:ln cap="flat" cmpd="sng" w="9525">
            <a:solidFill>
              <a:srgbClr val="FF0000"/>
            </a:solidFill>
            <a:prstDash val="solid"/>
            <a:round/>
            <a:headEnd len="med" w="med" type="none"/>
            <a:tailEnd len="med" w="med" type="triangle"/>
          </a:ln>
        </p:spPr>
      </p:cxnSp>
      <p:cxnSp>
        <p:nvCxnSpPr>
          <p:cNvPr id="312" name="Google Shape;312;p59"/>
          <p:cNvCxnSpPr>
            <a:stCxn id="309" idx="3"/>
          </p:cNvCxnSpPr>
          <p:nvPr/>
        </p:nvCxnSpPr>
        <p:spPr>
          <a:xfrm flipH="1" rot="10800000">
            <a:off x="3119700" y="585000"/>
            <a:ext cx="1888200" cy="2394300"/>
          </a:xfrm>
          <a:prstGeom prst="straightConnector1">
            <a:avLst/>
          </a:prstGeom>
          <a:noFill/>
          <a:ln cap="flat" cmpd="sng" w="9525">
            <a:solidFill>
              <a:srgbClr val="FF0000"/>
            </a:solidFill>
            <a:prstDash val="solid"/>
            <a:round/>
            <a:headEnd len="med" w="med" type="none"/>
            <a:tailEnd len="med" w="med" type="triangle"/>
          </a:ln>
        </p:spPr>
      </p:cxnSp>
      <p:cxnSp>
        <p:nvCxnSpPr>
          <p:cNvPr id="313" name="Google Shape;313;p59"/>
          <p:cNvCxnSpPr>
            <a:stCxn id="309" idx="3"/>
          </p:cNvCxnSpPr>
          <p:nvPr/>
        </p:nvCxnSpPr>
        <p:spPr>
          <a:xfrm>
            <a:off x="3119700" y="2979300"/>
            <a:ext cx="883800" cy="811500"/>
          </a:xfrm>
          <a:prstGeom prst="straightConnector1">
            <a:avLst/>
          </a:prstGeom>
          <a:noFill/>
          <a:ln cap="flat" cmpd="sng" w="9525">
            <a:solidFill>
              <a:srgbClr val="FF0000"/>
            </a:solidFill>
            <a:prstDash val="solid"/>
            <a:round/>
            <a:headEnd len="med" w="med" type="none"/>
            <a:tailEnd len="med" w="med" type="triangle"/>
          </a:ln>
        </p:spPr>
      </p:cxnSp>
      <p:cxnSp>
        <p:nvCxnSpPr>
          <p:cNvPr id="314" name="Google Shape;314;p59"/>
          <p:cNvCxnSpPr/>
          <p:nvPr/>
        </p:nvCxnSpPr>
        <p:spPr>
          <a:xfrm>
            <a:off x="2629575" y="3849000"/>
            <a:ext cx="1887000" cy="253500"/>
          </a:xfrm>
          <a:prstGeom prst="straightConnector1">
            <a:avLst/>
          </a:prstGeom>
          <a:noFill/>
          <a:ln cap="flat" cmpd="sng" w="9525">
            <a:solidFill>
              <a:srgbClr val="FF0000"/>
            </a:solidFill>
            <a:prstDash val="solid"/>
            <a:round/>
            <a:headEnd len="med" w="med" type="none"/>
            <a:tailEnd len="med" w="med" type="triangle"/>
          </a:ln>
        </p:spPr>
      </p:cxnSp>
      <p:cxnSp>
        <p:nvCxnSpPr>
          <p:cNvPr id="315" name="Google Shape;315;p59"/>
          <p:cNvCxnSpPr/>
          <p:nvPr/>
        </p:nvCxnSpPr>
        <p:spPr>
          <a:xfrm>
            <a:off x="2467250" y="4275100"/>
            <a:ext cx="2039100" cy="172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724" name="Shape 724"/>
        <p:cNvGrpSpPr/>
        <p:nvPr/>
      </p:nvGrpSpPr>
      <p:grpSpPr>
        <a:xfrm>
          <a:off x="0" y="0"/>
          <a:ext cx="0" cy="0"/>
          <a:chOff x="0" y="0"/>
          <a:chExt cx="0" cy="0"/>
        </a:xfrm>
      </p:grpSpPr>
      <p:sp>
        <p:nvSpPr>
          <p:cNvPr id="725" name="Google Shape;725;p11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Operación: Agregación  en SQL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2000"/>
              <a:t>AGREGACIÓN</a:t>
            </a:r>
            <a:endParaRPr sz="2000"/>
          </a:p>
        </p:txBody>
      </p:sp>
      <p:sp>
        <p:nvSpPr>
          <p:cNvPr id="731" name="Google Shape;731;p114"/>
          <p:cNvSpPr txBox="1"/>
          <p:nvPr>
            <p:ph idx="1" type="body"/>
          </p:nvPr>
        </p:nvSpPr>
        <p:spPr>
          <a:xfrm>
            <a:off x="264900" y="1373625"/>
            <a:ext cx="28080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s" sz="950">
                <a:solidFill>
                  <a:schemeClr val="dk2"/>
                </a:solidFill>
                <a:highlight>
                  <a:srgbClr val="F8F8F8"/>
                </a:highlight>
                <a:latin typeface="Courier New"/>
                <a:ea typeface="Courier New"/>
                <a:cs typeface="Courier New"/>
                <a:sym typeface="Courier New"/>
              </a:rPr>
              <a:t>fUNCIONES EN MySQL</a:t>
            </a:r>
            <a:endParaRPr sz="2200">
              <a:solidFill>
                <a:srgbClr val="0000FF"/>
              </a:solidFill>
              <a:latin typeface="Arial"/>
              <a:ea typeface="Arial"/>
              <a:cs typeface="Arial"/>
              <a:sym typeface="Arial"/>
            </a:endParaRPr>
          </a:p>
        </p:txBody>
      </p:sp>
      <p:sp>
        <p:nvSpPr>
          <p:cNvPr id="732" name="Google Shape;732;p114"/>
          <p:cNvSpPr txBox="1"/>
          <p:nvPr/>
        </p:nvSpPr>
        <p:spPr>
          <a:xfrm>
            <a:off x="3622475" y="791675"/>
            <a:ext cx="53271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a:p>
        </p:txBody>
      </p:sp>
      <p:sp>
        <p:nvSpPr>
          <p:cNvPr id="733" name="Google Shape;733;p114"/>
          <p:cNvSpPr txBox="1"/>
          <p:nvPr/>
        </p:nvSpPr>
        <p:spPr>
          <a:xfrm>
            <a:off x="2630700" y="132725"/>
            <a:ext cx="6388800" cy="10131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Clr>
                <a:schemeClr val="dk2"/>
              </a:buClr>
              <a:buSzPts val="1100"/>
              <a:buFont typeface="Arial"/>
              <a:buNone/>
            </a:pPr>
            <a:r>
              <a:rPr lang="es" sz="2600">
                <a:solidFill>
                  <a:schemeClr val="dk2"/>
                </a:solidFill>
                <a:latin typeface="Calibri"/>
                <a:ea typeface="Calibri"/>
                <a:cs typeface="Calibri"/>
                <a:sym typeface="Calibri"/>
              </a:rPr>
              <a:t>Encontrar  la suma de todos los sueldos de los profesores.</a:t>
            </a:r>
            <a:endParaRPr b="1">
              <a:solidFill>
                <a:schemeClr val="dk2"/>
              </a:solidFill>
            </a:endParaRPr>
          </a:p>
        </p:txBody>
      </p:sp>
      <p:sp>
        <p:nvSpPr>
          <p:cNvPr id="734" name="Google Shape;734;p114"/>
          <p:cNvSpPr txBox="1"/>
          <p:nvPr/>
        </p:nvSpPr>
        <p:spPr>
          <a:xfrm>
            <a:off x="2792800" y="1274450"/>
            <a:ext cx="544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SELECT SUM(salary) FROM `instructor` </a:t>
            </a:r>
            <a:endParaRPr sz="2300"/>
          </a:p>
        </p:txBody>
      </p:sp>
      <p:sp>
        <p:nvSpPr>
          <p:cNvPr id="735" name="Google Shape;735;p114"/>
          <p:cNvSpPr txBox="1"/>
          <p:nvPr/>
        </p:nvSpPr>
        <p:spPr>
          <a:xfrm>
            <a:off x="2630700" y="2181200"/>
            <a:ext cx="6318900" cy="10131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800"/>
              </a:spcBef>
              <a:spcAft>
                <a:spcPts val="0"/>
              </a:spcAft>
              <a:buNone/>
            </a:pPr>
            <a:r>
              <a:rPr lang="es" sz="2600">
                <a:solidFill>
                  <a:schemeClr val="dk2"/>
                </a:solidFill>
                <a:latin typeface="Calibri"/>
                <a:ea typeface="Calibri"/>
                <a:cs typeface="Calibri"/>
                <a:sym typeface="Calibri"/>
              </a:rPr>
              <a:t>Encontrar el sueldo medio de los distintos  departamentos.</a:t>
            </a:r>
            <a:endParaRPr>
              <a:solidFill>
                <a:schemeClr val="dk2"/>
              </a:solidFill>
            </a:endParaRPr>
          </a:p>
        </p:txBody>
      </p:sp>
      <p:sp>
        <p:nvSpPr>
          <p:cNvPr id="736" name="Google Shape;736;p114"/>
          <p:cNvSpPr txBox="1"/>
          <p:nvPr/>
        </p:nvSpPr>
        <p:spPr>
          <a:xfrm>
            <a:off x="2792800" y="3640225"/>
            <a:ext cx="591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SELECT AVG(budget) FROM `department` </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sz="2000"/>
              <a:t>AGREGACIÓN</a:t>
            </a:r>
            <a:endParaRPr sz="2000"/>
          </a:p>
        </p:txBody>
      </p:sp>
      <p:sp>
        <p:nvSpPr>
          <p:cNvPr id="742" name="Google Shape;742;p115"/>
          <p:cNvSpPr txBox="1"/>
          <p:nvPr>
            <p:ph idx="1" type="body"/>
          </p:nvPr>
        </p:nvSpPr>
        <p:spPr>
          <a:xfrm>
            <a:off x="264900" y="1373625"/>
            <a:ext cx="2808000" cy="3171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i="1" lang="es" sz="950">
                <a:solidFill>
                  <a:schemeClr val="dk2"/>
                </a:solidFill>
                <a:highlight>
                  <a:srgbClr val="F8F8F8"/>
                </a:highlight>
                <a:latin typeface="Courier New"/>
                <a:ea typeface="Courier New"/>
                <a:cs typeface="Courier New"/>
                <a:sym typeface="Courier New"/>
              </a:rPr>
              <a:t>fUNCIONES EN MySQL</a:t>
            </a:r>
            <a:endParaRPr sz="2200">
              <a:solidFill>
                <a:srgbClr val="0000FF"/>
              </a:solidFill>
              <a:latin typeface="Arial"/>
              <a:ea typeface="Arial"/>
              <a:cs typeface="Arial"/>
              <a:sym typeface="Arial"/>
            </a:endParaRPr>
          </a:p>
        </p:txBody>
      </p:sp>
      <p:sp>
        <p:nvSpPr>
          <p:cNvPr id="743" name="Google Shape;743;p115"/>
          <p:cNvSpPr txBox="1"/>
          <p:nvPr/>
        </p:nvSpPr>
        <p:spPr>
          <a:xfrm>
            <a:off x="3622475" y="791675"/>
            <a:ext cx="53271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t/>
            </a:r>
            <a:endParaRPr/>
          </a:p>
        </p:txBody>
      </p:sp>
      <p:sp>
        <p:nvSpPr>
          <p:cNvPr id="744" name="Google Shape;744;p115"/>
          <p:cNvSpPr txBox="1"/>
          <p:nvPr/>
        </p:nvSpPr>
        <p:spPr>
          <a:xfrm>
            <a:off x="2639850" y="1411750"/>
            <a:ext cx="6388800" cy="1013100"/>
          </a:xfrm>
          <a:prstGeom prst="rect">
            <a:avLst/>
          </a:prstGeom>
          <a:noFill/>
          <a:ln>
            <a:noFill/>
          </a:ln>
        </p:spPr>
        <p:txBody>
          <a:bodyPr anchorCtr="0" anchor="t" bIns="91425" lIns="91425" spcFirstLastPara="1" rIns="91425" wrap="square" tIns="91425">
            <a:spAutoFit/>
          </a:bodyPr>
          <a:lstStyle/>
          <a:p>
            <a:pPr indent="0" lvl="0" marL="0" rtl="0" algn="l">
              <a:lnSpc>
                <a:spcPct val="107000"/>
              </a:lnSpc>
              <a:spcBef>
                <a:spcPts val="0"/>
              </a:spcBef>
              <a:spcAft>
                <a:spcPts val="0"/>
              </a:spcAft>
              <a:buClr>
                <a:schemeClr val="dk2"/>
              </a:buClr>
              <a:buSzPts val="1100"/>
              <a:buFont typeface="Arial"/>
              <a:buNone/>
            </a:pPr>
            <a:r>
              <a:rPr lang="es" sz="2600">
                <a:solidFill>
                  <a:schemeClr val="dk2"/>
                </a:solidFill>
                <a:latin typeface="Calibri"/>
                <a:ea typeface="Calibri"/>
                <a:cs typeface="Calibri"/>
                <a:sym typeface="Calibri"/>
              </a:rPr>
              <a:t>Colocar todas las letras de un campo en letra capital</a:t>
            </a:r>
            <a:endParaRPr b="1">
              <a:solidFill>
                <a:schemeClr val="dk2"/>
              </a:solidFill>
            </a:endParaRPr>
          </a:p>
        </p:txBody>
      </p:sp>
      <p:sp>
        <p:nvSpPr>
          <p:cNvPr id="745" name="Google Shape;745;p115"/>
          <p:cNvSpPr txBox="1"/>
          <p:nvPr/>
        </p:nvSpPr>
        <p:spPr>
          <a:xfrm>
            <a:off x="2801925" y="2845825"/>
            <a:ext cx="5444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300"/>
              <a:t>SELECT UPPER(dept_name) FROM `instructor` </a:t>
            </a:r>
            <a:endParaRPr sz="23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16"/>
          <p:cNvSpPr txBox="1"/>
          <p:nvPr/>
        </p:nvSpPr>
        <p:spPr>
          <a:xfrm>
            <a:off x="2022950" y="2250500"/>
            <a:ext cx="5781300" cy="12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5000">
                <a:solidFill>
                  <a:schemeClr val="lt2"/>
                </a:solidFill>
                <a:latin typeface="Roboto"/>
                <a:ea typeface="Roboto"/>
                <a:cs typeface="Roboto"/>
                <a:sym typeface="Roboto"/>
              </a:rPr>
              <a:t>GRACIAS</a:t>
            </a:r>
            <a:endParaRPr sz="5000">
              <a:solidFill>
                <a:schemeClr val="l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DDL: Bloque II (a)</a:t>
            </a:r>
            <a:endParaRPr/>
          </a:p>
        </p:txBody>
      </p:sp>
      <p:sp>
        <p:nvSpPr>
          <p:cNvPr id="321" name="Google Shape;321;p6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Contenidos referentes al lenguaje de definición de datos en SQL.</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s" sz="1400"/>
              <a:t>Creando una  Tabla (relación)</a:t>
            </a:r>
            <a:endParaRPr sz="1400"/>
          </a:p>
          <a:p>
            <a:pPr indent="-317500" lvl="1" marL="914400" rtl="0" algn="l">
              <a:spcBef>
                <a:spcPts val="0"/>
              </a:spcBef>
              <a:spcAft>
                <a:spcPts val="0"/>
              </a:spcAft>
              <a:buSzPts val="1400"/>
              <a:buAutoNum type="alphaLcPeriod"/>
            </a:pPr>
            <a:r>
              <a:rPr lang="es" sz="1400"/>
              <a:t>Creando un index</a:t>
            </a:r>
            <a:endParaRPr sz="1400"/>
          </a:p>
          <a:p>
            <a:pPr indent="-317500" lvl="1" marL="914400" rtl="0" algn="l">
              <a:spcBef>
                <a:spcPts val="0"/>
              </a:spcBef>
              <a:spcAft>
                <a:spcPts val="0"/>
              </a:spcAft>
              <a:buSzPts val="1400"/>
              <a:buAutoNum type="alphaLcPeriod"/>
            </a:pPr>
            <a:r>
              <a:rPr lang="es" sz="1400"/>
              <a:t>Eliminando un index</a:t>
            </a:r>
            <a:endParaRPr sz="1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a:p>
        </p:txBody>
      </p:sp>
      <p:pic>
        <p:nvPicPr>
          <p:cNvPr id="322" name="Google Shape;322;p60"/>
          <p:cNvPicPr preferRelativeResize="0"/>
          <p:nvPr/>
        </p:nvPicPr>
        <p:blipFill>
          <a:blip r:embed="rId3">
            <a:alphaModFix/>
          </a:blip>
          <a:stretch>
            <a:fillRect/>
          </a:stretch>
        </p:blipFill>
        <p:spPr>
          <a:xfrm>
            <a:off x="3338875" y="132125"/>
            <a:ext cx="5519725" cy="47633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DDL: Bloque II (b)</a:t>
            </a:r>
            <a:endParaRPr/>
          </a:p>
        </p:txBody>
      </p:sp>
      <p:sp>
        <p:nvSpPr>
          <p:cNvPr id="328" name="Google Shape;328;p6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Contenidos referentes al lenguaje de definición de datos en SQL.</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s" sz="1400"/>
              <a:t>Mostrando la estructura de una Tabla </a:t>
            </a:r>
            <a:endParaRPr sz="1400"/>
          </a:p>
          <a:p>
            <a:pPr indent="-317500" lvl="0" marL="457200" rtl="0" algn="l">
              <a:spcBef>
                <a:spcPts val="0"/>
              </a:spcBef>
              <a:spcAft>
                <a:spcPts val="0"/>
              </a:spcAft>
              <a:buSzPts val="1400"/>
              <a:buAutoNum type="arabicPeriod"/>
            </a:pPr>
            <a:r>
              <a:rPr lang="es" sz="1400"/>
              <a:t>Modificando una Tabla </a:t>
            </a:r>
            <a:endParaRPr sz="1400"/>
          </a:p>
          <a:p>
            <a:pPr indent="-317500" lvl="0" marL="457200" rtl="0" algn="l">
              <a:spcBef>
                <a:spcPts val="0"/>
              </a:spcBef>
              <a:spcAft>
                <a:spcPts val="0"/>
              </a:spcAft>
              <a:buSzPts val="1400"/>
              <a:buAutoNum type="arabicPeriod"/>
            </a:pPr>
            <a:r>
              <a:rPr lang="es" sz="1400"/>
              <a:t>Borrando una Tabla </a:t>
            </a:r>
            <a:endParaRPr sz="1400"/>
          </a:p>
          <a:p>
            <a:pPr indent="0" lvl="0" marL="457200" rtl="0" algn="l">
              <a:spcBef>
                <a:spcPts val="1200"/>
              </a:spcBef>
              <a:spcAft>
                <a:spcPts val="0"/>
              </a:spcAft>
              <a:buNone/>
            </a:pPr>
            <a:r>
              <a:rPr lang="es" sz="1400"/>
              <a:t> (DROP TABLE)</a:t>
            </a:r>
            <a:endParaRPr sz="1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a:p>
        </p:txBody>
      </p:sp>
      <p:pic>
        <p:nvPicPr>
          <p:cNvPr id="329" name="Google Shape;329;p61"/>
          <p:cNvPicPr preferRelativeResize="0"/>
          <p:nvPr/>
        </p:nvPicPr>
        <p:blipFill>
          <a:blip r:embed="rId3">
            <a:alphaModFix/>
          </a:blip>
          <a:stretch>
            <a:fillRect/>
          </a:stretch>
        </p:blipFill>
        <p:spPr>
          <a:xfrm>
            <a:off x="3603500" y="91550"/>
            <a:ext cx="5204375"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DDL: Bloque III</a:t>
            </a:r>
            <a:endParaRPr/>
          </a:p>
        </p:txBody>
      </p:sp>
      <p:sp>
        <p:nvSpPr>
          <p:cNvPr id="335" name="Google Shape;335;p6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Contenidos referentes al lenguaje de definición de datos en SQL.</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lang="es" sz="1400"/>
              <a:t>Creando una  Vista</a:t>
            </a:r>
            <a:endParaRPr sz="1400"/>
          </a:p>
          <a:p>
            <a:pPr indent="-317500" lvl="0" marL="457200" rtl="0" algn="l">
              <a:spcBef>
                <a:spcPts val="0"/>
              </a:spcBef>
              <a:spcAft>
                <a:spcPts val="0"/>
              </a:spcAft>
              <a:buSzPts val="1400"/>
              <a:buAutoNum type="arabicPeriod"/>
            </a:pPr>
            <a:r>
              <a:rPr lang="es" sz="1400"/>
              <a:t>Mostrando una Vista</a:t>
            </a:r>
            <a:endParaRPr sz="1400"/>
          </a:p>
          <a:p>
            <a:pPr indent="-317500" lvl="0" marL="457200" rtl="0" algn="l">
              <a:spcBef>
                <a:spcPts val="0"/>
              </a:spcBef>
              <a:spcAft>
                <a:spcPts val="0"/>
              </a:spcAft>
              <a:buSzPts val="1400"/>
              <a:buAutoNum type="arabicPeriod"/>
            </a:pPr>
            <a:r>
              <a:rPr lang="es" sz="1400"/>
              <a:t>Modificando una Vista</a:t>
            </a:r>
            <a:endParaRPr sz="1400"/>
          </a:p>
          <a:p>
            <a:pPr indent="-317500" lvl="0" marL="457200" rtl="0" algn="l">
              <a:spcBef>
                <a:spcPts val="0"/>
              </a:spcBef>
              <a:spcAft>
                <a:spcPts val="0"/>
              </a:spcAft>
              <a:buSzPts val="1400"/>
              <a:buAutoNum type="arabicPeriod"/>
            </a:pPr>
            <a:r>
              <a:rPr lang="es" sz="1400"/>
              <a:t>Borrando una Vista</a:t>
            </a:r>
            <a:endParaRPr sz="1400"/>
          </a:p>
          <a:p>
            <a:pPr indent="0" lvl="0" marL="457200" rtl="0" algn="l">
              <a:spcBef>
                <a:spcPts val="1200"/>
              </a:spcBef>
              <a:spcAft>
                <a:spcPts val="0"/>
              </a:spcAft>
              <a:buNone/>
            </a:pPr>
            <a:r>
              <a:rPr lang="es" sz="1400"/>
              <a:t>DROP VIEW nombre-vista</a:t>
            </a:r>
            <a:endParaRPr sz="1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a:p>
        </p:txBody>
      </p:sp>
      <p:pic>
        <p:nvPicPr>
          <p:cNvPr id="336" name="Google Shape;336;p62"/>
          <p:cNvPicPr preferRelativeResize="0"/>
          <p:nvPr/>
        </p:nvPicPr>
        <p:blipFill>
          <a:blip r:embed="rId3">
            <a:alphaModFix/>
          </a:blip>
          <a:stretch>
            <a:fillRect/>
          </a:stretch>
        </p:blipFill>
        <p:spPr>
          <a:xfrm>
            <a:off x="3481750" y="196800"/>
            <a:ext cx="5458001" cy="4794301"/>
          </a:xfrm>
          <a:prstGeom prst="rect">
            <a:avLst/>
          </a:prstGeom>
          <a:noFill/>
          <a:ln>
            <a:noFill/>
          </a:ln>
        </p:spPr>
      </p:pic>
      <p:cxnSp>
        <p:nvCxnSpPr>
          <p:cNvPr id="337" name="Google Shape;337;p62"/>
          <p:cNvCxnSpPr/>
          <p:nvPr/>
        </p:nvCxnSpPr>
        <p:spPr>
          <a:xfrm flipH="1" rot="10800000">
            <a:off x="2365800" y="1403950"/>
            <a:ext cx="1653600" cy="1237800"/>
          </a:xfrm>
          <a:prstGeom prst="straightConnector1">
            <a:avLst/>
          </a:prstGeom>
          <a:noFill/>
          <a:ln cap="flat" cmpd="sng" w="9525">
            <a:solidFill>
              <a:srgbClr val="FF0000"/>
            </a:solidFill>
            <a:prstDash val="solid"/>
            <a:round/>
            <a:headEnd len="med" w="med" type="none"/>
            <a:tailEnd len="med" w="med" type="triangle"/>
          </a:ln>
        </p:spPr>
      </p:cxnSp>
      <p:cxnSp>
        <p:nvCxnSpPr>
          <p:cNvPr id="338" name="Google Shape;338;p62"/>
          <p:cNvCxnSpPr/>
          <p:nvPr/>
        </p:nvCxnSpPr>
        <p:spPr>
          <a:xfrm flipH="1" rot="10800000">
            <a:off x="2517975" y="1759100"/>
            <a:ext cx="1562400" cy="1166700"/>
          </a:xfrm>
          <a:prstGeom prst="straightConnector1">
            <a:avLst/>
          </a:prstGeom>
          <a:noFill/>
          <a:ln cap="flat" cmpd="sng" w="9525">
            <a:solidFill>
              <a:srgbClr val="FF0000"/>
            </a:solidFill>
            <a:prstDash val="solid"/>
            <a:round/>
            <a:headEnd len="med" w="med" type="none"/>
            <a:tailEnd len="med" w="med" type="triangle"/>
          </a:ln>
        </p:spPr>
      </p:cxnSp>
      <p:cxnSp>
        <p:nvCxnSpPr>
          <p:cNvPr id="339" name="Google Shape;339;p62"/>
          <p:cNvCxnSpPr/>
          <p:nvPr/>
        </p:nvCxnSpPr>
        <p:spPr>
          <a:xfrm flipH="1" rot="10800000">
            <a:off x="2639725" y="2702550"/>
            <a:ext cx="1268100" cy="456600"/>
          </a:xfrm>
          <a:prstGeom prst="straightConnector1">
            <a:avLst/>
          </a:prstGeom>
          <a:noFill/>
          <a:ln cap="flat" cmpd="sng" w="9525">
            <a:solidFill>
              <a:srgbClr val="FF0000"/>
            </a:solidFill>
            <a:prstDash val="solid"/>
            <a:round/>
            <a:headEnd len="med" w="med" type="none"/>
            <a:tailEnd len="med" w="med" type="triangle"/>
          </a:ln>
        </p:spPr>
      </p:cxnSp>
      <p:cxnSp>
        <p:nvCxnSpPr>
          <p:cNvPr id="340" name="Google Shape;340;p62"/>
          <p:cNvCxnSpPr/>
          <p:nvPr/>
        </p:nvCxnSpPr>
        <p:spPr>
          <a:xfrm>
            <a:off x="2507825" y="2925800"/>
            <a:ext cx="1410300" cy="943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