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8" r:id="rId4"/>
    <p:sldId id="259" r:id="rId5"/>
    <p:sldId id="264" r:id="rId6"/>
    <p:sldId id="262" r:id="rId7"/>
    <p:sldId id="265" r:id="rId8"/>
    <p:sldId id="261" r:id="rId9"/>
    <p:sldId id="263" r:id="rId10"/>
    <p:sldId id="269"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A124F3-2559-4930-8C4D-2F56CFE7184C}" type="datetimeFigureOut">
              <a:rPr lang="pt-BR" smtClean="0"/>
              <a:t>10/07/2018</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5D98AF-ABC8-4221-BD37-54B71D41FDAE}" type="slidenum">
              <a:rPr lang="pt-BR" smtClean="0"/>
              <a:t>‹nº›</a:t>
            </a:fld>
            <a:endParaRPr lang="pt-BR"/>
          </a:p>
        </p:txBody>
      </p:sp>
    </p:spTree>
    <p:extLst>
      <p:ext uri="{BB962C8B-B14F-4D97-AF65-F5344CB8AC3E}">
        <p14:creationId xmlns:p14="http://schemas.microsoft.com/office/powerpoint/2010/main" val="978443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pt-BR"/>
              <a:t>Clique para editar o título Mestre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20A55697-81E4-44CB-AACA-C5C8496D9E87}" type="datetime1">
              <a:rPr lang="en-US" smtClean="0"/>
              <a:t>7/10/2018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pt-BR"/>
              <a:t>Clique para editar o título Mestre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91395B31-BBB1-412B-8933-A43E642C7366}" type="datetime1">
              <a:rPr lang="en-US" smtClean="0"/>
              <a:t>7/10/2018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a:t>Clique para editar o título Mestre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8FF5A9CC-5C43-4BFF-8CBA-F537CD34CF37}" type="datetime1">
              <a:rPr lang="en-US" smtClean="0"/>
              <a:t>7/10/2018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pt-BR"/>
              <a:t>Clique para editar o título Mestre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Editar estilos de texto Mestre</a:t>
            </a:r>
          </a:p>
        </p:txBody>
      </p:sp>
      <p:sp>
        <p:nvSpPr>
          <p:cNvPr id="5" name="Date Placeholder 4"/>
          <p:cNvSpPr>
            <a:spLocks noGrp="1"/>
          </p:cNvSpPr>
          <p:nvPr>
            <p:ph type="dt" sz="half" idx="10"/>
          </p:nvPr>
        </p:nvSpPr>
        <p:spPr/>
        <p:txBody>
          <a:bodyPr/>
          <a:lstStyle/>
          <a:p>
            <a:fld id="{8303E92C-5FD6-4653-9B5E-7AB002EE8904}" type="datetime1">
              <a:rPr lang="en-US" smtClean="0"/>
              <a:t>7/10/2018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Editar estilos de texto Mestre</a:t>
            </a:r>
          </a:p>
        </p:txBody>
      </p:sp>
      <p:sp>
        <p:nvSpPr>
          <p:cNvPr id="5" name="Date Placeholder 4"/>
          <p:cNvSpPr>
            <a:spLocks noGrp="1"/>
          </p:cNvSpPr>
          <p:nvPr>
            <p:ph type="dt" sz="half" idx="10"/>
          </p:nvPr>
        </p:nvSpPr>
        <p:spPr/>
        <p:txBody>
          <a:bodyPr/>
          <a:lstStyle/>
          <a:p>
            <a:fld id="{695A8596-CF9D-4C99-9E76-35CAA64D62A9}" type="datetime1">
              <a:rPr lang="en-US" smtClean="0"/>
              <a:t>7/10/2018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pt-BR"/>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Editar estilos de texto Mestre</a:t>
            </a:r>
          </a:p>
        </p:txBody>
      </p:sp>
      <p:sp>
        <p:nvSpPr>
          <p:cNvPr id="5" name="Date Placeholder 4"/>
          <p:cNvSpPr>
            <a:spLocks noGrp="1"/>
          </p:cNvSpPr>
          <p:nvPr>
            <p:ph type="dt" sz="half" idx="10"/>
          </p:nvPr>
        </p:nvSpPr>
        <p:spPr/>
        <p:txBody>
          <a:bodyPr/>
          <a:lstStyle/>
          <a:p>
            <a:fld id="{44D8A0B4-9A39-414C-A5D3-0A95D6C4869A}" type="datetime1">
              <a:rPr lang="en-US" smtClean="0"/>
              <a:t>7/10/2018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F5D51EC2-5051-4F73-A332-98027692FF27}" type="datetime1">
              <a:rPr lang="en-US" smtClean="0"/>
              <a:t>7/10/2018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B6E69EE-7F4C-4340-BA1C-C2DD35B2993B}" type="datetime1">
              <a:rPr lang="en-US" smtClean="0"/>
              <a:t>7/10/2018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pt-BR"/>
              <a:t>Clique para editar o título Mestre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8F937528-D494-4A4C-8137-6FBB265685D8}" type="datetime1">
              <a:rPr lang="en-US" smtClean="0"/>
              <a:t>7/10/2018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F3381043-1D7E-4B6D-8DED-105113641FD1}" type="datetime1">
              <a:rPr lang="en-US" smtClean="0"/>
              <a:t>7/10/2018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7467C435-9C39-4646-AAEC-466819D8243E}" type="datetime1">
              <a:rPr lang="en-US" smtClean="0"/>
              <a:t>7/10/2018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56A3BC0B-EA19-4F5C-9E59-DDE51E1072F6}" type="datetime1">
              <a:rPr lang="en-US" smtClean="0"/>
              <a:t>7/10/2018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0BF673E6-7F81-4329-AFBA-40D572945413}" type="datetime1">
              <a:rPr lang="en-US" smtClean="0"/>
              <a:t>7/10/2018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A4D3FC-A7B3-490D-BB4E-FE9DF039816F}" type="datetime1">
              <a:rPr lang="en-US" smtClean="0"/>
              <a:t>7/10/2018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pt-BR"/>
              <a:t>Clique para editar o título Mestre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07203EBB-0B9C-42D9-9C2C-81D86E0B1926}" type="datetime1">
              <a:rPr lang="en-US" smtClean="0"/>
              <a:t>7/10/2018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3A6B3B1E-24EB-473E-A541-E504A4215C4B}" type="datetime1">
              <a:rPr lang="en-US" smtClean="0"/>
              <a:t>7/10/2018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E65125A-2C67-4044-ABF4-58C2E1B85D1C}" type="datetime1">
              <a:rPr lang="en-US" smtClean="0"/>
              <a:t>7/10/2018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0869DD-6CDE-46E9-BE39-2B18E1784BC2}"/>
              </a:ext>
            </a:extLst>
          </p:cNvPr>
          <p:cNvSpPr>
            <a:spLocks noGrp="1"/>
          </p:cNvSpPr>
          <p:nvPr>
            <p:ph type="ctrTitle"/>
          </p:nvPr>
        </p:nvSpPr>
        <p:spPr>
          <a:xfrm>
            <a:off x="2589213" y="502277"/>
            <a:ext cx="8915399" cy="2562895"/>
          </a:xfrm>
        </p:spPr>
        <p:txBody>
          <a:bodyPr>
            <a:normAutofit/>
          </a:bodyPr>
          <a:lstStyle/>
          <a:p>
            <a:r>
              <a:rPr lang="pt-BR" sz="3600" dirty="0">
                <a:latin typeface="Verdana" panose="020B0604030504040204" pitchFamily="34" charset="0"/>
                <a:ea typeface="Verdana" panose="020B0604030504040204" pitchFamily="34" charset="0"/>
              </a:rPr>
              <a:t>SOFTWARE PARA CÁLCULOS DE MASSA E VOLUME DE SUBSTÂNCIAS QUÍMICAS NO ÂMBITO DO PREPARO DE SOLUÇÕES AQUOSAS</a:t>
            </a:r>
          </a:p>
        </p:txBody>
      </p:sp>
      <p:sp>
        <p:nvSpPr>
          <p:cNvPr id="3" name="Subtítulo 2">
            <a:extLst>
              <a:ext uri="{FF2B5EF4-FFF2-40B4-BE49-F238E27FC236}">
                <a16:creationId xmlns:a16="http://schemas.microsoft.com/office/drawing/2014/main" id="{C377DD00-38EC-4D75-98A7-DB20F1FB88EE}"/>
              </a:ext>
            </a:extLst>
          </p:cNvPr>
          <p:cNvSpPr>
            <a:spLocks noGrp="1"/>
          </p:cNvSpPr>
          <p:nvPr>
            <p:ph type="subTitle" idx="1"/>
          </p:nvPr>
        </p:nvSpPr>
        <p:spPr/>
        <p:txBody>
          <a:bodyPr/>
          <a:lstStyle/>
          <a:p>
            <a:r>
              <a:rPr lang="pt-BR" dirty="0">
                <a:latin typeface="Verdana" panose="020B0604030504040204" pitchFamily="34" charset="0"/>
                <a:ea typeface="Verdana" panose="020B0604030504040204" pitchFamily="34" charset="0"/>
              </a:rPr>
              <a:t>Acadêmico: Marcos Henrique Ramos da Silva</a:t>
            </a:r>
          </a:p>
          <a:p>
            <a:r>
              <a:rPr lang="pt-BR" dirty="0">
                <a:latin typeface="Verdana" panose="020B0604030504040204" pitchFamily="34" charset="0"/>
                <a:ea typeface="Verdana" panose="020B0604030504040204" pitchFamily="34" charset="0"/>
              </a:rPr>
              <a:t>Orientador: Prof. Esp. Frank Willian Cardoso de Oliveira</a:t>
            </a:r>
          </a:p>
        </p:txBody>
      </p:sp>
      <p:sp>
        <p:nvSpPr>
          <p:cNvPr id="4" name="Espaço Reservado para Número de Slide 3">
            <a:extLst>
              <a:ext uri="{FF2B5EF4-FFF2-40B4-BE49-F238E27FC236}">
                <a16:creationId xmlns:a16="http://schemas.microsoft.com/office/drawing/2014/main" id="{D80FA1F5-615E-41E7-A12F-BA1195C347FC}"/>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4022733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90F85E-E8B0-4846-97E3-8458A7F5F85E}"/>
              </a:ext>
            </a:extLst>
          </p:cNvPr>
          <p:cNvSpPr>
            <a:spLocks noGrp="1"/>
          </p:cNvSpPr>
          <p:nvPr>
            <p:ph type="title"/>
          </p:nvPr>
        </p:nvSpPr>
        <p:spPr/>
        <p:txBody>
          <a:bodyPr/>
          <a:lstStyle/>
          <a:p>
            <a:r>
              <a:rPr lang="pt-BR" dirty="0">
                <a:latin typeface="Verdana" panose="020B0604030504040204" pitchFamily="34" charset="0"/>
                <a:ea typeface="Verdana" panose="020B0604030504040204" pitchFamily="34" charset="0"/>
              </a:rPr>
              <a:t>Atividades futuras</a:t>
            </a:r>
          </a:p>
        </p:txBody>
      </p:sp>
      <p:sp>
        <p:nvSpPr>
          <p:cNvPr id="3" name="Espaço Reservado para Conteúdo 2">
            <a:extLst>
              <a:ext uri="{FF2B5EF4-FFF2-40B4-BE49-F238E27FC236}">
                <a16:creationId xmlns:a16="http://schemas.microsoft.com/office/drawing/2014/main" id="{EDDD2F2F-DA89-4306-A359-7530C6506213}"/>
              </a:ext>
            </a:extLst>
          </p:cNvPr>
          <p:cNvSpPr>
            <a:spLocks noGrp="1"/>
          </p:cNvSpPr>
          <p:nvPr>
            <p:ph idx="1"/>
          </p:nvPr>
        </p:nvSpPr>
        <p:spPr/>
        <p:txBody>
          <a:bodyPr>
            <a:normAutofit/>
          </a:bodyPr>
          <a:lstStyle/>
          <a:p>
            <a:r>
              <a:rPr lang="pt-BR" sz="2000" dirty="0"/>
              <a:t>Implementação do cadastro de usuário;</a:t>
            </a:r>
          </a:p>
          <a:p>
            <a:r>
              <a:rPr lang="pt-BR" sz="2000" dirty="0"/>
              <a:t>Implementação das calculadoras propostas;</a:t>
            </a:r>
          </a:p>
          <a:p>
            <a:pPr algn="just"/>
            <a:r>
              <a:rPr lang="pt-BR" sz="2000" dirty="0"/>
              <a:t>Implementação dos relatórios;</a:t>
            </a:r>
          </a:p>
          <a:p>
            <a:pPr marL="0" indent="0" algn="just">
              <a:buNone/>
            </a:pPr>
            <a:endParaRPr lang="pt-BR" sz="2000" dirty="0"/>
          </a:p>
        </p:txBody>
      </p:sp>
      <p:sp>
        <p:nvSpPr>
          <p:cNvPr id="4" name="Espaço Reservado para Número de Slide 3">
            <a:extLst>
              <a:ext uri="{FF2B5EF4-FFF2-40B4-BE49-F238E27FC236}">
                <a16:creationId xmlns:a16="http://schemas.microsoft.com/office/drawing/2014/main" id="{7087647E-FB7C-46BE-98ED-2146674952F1}"/>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171351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059717-0553-4A13-AC95-56A96814CCFF}"/>
              </a:ext>
            </a:extLst>
          </p:cNvPr>
          <p:cNvSpPr>
            <a:spLocks noGrp="1"/>
          </p:cNvSpPr>
          <p:nvPr>
            <p:ph type="title"/>
          </p:nvPr>
        </p:nvSpPr>
        <p:spPr/>
        <p:txBody>
          <a:bodyPr>
            <a:normAutofit/>
          </a:bodyPr>
          <a:lstStyle/>
          <a:p>
            <a:endParaRPr lang="pt-BR" sz="4800" dirty="0">
              <a:latin typeface="Verdana" panose="020B0604030504040204" pitchFamily="34" charset="0"/>
              <a:ea typeface="Verdana" panose="020B0604030504040204" pitchFamily="34" charset="0"/>
            </a:endParaRPr>
          </a:p>
        </p:txBody>
      </p:sp>
      <p:sp>
        <p:nvSpPr>
          <p:cNvPr id="3" name="Espaço Reservado para Conteúdo 2">
            <a:extLst>
              <a:ext uri="{FF2B5EF4-FFF2-40B4-BE49-F238E27FC236}">
                <a16:creationId xmlns:a16="http://schemas.microsoft.com/office/drawing/2014/main" id="{53B29322-4E1F-4C4D-877F-BAF89F90EDFB}"/>
              </a:ext>
            </a:extLst>
          </p:cNvPr>
          <p:cNvSpPr>
            <a:spLocks noGrp="1"/>
          </p:cNvSpPr>
          <p:nvPr>
            <p:ph idx="1"/>
          </p:nvPr>
        </p:nvSpPr>
        <p:spPr/>
        <p:txBody>
          <a:bodyPr>
            <a:normAutofit/>
          </a:bodyPr>
          <a:lstStyle/>
          <a:p>
            <a:pPr marL="0" indent="0">
              <a:buNone/>
            </a:pPr>
            <a:r>
              <a:rPr lang="pt-BR" sz="6000" dirty="0">
                <a:latin typeface="Verdana" panose="020B0604030504040204" pitchFamily="34" charset="0"/>
                <a:ea typeface="Verdana" panose="020B0604030504040204" pitchFamily="34" charset="0"/>
              </a:rPr>
              <a:t>OBRIGADO!</a:t>
            </a:r>
            <a:endParaRPr lang="pt-BR" sz="6000" dirty="0"/>
          </a:p>
        </p:txBody>
      </p:sp>
      <p:sp>
        <p:nvSpPr>
          <p:cNvPr id="4" name="Espaço Reservado para Número de Slide 3">
            <a:extLst>
              <a:ext uri="{FF2B5EF4-FFF2-40B4-BE49-F238E27FC236}">
                <a16:creationId xmlns:a16="http://schemas.microsoft.com/office/drawing/2014/main" id="{6C685C43-AAF1-4E93-A015-D50BF00BD772}"/>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922458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B583C6-56C3-41C2-96CD-FCF56110878B}"/>
              </a:ext>
            </a:extLst>
          </p:cNvPr>
          <p:cNvSpPr>
            <a:spLocks noGrp="1"/>
          </p:cNvSpPr>
          <p:nvPr>
            <p:ph type="title"/>
          </p:nvPr>
        </p:nvSpPr>
        <p:spPr/>
        <p:txBody>
          <a:bodyPr/>
          <a:lstStyle/>
          <a:p>
            <a:r>
              <a:rPr lang="pt-BR" dirty="0">
                <a:latin typeface="Verdana" panose="020B0604030504040204" pitchFamily="34" charset="0"/>
                <a:ea typeface="Verdana" panose="020B0604030504040204" pitchFamily="34" charset="0"/>
              </a:rPr>
              <a:t>Sumário</a:t>
            </a:r>
          </a:p>
        </p:txBody>
      </p:sp>
      <p:sp>
        <p:nvSpPr>
          <p:cNvPr id="3" name="Espaço Reservado para Conteúdo 2">
            <a:extLst>
              <a:ext uri="{FF2B5EF4-FFF2-40B4-BE49-F238E27FC236}">
                <a16:creationId xmlns:a16="http://schemas.microsoft.com/office/drawing/2014/main" id="{94AB56A3-AC32-4DEB-89F6-C2EB0CFB6411}"/>
              </a:ext>
            </a:extLst>
          </p:cNvPr>
          <p:cNvSpPr>
            <a:spLocks noGrp="1"/>
          </p:cNvSpPr>
          <p:nvPr>
            <p:ph idx="1"/>
          </p:nvPr>
        </p:nvSpPr>
        <p:spPr>
          <a:xfrm>
            <a:off x="2589212" y="2060620"/>
            <a:ext cx="8915400" cy="3850602"/>
          </a:xfrm>
        </p:spPr>
        <p:txBody>
          <a:bodyPr/>
          <a:lstStyle/>
          <a:p>
            <a:r>
              <a:rPr lang="pt-BR" dirty="0"/>
              <a:t>Introdução</a:t>
            </a:r>
          </a:p>
          <a:p>
            <a:r>
              <a:rPr lang="pt-BR" dirty="0"/>
              <a:t>Identificação do problema</a:t>
            </a:r>
          </a:p>
          <a:p>
            <a:r>
              <a:rPr lang="pt-BR" dirty="0"/>
              <a:t>Objetivo geral</a:t>
            </a:r>
          </a:p>
          <a:p>
            <a:r>
              <a:rPr lang="pt-BR" dirty="0"/>
              <a:t>Objetivos específicos</a:t>
            </a:r>
          </a:p>
          <a:p>
            <a:r>
              <a:rPr lang="pt-BR" dirty="0"/>
              <a:t>Cálculos</a:t>
            </a:r>
          </a:p>
          <a:p>
            <a:r>
              <a:rPr lang="pt-BR" dirty="0"/>
              <a:t>Propostas para resolução</a:t>
            </a:r>
          </a:p>
          <a:p>
            <a:r>
              <a:rPr lang="pt-BR" dirty="0"/>
              <a:t>Tecnologias</a:t>
            </a:r>
          </a:p>
          <a:p>
            <a:r>
              <a:rPr lang="pt-BR" dirty="0"/>
              <a:t>Atividades futuras</a:t>
            </a:r>
          </a:p>
          <a:p>
            <a:endParaRPr lang="pt-BR" dirty="0"/>
          </a:p>
          <a:p>
            <a:endParaRPr lang="pt-BR" dirty="0"/>
          </a:p>
        </p:txBody>
      </p:sp>
      <p:sp>
        <p:nvSpPr>
          <p:cNvPr id="4" name="Espaço Reservado para Número de Slide 3">
            <a:extLst>
              <a:ext uri="{FF2B5EF4-FFF2-40B4-BE49-F238E27FC236}">
                <a16:creationId xmlns:a16="http://schemas.microsoft.com/office/drawing/2014/main" id="{AE4AF535-4974-4FD0-A40D-F3C34FE44B30}"/>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528271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6690BF-6C9C-4812-BCB0-94BABDF58188}"/>
              </a:ext>
            </a:extLst>
          </p:cNvPr>
          <p:cNvSpPr>
            <a:spLocks noGrp="1"/>
          </p:cNvSpPr>
          <p:nvPr>
            <p:ph type="title"/>
          </p:nvPr>
        </p:nvSpPr>
        <p:spPr/>
        <p:txBody>
          <a:bodyPr/>
          <a:lstStyle/>
          <a:p>
            <a:r>
              <a:rPr lang="pt-BR" dirty="0">
                <a:latin typeface="Verdana" panose="020B0604030504040204" pitchFamily="34" charset="0"/>
                <a:ea typeface="Verdana" panose="020B0604030504040204" pitchFamily="34" charset="0"/>
              </a:rPr>
              <a:t>Introdução</a:t>
            </a:r>
          </a:p>
        </p:txBody>
      </p:sp>
      <p:sp>
        <p:nvSpPr>
          <p:cNvPr id="3" name="Espaço Reservado para Conteúdo 2">
            <a:extLst>
              <a:ext uri="{FF2B5EF4-FFF2-40B4-BE49-F238E27FC236}">
                <a16:creationId xmlns:a16="http://schemas.microsoft.com/office/drawing/2014/main" id="{0C8CAD59-E01C-4BE2-AE0B-C28157E125AB}"/>
              </a:ext>
            </a:extLst>
          </p:cNvPr>
          <p:cNvSpPr>
            <a:spLocks noGrp="1"/>
          </p:cNvSpPr>
          <p:nvPr>
            <p:ph idx="1"/>
          </p:nvPr>
        </p:nvSpPr>
        <p:spPr/>
        <p:txBody>
          <a:bodyPr>
            <a:normAutofit/>
          </a:bodyPr>
          <a:lstStyle/>
          <a:p>
            <a:pPr algn="just"/>
            <a:r>
              <a:rPr lang="pt-BR" sz="2000" dirty="0">
                <a:latin typeface="Verdana" panose="020B0604030504040204" pitchFamily="34" charset="0"/>
                <a:ea typeface="Verdana" panose="020B0604030504040204" pitchFamily="34" charset="0"/>
              </a:rPr>
              <a:t>O trabalho de conclusão de curso que será apresentado é um software que visa auxiliar na elaboração de cálculos nos laboratórios de química do Instituto Federal do Paraná (IFPR) campus Paranavaí, para a obtenção de dados ocorra em menor tempo, agilizando o preparo de substâncias.</a:t>
            </a:r>
          </a:p>
        </p:txBody>
      </p:sp>
      <p:sp>
        <p:nvSpPr>
          <p:cNvPr id="4" name="Espaço Reservado para Número de Slide 3">
            <a:extLst>
              <a:ext uri="{FF2B5EF4-FFF2-40B4-BE49-F238E27FC236}">
                <a16:creationId xmlns:a16="http://schemas.microsoft.com/office/drawing/2014/main" id="{4E8CB759-F627-4FED-BF1E-113FDFF1A151}"/>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272926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DE2F87-14C5-4C36-A155-37E4902EDC0B}"/>
              </a:ext>
            </a:extLst>
          </p:cNvPr>
          <p:cNvSpPr>
            <a:spLocks noGrp="1"/>
          </p:cNvSpPr>
          <p:nvPr>
            <p:ph type="title"/>
          </p:nvPr>
        </p:nvSpPr>
        <p:spPr/>
        <p:txBody>
          <a:bodyPr/>
          <a:lstStyle/>
          <a:p>
            <a:r>
              <a:rPr lang="pt-BR" dirty="0">
                <a:latin typeface="Verdana" panose="020B0604030504040204" pitchFamily="34" charset="0"/>
                <a:ea typeface="Verdana" panose="020B0604030504040204" pitchFamily="34" charset="0"/>
              </a:rPr>
              <a:t>Identificação do problema</a:t>
            </a:r>
          </a:p>
        </p:txBody>
      </p:sp>
      <p:sp>
        <p:nvSpPr>
          <p:cNvPr id="3" name="Espaço Reservado para Conteúdo 2">
            <a:extLst>
              <a:ext uri="{FF2B5EF4-FFF2-40B4-BE49-F238E27FC236}">
                <a16:creationId xmlns:a16="http://schemas.microsoft.com/office/drawing/2014/main" id="{AE52C9F1-E865-4DE6-9E95-E4BF24ABA684}"/>
              </a:ext>
            </a:extLst>
          </p:cNvPr>
          <p:cNvSpPr>
            <a:spLocks noGrp="1"/>
          </p:cNvSpPr>
          <p:nvPr>
            <p:ph idx="1"/>
          </p:nvPr>
        </p:nvSpPr>
        <p:spPr/>
        <p:txBody>
          <a:bodyPr>
            <a:normAutofit/>
          </a:bodyPr>
          <a:lstStyle/>
          <a:p>
            <a:pPr marL="0" indent="0" algn="just">
              <a:buNone/>
            </a:pPr>
            <a:r>
              <a:rPr lang="pt-BR" sz="2000" dirty="0">
                <a:latin typeface="Verdana" panose="020B0604030504040204" pitchFamily="34" charset="0"/>
                <a:ea typeface="Verdana" panose="020B0604030504040204" pitchFamily="34" charset="0"/>
              </a:rPr>
              <a:t>Foi identificado que, nos laboratórios do IFPR não existe um software que auxilie os usuários do laboratório na realização dos cálculos para se obter as substâncias desejadas, sendo esses cálculos realizados a mão.</a:t>
            </a:r>
          </a:p>
        </p:txBody>
      </p:sp>
      <p:sp>
        <p:nvSpPr>
          <p:cNvPr id="4" name="Espaço Reservado para Número de Slide 3">
            <a:extLst>
              <a:ext uri="{FF2B5EF4-FFF2-40B4-BE49-F238E27FC236}">
                <a16:creationId xmlns:a16="http://schemas.microsoft.com/office/drawing/2014/main" id="{B33582A1-64CC-4E8F-AEC0-7C599E90A0C9}"/>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373997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737D13-C4ED-42A6-A919-27E810761808}"/>
              </a:ext>
            </a:extLst>
          </p:cNvPr>
          <p:cNvSpPr>
            <a:spLocks noGrp="1"/>
          </p:cNvSpPr>
          <p:nvPr>
            <p:ph type="title"/>
          </p:nvPr>
        </p:nvSpPr>
        <p:spPr/>
        <p:txBody>
          <a:bodyPr/>
          <a:lstStyle/>
          <a:p>
            <a:r>
              <a:rPr lang="pt-BR" dirty="0">
                <a:latin typeface="Verdana" panose="020B0604030504040204" pitchFamily="34" charset="0"/>
                <a:ea typeface="Verdana" panose="020B0604030504040204" pitchFamily="34" charset="0"/>
              </a:rPr>
              <a:t>Objetivo geral</a:t>
            </a:r>
          </a:p>
        </p:txBody>
      </p:sp>
      <p:sp>
        <p:nvSpPr>
          <p:cNvPr id="3" name="Espaço Reservado para Conteúdo 2">
            <a:extLst>
              <a:ext uri="{FF2B5EF4-FFF2-40B4-BE49-F238E27FC236}">
                <a16:creationId xmlns:a16="http://schemas.microsoft.com/office/drawing/2014/main" id="{AD0204BF-2823-41FE-88EC-2993B1CD979A}"/>
              </a:ext>
            </a:extLst>
          </p:cNvPr>
          <p:cNvSpPr>
            <a:spLocks noGrp="1"/>
          </p:cNvSpPr>
          <p:nvPr>
            <p:ph idx="1"/>
          </p:nvPr>
        </p:nvSpPr>
        <p:spPr/>
        <p:txBody>
          <a:bodyPr>
            <a:normAutofit/>
          </a:bodyPr>
          <a:lstStyle/>
          <a:p>
            <a:pPr algn="just"/>
            <a:r>
              <a:rPr lang="pt-BR" sz="2000" dirty="0">
                <a:latin typeface="Verdana" panose="020B0604030504040204" pitchFamily="34" charset="0"/>
                <a:ea typeface="Verdana" panose="020B0604030504040204" pitchFamily="34" charset="0"/>
              </a:rPr>
              <a:t>Desenvolvimento de um sistema web para a realização de cálculos químicos nos laboratórios de química do IFPR, otimizando os cálculos e reduzindo o tempo, levando em conta que os cálculos são realizados manualmente.</a:t>
            </a:r>
          </a:p>
        </p:txBody>
      </p:sp>
      <p:sp>
        <p:nvSpPr>
          <p:cNvPr id="4" name="Espaço Reservado para Número de Slide 3">
            <a:extLst>
              <a:ext uri="{FF2B5EF4-FFF2-40B4-BE49-F238E27FC236}">
                <a16:creationId xmlns:a16="http://schemas.microsoft.com/office/drawing/2014/main" id="{37CD5F37-54FC-4ABA-B9FF-7BF075585519}"/>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89999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30F714-1CD2-4B7D-A08D-E71B4FC58624}"/>
              </a:ext>
            </a:extLst>
          </p:cNvPr>
          <p:cNvSpPr>
            <a:spLocks noGrp="1"/>
          </p:cNvSpPr>
          <p:nvPr>
            <p:ph type="title"/>
          </p:nvPr>
        </p:nvSpPr>
        <p:spPr/>
        <p:txBody>
          <a:bodyPr/>
          <a:lstStyle/>
          <a:p>
            <a:r>
              <a:rPr lang="pt-BR" dirty="0">
                <a:latin typeface="Verdana" panose="020B0604030504040204" pitchFamily="34" charset="0"/>
                <a:ea typeface="Verdana" panose="020B0604030504040204" pitchFamily="34" charset="0"/>
              </a:rPr>
              <a:t>Objetivos específicos</a:t>
            </a:r>
          </a:p>
        </p:txBody>
      </p:sp>
      <p:sp>
        <p:nvSpPr>
          <p:cNvPr id="3" name="Espaço Reservado para Conteúdo 2">
            <a:extLst>
              <a:ext uri="{FF2B5EF4-FFF2-40B4-BE49-F238E27FC236}">
                <a16:creationId xmlns:a16="http://schemas.microsoft.com/office/drawing/2014/main" id="{57E617F1-32D9-4620-91C2-2CE5E4DA66C5}"/>
              </a:ext>
            </a:extLst>
          </p:cNvPr>
          <p:cNvSpPr>
            <a:spLocks noGrp="1"/>
          </p:cNvSpPr>
          <p:nvPr>
            <p:ph idx="1"/>
          </p:nvPr>
        </p:nvSpPr>
        <p:spPr/>
        <p:txBody>
          <a:bodyPr>
            <a:normAutofit/>
          </a:bodyPr>
          <a:lstStyle/>
          <a:p>
            <a:pPr algn="just"/>
            <a:r>
              <a:rPr lang="pt-BR" sz="2000" dirty="0">
                <a:latin typeface="Verdana" panose="020B0604030504040204" pitchFamily="34" charset="0"/>
                <a:ea typeface="Verdana" panose="020B0604030504040204" pitchFamily="34" charset="0"/>
              </a:rPr>
              <a:t>Realizar cadastro de usuários;</a:t>
            </a:r>
          </a:p>
          <a:p>
            <a:pPr algn="just"/>
            <a:r>
              <a:rPr lang="pt-BR" sz="2000" dirty="0">
                <a:latin typeface="Verdana" panose="020B0604030504040204" pitchFamily="34" charset="0"/>
                <a:ea typeface="Verdana" panose="020B0604030504040204" pitchFamily="34" charset="0"/>
              </a:rPr>
              <a:t>Realizar cálculos para a obtenção de massa do soluto sólido;</a:t>
            </a:r>
          </a:p>
          <a:p>
            <a:pPr algn="just"/>
            <a:r>
              <a:rPr lang="pt-BR" sz="2000" dirty="0">
                <a:latin typeface="Verdana" panose="020B0604030504040204" pitchFamily="34" charset="0"/>
                <a:ea typeface="Verdana" panose="020B0604030504040204" pitchFamily="34" charset="0"/>
              </a:rPr>
              <a:t>Realizar cálculos para a obtenção do volume de soluto líquido;</a:t>
            </a:r>
          </a:p>
          <a:p>
            <a:pPr algn="just"/>
            <a:r>
              <a:rPr lang="pt-BR" sz="2000" dirty="0">
                <a:latin typeface="Verdana" panose="020B0604030504040204" pitchFamily="34" charset="0"/>
                <a:ea typeface="Verdana" panose="020B0604030504040204" pitchFamily="34" charset="0"/>
              </a:rPr>
              <a:t>Realizar cálculos de concentração molar;</a:t>
            </a:r>
          </a:p>
          <a:p>
            <a:pPr algn="just"/>
            <a:r>
              <a:rPr lang="pt-BR" sz="2000" dirty="0">
                <a:latin typeface="Verdana" panose="020B0604030504040204" pitchFamily="34" charset="0"/>
                <a:ea typeface="Verdana" panose="020B0604030504040204" pitchFamily="34" charset="0"/>
              </a:rPr>
              <a:t>Realizar cálculos de concentração em porcentagem;</a:t>
            </a:r>
          </a:p>
          <a:p>
            <a:pPr algn="just"/>
            <a:r>
              <a:rPr lang="pt-BR" sz="2000" dirty="0">
                <a:latin typeface="Verdana" panose="020B0604030504040204" pitchFamily="34" charset="0"/>
                <a:ea typeface="Verdana" panose="020B0604030504040204" pitchFamily="34" charset="0"/>
              </a:rPr>
              <a:t>Realizar cálculos com concentração em </a:t>
            </a:r>
            <a:r>
              <a:rPr lang="pt-BR" sz="2000" dirty="0" err="1">
                <a:latin typeface="Verdana" panose="020B0604030504040204" pitchFamily="34" charset="0"/>
                <a:ea typeface="Verdana" panose="020B0604030504040204" pitchFamily="34" charset="0"/>
              </a:rPr>
              <a:t>ppm</a:t>
            </a:r>
            <a:r>
              <a:rPr lang="pt-BR" sz="2000" dirty="0">
                <a:latin typeface="Verdana" panose="020B0604030504040204" pitchFamily="34" charset="0"/>
                <a:ea typeface="Verdana" panose="020B0604030504040204" pitchFamily="34" charset="0"/>
              </a:rPr>
              <a:t> (partes por milhão);</a:t>
            </a:r>
          </a:p>
          <a:p>
            <a:pPr algn="just"/>
            <a:r>
              <a:rPr lang="pt-BR" sz="2000" dirty="0">
                <a:latin typeface="Verdana" panose="020B0604030504040204" pitchFamily="34" charset="0"/>
                <a:ea typeface="Verdana" panose="020B0604030504040204" pitchFamily="34" charset="0"/>
              </a:rPr>
              <a:t>Relatório com histórico de cálculos de cada usuário;</a:t>
            </a:r>
          </a:p>
          <a:p>
            <a:pPr algn="just"/>
            <a:endParaRPr lang="pt-BR" sz="2000" dirty="0">
              <a:latin typeface="Verdana" panose="020B0604030504040204" pitchFamily="34" charset="0"/>
              <a:ea typeface="Verdana" panose="020B0604030504040204" pitchFamily="34" charset="0"/>
            </a:endParaRPr>
          </a:p>
          <a:p>
            <a:pPr algn="just"/>
            <a:endParaRPr lang="pt-BR" sz="2000" dirty="0">
              <a:latin typeface="Verdana" panose="020B0604030504040204" pitchFamily="34" charset="0"/>
              <a:ea typeface="Verdana" panose="020B0604030504040204" pitchFamily="34" charset="0"/>
            </a:endParaRPr>
          </a:p>
          <a:p>
            <a:pPr marL="0" indent="0" algn="just">
              <a:buNone/>
            </a:pPr>
            <a:endParaRPr lang="pt-BR" sz="2000" dirty="0">
              <a:latin typeface="Verdana" panose="020B0604030504040204" pitchFamily="34" charset="0"/>
              <a:ea typeface="Verdana" panose="020B0604030504040204" pitchFamily="34" charset="0"/>
            </a:endParaRPr>
          </a:p>
          <a:p>
            <a:endParaRPr lang="pt-BR" dirty="0">
              <a:latin typeface="Verdana" panose="020B0604030504040204" pitchFamily="34" charset="0"/>
              <a:ea typeface="Verdana" panose="020B0604030504040204" pitchFamily="34" charset="0"/>
            </a:endParaRPr>
          </a:p>
        </p:txBody>
      </p:sp>
      <p:sp>
        <p:nvSpPr>
          <p:cNvPr id="4" name="Espaço Reservado para Número de Slide 3">
            <a:extLst>
              <a:ext uri="{FF2B5EF4-FFF2-40B4-BE49-F238E27FC236}">
                <a16:creationId xmlns:a16="http://schemas.microsoft.com/office/drawing/2014/main" id="{4104E304-FBF2-4DA2-B6CB-5BCED0C8E7E2}"/>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979253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92B6BB-323F-4863-B255-9F838D9E3E84}"/>
              </a:ext>
            </a:extLst>
          </p:cNvPr>
          <p:cNvSpPr>
            <a:spLocks noGrp="1"/>
          </p:cNvSpPr>
          <p:nvPr>
            <p:ph type="title"/>
          </p:nvPr>
        </p:nvSpPr>
        <p:spPr/>
        <p:txBody>
          <a:bodyPr/>
          <a:lstStyle/>
          <a:p>
            <a:r>
              <a:rPr lang="pt-BR" dirty="0">
                <a:latin typeface="Verdana" panose="020B0604030504040204" pitchFamily="34" charset="0"/>
                <a:ea typeface="Verdana" panose="020B0604030504040204" pitchFamily="34" charset="0"/>
              </a:rPr>
              <a:t>Cálculos</a:t>
            </a:r>
          </a:p>
        </p:txBody>
      </p:sp>
      <p:sp>
        <p:nvSpPr>
          <p:cNvPr id="3" name="Espaço Reservado para Conteúdo 2">
            <a:extLst>
              <a:ext uri="{FF2B5EF4-FFF2-40B4-BE49-F238E27FC236}">
                <a16:creationId xmlns:a16="http://schemas.microsoft.com/office/drawing/2014/main" id="{908D1FC7-177E-46FA-AF0B-F0B088E6A278}"/>
              </a:ext>
            </a:extLst>
          </p:cNvPr>
          <p:cNvSpPr>
            <a:spLocks noGrp="1"/>
          </p:cNvSpPr>
          <p:nvPr>
            <p:ph idx="1"/>
          </p:nvPr>
        </p:nvSpPr>
        <p:spPr/>
        <p:txBody>
          <a:bodyPr/>
          <a:lstStyle/>
          <a:p>
            <a:pPr algn="just"/>
            <a:r>
              <a:rPr lang="pt-BR" dirty="0"/>
              <a:t>Os cálculos de soluções aquosas permitem que o analista tenha uma possa realizar uma análise da maneira correta;</a:t>
            </a:r>
          </a:p>
          <a:p>
            <a:pPr algn="just"/>
            <a:r>
              <a:rPr lang="pt-BR" dirty="0"/>
              <a:t>Podem ser feitos para análises de qualquer área da química;</a:t>
            </a:r>
          </a:p>
          <a:p>
            <a:pPr algn="just"/>
            <a:r>
              <a:rPr lang="pt-BR" dirty="0"/>
              <a:t>São realizados para o conhecimento da massa ou do volume do reagente no qual se deseja preparar uma solução;</a:t>
            </a:r>
          </a:p>
          <a:p>
            <a:pPr algn="just"/>
            <a:r>
              <a:rPr lang="pt-BR" dirty="0"/>
              <a:t>São feitos para situações onde deseja-se saber a concentração exata da solução nas análises químicas;</a:t>
            </a:r>
          </a:p>
        </p:txBody>
      </p:sp>
      <p:sp>
        <p:nvSpPr>
          <p:cNvPr id="4" name="Espaço Reservado para Número de Slide 3">
            <a:extLst>
              <a:ext uri="{FF2B5EF4-FFF2-40B4-BE49-F238E27FC236}">
                <a16:creationId xmlns:a16="http://schemas.microsoft.com/office/drawing/2014/main" id="{55074379-0AEF-4AC4-8FFD-4A6B05187052}"/>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713547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02E8D5-5D94-4537-928E-30DD52BF00B4}"/>
              </a:ext>
            </a:extLst>
          </p:cNvPr>
          <p:cNvSpPr>
            <a:spLocks noGrp="1"/>
          </p:cNvSpPr>
          <p:nvPr>
            <p:ph type="title"/>
          </p:nvPr>
        </p:nvSpPr>
        <p:spPr/>
        <p:txBody>
          <a:bodyPr/>
          <a:lstStyle/>
          <a:p>
            <a:r>
              <a:rPr lang="pt-BR" dirty="0">
                <a:latin typeface="Verdana" panose="020B0604030504040204" pitchFamily="34" charset="0"/>
                <a:ea typeface="Verdana" panose="020B0604030504040204" pitchFamily="34" charset="0"/>
              </a:rPr>
              <a:t>Proposta para resolução</a:t>
            </a:r>
          </a:p>
        </p:txBody>
      </p:sp>
      <p:sp>
        <p:nvSpPr>
          <p:cNvPr id="3" name="Espaço Reservado para Conteúdo 2">
            <a:extLst>
              <a:ext uri="{FF2B5EF4-FFF2-40B4-BE49-F238E27FC236}">
                <a16:creationId xmlns:a16="http://schemas.microsoft.com/office/drawing/2014/main" id="{F6BC5AF8-F4C3-415F-A262-61A2658C49C4}"/>
              </a:ext>
            </a:extLst>
          </p:cNvPr>
          <p:cNvSpPr>
            <a:spLocks noGrp="1"/>
          </p:cNvSpPr>
          <p:nvPr>
            <p:ph idx="1"/>
          </p:nvPr>
        </p:nvSpPr>
        <p:spPr/>
        <p:txBody>
          <a:bodyPr>
            <a:normAutofit/>
          </a:bodyPr>
          <a:lstStyle/>
          <a:p>
            <a:pPr algn="just"/>
            <a:r>
              <a:rPr lang="pt-BR" sz="2000" dirty="0">
                <a:latin typeface="Verdana" panose="020B0604030504040204" pitchFamily="34" charset="0"/>
                <a:ea typeface="Verdana" panose="020B0604030504040204" pitchFamily="34" charset="0"/>
              </a:rPr>
              <a:t>Para a resolução do problema, será desenvolvido um </a:t>
            </a:r>
            <a:r>
              <a:rPr lang="pt-BR" sz="2000" i="1" dirty="0">
                <a:latin typeface="Verdana" panose="020B0604030504040204" pitchFamily="34" charset="0"/>
                <a:ea typeface="Verdana" panose="020B0604030504040204" pitchFamily="34" charset="0"/>
              </a:rPr>
              <a:t>software</a:t>
            </a:r>
            <a:r>
              <a:rPr lang="pt-BR" sz="2000" dirty="0">
                <a:latin typeface="Verdana" panose="020B0604030504040204" pitchFamily="34" charset="0"/>
                <a:ea typeface="Verdana" panose="020B0604030504040204" pitchFamily="34" charset="0"/>
              </a:rPr>
              <a:t> para plataforma </a:t>
            </a:r>
            <a:r>
              <a:rPr lang="pt-BR" sz="2000" i="1" dirty="0">
                <a:latin typeface="Verdana" panose="020B0604030504040204" pitchFamily="34" charset="0"/>
                <a:ea typeface="Verdana" panose="020B0604030504040204" pitchFamily="34" charset="0"/>
              </a:rPr>
              <a:t>web</a:t>
            </a:r>
            <a:r>
              <a:rPr lang="pt-BR" sz="2000" dirty="0">
                <a:latin typeface="Verdana" panose="020B0604030504040204" pitchFamily="34" charset="0"/>
                <a:ea typeface="Verdana" panose="020B0604030504040204" pitchFamily="34" charset="0"/>
              </a:rPr>
              <a:t> que auxilie e de mais agilidade na realização dos cálculos necessários para as variadas operações que necessitem ser realizadas.</a:t>
            </a:r>
          </a:p>
        </p:txBody>
      </p:sp>
      <p:sp>
        <p:nvSpPr>
          <p:cNvPr id="4" name="Espaço Reservado para Número de Slide 3">
            <a:extLst>
              <a:ext uri="{FF2B5EF4-FFF2-40B4-BE49-F238E27FC236}">
                <a16:creationId xmlns:a16="http://schemas.microsoft.com/office/drawing/2014/main" id="{9E6B28A3-73BC-4839-8B6C-306B0E8ED17E}"/>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497141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15901F-760C-47E3-B3DD-D3ABF338EC56}"/>
              </a:ext>
            </a:extLst>
          </p:cNvPr>
          <p:cNvSpPr>
            <a:spLocks noGrp="1"/>
          </p:cNvSpPr>
          <p:nvPr>
            <p:ph type="title"/>
          </p:nvPr>
        </p:nvSpPr>
        <p:spPr/>
        <p:txBody>
          <a:bodyPr/>
          <a:lstStyle/>
          <a:p>
            <a:r>
              <a:rPr lang="pt-BR" dirty="0">
                <a:latin typeface="Verdana" panose="020B0604030504040204" pitchFamily="34" charset="0"/>
                <a:ea typeface="Verdana" panose="020B0604030504040204" pitchFamily="34" charset="0"/>
              </a:rPr>
              <a:t>Tecnologias</a:t>
            </a:r>
          </a:p>
        </p:txBody>
      </p:sp>
      <p:sp>
        <p:nvSpPr>
          <p:cNvPr id="3" name="Espaço Reservado para Conteúdo 2">
            <a:extLst>
              <a:ext uri="{FF2B5EF4-FFF2-40B4-BE49-F238E27FC236}">
                <a16:creationId xmlns:a16="http://schemas.microsoft.com/office/drawing/2014/main" id="{11E46ACE-B017-4FFF-A06F-6772D92595D8}"/>
              </a:ext>
            </a:extLst>
          </p:cNvPr>
          <p:cNvSpPr>
            <a:spLocks noGrp="1"/>
          </p:cNvSpPr>
          <p:nvPr>
            <p:ph idx="1"/>
          </p:nvPr>
        </p:nvSpPr>
        <p:spPr/>
        <p:txBody>
          <a:bodyPr/>
          <a:lstStyle/>
          <a:p>
            <a:r>
              <a:rPr lang="pt-BR" sz="2000" dirty="0" err="1"/>
              <a:t>Bootstrap</a:t>
            </a:r>
            <a:r>
              <a:rPr lang="pt-BR" sz="2000" dirty="0"/>
              <a:t>;</a:t>
            </a:r>
          </a:p>
          <a:p>
            <a:r>
              <a:rPr lang="pt-BR" sz="2000" dirty="0" err="1"/>
              <a:t>Hibernate</a:t>
            </a:r>
            <a:r>
              <a:rPr lang="pt-BR" sz="2000" dirty="0"/>
              <a:t>;</a:t>
            </a:r>
          </a:p>
          <a:p>
            <a:r>
              <a:rPr lang="pt-BR" sz="2000" dirty="0" err="1"/>
              <a:t>Maven</a:t>
            </a:r>
            <a:r>
              <a:rPr lang="pt-BR" sz="2000" dirty="0"/>
              <a:t>;</a:t>
            </a:r>
          </a:p>
          <a:p>
            <a:r>
              <a:rPr lang="pt-BR" sz="2000" dirty="0" err="1"/>
              <a:t>JavaServer</a:t>
            </a:r>
            <a:r>
              <a:rPr lang="pt-BR" sz="2000" dirty="0"/>
              <a:t> Faces (JSF);</a:t>
            </a:r>
          </a:p>
          <a:p>
            <a:r>
              <a:rPr lang="pt-BR" sz="2000" dirty="0"/>
              <a:t>Spring Security;</a:t>
            </a:r>
          </a:p>
          <a:p>
            <a:r>
              <a:rPr lang="pt-BR" sz="2000" dirty="0" err="1"/>
              <a:t>Primefaces</a:t>
            </a:r>
            <a:r>
              <a:rPr lang="pt-BR" sz="2000" dirty="0"/>
              <a:t>;</a:t>
            </a:r>
          </a:p>
          <a:p>
            <a:r>
              <a:rPr lang="pt-BR" sz="2000" dirty="0"/>
              <a:t>MySQL;</a:t>
            </a:r>
          </a:p>
          <a:p>
            <a:r>
              <a:rPr lang="pt-BR" sz="2000" dirty="0" err="1"/>
              <a:t>JasperReports</a:t>
            </a:r>
            <a:r>
              <a:rPr lang="pt-BR" sz="2000" dirty="0"/>
              <a:t>;</a:t>
            </a:r>
          </a:p>
          <a:p>
            <a:endParaRPr lang="pt-BR" dirty="0"/>
          </a:p>
        </p:txBody>
      </p:sp>
      <p:sp>
        <p:nvSpPr>
          <p:cNvPr id="4" name="Espaço Reservado para Número de Slide 3">
            <a:extLst>
              <a:ext uri="{FF2B5EF4-FFF2-40B4-BE49-F238E27FC236}">
                <a16:creationId xmlns:a16="http://schemas.microsoft.com/office/drawing/2014/main" id="{7D2E6278-20AB-4E75-8BBD-9A90BB381BEA}"/>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14652087"/>
      </p:ext>
    </p:extLst>
  </p:cSld>
  <p:clrMapOvr>
    <a:masterClrMapping/>
  </p:clrMapOvr>
</p:sld>
</file>

<file path=ppt/theme/theme1.xml><?xml version="1.0" encoding="utf-8"?>
<a:theme xmlns:a="http://schemas.openxmlformats.org/drawingml/2006/main" name="Cacho">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930</TotalTime>
  <Words>395</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11</vt:i4>
      </vt:variant>
    </vt:vector>
  </HeadingPairs>
  <TitlesOfParts>
    <vt:vector size="17" baseType="lpstr">
      <vt:lpstr>Arial</vt:lpstr>
      <vt:lpstr>Calibri</vt:lpstr>
      <vt:lpstr>Century Gothic</vt:lpstr>
      <vt:lpstr>Verdana</vt:lpstr>
      <vt:lpstr>Wingdings 3</vt:lpstr>
      <vt:lpstr>Cacho</vt:lpstr>
      <vt:lpstr>SOFTWARE PARA CÁLCULOS DE MASSA E VOLUME DE SUBSTÂNCIAS QUÍMICAS NO ÂMBITO DO PREPARO DE SOLUÇÕES AQUOSAS</vt:lpstr>
      <vt:lpstr>Sumário</vt:lpstr>
      <vt:lpstr>Introdução</vt:lpstr>
      <vt:lpstr>Identificação do problema</vt:lpstr>
      <vt:lpstr>Objetivo geral</vt:lpstr>
      <vt:lpstr>Objetivos específicos</vt:lpstr>
      <vt:lpstr>Cálculos</vt:lpstr>
      <vt:lpstr>Proposta para resolução</vt:lpstr>
      <vt:lpstr>Tecnologias</vt:lpstr>
      <vt:lpstr>Atividades futuras</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PARA CÁLCULOS DE MASSA E VOLUME DE SUBSTÂNCIAS QUÍMICAS NO ÂMBITO DO PREPARO DE SOLUÇÕES AQUOSAS</dc:title>
  <dc:creator>Marcos Henrique</dc:creator>
  <cp:lastModifiedBy>Marcos Henrique</cp:lastModifiedBy>
  <cp:revision>34</cp:revision>
  <dcterms:created xsi:type="dcterms:W3CDTF">2018-07-05T16:54:47Z</dcterms:created>
  <dcterms:modified xsi:type="dcterms:W3CDTF">2018-07-10T23:30:53Z</dcterms:modified>
</cp:coreProperties>
</file>