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4c4c728e0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4c4c728e0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c4c728e0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c4c728e0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c4c728e09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c4c728e09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c4c728e0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c4c728e0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c4c728e09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c4c728e09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c4c728e09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c4c728e09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c4c728e09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c4c728e09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c4c728e0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c4c728e0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c4c728e09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c4c728e09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c4c728e09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c4c728e09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c4c728e09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c4c728e09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c4c728e0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c4c728e0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c4c728e09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c4c728e09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c4c728e0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c4c728e0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c4c728e0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c4c728e0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pt-BR"/>
              <a:t>Milestone 4: Presenting Your Findings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pt-BR" sz="14400"/>
              <a:t>Report Sport Stats</a:t>
            </a:r>
            <a:endParaRPr sz="14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Initial Findings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2400"/>
              <a:t>The relative percentages of gold, silver and bronze medals have also stabilized, which may be due to the reasons mentioned above.</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22"/>
          <p:cNvPicPr preferRelativeResize="0"/>
          <p:nvPr/>
        </p:nvPicPr>
        <p:blipFill rotWithShape="1">
          <a:blip r:embed="rId3">
            <a:alphaModFix/>
          </a:blip>
          <a:srcRect b="0" l="0" r="0" t="0"/>
          <a:stretch/>
        </p:blipFill>
        <p:spPr>
          <a:xfrm>
            <a:off x="4572000" y="1409900"/>
            <a:ext cx="4165750" cy="30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Initial Findings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pt-BR" sz="2008"/>
              <a:t>This assumption seems to be correct. Over time, the ratio of women to men has indeed increased. However, there is an interesting detail: during the Second World War, the proportion of the Summer Olympics dropped sharply, but then it resumed its growth momentum. Without further analysis, I cannot explain this phenomenon.</a:t>
            </a:r>
            <a:endParaRPr sz="200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3"/>
          <p:cNvPicPr preferRelativeResize="0"/>
          <p:nvPr/>
        </p:nvPicPr>
        <p:blipFill rotWithShape="1">
          <a:blip r:embed="rId3">
            <a:alphaModFix/>
          </a:blip>
          <a:srcRect b="0" l="0" r="0" t="0"/>
          <a:stretch/>
        </p:blipFill>
        <p:spPr>
          <a:xfrm>
            <a:off x="4572000" y="1373625"/>
            <a:ext cx="4461300" cy="297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Deeper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The length of the array of the number of medal count in the Winter Olympics and Summer Olympics are different because Winter Olympics started in 1924, but Summer Olympics started in 1896. Therefore, I have to create a new shortened table of the Summer Olympics started in 1924 to match the length of the Winter Olympics.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Deeper Analysis</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lnSpc>
                <a:spcPct val="100000"/>
              </a:lnSpc>
              <a:spcBef>
                <a:spcPts val="1417"/>
              </a:spcBef>
              <a:spcAft>
                <a:spcPts val="0"/>
              </a:spcAft>
              <a:buClr>
                <a:srgbClr val="999999"/>
              </a:buClr>
              <a:buSzPts val="1800"/>
              <a:buChar char="●"/>
            </a:pPr>
            <a:r>
              <a:rPr lang="pt-BR">
                <a:solidFill>
                  <a:srgbClr val="999999"/>
                </a:solidFill>
              </a:rPr>
              <a:t>The Pearson correlation coefficient between the total number of medals in the winter and Summer Olympics, from 1924 to 2016, is 0.94, which is highly positive. Therefore, the performance of a country in Winter Olympics is highly correlated to that in Summer Olympics;</a:t>
            </a:r>
            <a:endParaRPr>
              <a:solidFill>
                <a:srgbClr val="999999"/>
              </a:solidFill>
            </a:endParaRPr>
          </a:p>
          <a:p>
            <a:pPr indent="-342900" lvl="0" marL="457200" rtl="0" algn="just">
              <a:lnSpc>
                <a:spcPct val="100000"/>
              </a:lnSpc>
              <a:spcBef>
                <a:spcPts val="0"/>
              </a:spcBef>
              <a:spcAft>
                <a:spcPts val="0"/>
              </a:spcAft>
              <a:buClr>
                <a:srgbClr val="999999"/>
              </a:buClr>
              <a:buSzPts val="1800"/>
              <a:buChar char="●"/>
            </a:pPr>
            <a:r>
              <a:rPr lang="pt-BR">
                <a:solidFill>
                  <a:srgbClr val="999999"/>
                </a:solidFill>
              </a:rPr>
              <a:t>I will then calculate the standard deviation in country performance through years. A Comparison between average std of Winter and that of Summer Olympics will help.</a:t>
            </a:r>
            <a:endParaRPr>
              <a:solidFill>
                <a:srgbClr val="999999"/>
              </a:solidFill>
            </a:endParaRPr>
          </a:p>
          <a:p>
            <a:pPr indent="0" lvl="0" marL="0" rtl="0" algn="just">
              <a:lnSpc>
                <a:spcPct val="100000"/>
              </a:lnSpc>
              <a:spcBef>
                <a:spcPts val="1417"/>
              </a:spcBef>
              <a:spcAft>
                <a:spcPts val="0"/>
              </a:spcAft>
              <a:buNone/>
            </a:pPr>
            <a:r>
              <a:t/>
            </a:r>
            <a:endParaRPr>
              <a:solidFill>
                <a:srgbClr val="000000"/>
              </a:solidFill>
              <a:latin typeface="Arial"/>
              <a:ea typeface="Arial"/>
              <a:cs typeface="Arial"/>
              <a:sym typeface="Arial"/>
            </a:endParaRPr>
          </a:p>
          <a:p>
            <a:pPr indent="0" lvl="0" marL="0" rtl="0" algn="just">
              <a:lnSpc>
                <a:spcPct val="100000"/>
              </a:lnSpc>
              <a:spcBef>
                <a:spcPts val="1417"/>
              </a:spcBef>
              <a:spcAft>
                <a:spcPts val="0"/>
              </a:spcAft>
              <a:buNone/>
            </a:pPr>
            <a:r>
              <a:t/>
            </a:r>
            <a:endParaRPr>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Deeper Analysis</a:t>
            </a:r>
            <a:endParaRPr/>
          </a:p>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just">
              <a:spcBef>
                <a:spcPts val="0"/>
              </a:spcBef>
              <a:spcAft>
                <a:spcPts val="0"/>
              </a:spcAft>
              <a:buSzPts val="2000"/>
              <a:buChar char="●"/>
            </a:pPr>
            <a:r>
              <a:rPr lang="pt-BR" sz="2000"/>
              <a:t>std_medal_count_summer_olympics = 475;</a:t>
            </a:r>
            <a:endParaRPr sz="2000"/>
          </a:p>
          <a:p>
            <a:pPr indent="-355600" lvl="0" marL="457200" rtl="0" algn="just">
              <a:spcBef>
                <a:spcPts val="0"/>
              </a:spcBef>
              <a:spcAft>
                <a:spcPts val="0"/>
              </a:spcAft>
              <a:buSzPts val="2000"/>
              <a:buChar char="●"/>
            </a:pPr>
            <a:r>
              <a:rPr lang="pt-BR" sz="2000"/>
              <a:t>std_medal_count_winter_olympics = 153;</a:t>
            </a:r>
            <a:endParaRPr sz="2000"/>
          </a:p>
          <a:p>
            <a:pPr indent="-355600" lvl="0" marL="457200" rtl="0" algn="just">
              <a:spcBef>
                <a:spcPts val="0"/>
              </a:spcBef>
              <a:spcAft>
                <a:spcPts val="0"/>
              </a:spcAft>
              <a:buSzPts val="2000"/>
              <a:buChar char="●"/>
            </a:pPr>
            <a:r>
              <a:rPr lang="pt-BR" sz="2000"/>
              <a:t>From 1924 to 2016, as the standard deviation in the Summer Olympics is about 3 times that in the Winter Olympics, country performance by year change more in Summer Olympics.</a:t>
            </a:r>
            <a:endParaRPr sz="20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Final Findings (Result of Hypotheses)</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BR"/>
              <a:t> Yes, the performance of a country in Winter Olympics is highly correlated to that in Summer Olympics;</a:t>
            </a:r>
            <a:endParaRPr/>
          </a:p>
          <a:p>
            <a:pPr indent="-342900" lvl="0" marL="457200" rtl="0" algn="l">
              <a:spcBef>
                <a:spcPts val="0"/>
              </a:spcBef>
              <a:spcAft>
                <a:spcPts val="0"/>
              </a:spcAft>
              <a:buSzPts val="1800"/>
              <a:buChar char="●"/>
            </a:pPr>
            <a:r>
              <a:rPr lang="pt-BR"/>
              <a:t> Yes, the country performance by year change more in Winter Olympics than that in Summer Olympics;</a:t>
            </a:r>
            <a:endParaRPr/>
          </a:p>
          <a:p>
            <a:pPr indent="-342900" lvl="0" marL="457200" rtl="0" algn="l">
              <a:spcBef>
                <a:spcPts val="0"/>
              </a:spcBef>
              <a:spcAft>
                <a:spcPts val="0"/>
              </a:spcAft>
              <a:buSzPts val="1800"/>
              <a:buChar char="●"/>
            </a:pPr>
            <a:r>
              <a:rPr lang="pt-BR"/>
              <a:t> The male:female ratio has decreased from 1896 t o 2016.</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Recommendations</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The Olympiad Organizing Committee should devote more resource in the weather prediction to help organize the Olympics, as the weather affects the performance of athletes.</a:t>
            </a:r>
            <a:endParaRPr/>
          </a:p>
          <a:p>
            <a:pPr indent="0" lvl="0" marL="0" rtl="0" algn="l">
              <a:spcBef>
                <a:spcPts val="1200"/>
              </a:spcBef>
              <a:spcAft>
                <a:spcPts val="0"/>
              </a:spcAft>
              <a:buNone/>
            </a:pPr>
            <a:r>
              <a:rPr lang="pt-BR"/>
              <a:t>The Olympiad Organizing Committee should advocate the equality between male and female and keep encouraging more female to join the Olympics.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pt-BR" sz="2720"/>
              <a:t>Contents</a:t>
            </a:r>
            <a:endParaRPr sz="2720"/>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87350" lvl="0" marL="457200" rtl="0" algn="l">
              <a:spcBef>
                <a:spcPts val="0"/>
              </a:spcBef>
              <a:spcAft>
                <a:spcPts val="0"/>
              </a:spcAft>
              <a:buSzPts val="2500"/>
              <a:buChar char="●"/>
            </a:pPr>
            <a:r>
              <a:rPr lang="pt-BR" sz="2500"/>
              <a:t>Review of Questions to Answer/Hypotheses/Approach;</a:t>
            </a:r>
            <a:endParaRPr sz="2500"/>
          </a:p>
          <a:p>
            <a:pPr indent="-387350" lvl="0" marL="457200" rtl="0" algn="l">
              <a:spcBef>
                <a:spcPts val="0"/>
              </a:spcBef>
              <a:spcAft>
                <a:spcPts val="0"/>
              </a:spcAft>
              <a:buSzPts val="2500"/>
              <a:buChar char="●"/>
            </a:pPr>
            <a:r>
              <a:rPr lang="pt-BR" sz="2500"/>
              <a:t>Discuss Technical Challenges;</a:t>
            </a:r>
            <a:endParaRPr sz="2500"/>
          </a:p>
          <a:p>
            <a:pPr indent="-387350" lvl="0" marL="457200" rtl="0" algn="l">
              <a:spcBef>
                <a:spcPts val="0"/>
              </a:spcBef>
              <a:spcAft>
                <a:spcPts val="0"/>
              </a:spcAft>
              <a:buSzPts val="2500"/>
              <a:buChar char="●"/>
            </a:pPr>
            <a:r>
              <a:rPr lang="pt-BR" sz="2500"/>
              <a:t>Detail: Entity Relationship Diagram (ERD);</a:t>
            </a:r>
            <a:endParaRPr sz="2500"/>
          </a:p>
          <a:p>
            <a:pPr indent="-387350" lvl="0" marL="457200" rtl="0" algn="l">
              <a:spcBef>
                <a:spcPts val="0"/>
              </a:spcBef>
              <a:spcAft>
                <a:spcPts val="0"/>
              </a:spcAft>
              <a:buSzPts val="2500"/>
              <a:buChar char="●"/>
            </a:pPr>
            <a:r>
              <a:rPr lang="pt-BR" sz="2500"/>
              <a:t>Initial Findings;</a:t>
            </a:r>
            <a:endParaRPr sz="2500"/>
          </a:p>
          <a:p>
            <a:pPr indent="-387350" lvl="0" marL="457200" rtl="0" algn="l">
              <a:spcBef>
                <a:spcPts val="0"/>
              </a:spcBef>
              <a:spcAft>
                <a:spcPts val="0"/>
              </a:spcAft>
              <a:buSzPts val="2500"/>
              <a:buChar char="●"/>
            </a:pPr>
            <a:r>
              <a:rPr lang="pt-BR" sz="2500"/>
              <a:t>Deeper Analysis;</a:t>
            </a:r>
            <a:endParaRPr sz="2500"/>
          </a:p>
          <a:p>
            <a:pPr indent="-387350" lvl="0" marL="457200" rtl="0" algn="l">
              <a:spcBef>
                <a:spcPts val="0"/>
              </a:spcBef>
              <a:spcAft>
                <a:spcPts val="0"/>
              </a:spcAft>
              <a:buSzPts val="2500"/>
              <a:buChar char="●"/>
            </a:pPr>
            <a:r>
              <a:rPr lang="pt-BR" sz="2500"/>
              <a:t>Hypotheses Results.</a:t>
            </a:r>
            <a:endParaRPr sz="2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Section 1: Questions to Answer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381635" lvl="0" marL="457200" rtl="0" algn="just">
              <a:spcBef>
                <a:spcPts val="0"/>
              </a:spcBef>
              <a:spcAft>
                <a:spcPts val="0"/>
              </a:spcAft>
              <a:buSzPct val="100000"/>
              <a:buChar char="●"/>
            </a:pPr>
            <a:r>
              <a:rPr lang="pt-BR" sz="4381"/>
              <a:t>Q1: Is there any correlation between the performance of a country in Winter Olympics and that in Summer Olympics?</a:t>
            </a:r>
            <a:endParaRPr sz="4381"/>
          </a:p>
          <a:p>
            <a:pPr indent="-381635" lvl="0" marL="457200" rtl="0" algn="just">
              <a:spcBef>
                <a:spcPts val="0"/>
              </a:spcBef>
              <a:spcAft>
                <a:spcPts val="0"/>
              </a:spcAft>
              <a:buSzPct val="100000"/>
              <a:buChar char="●"/>
            </a:pPr>
            <a:r>
              <a:rPr lang="pt-BR" sz="4381"/>
              <a:t>Q2: Does country performance by year change more in Winter Olympics or Summer Olympics?</a:t>
            </a:r>
            <a:endParaRPr sz="4381"/>
          </a:p>
          <a:p>
            <a:pPr indent="-381635" lvl="0" marL="457200" rtl="0" algn="just">
              <a:spcBef>
                <a:spcPts val="0"/>
              </a:spcBef>
              <a:spcAft>
                <a:spcPts val="0"/>
              </a:spcAft>
              <a:buSzPct val="100000"/>
              <a:buChar char="●"/>
            </a:pPr>
            <a:r>
              <a:rPr lang="pt-BR" sz="4381"/>
              <a:t>Q3: How has the male:female ratio evolved through time?</a:t>
            </a:r>
            <a:endParaRPr sz="438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Section 2 Initial Hypotheses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06400" lvl="0" marL="457200" rtl="0" algn="l">
              <a:lnSpc>
                <a:spcPct val="100000"/>
              </a:lnSpc>
              <a:spcBef>
                <a:spcPts val="0"/>
              </a:spcBef>
              <a:spcAft>
                <a:spcPts val="0"/>
              </a:spcAft>
              <a:buClr>
                <a:schemeClr val="dk1"/>
              </a:buClr>
              <a:buSzPts val="2800"/>
              <a:buChar char="●"/>
            </a:pPr>
            <a:r>
              <a:rPr lang="pt-BR" sz="2800">
                <a:solidFill>
                  <a:schemeClr val="dk1"/>
                </a:solidFill>
              </a:rPr>
              <a:t>Hypotheses 01: Yes;</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pt-BR" sz="2800">
                <a:solidFill>
                  <a:schemeClr val="dk1"/>
                </a:solidFill>
              </a:rPr>
              <a:t>Hypotheses 02: Winter Olympics;</a:t>
            </a:r>
            <a:endParaRPr sz="2800">
              <a:solidFill>
                <a:schemeClr val="dk1"/>
              </a:solidFill>
            </a:endParaRPr>
          </a:p>
          <a:p>
            <a:pPr indent="-406400" lvl="0" marL="457200" rtl="0" algn="l">
              <a:lnSpc>
                <a:spcPct val="100000"/>
              </a:lnSpc>
              <a:spcBef>
                <a:spcPts val="0"/>
              </a:spcBef>
              <a:spcAft>
                <a:spcPts val="0"/>
              </a:spcAft>
              <a:buClr>
                <a:schemeClr val="dk1"/>
              </a:buClr>
              <a:buSzPts val="2800"/>
              <a:buChar char="●"/>
            </a:pPr>
            <a:r>
              <a:rPr lang="pt-BR" sz="2800">
                <a:solidFill>
                  <a:schemeClr val="dk1"/>
                </a:solidFill>
              </a:rPr>
              <a:t>Hypotheses 03: Decreased.</a:t>
            </a:r>
            <a:endParaRPr sz="2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Section 3: Data Analysis 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69570" lvl="0" marL="457200" rtl="0" algn="just">
              <a:lnSpc>
                <a:spcPct val="150000"/>
              </a:lnSpc>
              <a:spcBef>
                <a:spcPts val="0"/>
              </a:spcBef>
              <a:spcAft>
                <a:spcPts val="0"/>
              </a:spcAft>
              <a:buSzPct val="100000"/>
              <a:buChar char="●"/>
            </a:pPr>
            <a:r>
              <a:rPr lang="pt-BR" sz="2400"/>
              <a:t>A1: to calculate the Pearson correlation coefficient.</a:t>
            </a:r>
            <a:endParaRPr sz="2400"/>
          </a:p>
          <a:p>
            <a:pPr indent="-369570" lvl="0" marL="457200" rtl="0" algn="just">
              <a:lnSpc>
                <a:spcPct val="150000"/>
              </a:lnSpc>
              <a:spcBef>
                <a:spcPts val="0"/>
              </a:spcBef>
              <a:spcAft>
                <a:spcPts val="0"/>
              </a:spcAft>
              <a:buSzPct val="100000"/>
              <a:buChar char="●"/>
            </a:pPr>
            <a:r>
              <a:rPr lang="pt-BR" sz="2400"/>
              <a:t>A2: to calculate the standard deviation in country performance through years. A Comparison between average std of Winter and that of Summer Olympics will help.</a:t>
            </a:r>
            <a:endParaRPr sz="2400"/>
          </a:p>
          <a:p>
            <a:pPr indent="-369570" lvl="0" marL="457200" rtl="0" algn="just">
              <a:lnSpc>
                <a:spcPct val="150000"/>
              </a:lnSpc>
              <a:spcBef>
                <a:spcPts val="0"/>
              </a:spcBef>
              <a:spcAft>
                <a:spcPts val="0"/>
              </a:spcAft>
              <a:buSzPct val="100000"/>
              <a:buChar char="●"/>
            </a:pPr>
            <a:r>
              <a:rPr lang="pt-BR" sz="2400"/>
              <a:t>A3: to draw a simple histogram.</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Technical Challenges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Char char="●"/>
            </a:pPr>
            <a:r>
              <a:rPr lang="pt-BR" sz="2400"/>
              <a:t>Encountered challenges with getting the starting year of the Summer Olympics different from that of the Winter Olympics;</a:t>
            </a:r>
            <a:endParaRPr sz="2400"/>
          </a:p>
          <a:p>
            <a:pPr indent="-381000" lvl="0" marL="457200" rtl="0" algn="just">
              <a:spcBef>
                <a:spcPts val="0"/>
              </a:spcBef>
              <a:spcAft>
                <a:spcPts val="0"/>
              </a:spcAft>
              <a:buSzPts val="2400"/>
              <a:buChar char="●"/>
            </a:pPr>
            <a:r>
              <a:rPr lang="pt-BR" sz="2400"/>
              <a:t>Limitation of Pandas for SQL (Sqlite) made some SQL difficult to execute but manageable.</a:t>
            </a:r>
            <a:endParaRPr sz="2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Entity Relationship Diagram (ERD)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6" name="Google Shape;96;p19"/>
          <p:cNvPicPr preferRelativeResize="0"/>
          <p:nvPr/>
        </p:nvPicPr>
        <p:blipFill rotWithShape="1">
          <a:blip r:embed="rId3">
            <a:alphaModFix/>
          </a:blip>
          <a:srcRect b="0" l="0" r="0" t="0"/>
          <a:stretch/>
        </p:blipFill>
        <p:spPr>
          <a:xfrm>
            <a:off x="803102" y="1161673"/>
            <a:ext cx="7537799" cy="3533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Initial Findings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Although the ratio between the Summer Olympics and the Winter Olympics is indeed different, men happen to be dominant. My first assumption is that the ratio of women to men has increased over time. I began to dive into it.</a:t>
            </a:r>
            <a:endParaRPr>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There are significant differences between male and female participants not only in terms of expected height and weight, but also in terms of age. The first two differences can be attributed to biology. Although the latter may require more than just: it is worth considering social factors at the same time.</a:t>
            </a:r>
            <a:endParaRPr>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Another interesting fact is that the age gap in the Winter Olympics is much smaller (~2.8 years old and 1.5 years old)</a:t>
            </a:r>
            <a:endParaRPr>
              <a:solidFill>
                <a:srgbClr val="000000"/>
              </a:solidFill>
              <a:latin typeface="Arial"/>
              <a:ea typeface="Arial"/>
              <a:cs typeface="Arial"/>
              <a:sym typeface="Arial"/>
            </a:endParaRPr>
          </a:p>
          <a:p>
            <a:pPr indent="-342900" lvl="0" marL="457200" rtl="0" algn="just">
              <a:lnSpc>
                <a:spcPct val="100000"/>
              </a:lnSpc>
              <a:spcBef>
                <a:spcPts val="0"/>
              </a:spcBef>
              <a:spcAft>
                <a:spcPts val="0"/>
              </a:spcAft>
              <a:buClr>
                <a:srgbClr val="000000"/>
              </a:buClr>
              <a:buSzPts val="1800"/>
              <a:buFont typeface="Arial"/>
              <a:buChar char="●"/>
            </a:pPr>
            <a:r>
              <a:rPr lang="pt-BR">
                <a:solidFill>
                  <a:srgbClr val="000000"/>
                </a:solidFill>
                <a:latin typeface="Arial"/>
                <a:ea typeface="Arial"/>
                <a:cs typeface="Arial"/>
                <a:sym typeface="Arial"/>
              </a:rPr>
              <a:t>Another analysis of the number and ratio of medals is needed. I checked the ratio of total medal winners and the changes in the ratio of different medals: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pt-BR"/>
              <a:t>Initial Findings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36915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pt-BR" sz="2200"/>
              <a:t>In the last century, the medal ratio fluctuated greatly in the two competitions, but eventually stabilized. This can be interpreted as establishing norms on these issues.</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21"/>
          <p:cNvPicPr preferRelativeResize="0"/>
          <p:nvPr/>
        </p:nvPicPr>
        <p:blipFill rotWithShape="1">
          <a:blip r:embed="rId3">
            <a:alphaModFix/>
          </a:blip>
          <a:srcRect b="0" l="0" r="0" t="0"/>
          <a:stretch/>
        </p:blipFill>
        <p:spPr>
          <a:xfrm>
            <a:off x="4572000" y="1325500"/>
            <a:ext cx="4221050" cy="2764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