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110" d="100"/>
          <a:sy n="110" d="100"/>
        </p:scale>
        <p:origin x="8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7958B-160C-47C7-BA81-F9F2E7835F9D}" type="datetimeFigureOut">
              <a:rPr lang="es-AR" smtClean="0"/>
              <a:pPr/>
              <a:t>1/3/2021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0960-FE5C-462B-B8E3-110D1BE7ACC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361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76E1D863-14FB-4B6E-99AA-86A796BA8823}" type="datetime1">
              <a:rPr lang="en-US" smtClean="0"/>
              <a:pPr eaLnBrk="1" latinLnBrk="0" hangingPunct="1"/>
              <a:t>3/1/2021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CB9324-70E2-4C0D-B3D4-E51F4F73FA2B}" type="datetime1">
              <a:rPr lang="en-US" smtClean="0"/>
              <a:pPr eaLnBrk="1" latinLnBrk="0" hangingPunct="1"/>
              <a:t>3/1/2021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7DEDE1-F2B3-487A-9CF5-F233D18140B8}" type="datetime1">
              <a:rPr lang="en-US" smtClean="0"/>
              <a:pPr eaLnBrk="1" latinLnBrk="0" hangingPunct="1"/>
              <a:t>3/1/2021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3/1/2021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F050A3BC-19C7-48AE-8BD0-0718FE78C9D6}" type="datetime1">
              <a:rPr lang="en-US" smtClean="0"/>
              <a:pPr eaLnBrk="1" latinLnBrk="0" hangingPunct="1"/>
              <a:t>3/1/2021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82E7A4-DF0F-4B7A-8EF2-237CEA5815B2}" type="datetime1">
              <a:rPr lang="en-US" smtClean="0"/>
              <a:pPr eaLnBrk="1" latinLnBrk="0" hangingPunct="1"/>
              <a:t>3/1/2021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F5C19DB-BC8C-4DEB-BCE5-3C20BB8573B0}" type="datetime1">
              <a:rPr lang="en-US" smtClean="0"/>
              <a:pPr eaLnBrk="1" latinLnBrk="0" hangingPunct="1"/>
              <a:t>3/1/2021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B94B263E-40F4-4727-AB66-BB91DD41F5D8}" type="datetime1">
              <a:rPr lang="en-US" smtClean="0"/>
              <a:pPr algn="r" eaLnBrk="1" latinLnBrk="0" hangingPunct="1"/>
              <a:t>3/1/2021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B5EC26C-54FE-4095-A3AC-AE1B01E15596}" type="datetime1">
              <a:rPr lang="en-US" smtClean="0"/>
              <a:pPr eaLnBrk="1" latinLnBrk="0" hangingPunct="1"/>
              <a:t>3/1/2021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FE0C36A7-D481-49B6-91B3-F0306F5FC770}" type="datetime1">
              <a:rPr lang="en-US" smtClean="0"/>
              <a:pPr algn="r" eaLnBrk="1" latinLnBrk="0" hangingPunct="1"/>
              <a:t>3/1/2021</a:t>
            </a:fld>
            <a:endParaRPr lang="en-US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9834C9AD-CA2B-421C-9CF1-7A5DCE8ADEF6}" type="datetime1">
              <a:rPr lang="en-US" smtClean="0"/>
              <a:pPr algn="r" eaLnBrk="1" latinLnBrk="0" hangingPunct="1"/>
              <a:t>3/1/2021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3B963AD6-5BB5-4D24-9261-071AD5B99D5E}" type="datetime1">
              <a:rPr lang="en-US" smtClean="0"/>
              <a:pPr algn="r" eaLnBrk="1" latinLnBrk="0" hangingPunct="1"/>
              <a:t>3/1/2021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i="1" dirty="0"/>
              <a:t>TRANSFORMADA RÁPIDA DE FOURIER  (FFT)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855E712-5188-43F3-8ECE-D28A50897B14}" type="datetime1">
              <a:rPr lang="en-US" smtClean="0"/>
              <a:pPr eaLnBrk="1" latinLnBrk="0" hangingPunct="1"/>
              <a:t>3/1/2021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pic>
        <p:nvPicPr>
          <p:cNvPr id="6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36D3DDF-706B-4635-864C-3C8062DE19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4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3/2/2021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251520" y="188640"/>
                <a:ext cx="8496944" cy="649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i="1" dirty="0"/>
                  <a:t>Notar que: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1      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s-A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1      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s-MX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1      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s-A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sz="2400" i="1" dirty="0"/>
              </a:p>
              <a:p>
                <a:r>
                  <a:rPr lang="es-AR" sz="2400" i="1" dirty="0"/>
                  <a:t>En esta factorización la fila 2 y la fila 3 aparecen intercambiadas entonces: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s-MX" sz="2400" b="0" i="1"/>
                                  <m:t>X</m:t>
                                </m:r>
                                <m:d>
                                  <m:d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s-MX" sz="2400" b="0" i="1"/>
                                  <m:t>X</m:t>
                                </m:r>
                                <m:d>
                                  <m:d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m:rPr>
                                <m:nor/>
                              </m:rPr>
                              <a:rPr lang="es-MX" sz="2400" b="0" i="1"/>
                              <m:t>X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s-AR" sz="2400" b="0" i="1"/>
                              <m:t>X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  <m:eqArr>
                          <m:eqArr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  <m:eqArr>
                          <m:eqArr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s-A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s-A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brk m:alnAt="7"/>
                              </m:rPr>
                              <a:rPr lang="es-A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s-AR" sz="2400" i="1" dirty="0"/>
                  <a:t> (2)</a:t>
                </a:r>
              </a:p>
              <a:p>
                <a:r>
                  <a:rPr lang="es-AR" sz="2400" i="1" dirty="0"/>
                  <a:t>Definimos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AR" sz="2400" i="1" dirty="0"/>
                  <a:t> como: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                        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  <m:eqArr>
                          <m:eqArr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s-A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brk m:alnAt="7"/>
                              </m:rPr>
                              <a:rPr lang="es-A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s-AR" sz="2400" i="1" dirty="0"/>
              </a:p>
              <a:p>
                <a:endParaRPr lang="es-AR" sz="2400" i="1" dirty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496944" cy="6492226"/>
              </a:xfrm>
              <a:prstGeom prst="rect">
                <a:avLst/>
              </a:prstGeom>
              <a:blipFill>
                <a:blip r:embed="rId2"/>
                <a:stretch>
                  <a:fillRect l="-1076" t="-7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26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3/2/2021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C1D-33BB-48F1-89C0-F502ECFAD7EA}"/>
                  </a:ext>
                </a:extLst>
              </p:cNvPr>
              <p:cNvSpPr txBox="1"/>
              <p:nvPr/>
            </p:nvSpPr>
            <p:spPr>
              <a:xfrm>
                <a:off x="251520" y="83452"/>
                <a:ext cx="8535864" cy="6858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i="1" dirty="0"/>
                  <a:t>Por lo tanto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eqArr>
                    </m:oMath>
                  </m:oMathPara>
                </a14:m>
                <a:endParaRPr lang="es-MX" sz="2000" i="1" dirty="0"/>
              </a:p>
              <a:p>
                <a:r>
                  <a:rPr lang="es-MX" sz="2000" i="1" dirty="0"/>
                  <a:t>Sabiendo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MX" sz="2000" i="1" dirty="0"/>
                  <a:t> el cálculo del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AR" sz="2000" i="1" dirty="0"/>
                  <a:t> </a:t>
                </a:r>
                <a:r>
                  <a:rPr lang="es-MX" sz="2000" i="1" dirty="0"/>
                  <a:t>requiere un total de 4 sumas y dos multiplicaciones.</a:t>
                </a:r>
              </a:p>
              <a:p>
                <a:r>
                  <a:rPr lang="es-MX" sz="2000" i="1" dirty="0"/>
                  <a:t>Ahora reescribimos (2)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s-MX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      (3)</m:t>
                      </m:r>
                    </m:oMath>
                  </m:oMathPara>
                </a14:m>
                <a:endParaRPr lang="es-MX" sz="2000" i="1" dirty="0"/>
              </a:p>
              <a:p>
                <a:r>
                  <a:rPr lang="es-MX" sz="2000" i="1" dirty="0"/>
                  <a:t>Ahora de (3) observamos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 lang="es-MX" sz="2000" i="1" dirty="0"/>
              </a:p>
              <a:p>
                <a:r>
                  <a:rPr lang="es-MX" sz="2000" i="1" dirty="0"/>
                  <a:t>Siendo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MX" sz="20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i="1" dirty="0"/>
                  <a:t>se requieren un total de 2 multiplicaciones y dos sumas para determinar el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s-MX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s-MX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s-MX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s-MX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x-none" sz="2000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C1D-33BB-48F1-89C0-F502ECFA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452"/>
                <a:ext cx="8535864" cy="6858416"/>
              </a:xfrm>
              <a:prstGeom prst="rect">
                <a:avLst/>
              </a:prstGeom>
              <a:blipFill>
                <a:blip r:embed="rId4"/>
                <a:stretch>
                  <a:fillRect l="-714" t="-5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0E578615-CBCC-48A9-9683-9F159F1AEB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91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3/2/2021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5FB8EC-1E76-43CB-B089-E5619EC9ECB9}"/>
                  </a:ext>
                </a:extLst>
              </p:cNvPr>
              <p:cNvSpPr txBox="1"/>
              <p:nvPr/>
            </p:nvSpPr>
            <p:spPr>
              <a:xfrm>
                <a:off x="226592" y="116632"/>
                <a:ext cx="8560791" cy="6336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i="1" dirty="0"/>
                  <a:t>En general para generar el vector transformado por aplicación inmediata de la definición de la transformada es necesario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000" i="1" dirty="0"/>
                  <a:t>  multiplicaciones complejas y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s-MX" sz="2000" i="1" dirty="0"/>
                  <a:t> sumas complejas.</a:t>
                </a:r>
              </a:p>
              <a:p>
                <a:r>
                  <a:rPr lang="es-MX" sz="2000" i="1" dirty="0"/>
                  <a:t>En cambio para la FFT donde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s-MX" sz="2000" i="1" dirty="0"/>
                  <a:t> requiere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2000" i="1" dirty="0"/>
                  <a:t> multiplicaciones complejas y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2000" i="1" dirty="0"/>
                  <a:t> sumas complejas.</a:t>
                </a:r>
              </a:p>
              <a:p>
                <a:endParaRPr lang="es-MX" sz="2000" i="1" dirty="0"/>
              </a:p>
              <a:p>
                <a:r>
                  <a:rPr lang="es-MX" sz="2000" i="1" dirty="0"/>
                  <a:t>Ejemplo</a:t>
                </a:r>
              </a:p>
              <a:p>
                <a:r>
                  <a:rPr lang="es-MX" sz="2000" i="1" dirty="0"/>
                  <a:t>Usar la FFT para hallar la Transformada de Fourier de la secuencia: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1,2,1,0</m:t>
                        </m:r>
                      </m:e>
                    </m:d>
                  </m:oMath>
                </a14:m>
                <a:r>
                  <a:rPr lang="es-AR" sz="20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A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s-MX" sz="2000" i="1" dirty="0"/>
              </a:p>
              <a:p>
                <a:r>
                  <a:rPr lang="es-MX" sz="2000" i="1" dirty="0"/>
                  <a:t>Como N=4 tenemos:</a:t>
                </a:r>
              </a:p>
              <a:p>
                <a:endParaRPr lang="es-MX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MX" sz="2000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s-MX" sz="2000" i="1" dirty="0"/>
                  <a:t>=</a:t>
                </a:r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x-none" sz="20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5FB8EC-1E76-43CB-B089-E5619EC9E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92" y="116632"/>
                <a:ext cx="8560791" cy="6336704"/>
              </a:xfrm>
              <a:prstGeom prst="rect">
                <a:avLst/>
              </a:prstGeom>
              <a:blipFill>
                <a:blip r:embed="rId2"/>
                <a:stretch>
                  <a:fillRect l="-712" t="-4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45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3/2/2021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4C9F2B-BCF8-442A-9658-0C3558606EBB}"/>
                  </a:ext>
                </a:extLst>
              </p:cNvPr>
              <p:cNvSpPr txBox="1"/>
              <p:nvPr/>
            </p:nvSpPr>
            <p:spPr>
              <a:xfrm>
                <a:off x="356616" y="268035"/>
                <a:ext cx="8319840" cy="588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i="1" dirty="0"/>
                  <a:t>Luego el vector transformado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s-MX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0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000" i="1" dirty="0"/>
              </a:p>
              <a:p>
                <a:endParaRPr lang="es-MX" sz="2000" i="1" dirty="0"/>
              </a:p>
              <a:p>
                <a:r>
                  <a:rPr lang="es-MX" sz="2000" i="1" dirty="0"/>
                  <a:t>Finalmente reordenando las componentes obtenemos: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000" i="1" dirty="0"/>
              </a:p>
              <a:p>
                <a:endParaRPr lang="es-MX" sz="2000" i="1" dirty="0"/>
              </a:p>
              <a:p>
                <a:endParaRPr lang="es-MX" sz="2000" i="1" dirty="0"/>
              </a:p>
              <a:p>
                <a:endParaRPr lang="es-MX" sz="2000" i="1" dirty="0"/>
              </a:p>
              <a:p>
                <a:endParaRPr lang="es-MX" sz="2000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4C9F2B-BCF8-442A-9658-0C355860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6" y="268035"/>
                <a:ext cx="8319840" cy="5881738"/>
              </a:xfrm>
              <a:prstGeom prst="rect">
                <a:avLst/>
              </a:prstGeom>
              <a:blipFill>
                <a:blip r:embed="rId2"/>
                <a:stretch>
                  <a:fillRect l="-806" t="-6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1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3/1/2021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7131"/>
            <a:ext cx="7125694" cy="40010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1560" y="486916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/>
              <a:t>FIN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9C23035-864E-4547-A583-5D3BD880C3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9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0AF1B-C02F-4BEA-8732-A560595C1E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3/1/2021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E204AA-5421-4FE7-94D9-F653DE8BCB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FB093E8-7CBA-40F4-9F2C-387FAC01D2F0}"/>
                  </a:ext>
                </a:extLst>
              </p:cNvPr>
              <p:cNvSpPr txBox="1"/>
              <p:nvPr/>
            </p:nvSpPr>
            <p:spPr>
              <a:xfrm>
                <a:off x="251520" y="268035"/>
                <a:ext cx="848709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i="1" dirty="0"/>
                  <a:t>En ingeniería, las funciones en general se representan por conjuntos finitos de valores discretos. Es decir, los datos con frecuencia se obtienen de, o convierten a, una forma discreta.</a:t>
                </a:r>
                <a:r>
                  <a:rPr lang="es-ES" dirty="0"/>
                  <a:t> </a:t>
                </a:r>
                <a:r>
                  <a:rPr lang="es-ES" sz="2000" i="1" dirty="0"/>
                  <a:t>Como se indica en la siguiente figura, se puede dividir un intervalo de 0 a t en N</a:t>
                </a:r>
              </a:p>
              <a:p>
                <a:r>
                  <a:rPr lang="es-ES" sz="2000" i="1" dirty="0"/>
                  <a:t>subintervalos de igual tamaño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ES" sz="2000" i="1" dirty="0"/>
                  <a:t> . El subíndice n se emplea para designar los tiempos discretos a los cuales se toman las muestras. Así,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i="1" dirty="0"/>
                  <a:t>designa un valor de la función </a:t>
                </a:r>
                <a:r>
                  <a:rPr lang="es-AR" sz="2000" i="1" dirty="0"/>
                  <a:t>continua f(t) tomado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000" i="1" dirty="0"/>
                  <a:t>.</a:t>
                </a:r>
              </a:p>
              <a:p>
                <a:r>
                  <a:rPr lang="es-ES" sz="2000" i="1" dirty="0"/>
                  <a:t>Observe que los datos se especifican en n = 0, 1, 2,…, N – 1. No hay un valor en n= N.</a:t>
                </a:r>
              </a:p>
              <a:p>
                <a:endParaRPr lang="es-AR" sz="2000" i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FB093E8-7CBA-40F4-9F2C-387FAC01D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8035"/>
                <a:ext cx="8487096" cy="3170099"/>
              </a:xfrm>
              <a:prstGeom prst="rect">
                <a:avLst/>
              </a:prstGeom>
              <a:blipFill>
                <a:blip r:embed="rId4"/>
                <a:stretch>
                  <a:fillRect l="-718" t="-1154" r="-10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62923595-8F45-48B3-8F54-67FF75B9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3158314"/>
            <a:ext cx="5328592" cy="3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3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E6870-9B39-4A74-A417-02947C495B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3/1/2021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DE5BBD-6628-4CA2-BC3C-DE8575DA48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9CC731B-E649-4F47-B0E8-232341592529}"/>
                  </a:ext>
                </a:extLst>
              </p:cNvPr>
              <p:cNvSpPr txBox="1"/>
              <p:nvPr/>
            </p:nvSpPr>
            <p:spPr>
              <a:xfrm>
                <a:off x="228280" y="116554"/>
                <a:ext cx="8559104" cy="647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i="1" dirty="0"/>
                  <a:t>Para la señal anterior se puede escribir la Transformada Discreta de Fourier (DFT)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      (1)</m:t>
                      </m:r>
                    </m:oMath>
                  </m:oMathPara>
                </a14:m>
                <a:endParaRPr lang="es-AR" sz="2000" i="1" dirty="0"/>
              </a:p>
              <a:p>
                <a:r>
                  <a:rPr lang="es-AR" sz="2000" i="1" dirty="0"/>
                  <a:t>La DFT se puede calcular directamente usando la ecuación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AR" sz="2000" i="1" dirty="0"/>
                  <a:t>, generando N operaciones complejas por cada </a:t>
                </a:r>
                <a:r>
                  <a:rPr lang="es-AR" sz="2000" i="1" dirty="0" err="1"/>
                  <a:t>bin</a:t>
                </a:r>
                <a:r>
                  <a:rPr lang="es-AR" sz="2000" i="1" dirty="0"/>
                  <a:t> de frecuencia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2000" i="1" dirty="0"/>
                  <a:t> operaciones complejas en total, esta es la implementación más sencilla, pero la menos eficiente.</a:t>
                </a:r>
              </a:p>
              <a:p>
                <a:r>
                  <a:rPr lang="es-AR" sz="2000" i="1" dirty="0"/>
                  <a:t>Para la implementación compleja se usa la identidad: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𝑖𝑎</m:t>
                          </m:r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𝑖𝑠𝑒𝑛</m:t>
                      </m:r>
                      <m:d>
                        <m:d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s-AR" sz="2000" i="1" dirty="0"/>
              </a:p>
              <a:p>
                <a:r>
                  <a:rPr lang="es-AR" sz="2000" b="1" i="1" dirty="0">
                    <a:solidFill>
                      <a:srgbClr val="FF0000"/>
                    </a:solidFill>
                  </a:rPr>
                  <a:t>Implementación Matricial </a:t>
                </a:r>
              </a:p>
              <a:p>
                <a:r>
                  <a:rPr lang="es-AR" sz="2000" i="1" dirty="0"/>
                  <a:t>Es posible representar la ecuación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AR" sz="2000" i="1" dirty="0"/>
                  <a:t> como un producto de una matriz y una vector, de modo que 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AR" sz="2000" i="1" dirty="0"/>
                  <a:t>, donde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AR" sz="2000" i="1" dirty="0"/>
                  <a:t> y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AR" sz="2000" i="1" dirty="0"/>
                  <a:t> son vectores columna N</a:t>
                </a:r>
                <a:r>
                  <a:rPr lang="es-AR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s-AR" sz="2000" i="1" dirty="0"/>
                  <a:t>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s-AR" sz="2000" i="1" dirty="0"/>
                  <a:t> es una matriz </a:t>
                </a:r>
                <a:r>
                  <a:rPr lang="es-AR" sz="2000" i="1" dirty="0" err="1"/>
                  <a:t>N</a:t>
                </a:r>
                <a:r>
                  <a:rPr lang="es-AR" sz="2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s-AR" sz="2000" i="1" dirty="0" err="1"/>
                  <a:t>N</a:t>
                </a:r>
                <a:r>
                  <a:rPr lang="es-AR" sz="2000" i="1" dirty="0"/>
                  <a:t>.</a:t>
                </a:r>
              </a:p>
              <a:p>
                <a:endParaRPr lang="es-AR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s-AR" sz="2000" i="1" dirty="0"/>
                  <a:t>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bSup>
                  </m:oMath>
                </a14:m>
                <a:r>
                  <a:rPr lang="es-AR" sz="2000" i="1" dirty="0"/>
                  <a:t> es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AR" sz="2000" i="1" dirty="0"/>
                  <a:t> de la matriz dado por: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AR" sz="2000" i="1" dirty="0"/>
              </a:p>
              <a:p>
                <a:r>
                  <a:rPr lang="es-AR" sz="2000" i="1" dirty="0"/>
                  <a:t>Si llamamos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s-AR" sz="2000" i="1" dirty="0"/>
                  <a:t>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bSup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p>
                  </m:oMath>
                </a14:m>
                <a:endParaRPr lang="es-AR" sz="2000" i="1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9CC731B-E649-4F47-B0E8-232341592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80" y="116554"/>
                <a:ext cx="8559104" cy="6473247"/>
              </a:xfrm>
              <a:prstGeom prst="rect">
                <a:avLst/>
              </a:prstGeom>
              <a:blipFill>
                <a:blip r:embed="rId2"/>
                <a:stretch>
                  <a:fillRect l="-712" t="-471" b="-65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3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71B10-DE36-42A6-B9B5-F83CB712B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3/2/2021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78E398-7124-4DC6-AA1E-8AD821105F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9568215-15D3-4EC4-BB5D-C35E3BB74475}"/>
                  </a:ext>
                </a:extLst>
              </p:cNvPr>
              <p:cNvSpPr txBox="1"/>
              <p:nvPr/>
            </p:nvSpPr>
            <p:spPr>
              <a:xfrm>
                <a:off x="107504" y="2539"/>
                <a:ext cx="8787384" cy="626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i="1" dirty="0"/>
                  <a:t>Se demuestra fácilmente (a cargo del lector) que:</a:t>
                </a:r>
              </a:p>
              <a:p>
                <a:endParaRPr lang="es-ES" sz="20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s-ES" sz="2000" i="1" dirty="0"/>
              </a:p>
              <a:p>
                <a:r>
                  <a:rPr lang="es-ES" sz="2000" i="1" dirty="0"/>
                  <a:t>Lo que explica que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𝑠𝑒𝑎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𝑡𝑟𝑖𝑐𝑎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ES" sz="2000" i="1" dirty="0"/>
                  <a:t> Así: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eqArr>
                                <m:eqArrPr>
                                  <m:ctrlPr>
                                    <a:rPr lang="es-E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eqArr>
                            </m:den>
                          </m:f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1∗1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1∗</m:t>
                                    </m:r>
                                    <m:d>
                                      <m:dPr>
                                        <m:ctrlPr>
                                          <a:rPr lang="es-A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s-AR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A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s-AR" sz="20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∗1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A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s-AR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lang="es-A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s-AR" sz="20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eqArr>
                                <m:eqArr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s-ES" sz="2000" i="1" dirty="0"/>
              </a:p>
              <a:p>
                <a:endParaRPr lang="es-ES" sz="20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2000" b="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ES" sz="2000" i="1" dirty="0"/>
              </a:p>
              <a:p>
                <a:r>
                  <a:rPr lang="es-ES" sz="2000" i="1" dirty="0"/>
                  <a:t>Aún en muestras de un tamaño moderado, la determinación directa de la </a:t>
                </a:r>
                <a:r>
                  <a:rPr lang="es-AR" sz="2000" i="1" dirty="0"/>
                  <a:t>DFT</a:t>
                </a:r>
                <a:r>
                  <a:rPr lang="es-ES" sz="2000" i="1" dirty="0"/>
                  <a:t> llega a consumir mucho tiempo.</a:t>
                </a:r>
              </a:p>
              <a:p>
                <a:r>
                  <a:rPr lang="es-ES" sz="2000" i="1" dirty="0"/>
                  <a:t>La transformada rápida de Fourier, o FFT, es un algoritmo que se desarrolló para calcular la </a:t>
                </a:r>
                <a:r>
                  <a:rPr lang="es-AR" sz="2000" i="1" dirty="0"/>
                  <a:t>DFT</a:t>
                </a:r>
                <a:r>
                  <a:rPr lang="es-ES" sz="2000" i="1" dirty="0"/>
                  <a:t> en una forma extremadamente económica. Su velocidad proviene del hecho de que utilizan los resultados de cálculos previos para reducir el número de operaciones. Aprovecha la periodicidad y simetría de las funciones trigonométricas </a:t>
                </a:r>
                <a:r>
                  <a:rPr lang="es-AR" sz="2000" i="1" dirty="0"/>
                  <a:t>para calcular la transformada con aproximadamente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AR" sz="2000" i="1" dirty="0"/>
                  <a:t> operaciones.</a:t>
                </a:r>
                <a:endParaRPr lang="es-ES" sz="2000" i="1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9568215-15D3-4EC4-BB5D-C35E3BB74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539"/>
                <a:ext cx="8787384" cy="6267678"/>
              </a:xfrm>
              <a:prstGeom prst="rect">
                <a:avLst/>
              </a:prstGeom>
              <a:blipFill>
                <a:blip r:embed="rId2"/>
                <a:stretch>
                  <a:fillRect l="-763" t="-486" r="-694" b="-6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11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67B40-0CF6-4C18-8E6C-50AC6BCD21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3/2/2021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171962-E194-4117-B772-2A5B8B9AA4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C48FDE-FE60-4C1D-921A-2A50CAFAE705}"/>
                  </a:ext>
                </a:extLst>
              </p:cNvPr>
              <p:cNvSpPr txBox="1"/>
              <p:nvPr/>
            </p:nvSpPr>
            <p:spPr>
              <a:xfrm>
                <a:off x="101250" y="0"/>
                <a:ext cx="8607872" cy="674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i="1" dirty="0"/>
                  <a:t> Así, para-N = 50 muestras, la FFT es cerca de 10 veces más rápida que la </a:t>
                </a:r>
                <a:r>
                  <a:rPr lang="es-AR" i="1" dirty="0"/>
                  <a:t>DFT</a:t>
                </a:r>
                <a:r>
                  <a:rPr lang="es-ES" i="1" dirty="0"/>
                  <a:t> estándar. Para N = 1 000, es alrededor de 100 veces más rápida. El primer algoritmo para la FFT fue desarrollado por Gauss a principios del siglo XIX.</a:t>
                </a:r>
              </a:p>
              <a:p>
                <a:r>
                  <a:rPr lang="es-ES" sz="2000" b="1" i="1" dirty="0">
                    <a:solidFill>
                      <a:srgbClr val="FF0000"/>
                    </a:solidFill>
                  </a:rPr>
                  <a:t>Divide y conquista:</a:t>
                </a:r>
              </a:p>
              <a:p>
                <a:r>
                  <a:rPr lang="es-ES" i="1" dirty="0"/>
                  <a:t>Esta implementación descompone una </a:t>
                </a:r>
                <a:r>
                  <a:rPr lang="es-AR" i="1" dirty="0"/>
                  <a:t>DFT de N puntos como la suma de dos DFT de N/2 puntos, lo que reduce la complejidad numérica casi a la mitad y es la base conceptual del algoritmo de FFT. Podemos dividir el cálculo para las muestras pares e impares: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</m:eqAr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</m:eqAr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+1)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" i="1" dirty="0"/>
              </a:p>
              <a:p>
                <a:endParaRPr lang="es-ES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/(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𝑘𝑚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/(</m:t>
                                  </m:r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" i="1" dirty="0"/>
              </a:p>
              <a:p>
                <a:r>
                  <a:rPr lang="es-ES" i="1" dirty="0"/>
                  <a:t>Si llamamos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s-ES" i="1" dirty="0"/>
                  <a:t>  entonces: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/(</m:t>
                              </m: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type m:val="skw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𝑘𝑚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/(</m:t>
                                  </m:r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=0,1,⋯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ES" i="1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C48FDE-FE60-4C1D-921A-2A50CAFAE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0" y="0"/>
                <a:ext cx="8607872" cy="6742936"/>
              </a:xfrm>
              <a:prstGeom prst="rect">
                <a:avLst/>
              </a:prstGeom>
              <a:blipFill>
                <a:blip r:embed="rId2"/>
                <a:stretch>
                  <a:fillRect l="-779" t="-452" r="-2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D74F4-31A4-4DC5-8CF9-E889719A47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3/2/2021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F83B0D-CDDA-4A77-92D0-E7085D9127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84A72CA-B78B-47B4-8D01-147408D04917}"/>
                  </a:ext>
                </a:extLst>
              </p:cNvPr>
              <p:cNvSpPr txBox="1"/>
              <p:nvPr/>
            </p:nvSpPr>
            <p:spPr>
              <a:xfrm>
                <a:off x="107504" y="116632"/>
                <a:ext cx="8679880" cy="269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i="1" dirty="0"/>
                  <a:t>Es posible simplificar aún mas la última expresión pues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sup>
                    </m:sSubSup>
                  </m:oMath>
                </a14:m>
                <a:r>
                  <a:rPr lang="es-AR" i="1" dirty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sup>
                    </m:sSubSup>
                  </m:oMath>
                </a14:m>
                <a:r>
                  <a:rPr lang="es-AR" i="1" dirty="0"/>
                  <a:t>  son periódicas cada N/2. Además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AR" i="1" dirty="0"/>
                  <a:t> y probamos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s-AR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s-AR" i="1" dirty="0"/>
                  <a:t> se puede obtener: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s-AR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b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=0,⋯,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i="1" dirty="0"/>
              </a:p>
              <a:p>
                <a:r>
                  <a:rPr lang="es-AR" i="1" dirty="0"/>
                  <a:t>Esto reduce la complejidad numérica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AR" i="1" dirty="0"/>
              </a:p>
              <a:p>
                <a:endParaRPr lang="es-AR" i="1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84A72CA-B78B-47B4-8D01-147408D0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8679880" cy="2694392"/>
              </a:xfrm>
              <a:prstGeom prst="rect">
                <a:avLst/>
              </a:prstGeo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FC1DD0FD-8B6D-42E0-9BC0-426A9B676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5" t="11896" r="11762" b="1210"/>
          <a:stretch/>
        </p:blipFill>
        <p:spPr>
          <a:xfrm>
            <a:off x="356616" y="2492896"/>
            <a:ext cx="7623000" cy="41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4A1E4-ED30-4E68-A095-F2BF824CD2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3/2/2021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65E396-0712-467D-AEF6-DED251F2A0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B068B9-D742-4B9B-84F5-3AECFB362A68}"/>
                  </a:ext>
                </a:extLst>
              </p:cNvPr>
              <p:cNvSpPr txBox="1"/>
              <p:nvPr/>
            </p:nvSpPr>
            <p:spPr>
              <a:xfrm>
                <a:off x="130744" y="48154"/>
                <a:ext cx="8607872" cy="6567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i="1" dirty="0">
                    <a:solidFill>
                      <a:srgbClr val="FF0000"/>
                    </a:solidFill>
                  </a:rPr>
                  <a:t>Transformada Rápida de Fourier (FFT)</a:t>
                </a:r>
              </a:p>
              <a:p>
                <a:r>
                  <a:rPr lang="es-AR" i="1" dirty="0"/>
                  <a:t>El algoritmo FFT optimiza el cómputo dividiendo el problema de cálculos de DTF de menor orden y una estructura recursiva. Primero asumiremos que</a:t>
                </a:r>
              </a:p>
              <a:p>
                <a:r>
                  <a:rPr lang="es-AR" i="1" dirty="0"/>
                  <a:t>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AR" i="1" dirty="0"/>
                  <a:t>. La división de N puntos a dos de N/2 presentada en el algoritmo divide y conquista se puede volver a realizar recursivamente en cada bloque de la figura anterior . La reducción del orden se vuelve a aplicar sobre cada DFT de N/2 puntos como se muestra en la siguiente figura:</a:t>
                </a:r>
              </a:p>
              <a:p>
                <a:endParaRPr lang="es-AR" i="1" dirty="0"/>
              </a:p>
              <a:p>
                <a:endParaRPr lang="es-AR" i="1" dirty="0"/>
              </a:p>
              <a:p>
                <a:endParaRPr lang="es-AR" i="1" dirty="0"/>
              </a:p>
              <a:p>
                <a:endParaRPr lang="es-AR" i="1" dirty="0"/>
              </a:p>
              <a:p>
                <a:endParaRPr lang="es-AR" i="1" dirty="0"/>
              </a:p>
              <a:p>
                <a:endParaRPr lang="es-AR" i="1" dirty="0"/>
              </a:p>
              <a:p>
                <a:endParaRPr lang="es-AR" i="1" dirty="0"/>
              </a:p>
              <a:p>
                <a:r>
                  <a:rPr lang="es-AR" i="1" dirty="0"/>
                  <a:t>Y se obtiene la ecuación:</a:t>
                </a:r>
              </a:p>
              <a:p>
                <a:endParaRPr lang="es-AR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AR" b="0" i="1" dirty="0"/>
              </a:p>
              <a:p>
                <a:endParaRPr lang="es-AR" b="0" i="1" dirty="0"/>
              </a:p>
              <a:p>
                <a:pPr algn="ctr"/>
                <a:r>
                  <a:rPr lang="es-AR" i="1" dirty="0"/>
                  <a:t>Y</a:t>
                </a:r>
              </a:p>
              <a:p>
                <a:pPr algn="ctr"/>
                <a:endParaRPr lang="es-AR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AR" i="1" dirty="0"/>
              </a:p>
              <a:p>
                <a:pPr algn="ctr"/>
                <a:r>
                  <a:rPr lang="es-AR" i="1" dirty="0"/>
                  <a:t>Esta implementación se conoce como FFT radix2 y es una de las formas más comunes, lo que baja la complejidad numérica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s-AR" i="1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B068B9-D742-4B9B-84F5-3AECFB36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4" y="48154"/>
                <a:ext cx="8607872" cy="6567311"/>
              </a:xfrm>
              <a:prstGeom prst="rect">
                <a:avLst/>
              </a:prstGeom>
              <a:blipFill>
                <a:blip r:embed="rId2"/>
                <a:stretch>
                  <a:fillRect l="-566" t="-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5441D7F1-ED0B-49AC-B8D3-930488D77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0" b="28915"/>
          <a:stretch/>
        </p:blipFill>
        <p:spPr>
          <a:xfrm>
            <a:off x="1662233" y="1988840"/>
            <a:ext cx="5273576" cy="19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2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D9220621-44E8-4825-A5ED-0EBEEF75D4E6}" type="datetime1">
              <a:rPr lang="en-US" smtClean="0"/>
              <a:pPr algn="r" eaLnBrk="1" latinLnBrk="0" hangingPunct="1"/>
              <a:t>3/2/2021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179399" y="94466"/>
                <a:ext cx="8551093" cy="6391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i="1" dirty="0"/>
                  <a:t>Formulación matricial de la FFT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AR" sz="2400" i="1" dirty="0"/>
              </a:p>
              <a:p>
                <a:r>
                  <a:rPr lang="es-AR" sz="2400" i="1" dirty="0"/>
                  <a:t>Considerar la transformada discreta de Fourier: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sz="2400" i="1" dirty="0"/>
              </a:p>
              <a:p>
                <a:r>
                  <a:rPr lang="es-AR" sz="2400" i="1" dirty="0"/>
                  <a:t>Esta expresión define el cálculo de N ecuaciones. Así por ejemplo si N=4 y definimos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s-ES" sz="24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s-AR" sz="2400" i="1" dirty="0"/>
                  <a:t> tenemos: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s-A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s-MX" sz="2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A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A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A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AR" sz="2400" i="1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s-AR" sz="2400" i="1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s-AR" sz="2400" i="1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</m:oMath>
                  </m:oMathPara>
                </a14:m>
                <a:endParaRPr lang="es-AR" sz="2400" i="1" dirty="0">
                  <a:solidFill>
                    <a:prstClr val="black"/>
                  </a:solidFill>
                </a:endParaRPr>
              </a:p>
              <a:p>
                <a:endParaRPr lang="es-MX" sz="2400" i="1" dirty="0"/>
              </a:p>
              <a:p>
                <a:r>
                  <a:rPr lang="es-MX" sz="2400" i="1" dirty="0"/>
                  <a:t>Todas estas ecuaciones se pueden escribir en forma matricial como sigue:</a:t>
                </a:r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9" y="94466"/>
                <a:ext cx="8551093" cy="6391686"/>
              </a:xfrm>
              <a:prstGeom prst="rect">
                <a:avLst/>
              </a:prstGeom>
              <a:blipFill>
                <a:blip r:embed="rId2"/>
                <a:stretch>
                  <a:fillRect l="-1069" t="-763" b="-11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18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CBAF1A20-28D0-4656-9927-C42CC61EDA00}" type="datetime1">
              <a:rPr lang="en-US" smtClean="0"/>
              <a:pPr algn="r" eaLnBrk="1" latinLnBrk="0" hangingPunct="1"/>
              <a:t>3/2/2021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3F238B-93F4-42E2-BB4C-E16E5ED3DCB0}"/>
                  </a:ext>
                </a:extLst>
              </p:cNvPr>
              <p:cNvSpPr txBox="1"/>
              <p:nvPr/>
            </p:nvSpPr>
            <p:spPr>
              <a:xfrm>
                <a:off x="0" y="116632"/>
                <a:ext cx="8787384" cy="679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non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s-MX" sz="2400" dirty="0"/>
                  <a:t>  (1)</a:t>
                </a:r>
              </a:p>
              <a:p>
                <a:endParaRPr lang="es-MX" sz="2400" dirty="0"/>
              </a:p>
              <a:p>
                <a:r>
                  <a:rPr lang="es-MX" sz="2400" i="1" dirty="0"/>
                  <a:t>Sabiendo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24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s-MX" sz="2400" i="1" dirty="0"/>
              </a:p>
              <a:p>
                <a:r>
                  <a:rPr lang="es-MX" sz="2400" i="1" dirty="0"/>
                  <a:t> Entonces  (1) se puede escribir como:</a:t>
                </a:r>
              </a:p>
              <a:p>
                <a:endParaRPr lang="es-MX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1      </m:t>
                                    </m:r>
                                  </m:e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s-MX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A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s-A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MX" sz="2400" i="1" dirty="0"/>
              </a:p>
              <a:p>
                <a:endParaRPr lang="es-MX" sz="2400" b="0" i="1" dirty="0"/>
              </a:p>
              <a:p>
                <a:endParaRPr lang="es-MX" sz="2400" i="1" dirty="0"/>
              </a:p>
              <a:p>
                <a:endParaRPr lang="x-none" sz="24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3F238B-93F4-42E2-BB4C-E16E5ED3D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632"/>
                <a:ext cx="8787384" cy="6790192"/>
              </a:xfrm>
              <a:prstGeom prst="rect">
                <a:avLst/>
              </a:prstGeo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698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11287</TotalTime>
  <Words>1233</Words>
  <Application>Microsoft Office PowerPoint</Application>
  <PresentationFormat>Presentación en pantalla (4:3)</PresentationFormat>
  <Paragraphs>140</Paragraphs>
  <Slides>14</Slides>
  <Notes>0</Notes>
  <HiddenSlides>0</HiddenSlides>
  <MMClips>3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Schoolbook</vt:lpstr>
      <vt:lpstr>Wingdings</vt:lpstr>
      <vt:lpstr>Wingdings 2</vt:lpstr>
      <vt:lpstr>Oriel</vt:lpstr>
      <vt:lpstr>TRANSFORMADA RÁPIDA DE FOURIER  (FFT)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TRANSFORMADA DE FOURIER</dc:title>
  <dc:creator>Miryam</dc:creator>
  <cp:lastModifiedBy>Miryam Sassano</cp:lastModifiedBy>
  <cp:revision>135</cp:revision>
  <dcterms:created xsi:type="dcterms:W3CDTF">2015-10-01T01:27:38Z</dcterms:created>
  <dcterms:modified xsi:type="dcterms:W3CDTF">2021-03-02T20:21:58Z</dcterms:modified>
</cp:coreProperties>
</file>