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5" r:id="rId29"/>
    <p:sldId id="284" r:id="rId30"/>
    <p:sldId id="28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30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79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19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94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2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01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72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8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5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4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C29F-6C86-4EA7-8D34-73FD3215957C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90A2-A935-4FCE-8538-B6C9686F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71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Neurais Artificiais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Felipe Leandro Andrade da Conceição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3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464328" y="5371565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3455489" y="3903499"/>
            <a:ext cx="2018176" cy="148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250291" y="3898543"/>
            <a:ext cx="3214037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Ativação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aphicFrame>
        <p:nvGraphicFramePr>
          <p:cNvPr id="58" name="Shape 174"/>
          <p:cNvGraphicFramePr/>
          <p:nvPr/>
        </p:nvGraphicFramePr>
        <p:xfrm>
          <a:off x="8688288" y="1697009"/>
          <a:ext cx="2277408" cy="39432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0" name="Retângulo 59"/>
          <p:cNvSpPr/>
          <p:nvPr/>
        </p:nvSpPr>
        <p:spPr>
          <a:xfrm>
            <a:off x="1867310" y="2878388"/>
            <a:ext cx="138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Neurônio</a:t>
            </a:r>
            <a:endParaRPr lang="en-US" sz="2400" b="1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03423" y="4340266"/>
                <a:ext cx="2952607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7" y="3255199"/>
                <a:ext cx="2214455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250291" y="5067129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3703052" y="3924676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65871" y="3873184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665068" y="539176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56030" y="584938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3847468" y="4768653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3852313" y="4358963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sp>
        <p:nvSpPr>
          <p:cNvPr id="28" name="Shape 113"/>
          <p:cNvSpPr txBox="1"/>
          <p:nvPr/>
        </p:nvSpPr>
        <p:spPr>
          <a:xfrm>
            <a:off x="484619" y="1905804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9" name="Shape 113"/>
          <p:cNvSpPr txBox="1"/>
          <p:nvPr/>
        </p:nvSpPr>
        <p:spPr>
          <a:xfrm>
            <a:off x="484013" y="834861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1</a:t>
            </a:r>
            <a:endParaRPr lang="en-US" sz="1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3775711" y="2574268"/>
            <a:ext cx="3374568" cy="5056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r>
              <a:rPr lang="en-US" sz="2400" dirty="0" err="1"/>
              <a:t>Degrau</a:t>
            </a:r>
            <a:r>
              <a:rPr lang="en-US" sz="2400" dirty="0"/>
              <a:t> (0.7 &gt; 0.1)</a:t>
            </a:r>
            <a:endParaRPr lang="en-US" sz="1400" dirty="0"/>
          </a:p>
        </p:txBody>
      </p:sp>
      <p:sp>
        <p:nvSpPr>
          <p:cNvPr id="31" name="Seta: para a Esquerda e para Cima 30"/>
          <p:cNvSpPr/>
          <p:nvPr/>
        </p:nvSpPr>
        <p:spPr>
          <a:xfrm>
            <a:off x="5676517" y="3079869"/>
            <a:ext cx="1209073" cy="326195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5898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464328" y="5371565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3455489" y="3903499"/>
            <a:ext cx="2018176" cy="148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250291" y="3898543"/>
            <a:ext cx="3214037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Ativação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aphicFrame>
        <p:nvGraphicFramePr>
          <p:cNvPr id="58" name="Shape 174"/>
          <p:cNvGraphicFramePr/>
          <p:nvPr>
            <p:extLst/>
          </p:nvPr>
        </p:nvGraphicFramePr>
        <p:xfrm>
          <a:off x="8688288" y="1697009"/>
          <a:ext cx="2277408" cy="39432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0" name="Retângulo 59"/>
          <p:cNvSpPr/>
          <p:nvPr/>
        </p:nvSpPr>
        <p:spPr>
          <a:xfrm>
            <a:off x="1867310" y="2878388"/>
            <a:ext cx="138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Neurônio</a:t>
            </a:r>
            <a:endParaRPr lang="en-US" sz="2400" b="1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03423" y="4340266"/>
                <a:ext cx="2952607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7" y="3255199"/>
                <a:ext cx="2214455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250291" y="5067129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3703052" y="3924676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65871" y="3873184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665068" y="539176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56030" y="584938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3847468" y="4768653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3852313" y="4358963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sp>
        <p:nvSpPr>
          <p:cNvPr id="28" name="Shape 113"/>
          <p:cNvSpPr txBox="1"/>
          <p:nvPr/>
        </p:nvSpPr>
        <p:spPr>
          <a:xfrm>
            <a:off x="484619" y="1905804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9" name="Shape 113"/>
          <p:cNvSpPr txBox="1"/>
          <p:nvPr/>
        </p:nvSpPr>
        <p:spPr>
          <a:xfrm>
            <a:off x="484013" y="834861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1</a:t>
            </a:r>
            <a:endParaRPr lang="en-US" sz="1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3775712" y="2574268"/>
            <a:ext cx="1003209" cy="5056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03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464328" y="5371565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3455489" y="3903499"/>
            <a:ext cx="2018176" cy="148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250291" y="3898543"/>
            <a:ext cx="3214037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Ativação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0" name="Retângulo 59"/>
          <p:cNvSpPr/>
          <p:nvPr/>
        </p:nvSpPr>
        <p:spPr>
          <a:xfrm>
            <a:off x="1867310" y="2878388"/>
            <a:ext cx="138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Neurônio</a:t>
            </a:r>
            <a:endParaRPr lang="en-US" sz="2400" b="1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03423" y="4340266"/>
                <a:ext cx="2952607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7" y="3255199"/>
                <a:ext cx="2214455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250291" y="5067129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3703052" y="3924676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65871" y="3873184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665068" y="539176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56030" y="584938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3847468" y="4768653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-0,3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3852313" y="4358963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0,7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8688288" y="1697009"/>
          <a:ext cx="2277408" cy="39432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45795" y="3994357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0" name="Retângulo 59"/>
          <p:cNvSpPr/>
          <p:nvPr/>
        </p:nvSpPr>
        <p:spPr>
          <a:xfrm>
            <a:off x="1867310" y="2878388"/>
            <a:ext cx="138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Neurônio</a:t>
            </a:r>
            <a:endParaRPr lang="en-US" sz="2400" b="1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-0,3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0,7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0,4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Atualização</a:t>
            </a:r>
            <a:endParaRPr lang="en-US" sz="2400" b="1" dirty="0"/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(a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853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45795" y="3994357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0.4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Atualização</a:t>
            </a:r>
            <a:endParaRPr lang="en-US" sz="2400" b="1" dirty="0"/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(a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175" y="19958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endParaRPr lang="pt-BR" sz="2400" dirty="0"/>
          </a:p>
        </p:txBody>
      </p:sp>
      <p:sp>
        <p:nvSpPr>
          <p:cNvPr id="35" name="Retângulo 34"/>
          <p:cNvSpPr/>
          <p:nvPr/>
        </p:nvSpPr>
        <p:spPr>
          <a:xfrm>
            <a:off x="514879" y="92255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endParaRPr lang="pt-BR" sz="2400" dirty="0"/>
          </a:p>
        </p:txBody>
      </p:sp>
      <p:sp>
        <p:nvSpPr>
          <p:cNvPr id="37" name="Shape 113"/>
          <p:cNvSpPr txBox="1"/>
          <p:nvPr/>
        </p:nvSpPr>
        <p:spPr>
          <a:xfrm>
            <a:off x="1" y="2943648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( 0 . 0,7 + 0 . -0,3) </a:t>
            </a:r>
          </a:p>
        </p:txBody>
      </p:sp>
      <p:sp>
        <p:nvSpPr>
          <p:cNvPr id="38" name="Shape 113"/>
          <p:cNvSpPr txBox="1"/>
          <p:nvPr/>
        </p:nvSpPr>
        <p:spPr>
          <a:xfrm>
            <a:off x="3563" y="3262851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( 0) </a:t>
            </a:r>
          </a:p>
        </p:txBody>
      </p:sp>
      <p:sp>
        <p:nvSpPr>
          <p:cNvPr id="39" name="Shape 113"/>
          <p:cNvSpPr txBox="1"/>
          <p:nvPr/>
        </p:nvSpPr>
        <p:spPr>
          <a:xfrm>
            <a:off x="24723" y="3569628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0 </a:t>
            </a:r>
          </a:p>
        </p:txBody>
      </p:sp>
    </p:spTree>
    <p:extLst>
      <p:ext uri="{BB962C8B-B14F-4D97-AF65-F5344CB8AC3E}">
        <p14:creationId xmlns:p14="http://schemas.microsoft.com/office/powerpoint/2010/main" val="6390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45795" y="3994357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-0,3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0.4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Atualização</a:t>
            </a:r>
            <a:endParaRPr lang="en-US" sz="2400" b="1" dirty="0"/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(a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175" y="19958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endParaRPr lang="pt-BR" sz="2400" dirty="0"/>
          </a:p>
        </p:txBody>
      </p:sp>
      <p:sp>
        <p:nvSpPr>
          <p:cNvPr id="35" name="Retângulo 34"/>
          <p:cNvSpPr/>
          <p:nvPr/>
        </p:nvSpPr>
        <p:spPr>
          <a:xfrm>
            <a:off x="514879" y="92255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endParaRPr lang="pt-BR" sz="2400" dirty="0"/>
          </a:p>
        </p:txBody>
      </p:sp>
      <p:sp>
        <p:nvSpPr>
          <p:cNvPr id="37" name="Shape 113"/>
          <p:cNvSpPr txBox="1"/>
          <p:nvPr/>
        </p:nvSpPr>
        <p:spPr>
          <a:xfrm>
            <a:off x="1" y="2943648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( 0 . 0,7 + 0 . -0,3) </a:t>
            </a:r>
          </a:p>
        </p:txBody>
      </p:sp>
      <p:sp>
        <p:nvSpPr>
          <p:cNvPr id="38" name="Shape 113"/>
          <p:cNvSpPr txBox="1"/>
          <p:nvPr/>
        </p:nvSpPr>
        <p:spPr>
          <a:xfrm>
            <a:off x="3563" y="3262851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( 0) </a:t>
            </a:r>
          </a:p>
        </p:txBody>
      </p:sp>
      <p:sp>
        <p:nvSpPr>
          <p:cNvPr id="39" name="Shape 113"/>
          <p:cNvSpPr txBox="1"/>
          <p:nvPr/>
        </p:nvSpPr>
        <p:spPr>
          <a:xfrm>
            <a:off x="24723" y="3569628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0 </a:t>
            </a:r>
          </a:p>
        </p:txBody>
      </p:sp>
    </p:spTree>
    <p:extLst>
      <p:ext uri="{BB962C8B-B14F-4D97-AF65-F5344CB8AC3E}">
        <p14:creationId xmlns:p14="http://schemas.microsoft.com/office/powerpoint/2010/main" val="13579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89643" y="3994354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-0,3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0.4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Atualização</a:t>
            </a:r>
            <a:endParaRPr lang="en-US" sz="2400" b="1" dirty="0"/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(a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175" y="19958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endParaRPr lang="pt-BR" sz="2400" dirty="0"/>
          </a:p>
        </p:txBody>
      </p:sp>
      <p:sp>
        <p:nvSpPr>
          <p:cNvPr id="35" name="Retângulo 34"/>
          <p:cNvSpPr/>
          <p:nvPr/>
        </p:nvSpPr>
        <p:spPr>
          <a:xfrm>
            <a:off x="514879" y="92255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endParaRPr lang="pt-BR" sz="2400" dirty="0"/>
          </a:p>
        </p:txBody>
      </p:sp>
      <p:sp>
        <p:nvSpPr>
          <p:cNvPr id="38" name="Shape 113"/>
          <p:cNvSpPr txBox="1"/>
          <p:nvPr/>
        </p:nvSpPr>
        <p:spPr>
          <a:xfrm>
            <a:off x="7959" y="2883041"/>
            <a:ext cx="369573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( 0 . 0,7  + -0,3 . 1) </a:t>
            </a:r>
          </a:p>
        </p:txBody>
      </p:sp>
      <p:sp>
        <p:nvSpPr>
          <p:cNvPr id="40" name="Shape 113"/>
          <p:cNvSpPr txBox="1"/>
          <p:nvPr/>
        </p:nvSpPr>
        <p:spPr>
          <a:xfrm>
            <a:off x="22320" y="3192893"/>
            <a:ext cx="369573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(-0,3) </a:t>
            </a:r>
          </a:p>
        </p:txBody>
      </p:sp>
      <p:sp>
        <p:nvSpPr>
          <p:cNvPr id="41" name="Shape 113"/>
          <p:cNvSpPr txBox="1"/>
          <p:nvPr/>
        </p:nvSpPr>
        <p:spPr>
          <a:xfrm>
            <a:off x="32994" y="3496487"/>
            <a:ext cx="369573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0</a:t>
            </a:r>
          </a:p>
        </p:txBody>
      </p:sp>
    </p:spTree>
    <p:extLst>
      <p:ext uri="{BB962C8B-B14F-4D97-AF65-F5344CB8AC3E}">
        <p14:creationId xmlns:p14="http://schemas.microsoft.com/office/powerpoint/2010/main" val="39056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89643" y="3994354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-0,3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0.4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Atualização</a:t>
            </a:r>
            <a:endParaRPr lang="en-US" sz="2400" b="1" dirty="0">
              <a:highlight>
                <a:srgbClr val="FFFF00"/>
              </a:highlight>
            </a:endParaRPr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(a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175" y="19958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endParaRPr lang="pt-BR" sz="2400" dirty="0"/>
          </a:p>
        </p:txBody>
      </p:sp>
      <p:sp>
        <p:nvSpPr>
          <p:cNvPr id="35" name="Retângulo 34"/>
          <p:cNvSpPr/>
          <p:nvPr/>
        </p:nvSpPr>
        <p:spPr>
          <a:xfrm>
            <a:off x="514879" y="92255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endParaRPr lang="pt-BR" sz="2400" dirty="0"/>
          </a:p>
        </p:txBody>
      </p:sp>
      <p:sp>
        <p:nvSpPr>
          <p:cNvPr id="38" name="Shape 113"/>
          <p:cNvSpPr txBox="1"/>
          <p:nvPr/>
        </p:nvSpPr>
        <p:spPr>
          <a:xfrm>
            <a:off x="7959" y="2883041"/>
            <a:ext cx="369573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W</a:t>
            </a:r>
            <a:r>
              <a:rPr lang="en-US" sz="1200" dirty="0"/>
              <a:t>1</a:t>
            </a:r>
            <a:r>
              <a:rPr lang="en-US" sz="1867" dirty="0"/>
              <a:t> = 0,7 + (0,4 .  0 . 1) = </a:t>
            </a:r>
            <a:r>
              <a:rPr lang="en-US" sz="1867" b="1" dirty="0"/>
              <a:t>0,7</a:t>
            </a:r>
            <a:r>
              <a:rPr lang="en-US" sz="1867" dirty="0"/>
              <a:t> </a:t>
            </a:r>
          </a:p>
        </p:txBody>
      </p:sp>
      <p:sp>
        <p:nvSpPr>
          <p:cNvPr id="37" name="Shape 113"/>
          <p:cNvSpPr txBox="1"/>
          <p:nvPr/>
        </p:nvSpPr>
        <p:spPr>
          <a:xfrm>
            <a:off x="15927" y="3244955"/>
            <a:ext cx="369573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W</a:t>
            </a:r>
            <a:r>
              <a:rPr lang="en-US" sz="1200" dirty="0"/>
              <a:t>2</a:t>
            </a:r>
            <a:r>
              <a:rPr lang="en-US" sz="1867" dirty="0"/>
              <a:t> = -0,3 + (0,4 .  1 . 1) = </a:t>
            </a:r>
            <a:r>
              <a:rPr lang="en-US" sz="1867" b="1" dirty="0"/>
              <a:t>0,1</a:t>
            </a:r>
            <a:r>
              <a:rPr lang="en-US" sz="1867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03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89643" y="3994354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-0,3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</a:t>
            </a:r>
            <a:r>
              <a:rPr lang="en-US" sz="2400" dirty="0" smtClean="0"/>
              <a:t>0.4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err="1"/>
              <a:t>Atualização</a:t>
            </a:r>
            <a:endParaRPr lang="en-US" sz="2400" b="1" dirty="0"/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(Wi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175" y="19958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endParaRPr lang="pt-BR" sz="2400" dirty="0"/>
          </a:p>
        </p:txBody>
      </p:sp>
      <p:sp>
        <p:nvSpPr>
          <p:cNvPr id="35" name="Retângulo 34"/>
          <p:cNvSpPr/>
          <p:nvPr/>
        </p:nvSpPr>
        <p:spPr>
          <a:xfrm>
            <a:off x="514879" y="92255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endParaRPr lang="pt-BR" sz="2400" dirty="0"/>
          </a:p>
        </p:txBody>
      </p:sp>
      <p:sp>
        <p:nvSpPr>
          <p:cNvPr id="39" name="Shape 113"/>
          <p:cNvSpPr txBox="1"/>
          <p:nvPr/>
        </p:nvSpPr>
        <p:spPr>
          <a:xfrm>
            <a:off x="1" y="2943648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( 1 . 0,7 + 0 . 0,1) </a:t>
            </a:r>
          </a:p>
        </p:txBody>
      </p:sp>
      <p:sp>
        <p:nvSpPr>
          <p:cNvPr id="40" name="Shape 113"/>
          <p:cNvSpPr txBox="1"/>
          <p:nvPr/>
        </p:nvSpPr>
        <p:spPr>
          <a:xfrm>
            <a:off x="1" y="3335859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1</a:t>
            </a:r>
          </a:p>
        </p:txBody>
      </p:sp>
    </p:spTree>
    <p:extLst>
      <p:ext uri="{BB962C8B-B14F-4D97-AF65-F5344CB8AC3E}">
        <p14:creationId xmlns:p14="http://schemas.microsoft.com/office/powerpoint/2010/main" val="225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89643" y="3994354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-0,3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</a:t>
            </a:r>
            <a:r>
              <a:rPr lang="en-US" sz="2400" dirty="0" smtClean="0"/>
              <a:t>0.4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err="1"/>
              <a:t>Atualização</a:t>
            </a:r>
            <a:endParaRPr lang="en-US" sz="2400" b="1" dirty="0"/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(Wi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175" y="19958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endParaRPr lang="pt-BR" sz="2400" dirty="0"/>
          </a:p>
        </p:txBody>
      </p:sp>
      <p:sp>
        <p:nvSpPr>
          <p:cNvPr id="35" name="Retângulo 34"/>
          <p:cNvSpPr/>
          <p:nvPr/>
        </p:nvSpPr>
        <p:spPr>
          <a:xfrm>
            <a:off x="514879" y="92255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endParaRPr lang="pt-BR" sz="2400" dirty="0"/>
          </a:p>
        </p:txBody>
      </p:sp>
      <p:sp>
        <p:nvSpPr>
          <p:cNvPr id="39" name="Shape 113"/>
          <p:cNvSpPr txBox="1"/>
          <p:nvPr/>
        </p:nvSpPr>
        <p:spPr>
          <a:xfrm>
            <a:off x="1" y="2943648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( 1 . 0,7 + 1 . 0,1) </a:t>
            </a:r>
          </a:p>
        </p:txBody>
      </p:sp>
      <p:sp>
        <p:nvSpPr>
          <p:cNvPr id="40" name="Shape 113"/>
          <p:cNvSpPr txBox="1"/>
          <p:nvPr/>
        </p:nvSpPr>
        <p:spPr>
          <a:xfrm>
            <a:off x="1" y="3335859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1</a:t>
            </a:r>
          </a:p>
        </p:txBody>
      </p:sp>
    </p:spTree>
    <p:extLst>
      <p:ext uri="{BB962C8B-B14F-4D97-AF65-F5344CB8AC3E}">
        <p14:creationId xmlns:p14="http://schemas.microsoft.com/office/powerpoint/2010/main" val="8097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6539" y="205468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Modelo Computacional do Neurônio</a:t>
            </a:r>
          </a:p>
        </p:txBody>
      </p:sp>
      <p:grpSp>
        <p:nvGrpSpPr>
          <p:cNvPr id="5" name="Shape 85"/>
          <p:cNvGrpSpPr/>
          <p:nvPr/>
        </p:nvGrpSpPr>
        <p:grpSpPr>
          <a:xfrm>
            <a:off x="2110254" y="1688115"/>
            <a:ext cx="6884745" cy="4081656"/>
            <a:chOff x="1934168" y="1725500"/>
            <a:chExt cx="2684321" cy="1591413"/>
          </a:xfrm>
        </p:grpSpPr>
        <p:sp>
          <p:nvSpPr>
            <p:cNvPr id="8" name="Shape 86"/>
            <p:cNvSpPr/>
            <p:nvPr/>
          </p:nvSpPr>
          <p:spPr>
            <a:xfrm>
              <a:off x="1958920" y="1726954"/>
              <a:ext cx="467700" cy="4521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" name="Shape 87"/>
            <p:cNvSpPr/>
            <p:nvPr/>
          </p:nvSpPr>
          <p:spPr>
            <a:xfrm>
              <a:off x="1937512" y="2300660"/>
              <a:ext cx="467700" cy="4521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Shape 88"/>
            <p:cNvSpPr/>
            <p:nvPr/>
          </p:nvSpPr>
          <p:spPr>
            <a:xfrm>
              <a:off x="1934168" y="2864813"/>
              <a:ext cx="467700" cy="4521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Shape 89"/>
            <p:cNvSpPr/>
            <p:nvPr/>
          </p:nvSpPr>
          <p:spPr>
            <a:xfrm>
              <a:off x="3067431" y="1725500"/>
              <a:ext cx="467700" cy="452100"/>
            </a:xfrm>
            <a:prstGeom prst="ellipse">
              <a:avLst/>
            </a:prstGeom>
            <a:solidFill>
              <a:srgbClr val="63D297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Shape 90"/>
            <p:cNvSpPr/>
            <p:nvPr/>
          </p:nvSpPr>
          <p:spPr>
            <a:xfrm>
              <a:off x="3061747" y="2305194"/>
              <a:ext cx="467700" cy="452100"/>
            </a:xfrm>
            <a:prstGeom prst="ellipse">
              <a:avLst/>
            </a:prstGeom>
            <a:solidFill>
              <a:srgbClr val="63D297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Shape 91"/>
            <p:cNvSpPr/>
            <p:nvPr/>
          </p:nvSpPr>
          <p:spPr>
            <a:xfrm>
              <a:off x="3058905" y="2849914"/>
              <a:ext cx="467700" cy="452100"/>
            </a:xfrm>
            <a:prstGeom prst="ellipse">
              <a:avLst/>
            </a:prstGeom>
            <a:solidFill>
              <a:srgbClr val="63D297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Shape 92"/>
            <p:cNvSpPr/>
            <p:nvPr/>
          </p:nvSpPr>
          <p:spPr>
            <a:xfrm>
              <a:off x="4150789" y="1907466"/>
              <a:ext cx="467700" cy="452100"/>
            </a:xfrm>
            <a:prstGeom prst="ellipse">
              <a:avLst/>
            </a:prstGeom>
            <a:solidFill>
              <a:srgbClr val="8E7CC3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" name="Shape 93"/>
            <p:cNvSpPr/>
            <p:nvPr/>
          </p:nvSpPr>
          <p:spPr>
            <a:xfrm>
              <a:off x="4150789" y="2541531"/>
              <a:ext cx="467700" cy="452100"/>
            </a:xfrm>
            <a:prstGeom prst="ellipse">
              <a:avLst/>
            </a:prstGeom>
            <a:solidFill>
              <a:srgbClr val="8E7CC3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cxnSp>
          <p:nvCxnSpPr>
            <p:cNvPr id="16" name="Shape 94"/>
            <p:cNvCxnSpPr>
              <a:stCxn id="8" idx="6"/>
              <a:endCxn id="12" idx="2"/>
            </p:cNvCxnSpPr>
            <p:nvPr/>
          </p:nvCxnSpPr>
          <p:spPr>
            <a:xfrm>
              <a:off x="2426620" y="1953004"/>
              <a:ext cx="635127" cy="57824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95"/>
            <p:cNvCxnSpPr>
              <a:stCxn id="9" idx="6"/>
              <a:endCxn id="12" idx="2"/>
            </p:cNvCxnSpPr>
            <p:nvPr/>
          </p:nvCxnSpPr>
          <p:spPr>
            <a:xfrm>
              <a:off x="2405212" y="2526710"/>
              <a:ext cx="656535" cy="4534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96"/>
            <p:cNvCxnSpPr>
              <a:stCxn id="10" idx="6"/>
              <a:endCxn id="13" idx="2"/>
            </p:cNvCxnSpPr>
            <p:nvPr/>
          </p:nvCxnSpPr>
          <p:spPr>
            <a:xfrm flipV="1">
              <a:off x="2401868" y="3075964"/>
              <a:ext cx="657037" cy="14899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97"/>
            <p:cNvCxnSpPr>
              <a:stCxn id="10" idx="6"/>
              <a:endCxn id="12" idx="2"/>
            </p:cNvCxnSpPr>
            <p:nvPr/>
          </p:nvCxnSpPr>
          <p:spPr>
            <a:xfrm flipV="1">
              <a:off x="2401868" y="2531244"/>
              <a:ext cx="659879" cy="559619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98"/>
            <p:cNvCxnSpPr>
              <a:stCxn id="9" idx="6"/>
              <a:endCxn id="11" idx="2"/>
            </p:cNvCxnSpPr>
            <p:nvPr/>
          </p:nvCxnSpPr>
          <p:spPr>
            <a:xfrm flipV="1">
              <a:off x="2405212" y="1951550"/>
              <a:ext cx="662219" cy="57516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99"/>
            <p:cNvCxnSpPr>
              <a:stCxn id="8" idx="6"/>
              <a:endCxn id="13" idx="2"/>
            </p:cNvCxnSpPr>
            <p:nvPr/>
          </p:nvCxnSpPr>
          <p:spPr>
            <a:xfrm>
              <a:off x="2426620" y="1953004"/>
              <a:ext cx="632285" cy="112296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100"/>
            <p:cNvCxnSpPr>
              <a:stCxn id="10" idx="6"/>
              <a:endCxn id="11" idx="2"/>
            </p:cNvCxnSpPr>
            <p:nvPr/>
          </p:nvCxnSpPr>
          <p:spPr>
            <a:xfrm flipV="1">
              <a:off x="2401868" y="1951550"/>
              <a:ext cx="665563" cy="1139313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101"/>
            <p:cNvCxnSpPr>
              <a:stCxn id="9" idx="6"/>
              <a:endCxn id="13" idx="2"/>
            </p:cNvCxnSpPr>
            <p:nvPr/>
          </p:nvCxnSpPr>
          <p:spPr>
            <a:xfrm>
              <a:off x="2405212" y="2526710"/>
              <a:ext cx="653693" cy="549254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102"/>
            <p:cNvCxnSpPr>
              <a:stCxn id="11" idx="6"/>
              <a:endCxn id="15" idx="2"/>
            </p:cNvCxnSpPr>
            <p:nvPr/>
          </p:nvCxnSpPr>
          <p:spPr>
            <a:xfrm>
              <a:off x="3535131" y="1951550"/>
              <a:ext cx="615658" cy="816031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103"/>
            <p:cNvCxnSpPr>
              <a:stCxn id="13" idx="6"/>
              <a:endCxn id="14" idx="2"/>
            </p:cNvCxnSpPr>
            <p:nvPr/>
          </p:nvCxnSpPr>
          <p:spPr>
            <a:xfrm flipV="1">
              <a:off x="3526605" y="2133516"/>
              <a:ext cx="624183" cy="942448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104"/>
            <p:cNvCxnSpPr>
              <a:stCxn id="12" idx="6"/>
              <a:endCxn id="15" idx="2"/>
            </p:cNvCxnSpPr>
            <p:nvPr/>
          </p:nvCxnSpPr>
          <p:spPr>
            <a:xfrm>
              <a:off x="3529447" y="2531244"/>
              <a:ext cx="621342" cy="236337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105"/>
            <p:cNvCxnSpPr>
              <a:stCxn id="13" idx="6"/>
              <a:endCxn id="15" idx="2"/>
            </p:cNvCxnSpPr>
            <p:nvPr/>
          </p:nvCxnSpPr>
          <p:spPr>
            <a:xfrm flipV="1">
              <a:off x="3526605" y="2767581"/>
              <a:ext cx="624184" cy="308383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106"/>
            <p:cNvCxnSpPr>
              <a:stCxn id="12" idx="6"/>
              <a:endCxn id="14" idx="2"/>
            </p:cNvCxnSpPr>
            <p:nvPr/>
          </p:nvCxnSpPr>
          <p:spPr>
            <a:xfrm flipV="1">
              <a:off x="3529447" y="2133516"/>
              <a:ext cx="621341" cy="397728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107"/>
            <p:cNvCxnSpPr>
              <a:stCxn id="11" idx="6"/>
              <a:endCxn id="14" idx="2"/>
            </p:cNvCxnSpPr>
            <p:nvPr/>
          </p:nvCxnSpPr>
          <p:spPr>
            <a:xfrm>
              <a:off x="3535131" y="1951550"/>
              <a:ext cx="615658" cy="181966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108"/>
          <p:cNvSpPr txBox="1"/>
          <p:nvPr/>
        </p:nvSpPr>
        <p:spPr>
          <a:xfrm>
            <a:off x="1331395" y="1032687"/>
            <a:ext cx="3192505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Camada</a:t>
            </a:r>
            <a:r>
              <a:rPr lang="en-US" sz="2400" dirty="0">
                <a:solidFill>
                  <a:srgbClr val="0070C0"/>
                </a:solidFill>
              </a:rPr>
              <a:t> de Entrada</a:t>
            </a:r>
          </a:p>
        </p:txBody>
      </p:sp>
      <p:sp>
        <p:nvSpPr>
          <p:cNvPr id="31" name="Shape 109"/>
          <p:cNvSpPr txBox="1"/>
          <p:nvPr/>
        </p:nvSpPr>
        <p:spPr>
          <a:xfrm>
            <a:off x="4421517" y="1055124"/>
            <a:ext cx="2393299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Camada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Oculta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2" name="Shape 110"/>
          <p:cNvSpPr txBox="1"/>
          <p:nvPr/>
        </p:nvSpPr>
        <p:spPr>
          <a:xfrm>
            <a:off x="6993763" y="1034865"/>
            <a:ext cx="284665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 err="1">
                <a:solidFill>
                  <a:schemeClr val="accent2"/>
                </a:solidFill>
              </a:rPr>
              <a:t>Camada</a:t>
            </a:r>
            <a:r>
              <a:rPr lang="en-US" sz="2400" dirty="0">
                <a:solidFill>
                  <a:schemeClr val="accent2"/>
                </a:solidFill>
              </a:rPr>
              <a:t> de </a:t>
            </a:r>
            <a:r>
              <a:rPr lang="en-US" sz="2400" dirty="0" err="1">
                <a:solidFill>
                  <a:schemeClr val="accent2"/>
                </a:solidFill>
              </a:rPr>
              <a:t>Saída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 flipV="1">
            <a:off x="667964" y="2099548"/>
            <a:ext cx="1529779" cy="4150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115"/>
          <p:cNvCxnSpPr>
            <a:stCxn id="8" idx="6"/>
            <a:endCxn id="11" idx="2"/>
          </p:cNvCxnSpPr>
          <p:nvPr/>
        </p:nvCxnSpPr>
        <p:spPr>
          <a:xfrm flipV="1">
            <a:off x="3373295" y="2267889"/>
            <a:ext cx="1643552" cy="3729"/>
          </a:xfrm>
          <a:prstGeom prst="straightConnector1">
            <a:avLst/>
          </a:prstGeom>
          <a:noFill/>
          <a:ln w="9525" cap="flat" cmpd="sng">
            <a:solidFill>
              <a:srgbClr val="4BA17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161242" y="22210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161242" y="280222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sp>
        <p:nvSpPr>
          <p:cNvPr id="96" name="Shape 113"/>
          <p:cNvSpPr txBox="1"/>
          <p:nvPr/>
        </p:nvSpPr>
        <p:spPr>
          <a:xfrm>
            <a:off x="161242" y="334079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3</a:t>
            </a:r>
          </a:p>
        </p:txBody>
      </p:sp>
      <p:sp>
        <p:nvSpPr>
          <p:cNvPr id="97" name="Shape 113"/>
          <p:cNvSpPr txBox="1"/>
          <p:nvPr/>
        </p:nvSpPr>
        <p:spPr>
          <a:xfrm>
            <a:off x="168041" y="3915895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4</a:t>
            </a:r>
          </a:p>
        </p:txBody>
      </p:sp>
      <p:cxnSp>
        <p:nvCxnSpPr>
          <p:cNvPr id="99" name="Shape 114"/>
          <p:cNvCxnSpPr>
            <a:cxnSpLocks/>
            <a:endCxn id="9" idx="1"/>
          </p:cNvCxnSpPr>
          <p:nvPr/>
        </p:nvCxnSpPr>
        <p:spPr>
          <a:xfrm>
            <a:off x="665656" y="2547943"/>
            <a:ext cx="1628845" cy="7851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14"/>
          <p:cNvCxnSpPr>
            <a:cxnSpLocks/>
            <a:endCxn id="10" idx="2"/>
          </p:cNvCxnSpPr>
          <p:nvPr/>
        </p:nvCxnSpPr>
        <p:spPr>
          <a:xfrm>
            <a:off x="636669" y="4336789"/>
            <a:ext cx="1473585" cy="8532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5" name="Shape 114"/>
          <p:cNvCxnSpPr>
            <a:cxnSpLocks/>
          </p:cNvCxnSpPr>
          <p:nvPr/>
        </p:nvCxnSpPr>
        <p:spPr>
          <a:xfrm flipV="1">
            <a:off x="636669" y="3942547"/>
            <a:ext cx="1504031" cy="3919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" name="Shape 114"/>
          <p:cNvCxnSpPr>
            <a:cxnSpLocks/>
            <a:endCxn id="9" idx="2"/>
          </p:cNvCxnSpPr>
          <p:nvPr/>
        </p:nvCxnSpPr>
        <p:spPr>
          <a:xfrm>
            <a:off x="608339" y="3690045"/>
            <a:ext cx="1510492" cy="530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4"/>
          <p:cNvCxnSpPr>
            <a:cxnSpLocks/>
            <a:endCxn id="8" idx="2"/>
          </p:cNvCxnSpPr>
          <p:nvPr/>
        </p:nvCxnSpPr>
        <p:spPr>
          <a:xfrm flipV="1">
            <a:off x="561839" y="2271617"/>
            <a:ext cx="1611899" cy="9807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" name="Shape 114"/>
          <p:cNvCxnSpPr>
            <a:cxnSpLocks/>
          </p:cNvCxnSpPr>
          <p:nvPr/>
        </p:nvCxnSpPr>
        <p:spPr>
          <a:xfrm flipV="1">
            <a:off x="8994995" y="4322832"/>
            <a:ext cx="1229464" cy="139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</p:cNvCxnSpPr>
          <p:nvPr/>
        </p:nvCxnSpPr>
        <p:spPr>
          <a:xfrm flipV="1">
            <a:off x="8994995" y="2639832"/>
            <a:ext cx="1229464" cy="139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0" name="Shape 113"/>
          <p:cNvSpPr txBox="1"/>
          <p:nvPr/>
        </p:nvSpPr>
        <p:spPr>
          <a:xfrm>
            <a:off x="10224459" y="397635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r>
              <a:rPr lang="en-US" sz="1400" dirty="0"/>
              <a:t>2</a:t>
            </a:r>
          </a:p>
        </p:txBody>
      </p:sp>
      <p:sp>
        <p:nvSpPr>
          <p:cNvPr id="121" name="Shape 113"/>
          <p:cNvSpPr txBox="1"/>
          <p:nvPr/>
        </p:nvSpPr>
        <p:spPr>
          <a:xfrm>
            <a:off x="10246954" y="229514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92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89643" y="3994354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0,1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0,7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</a:t>
            </a:r>
            <a:r>
              <a:rPr lang="en-US" sz="2400" dirty="0" smtClean="0"/>
              <a:t>0.4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err="1"/>
              <a:t>Atualização</a:t>
            </a:r>
            <a:endParaRPr lang="en-US" sz="2400" b="1" dirty="0"/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(Wi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175" y="19958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endParaRPr lang="pt-BR" sz="2400" dirty="0"/>
          </a:p>
        </p:txBody>
      </p:sp>
      <p:sp>
        <p:nvSpPr>
          <p:cNvPr id="35" name="Retângulo 34"/>
          <p:cNvSpPr/>
          <p:nvPr/>
        </p:nvSpPr>
        <p:spPr>
          <a:xfrm>
            <a:off x="514879" y="92255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endParaRPr lang="pt-BR" sz="2400" dirty="0"/>
          </a:p>
        </p:txBody>
      </p:sp>
      <p:sp>
        <p:nvSpPr>
          <p:cNvPr id="39" name="Shape 113"/>
          <p:cNvSpPr txBox="1"/>
          <p:nvPr/>
        </p:nvSpPr>
        <p:spPr>
          <a:xfrm>
            <a:off x="1" y="2943648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( 0 . 0,7 + 0 . 0) </a:t>
            </a:r>
          </a:p>
        </p:txBody>
      </p:sp>
      <p:sp>
        <p:nvSpPr>
          <p:cNvPr id="40" name="Shape 113"/>
          <p:cNvSpPr txBox="1"/>
          <p:nvPr/>
        </p:nvSpPr>
        <p:spPr>
          <a:xfrm>
            <a:off x="1" y="3335859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0</a:t>
            </a:r>
          </a:p>
        </p:txBody>
      </p:sp>
    </p:spTree>
    <p:extLst>
      <p:ext uri="{BB962C8B-B14F-4D97-AF65-F5344CB8AC3E}">
        <p14:creationId xmlns:p14="http://schemas.microsoft.com/office/powerpoint/2010/main" val="31428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89643" y="3994354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0,1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0,7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</a:t>
            </a:r>
            <a:r>
              <a:rPr lang="en-US" sz="2400" dirty="0" smtClean="0"/>
              <a:t>0.4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err="1"/>
              <a:t>Atualização</a:t>
            </a:r>
            <a:endParaRPr lang="en-US" sz="2400" b="1" dirty="0"/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(Wi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175" y="19958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endParaRPr lang="pt-BR" sz="2400" dirty="0"/>
          </a:p>
        </p:txBody>
      </p:sp>
      <p:sp>
        <p:nvSpPr>
          <p:cNvPr id="35" name="Retângulo 34"/>
          <p:cNvSpPr/>
          <p:nvPr/>
        </p:nvSpPr>
        <p:spPr>
          <a:xfrm>
            <a:off x="514879" y="92255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endParaRPr lang="pt-BR" sz="2400" dirty="0"/>
          </a:p>
        </p:txBody>
      </p:sp>
      <p:sp>
        <p:nvSpPr>
          <p:cNvPr id="39" name="Shape 113"/>
          <p:cNvSpPr txBox="1"/>
          <p:nvPr/>
        </p:nvSpPr>
        <p:spPr>
          <a:xfrm>
            <a:off x="1" y="2943648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( 0 . 0,7 + 1 . 0,1) </a:t>
            </a:r>
          </a:p>
        </p:txBody>
      </p:sp>
      <p:sp>
        <p:nvSpPr>
          <p:cNvPr id="40" name="Shape 113"/>
          <p:cNvSpPr txBox="1"/>
          <p:nvPr/>
        </p:nvSpPr>
        <p:spPr>
          <a:xfrm>
            <a:off x="1" y="3335859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1</a:t>
            </a:r>
          </a:p>
        </p:txBody>
      </p:sp>
    </p:spTree>
    <p:extLst>
      <p:ext uri="{BB962C8B-B14F-4D97-AF65-F5344CB8AC3E}">
        <p14:creationId xmlns:p14="http://schemas.microsoft.com/office/powerpoint/2010/main" val="30304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89643" y="3994354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0,1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0,7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</a:t>
            </a:r>
            <a:r>
              <a:rPr lang="en-US" sz="2400" dirty="0" smtClean="0"/>
              <a:t>0.4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err="1"/>
              <a:t>Atualização</a:t>
            </a:r>
            <a:endParaRPr lang="en-US" sz="2400" b="1" dirty="0"/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(Wi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175" y="19958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endParaRPr lang="pt-BR" sz="2400" dirty="0"/>
          </a:p>
        </p:txBody>
      </p:sp>
      <p:sp>
        <p:nvSpPr>
          <p:cNvPr id="35" name="Retângulo 34"/>
          <p:cNvSpPr/>
          <p:nvPr/>
        </p:nvSpPr>
        <p:spPr>
          <a:xfrm>
            <a:off x="514879" y="92255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endParaRPr lang="pt-BR" sz="2400" dirty="0"/>
          </a:p>
        </p:txBody>
      </p:sp>
      <p:sp>
        <p:nvSpPr>
          <p:cNvPr id="39" name="Shape 113"/>
          <p:cNvSpPr txBox="1"/>
          <p:nvPr/>
        </p:nvSpPr>
        <p:spPr>
          <a:xfrm>
            <a:off x="1" y="2943648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( 1 . 0,7 + 0 . 0,1) </a:t>
            </a:r>
          </a:p>
        </p:txBody>
      </p:sp>
      <p:sp>
        <p:nvSpPr>
          <p:cNvPr id="40" name="Shape 113"/>
          <p:cNvSpPr txBox="1"/>
          <p:nvPr/>
        </p:nvSpPr>
        <p:spPr>
          <a:xfrm>
            <a:off x="1" y="3335859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1</a:t>
            </a:r>
          </a:p>
        </p:txBody>
      </p:sp>
    </p:spTree>
    <p:extLst>
      <p:ext uri="{BB962C8B-B14F-4D97-AF65-F5344CB8AC3E}">
        <p14:creationId xmlns:p14="http://schemas.microsoft.com/office/powerpoint/2010/main" val="22353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89643" y="3994354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0,1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0,7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</a:t>
            </a:r>
            <a:r>
              <a:rPr lang="en-US" sz="2400" dirty="0" smtClean="0"/>
              <a:t>0.4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err="1"/>
              <a:t>Atualização</a:t>
            </a:r>
            <a:endParaRPr lang="en-US" sz="2400" b="1" dirty="0"/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(Wi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175" y="19958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endParaRPr lang="pt-BR" sz="2400" dirty="0"/>
          </a:p>
        </p:txBody>
      </p:sp>
      <p:sp>
        <p:nvSpPr>
          <p:cNvPr id="35" name="Retângulo 34"/>
          <p:cNvSpPr/>
          <p:nvPr/>
        </p:nvSpPr>
        <p:spPr>
          <a:xfrm>
            <a:off x="514879" y="92255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endParaRPr lang="pt-BR" sz="2400" dirty="0"/>
          </a:p>
        </p:txBody>
      </p:sp>
      <p:sp>
        <p:nvSpPr>
          <p:cNvPr id="39" name="Shape 113"/>
          <p:cNvSpPr txBox="1"/>
          <p:nvPr/>
        </p:nvSpPr>
        <p:spPr>
          <a:xfrm>
            <a:off x="1" y="2943648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</a:t>
            </a:r>
            <a:r>
              <a:rPr lang="en-US" sz="1867" dirty="0" err="1"/>
              <a:t>Degrau</a:t>
            </a:r>
            <a:r>
              <a:rPr lang="en-US" sz="1867" dirty="0"/>
              <a:t> ( 1 . 0,7 + 1 . 0,1) </a:t>
            </a:r>
          </a:p>
        </p:txBody>
      </p:sp>
      <p:sp>
        <p:nvSpPr>
          <p:cNvPr id="40" name="Shape 113"/>
          <p:cNvSpPr txBox="1"/>
          <p:nvPr/>
        </p:nvSpPr>
        <p:spPr>
          <a:xfrm>
            <a:off x="1" y="3335859"/>
            <a:ext cx="456514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dirty="0"/>
              <a:t>Y = 1</a:t>
            </a:r>
          </a:p>
        </p:txBody>
      </p:sp>
    </p:spTree>
    <p:extLst>
      <p:ext uri="{BB962C8B-B14F-4D97-AF65-F5344CB8AC3E}">
        <p14:creationId xmlns:p14="http://schemas.microsoft.com/office/powerpoint/2010/main" val="2020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93"/>
          <p:cNvSpPr/>
          <p:nvPr/>
        </p:nvSpPr>
        <p:spPr>
          <a:xfrm>
            <a:off x="925523" y="2077144"/>
            <a:ext cx="393459" cy="347598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5" name="Shape 93"/>
          <p:cNvSpPr/>
          <p:nvPr/>
        </p:nvSpPr>
        <p:spPr>
          <a:xfrm>
            <a:off x="1011451" y="1378079"/>
            <a:ext cx="393459" cy="347598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" name="Retângulo 24"/>
          <p:cNvSpPr/>
          <p:nvPr/>
        </p:nvSpPr>
        <p:spPr>
          <a:xfrm>
            <a:off x="3013393" y="5467377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7601155" y="5467375"/>
            <a:ext cx="2092805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89643" y="3994354"/>
            <a:ext cx="2974331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Treinamento – Operação OR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66274" y="139094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0,7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09394" y="1987979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0,1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27079" y="4360683"/>
                <a:ext cx="2708671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" y="3270512"/>
                <a:ext cx="2031503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145956" y="5120860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7931324" y="5430081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8935" y="3931298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246147" y="551067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6585" y="624692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0.01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7718377" y="6190040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0,1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7688367" y="5739065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0,7</a:t>
            </a:r>
            <a:endParaRPr lang="en-US" sz="1400" dirty="0"/>
          </a:p>
        </p:txBody>
      </p:sp>
      <p:graphicFrame>
        <p:nvGraphicFramePr>
          <p:cNvPr id="31" name="Shape 174"/>
          <p:cNvGraphicFramePr/>
          <p:nvPr>
            <p:extLst/>
          </p:nvPr>
        </p:nvGraphicFramePr>
        <p:xfrm>
          <a:off x="4898652" y="1036790"/>
          <a:ext cx="7217795" cy="40840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5049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879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92533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815412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dirty="0"/>
                        <a:t>E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600" b="1" dirty="0"/>
                        <a:t>2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0,7</a:t>
                      </a: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0,1</a:t>
                      </a: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5031570" y="5467377"/>
            <a:ext cx="2556767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9" name="Retângulo 28"/>
          <p:cNvSpPr/>
          <p:nvPr/>
        </p:nvSpPr>
        <p:spPr>
          <a:xfrm>
            <a:off x="5080022" y="5432615"/>
            <a:ext cx="2020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Taxa de </a:t>
            </a:r>
          </a:p>
          <a:p>
            <a:r>
              <a:rPr lang="en-US" sz="2400" b="1" dirty="0" err="1"/>
              <a:t>Aprendizagem</a:t>
            </a:r>
            <a:endParaRPr lang="en-US" sz="2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5272120" y="6168332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a = </a:t>
            </a:r>
            <a:r>
              <a:rPr lang="en-US" sz="2400" dirty="0" smtClean="0"/>
              <a:t>0.4</a:t>
            </a:r>
            <a:endParaRPr lang="en-US" sz="1400" dirty="0"/>
          </a:p>
        </p:txBody>
      </p:sp>
      <p:sp>
        <p:nvSpPr>
          <p:cNvPr id="32" name="Retângulo 31"/>
          <p:cNvSpPr/>
          <p:nvPr/>
        </p:nvSpPr>
        <p:spPr>
          <a:xfrm>
            <a:off x="9326731" y="5467375"/>
            <a:ext cx="2457188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32"/>
          <p:cNvSpPr/>
          <p:nvPr/>
        </p:nvSpPr>
        <p:spPr>
          <a:xfrm>
            <a:off x="9577278" y="5461581"/>
            <a:ext cx="16506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err="1"/>
              <a:t>Atualização</a:t>
            </a:r>
            <a:endParaRPr lang="en-US" sz="2400" b="1" dirty="0"/>
          </a:p>
        </p:txBody>
      </p:sp>
      <p:sp>
        <p:nvSpPr>
          <p:cNvPr id="34" name="Shape 113"/>
          <p:cNvSpPr txBox="1"/>
          <p:nvPr/>
        </p:nvSpPr>
        <p:spPr>
          <a:xfrm>
            <a:off x="9298470" y="5941566"/>
            <a:ext cx="2513705" cy="649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467" dirty="0"/>
              <a:t>Wi = Wi  + (Wi .  Xi  . </a:t>
            </a:r>
            <a:r>
              <a:rPr lang="en-US" sz="1467" dirty="0" err="1"/>
              <a:t>Erro</a:t>
            </a:r>
            <a:r>
              <a:rPr lang="en-US" sz="1467" dirty="0"/>
              <a:t>) </a:t>
            </a:r>
          </a:p>
        </p:txBody>
      </p:sp>
      <p:sp>
        <p:nvSpPr>
          <p:cNvPr id="39" name="Shape 113"/>
          <p:cNvSpPr txBox="1"/>
          <p:nvPr/>
        </p:nvSpPr>
        <p:spPr>
          <a:xfrm>
            <a:off x="1" y="2943648"/>
            <a:ext cx="5031569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867" b="1" dirty="0" err="1"/>
              <a:t>Não</a:t>
            </a:r>
            <a:r>
              <a:rPr lang="en-US" sz="1867" b="1" dirty="0"/>
              <a:t> </a:t>
            </a:r>
            <a:r>
              <a:rPr lang="en-US" sz="1867" b="1" dirty="0" err="1"/>
              <a:t>houve</a:t>
            </a:r>
            <a:r>
              <a:rPr lang="en-US" sz="1867" b="1" dirty="0"/>
              <a:t> </a:t>
            </a:r>
            <a:r>
              <a:rPr lang="en-US" sz="1867" b="1" dirty="0" err="1"/>
              <a:t>erro</a:t>
            </a:r>
            <a:r>
              <a:rPr lang="en-US" sz="1867" b="1" dirty="0"/>
              <a:t> </a:t>
            </a:r>
            <a:r>
              <a:rPr lang="en-US" sz="1867" b="1" dirty="0" err="1"/>
              <a:t>na</a:t>
            </a:r>
            <a:r>
              <a:rPr lang="en-US" sz="1867" b="1" dirty="0"/>
              <a:t> </a:t>
            </a:r>
            <a:r>
              <a:rPr lang="en-US" sz="1867" b="1" dirty="0" err="1"/>
              <a:t>segunda</a:t>
            </a:r>
            <a:r>
              <a:rPr lang="en-US" sz="1867" b="1" dirty="0"/>
              <a:t> </a:t>
            </a:r>
            <a:r>
              <a:rPr lang="en-US" sz="1867" b="1" dirty="0" err="1"/>
              <a:t>época</a:t>
            </a:r>
            <a:r>
              <a:rPr lang="en-US" sz="1867" b="1" dirty="0"/>
              <a:t>, </a:t>
            </a:r>
            <a:r>
              <a:rPr lang="en-US" sz="1867" b="1" dirty="0" err="1"/>
              <a:t>desta</a:t>
            </a:r>
            <a:r>
              <a:rPr lang="en-US" sz="1867" b="1" dirty="0"/>
              <a:t> </a:t>
            </a:r>
            <a:r>
              <a:rPr lang="en-US" sz="1867" b="1" dirty="0" smtClean="0"/>
              <a:t>forma </a:t>
            </a:r>
            <a:r>
              <a:rPr lang="en-US" sz="1867" b="1" dirty="0"/>
              <a:t>o </a:t>
            </a:r>
            <a:r>
              <a:rPr lang="en-US" sz="1867" b="1" dirty="0" err="1"/>
              <a:t>treinamento</a:t>
            </a:r>
            <a:r>
              <a:rPr lang="en-US" sz="1867" b="1" dirty="0"/>
              <a:t> </a:t>
            </a:r>
            <a:r>
              <a:rPr lang="en-US" sz="1867" b="1" dirty="0" err="1"/>
              <a:t>foi</a:t>
            </a:r>
            <a:r>
              <a:rPr lang="en-US" sz="1867" b="1" dirty="0"/>
              <a:t> </a:t>
            </a:r>
            <a:r>
              <a:rPr lang="en-US" sz="1867" b="1" dirty="0" err="1"/>
              <a:t>finalizado</a:t>
            </a:r>
            <a:r>
              <a:rPr lang="en-US" sz="1867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0944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15398"/>
              </p:ext>
            </p:extLst>
          </p:nvPr>
        </p:nvGraphicFramePr>
        <p:xfrm>
          <a:off x="1228322" y="1690688"/>
          <a:ext cx="8379318" cy="3360056"/>
        </p:xfrm>
        <a:graphic>
          <a:graphicData uri="http://schemas.openxmlformats.org/drawingml/2006/table">
            <a:tbl>
              <a:tblPr/>
              <a:tblGrid>
                <a:gridCol w="1366889"/>
                <a:gridCol w="1993383"/>
                <a:gridCol w="918379"/>
                <a:gridCol w="1366889"/>
                <a:gridCol w="1366889"/>
                <a:gridCol w="1366889"/>
              </a:tblGrid>
              <a:tr h="13317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 de Estudo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Prova3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0" y="5398671"/>
            <a:ext cx="6482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1 – Aprovado:  Media entre as 3 provas superior a 36 pontos</a:t>
            </a:r>
          </a:p>
          <a:p>
            <a:pPr algn="ctr" fontAlgn="b"/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– Cada prova pode possuir valor entre 0 a 20 pontos</a:t>
            </a:r>
            <a:endParaRPr lang="pt-BR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685" y="0"/>
            <a:ext cx="10515600" cy="1325563"/>
          </a:xfrm>
        </p:spPr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79747"/>
              </p:ext>
            </p:extLst>
          </p:nvPr>
        </p:nvGraphicFramePr>
        <p:xfrm>
          <a:off x="1228322" y="1690688"/>
          <a:ext cx="8379318" cy="3360056"/>
        </p:xfrm>
        <a:graphic>
          <a:graphicData uri="http://schemas.openxmlformats.org/drawingml/2006/table">
            <a:tbl>
              <a:tblPr/>
              <a:tblGrid>
                <a:gridCol w="1366889"/>
                <a:gridCol w="1993383"/>
                <a:gridCol w="918379"/>
                <a:gridCol w="1366889"/>
                <a:gridCol w="1366889"/>
                <a:gridCol w="1366889"/>
              </a:tblGrid>
              <a:tr h="13317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 de Estudo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Prova3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964055" y="5501701"/>
            <a:ext cx="8057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Construir uma rede neural que analise a idade, tempo de estudo e </a:t>
            </a:r>
          </a:p>
          <a:p>
            <a:pPr fontAlgn="b"/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quantidade de faltas para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erificar se um aluno será aprovado ao final do semestre</a:t>
            </a:r>
            <a:endParaRPr lang="pt-BR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11090" y="1283708"/>
            <a:ext cx="1562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Características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6856687" y="1323460"/>
            <a:ext cx="1577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Targets</a:t>
            </a:r>
            <a:r>
              <a:rPr lang="pt-BR" b="1" dirty="0" smtClean="0"/>
              <a:t> / </a:t>
            </a:r>
            <a:r>
              <a:rPr lang="pt-BR" b="1" dirty="0" err="1" smtClean="0"/>
              <a:t>Label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123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685" y="0"/>
            <a:ext cx="10515600" cy="1325563"/>
          </a:xfrm>
        </p:spPr>
        <p:txBody>
          <a:bodyPr/>
          <a:lstStyle/>
          <a:p>
            <a:r>
              <a:rPr lang="pt-BR" dirty="0" err="1" smtClean="0"/>
              <a:t>Pre</a:t>
            </a:r>
            <a:r>
              <a:rPr lang="pt-BR" dirty="0" err="1"/>
              <a:t>-</a:t>
            </a:r>
            <a:r>
              <a:rPr lang="pt-BR" dirty="0" err="1" smtClean="0"/>
              <a:t>processamento</a:t>
            </a:r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95038"/>
              </p:ext>
            </p:extLst>
          </p:nvPr>
        </p:nvGraphicFramePr>
        <p:xfrm>
          <a:off x="786685" y="1201291"/>
          <a:ext cx="9477776" cy="3860106"/>
        </p:xfrm>
        <a:graphic>
          <a:graphicData uri="http://schemas.openxmlformats.org/drawingml/2006/table">
            <a:tbl>
              <a:tblPr/>
              <a:tblGrid>
                <a:gridCol w="1329242"/>
                <a:gridCol w="1938481"/>
                <a:gridCol w="893085"/>
                <a:gridCol w="1329242"/>
                <a:gridCol w="1329242"/>
                <a:gridCol w="1329242"/>
                <a:gridCol w="1329242"/>
              </a:tblGrid>
              <a:tr h="15299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 de Estudo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Prova3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Aprovado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7767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7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7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86685" y="5527459"/>
            <a:ext cx="10752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O valor 1 na coluna aprovado significa que o aluno está aprovado e o valor 0 significa que o aluno foi reprovado</a:t>
            </a:r>
            <a:endParaRPr lang="pt-BR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57303"/>
            <a:ext cx="10515600" cy="1325563"/>
          </a:xfrm>
        </p:spPr>
        <p:txBody>
          <a:bodyPr/>
          <a:lstStyle/>
          <a:p>
            <a:r>
              <a:rPr lang="pt-BR" dirty="0" err="1" smtClean="0"/>
              <a:t>Pre</a:t>
            </a:r>
            <a:r>
              <a:rPr lang="pt-BR" dirty="0" err="1"/>
              <a:t>-</a:t>
            </a:r>
            <a:r>
              <a:rPr lang="pt-BR" dirty="0" err="1" smtClean="0"/>
              <a:t>processamento</a:t>
            </a:r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2677"/>
              </p:ext>
            </p:extLst>
          </p:nvPr>
        </p:nvGraphicFramePr>
        <p:xfrm>
          <a:off x="786682" y="1201291"/>
          <a:ext cx="9607509" cy="3860106"/>
        </p:xfrm>
        <a:graphic>
          <a:graphicData uri="http://schemas.openxmlformats.org/drawingml/2006/table">
            <a:tbl>
              <a:tblPr/>
              <a:tblGrid>
                <a:gridCol w="1347437"/>
                <a:gridCol w="1965015"/>
                <a:gridCol w="905309"/>
                <a:gridCol w="1347437"/>
                <a:gridCol w="1347437"/>
                <a:gridCol w="1347437"/>
                <a:gridCol w="1347437"/>
              </a:tblGrid>
              <a:tr h="15299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 de Estudo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Prova3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Aprovado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7767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7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7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86685" y="5527459"/>
            <a:ext cx="10752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O valor 1 na coluna aprovado significa que o aluno está aprovado e o valor 0 significa que o aluno foi reprovado</a:t>
            </a:r>
            <a:endParaRPr lang="pt-BR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901523" y="783594"/>
            <a:ext cx="176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878200" y="783594"/>
            <a:ext cx="1515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Redes Neurais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932684" y="783594"/>
            <a:ext cx="923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Kmeans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2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685" y="90152"/>
            <a:ext cx="4725473" cy="1325563"/>
          </a:xfrm>
        </p:spPr>
        <p:txBody>
          <a:bodyPr/>
          <a:lstStyle/>
          <a:p>
            <a:r>
              <a:rPr lang="pt-BR" dirty="0" smtClean="0"/>
              <a:t>Conjunto de dados </a:t>
            </a:r>
            <a:br>
              <a:rPr lang="pt-BR" dirty="0" smtClean="0"/>
            </a:br>
            <a:r>
              <a:rPr lang="pt-BR" dirty="0" smtClean="0"/>
              <a:t>processado</a:t>
            </a:r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24082"/>
              </p:ext>
            </p:extLst>
          </p:nvPr>
        </p:nvGraphicFramePr>
        <p:xfrm>
          <a:off x="786685" y="1325563"/>
          <a:ext cx="5490050" cy="3860106"/>
        </p:xfrm>
        <a:graphic>
          <a:graphicData uri="http://schemas.openxmlformats.org/drawingml/2006/table">
            <a:tbl>
              <a:tblPr/>
              <a:tblGrid>
                <a:gridCol w="1329242"/>
                <a:gridCol w="1938481"/>
                <a:gridCol w="893085"/>
                <a:gridCol w="1329242"/>
              </a:tblGrid>
              <a:tr h="15299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 de Estudo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Aprovado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7767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7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7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86685" y="5527459"/>
            <a:ext cx="10752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O valor 1 na coluna aprovado significa que o aluno está aprovado e o valor 0 significa que o aluno foi reprovado</a:t>
            </a:r>
            <a:endParaRPr lang="pt-BR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464328" y="5371565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3455489" y="3903499"/>
            <a:ext cx="2018176" cy="148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250291" y="3898543"/>
            <a:ext cx="3214037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Ativação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aphicFrame>
        <p:nvGraphicFramePr>
          <p:cNvPr id="58" name="Shape 174"/>
          <p:cNvGraphicFramePr/>
          <p:nvPr>
            <p:extLst/>
          </p:nvPr>
        </p:nvGraphicFramePr>
        <p:xfrm>
          <a:off x="8688288" y="1697009"/>
          <a:ext cx="2277408" cy="39432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0" name="Retângulo 59"/>
          <p:cNvSpPr/>
          <p:nvPr/>
        </p:nvSpPr>
        <p:spPr>
          <a:xfrm>
            <a:off x="1867310" y="2878388"/>
            <a:ext cx="138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Neurônio</a:t>
            </a:r>
            <a:endParaRPr lang="en-US" sz="2400" b="1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03423" y="4340266"/>
                <a:ext cx="2952607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7" y="3255199"/>
                <a:ext cx="2214455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250291" y="5067129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3703052" y="3924676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65871" y="3873184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665068" y="539176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56030" y="584938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3847468" y="4768653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3852313" y="4358963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57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50" y="72884"/>
            <a:ext cx="10515600" cy="1325563"/>
          </a:xfrm>
        </p:spPr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cxnSp>
        <p:nvCxnSpPr>
          <p:cNvPr id="6" name="Shape 114"/>
          <p:cNvCxnSpPr>
            <a:cxnSpLocks/>
          </p:cNvCxnSpPr>
          <p:nvPr/>
        </p:nvCxnSpPr>
        <p:spPr>
          <a:xfrm>
            <a:off x="4244281" y="5226713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" name="Shape 113"/>
          <p:cNvSpPr txBox="1"/>
          <p:nvPr/>
        </p:nvSpPr>
        <p:spPr>
          <a:xfrm>
            <a:off x="5086883" y="4786465"/>
            <a:ext cx="3108545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Aprovado</a:t>
            </a:r>
            <a:r>
              <a:rPr lang="en-US" dirty="0" smtClean="0"/>
              <a:t> /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Reprovado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hape 93"/>
          <p:cNvSpPr/>
          <p:nvPr/>
        </p:nvSpPr>
        <p:spPr>
          <a:xfrm>
            <a:off x="2497714" y="4499800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" name="Shape 113"/>
          <p:cNvSpPr txBox="1"/>
          <p:nvPr/>
        </p:nvSpPr>
        <p:spPr>
          <a:xfrm rot="1544642">
            <a:off x="1767933" y="4580888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 smtClean="0"/>
              <a:t>W1</a:t>
            </a:r>
            <a:endParaRPr lang="en-US" sz="1333" dirty="0"/>
          </a:p>
        </p:txBody>
      </p:sp>
      <p:sp>
        <p:nvSpPr>
          <p:cNvPr id="10" name="Shape 113"/>
          <p:cNvSpPr txBox="1"/>
          <p:nvPr/>
        </p:nvSpPr>
        <p:spPr>
          <a:xfrm>
            <a:off x="1595001" y="504813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 smtClean="0"/>
              <a:t>W2</a:t>
            </a:r>
            <a:endParaRPr lang="en-US" sz="1333" dirty="0"/>
          </a:p>
        </p:txBody>
      </p:sp>
      <p:cxnSp>
        <p:nvCxnSpPr>
          <p:cNvPr id="11" name="Shape 114"/>
          <p:cNvCxnSpPr>
            <a:cxnSpLocks/>
          </p:cNvCxnSpPr>
          <p:nvPr/>
        </p:nvCxnSpPr>
        <p:spPr>
          <a:xfrm>
            <a:off x="1606590" y="4747916"/>
            <a:ext cx="908179" cy="33387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114"/>
          <p:cNvCxnSpPr>
            <a:cxnSpLocks/>
          </p:cNvCxnSpPr>
          <p:nvPr/>
        </p:nvCxnSpPr>
        <p:spPr>
          <a:xfrm flipV="1">
            <a:off x="1431365" y="5666441"/>
            <a:ext cx="1083404" cy="412587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735977" y="465821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977" y="4658216"/>
                <a:ext cx="1416222" cy="1008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293708" y="4378584"/>
            <a:ext cx="1514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TempoEstudo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75442" y="5824654"/>
            <a:ext cx="77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Faltas</a:t>
            </a: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17" name="Shape 114"/>
          <p:cNvCxnSpPr>
            <a:cxnSpLocks/>
          </p:cNvCxnSpPr>
          <p:nvPr/>
        </p:nvCxnSpPr>
        <p:spPr>
          <a:xfrm flipV="1">
            <a:off x="1417912" y="5351324"/>
            <a:ext cx="1037363" cy="22292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Retângulo 19"/>
          <p:cNvSpPr/>
          <p:nvPr/>
        </p:nvSpPr>
        <p:spPr>
          <a:xfrm>
            <a:off x="656790" y="5131937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Idade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3" name="Shape 113"/>
          <p:cNvSpPr txBox="1"/>
          <p:nvPr/>
        </p:nvSpPr>
        <p:spPr>
          <a:xfrm rot="20377667">
            <a:off x="1576897" y="556013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 smtClean="0"/>
              <a:t>W3</a:t>
            </a:r>
            <a:endParaRPr lang="en-US" sz="1333" dirty="0"/>
          </a:p>
        </p:txBody>
      </p:sp>
      <p:graphicFrame>
        <p:nvGraphicFramePr>
          <p:cNvPr id="24" name="Shape 174"/>
          <p:cNvGraphicFramePr/>
          <p:nvPr>
            <p:extLst>
              <p:ext uri="{D42A27DB-BD31-4B8C-83A1-F6EECF244321}">
                <p14:modId xmlns:p14="http://schemas.microsoft.com/office/powerpoint/2010/main" val="1563950692"/>
              </p:ext>
            </p:extLst>
          </p:nvPr>
        </p:nvGraphicFramePr>
        <p:xfrm>
          <a:off x="3760632" y="138193"/>
          <a:ext cx="8216717" cy="36001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9253">
                  <a:extLst>
                    <a:ext uri="{9D8B030D-6E8A-4147-A177-3AD203B41FA5}">
                      <a16:colId xmlns:a16="http://schemas.microsoft.com/office/drawing/2014/main" xmlns="" val="3214717952"/>
                    </a:ext>
                  </a:extLst>
                </a:gridCol>
                <a:gridCol w="6541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41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4167"/>
                <a:gridCol w="7476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4167">
                  <a:extLst>
                    <a:ext uri="{9D8B030D-6E8A-4147-A177-3AD203B41FA5}">
                      <a16:colId xmlns:a16="http://schemas.microsoft.com/office/drawing/2014/main" xmlns="" val="642774607"/>
                    </a:ext>
                  </a:extLst>
                </a:gridCol>
                <a:gridCol w="1125944">
                  <a:extLst>
                    <a:ext uri="{9D8B030D-6E8A-4147-A177-3AD203B41FA5}">
                      <a16:colId xmlns:a16="http://schemas.microsoft.com/office/drawing/2014/main" xmlns="" val="2669124806"/>
                    </a:ext>
                  </a:extLst>
                </a:gridCol>
                <a:gridCol w="651958">
                  <a:extLst>
                    <a:ext uri="{9D8B030D-6E8A-4147-A177-3AD203B41FA5}">
                      <a16:colId xmlns:a16="http://schemas.microsoft.com/office/drawing/2014/main" xmlns="" val="79014151"/>
                    </a:ext>
                  </a:extLst>
                </a:gridCol>
                <a:gridCol w="767637">
                  <a:extLst>
                    <a:ext uri="{9D8B030D-6E8A-4147-A177-3AD203B41FA5}">
                      <a16:colId xmlns:a16="http://schemas.microsoft.com/office/drawing/2014/main" xmlns="" val="1045909366"/>
                    </a:ext>
                  </a:extLst>
                </a:gridCol>
                <a:gridCol w="767637"/>
              </a:tblGrid>
              <a:tr h="122286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  </a:t>
                      </a:r>
                      <a:r>
                        <a:rPr lang="en-US" sz="2400" b="1" dirty="0" err="1"/>
                        <a:t>Época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err="1"/>
                        <a:t>Erro</a:t>
                      </a:r>
                      <a:endParaRPr lang="en-US" sz="2400" b="1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 b="1" dirty="0"/>
                        <a:t>(YE –YA)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W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smtClean="0"/>
                        <a:t>W</a:t>
                      </a: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b="1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7731789" y="4176188"/>
            <a:ext cx="40850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Requisitos do treinamento</a:t>
            </a:r>
          </a:p>
          <a:p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1 - 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 Quantidade 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Máxima de Épocas: 1000;</a:t>
            </a:r>
          </a:p>
          <a:p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2 – Calcular a taxa de acerto do modelo </a:t>
            </a:r>
          </a:p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ao final do treinamento.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464328" y="5371565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3455489" y="3903499"/>
            <a:ext cx="2018176" cy="148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250291" y="3898543"/>
            <a:ext cx="3214037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Ativação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aphicFrame>
        <p:nvGraphicFramePr>
          <p:cNvPr id="58" name="Shape 174"/>
          <p:cNvGraphicFramePr/>
          <p:nvPr>
            <p:extLst/>
          </p:nvPr>
        </p:nvGraphicFramePr>
        <p:xfrm>
          <a:off x="8688288" y="1697009"/>
          <a:ext cx="2277408" cy="39432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0" name="Retângulo 59"/>
          <p:cNvSpPr/>
          <p:nvPr/>
        </p:nvSpPr>
        <p:spPr>
          <a:xfrm>
            <a:off x="1867310" y="2878388"/>
            <a:ext cx="138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Neurônio</a:t>
            </a:r>
            <a:endParaRPr lang="en-US" sz="2400" b="1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03423" y="4340266"/>
                <a:ext cx="2952607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7" y="3255199"/>
                <a:ext cx="2214455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250291" y="5067129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7" name="Shape 113"/>
          <p:cNvSpPr txBox="1"/>
          <p:nvPr/>
        </p:nvSpPr>
        <p:spPr>
          <a:xfrm>
            <a:off x="3847468" y="4768653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18" name="Shape 113"/>
          <p:cNvSpPr txBox="1"/>
          <p:nvPr/>
        </p:nvSpPr>
        <p:spPr>
          <a:xfrm>
            <a:off x="3852313" y="4358963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3703052" y="3924676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65871" y="3873184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665068" y="539176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56030" y="584938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448783" y="1937301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7" name="Shape 113"/>
          <p:cNvSpPr txBox="1"/>
          <p:nvPr/>
        </p:nvSpPr>
        <p:spPr>
          <a:xfrm>
            <a:off x="480605" y="816047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8" name="Shape 113"/>
          <p:cNvSpPr txBox="1"/>
          <p:nvPr/>
        </p:nvSpPr>
        <p:spPr>
          <a:xfrm>
            <a:off x="3775711" y="2574268"/>
            <a:ext cx="4601195" cy="5056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r>
              <a:rPr lang="en-US" sz="2400" dirty="0" err="1"/>
              <a:t>Degrau</a:t>
            </a:r>
            <a:r>
              <a:rPr lang="en-US" sz="2400" dirty="0"/>
              <a:t> ( 0 . 0.7 + 0 . -0.3 )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9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464328" y="5371565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3455489" y="3903499"/>
            <a:ext cx="2018176" cy="148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250291" y="3898543"/>
            <a:ext cx="3214037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Ativação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aphicFrame>
        <p:nvGraphicFramePr>
          <p:cNvPr id="58" name="Shape 174"/>
          <p:cNvGraphicFramePr/>
          <p:nvPr/>
        </p:nvGraphicFramePr>
        <p:xfrm>
          <a:off x="8688288" y="1697009"/>
          <a:ext cx="2277408" cy="39432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0" name="Retângulo 59"/>
          <p:cNvSpPr/>
          <p:nvPr/>
        </p:nvSpPr>
        <p:spPr>
          <a:xfrm>
            <a:off x="1867310" y="2878388"/>
            <a:ext cx="138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Neurônio</a:t>
            </a:r>
            <a:endParaRPr lang="en-US" sz="2400" b="1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03423" y="4340266"/>
                <a:ext cx="2952607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7" y="3255199"/>
                <a:ext cx="2214455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250291" y="5067129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3703052" y="3924676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65871" y="3873184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665068" y="539176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56030" y="584938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448783" y="1937301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7" name="Shape 113"/>
          <p:cNvSpPr txBox="1"/>
          <p:nvPr/>
        </p:nvSpPr>
        <p:spPr>
          <a:xfrm>
            <a:off x="480605" y="816047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8" name="Shape 113"/>
          <p:cNvSpPr txBox="1"/>
          <p:nvPr/>
        </p:nvSpPr>
        <p:spPr>
          <a:xfrm>
            <a:off x="3775711" y="2574268"/>
            <a:ext cx="2416300" cy="5056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r>
              <a:rPr lang="en-US" sz="2400" dirty="0" err="1"/>
              <a:t>Degrau</a:t>
            </a:r>
            <a:r>
              <a:rPr lang="en-US" sz="2400" dirty="0"/>
              <a:t> (0)</a:t>
            </a:r>
          </a:p>
          <a:p>
            <a:endParaRPr lang="en-US" sz="1400" dirty="0"/>
          </a:p>
        </p:txBody>
      </p:sp>
      <p:sp>
        <p:nvSpPr>
          <p:cNvPr id="29" name="Shape 113"/>
          <p:cNvSpPr txBox="1"/>
          <p:nvPr/>
        </p:nvSpPr>
        <p:spPr>
          <a:xfrm>
            <a:off x="3847468" y="4768653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30" name="Shape 113"/>
          <p:cNvSpPr txBox="1"/>
          <p:nvPr/>
        </p:nvSpPr>
        <p:spPr>
          <a:xfrm>
            <a:off x="3852313" y="4358963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36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464328" y="5371565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3455489" y="3903499"/>
            <a:ext cx="2018176" cy="148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250291" y="3898543"/>
            <a:ext cx="3214037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Ativação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aphicFrame>
        <p:nvGraphicFramePr>
          <p:cNvPr id="58" name="Shape 174"/>
          <p:cNvGraphicFramePr/>
          <p:nvPr/>
        </p:nvGraphicFramePr>
        <p:xfrm>
          <a:off x="8688288" y="1697009"/>
          <a:ext cx="2277408" cy="39432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0" name="Retângulo 59"/>
          <p:cNvSpPr/>
          <p:nvPr/>
        </p:nvSpPr>
        <p:spPr>
          <a:xfrm>
            <a:off x="1867310" y="2878388"/>
            <a:ext cx="138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Neurônio</a:t>
            </a:r>
            <a:endParaRPr lang="en-US" sz="2400" b="1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03423" y="4340266"/>
                <a:ext cx="2952607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7" y="3255199"/>
                <a:ext cx="2214455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250291" y="5067129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3703052" y="3924676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65871" y="3873184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665068" y="539176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56030" y="584938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448783" y="1937301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7" name="Shape 113"/>
          <p:cNvSpPr txBox="1"/>
          <p:nvPr/>
        </p:nvSpPr>
        <p:spPr>
          <a:xfrm>
            <a:off x="480605" y="816047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8" name="Shape 113"/>
          <p:cNvSpPr txBox="1"/>
          <p:nvPr/>
        </p:nvSpPr>
        <p:spPr>
          <a:xfrm>
            <a:off x="3775711" y="2574268"/>
            <a:ext cx="3098277" cy="5056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r>
              <a:rPr lang="en-US" sz="2400" dirty="0" err="1"/>
              <a:t>Degrau</a:t>
            </a:r>
            <a:r>
              <a:rPr lang="en-US" sz="2400" dirty="0"/>
              <a:t> (0 &lt; 0.1)</a:t>
            </a:r>
          </a:p>
          <a:p>
            <a:endParaRPr lang="en-US" sz="1400" dirty="0"/>
          </a:p>
        </p:txBody>
      </p:sp>
      <p:sp>
        <p:nvSpPr>
          <p:cNvPr id="29" name="Shape 113"/>
          <p:cNvSpPr txBox="1"/>
          <p:nvPr/>
        </p:nvSpPr>
        <p:spPr>
          <a:xfrm>
            <a:off x="3847468" y="4768653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30" name="Shape 113"/>
          <p:cNvSpPr txBox="1"/>
          <p:nvPr/>
        </p:nvSpPr>
        <p:spPr>
          <a:xfrm>
            <a:off x="3852313" y="4358963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sp>
        <p:nvSpPr>
          <p:cNvPr id="6" name="Seta: para a Esquerda e para Cima 5"/>
          <p:cNvSpPr/>
          <p:nvPr/>
        </p:nvSpPr>
        <p:spPr>
          <a:xfrm>
            <a:off x="5676517" y="3079869"/>
            <a:ext cx="899537" cy="326195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5471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464328" y="5371565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3455489" y="3903499"/>
            <a:ext cx="2018176" cy="148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250291" y="3898543"/>
            <a:ext cx="3214037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Ativação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aphicFrame>
        <p:nvGraphicFramePr>
          <p:cNvPr id="58" name="Shape 174"/>
          <p:cNvGraphicFramePr/>
          <p:nvPr>
            <p:extLst/>
          </p:nvPr>
        </p:nvGraphicFramePr>
        <p:xfrm>
          <a:off x="8688288" y="1697009"/>
          <a:ext cx="2277408" cy="39432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0" name="Retângulo 59"/>
          <p:cNvSpPr/>
          <p:nvPr/>
        </p:nvSpPr>
        <p:spPr>
          <a:xfrm>
            <a:off x="1867310" y="2878388"/>
            <a:ext cx="138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Neurônio</a:t>
            </a:r>
            <a:endParaRPr lang="en-US" sz="2400" b="1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03423" y="4340266"/>
                <a:ext cx="2952607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7" y="3255199"/>
                <a:ext cx="2214455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250291" y="5067129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3703052" y="3924676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65871" y="3873184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665068" y="539176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56030" y="584938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448783" y="1937301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7" name="Shape 113"/>
          <p:cNvSpPr txBox="1"/>
          <p:nvPr/>
        </p:nvSpPr>
        <p:spPr>
          <a:xfrm>
            <a:off x="480605" y="816047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8" name="Shape 113"/>
          <p:cNvSpPr txBox="1"/>
          <p:nvPr/>
        </p:nvSpPr>
        <p:spPr>
          <a:xfrm>
            <a:off x="3775712" y="2574268"/>
            <a:ext cx="1003209" cy="5056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0</a:t>
            </a:r>
          </a:p>
          <a:p>
            <a:endParaRPr lang="en-US" sz="1400" dirty="0"/>
          </a:p>
        </p:txBody>
      </p:sp>
      <p:sp>
        <p:nvSpPr>
          <p:cNvPr id="29" name="Shape 113"/>
          <p:cNvSpPr txBox="1"/>
          <p:nvPr/>
        </p:nvSpPr>
        <p:spPr>
          <a:xfrm>
            <a:off x="3847468" y="4768653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30" name="Shape 113"/>
          <p:cNvSpPr txBox="1"/>
          <p:nvPr/>
        </p:nvSpPr>
        <p:spPr>
          <a:xfrm>
            <a:off x="3852313" y="4358963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6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464328" y="5371565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3455489" y="3903499"/>
            <a:ext cx="2018176" cy="148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250291" y="3898543"/>
            <a:ext cx="3214037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Ativação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aphicFrame>
        <p:nvGraphicFramePr>
          <p:cNvPr id="58" name="Shape 174"/>
          <p:cNvGraphicFramePr/>
          <p:nvPr>
            <p:extLst/>
          </p:nvPr>
        </p:nvGraphicFramePr>
        <p:xfrm>
          <a:off x="8688288" y="1697009"/>
          <a:ext cx="2277408" cy="39432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0" name="Retângulo 59"/>
          <p:cNvSpPr/>
          <p:nvPr/>
        </p:nvSpPr>
        <p:spPr>
          <a:xfrm>
            <a:off x="1867310" y="2878388"/>
            <a:ext cx="138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Neurônio</a:t>
            </a:r>
            <a:endParaRPr lang="en-US" sz="2400" b="1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03423" y="4340266"/>
                <a:ext cx="2952607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7" y="3255199"/>
                <a:ext cx="2214455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250291" y="5067129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3703052" y="3924676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65871" y="3873184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665068" y="539176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56030" y="584938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3847468" y="4768653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3852313" y="4358963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sp>
        <p:nvSpPr>
          <p:cNvPr id="28" name="Shape 113"/>
          <p:cNvSpPr txBox="1"/>
          <p:nvPr/>
        </p:nvSpPr>
        <p:spPr>
          <a:xfrm>
            <a:off x="484619" y="1905804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9" name="Shape 113"/>
          <p:cNvSpPr txBox="1"/>
          <p:nvPr/>
        </p:nvSpPr>
        <p:spPr>
          <a:xfrm>
            <a:off x="484013" y="834861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1</a:t>
            </a:r>
            <a:endParaRPr lang="en-US" sz="1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3775711" y="2574268"/>
            <a:ext cx="4601195" cy="5056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r>
              <a:rPr lang="en-US" sz="2400" dirty="0" err="1"/>
              <a:t>Degrau</a:t>
            </a:r>
            <a:r>
              <a:rPr lang="en-US" sz="2400" dirty="0"/>
              <a:t> ( 1 . 0.7 + 0 . -0.3 )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2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3464328" y="5371565"/>
            <a:ext cx="2018176" cy="132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23"/>
          <p:cNvSpPr/>
          <p:nvPr/>
        </p:nvSpPr>
        <p:spPr>
          <a:xfrm>
            <a:off x="3455489" y="3903499"/>
            <a:ext cx="2018176" cy="148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/>
          <p:cNvSpPr/>
          <p:nvPr/>
        </p:nvSpPr>
        <p:spPr>
          <a:xfrm>
            <a:off x="250291" y="3898543"/>
            <a:ext cx="3214037" cy="27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27648" y="206194"/>
            <a:ext cx="9025003" cy="65032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29E"/>
                </a:solidFill>
              </a:rPr>
              <a:t>Ativação</a:t>
            </a:r>
          </a:p>
        </p:txBody>
      </p:sp>
      <p:cxnSp>
        <p:nvCxnSpPr>
          <p:cNvPr id="36" name="Shape 114"/>
          <p:cNvCxnSpPr>
            <a:cxnSpLocks/>
          </p:cNvCxnSpPr>
          <p:nvPr/>
        </p:nvCxnSpPr>
        <p:spPr>
          <a:xfrm>
            <a:off x="929287" y="1592681"/>
            <a:ext cx="849424" cy="3007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113"/>
          <p:cNvSpPr txBox="1"/>
          <p:nvPr/>
        </p:nvSpPr>
        <p:spPr>
          <a:xfrm>
            <a:off x="476558" y="113868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1</a:t>
            </a:r>
            <a:endParaRPr lang="en-US" sz="2400" dirty="0"/>
          </a:p>
        </p:txBody>
      </p:sp>
      <p:sp>
        <p:nvSpPr>
          <p:cNvPr id="95" name="Shape 113"/>
          <p:cNvSpPr txBox="1"/>
          <p:nvPr/>
        </p:nvSpPr>
        <p:spPr>
          <a:xfrm>
            <a:off x="438803" y="2224472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X</a:t>
            </a:r>
            <a:r>
              <a:rPr lang="en-US" sz="1400" dirty="0"/>
              <a:t>2</a:t>
            </a:r>
          </a:p>
        </p:txBody>
      </p:sp>
      <p:cxnSp>
        <p:nvCxnSpPr>
          <p:cNvPr id="99" name="Shape 114"/>
          <p:cNvCxnSpPr>
            <a:cxnSpLocks/>
            <a:endCxn id="44" idx="2"/>
          </p:cNvCxnSpPr>
          <p:nvPr/>
        </p:nvCxnSpPr>
        <p:spPr>
          <a:xfrm flipV="1">
            <a:off x="929287" y="2099772"/>
            <a:ext cx="849424" cy="373881"/>
          </a:xfrm>
          <a:prstGeom prst="straightConnector1">
            <a:avLst/>
          </a:prstGeom>
          <a:noFill/>
          <a:ln w="9525" cap="flat" cmpd="sng">
            <a:solidFill>
              <a:srgbClr val="A5002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4"/>
          <p:cNvCxnSpPr>
            <a:cxnSpLocks/>
            <a:stCxn id="48" idx="3"/>
          </p:cNvCxnSpPr>
          <p:nvPr/>
        </p:nvCxnSpPr>
        <p:spPr>
          <a:xfrm>
            <a:off x="3446226" y="2125379"/>
            <a:ext cx="939445" cy="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13"/>
          <p:cNvSpPr txBox="1"/>
          <p:nvPr/>
        </p:nvSpPr>
        <p:spPr>
          <a:xfrm>
            <a:off x="4348171" y="1743071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</a:t>
            </a:r>
            <a:endParaRPr lang="en-US" sz="1400" dirty="0"/>
          </a:p>
        </p:txBody>
      </p:sp>
      <p:sp>
        <p:nvSpPr>
          <p:cNvPr id="44" name="Shape 93"/>
          <p:cNvSpPr/>
          <p:nvPr/>
        </p:nvSpPr>
        <p:spPr>
          <a:xfrm>
            <a:off x="1778711" y="1317164"/>
            <a:ext cx="1688653" cy="156521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aphicFrame>
        <p:nvGraphicFramePr>
          <p:cNvPr id="58" name="Shape 174"/>
          <p:cNvGraphicFramePr/>
          <p:nvPr/>
        </p:nvGraphicFramePr>
        <p:xfrm>
          <a:off x="8688288" y="1697009"/>
          <a:ext cx="2277408" cy="39432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dirty="0"/>
                        <a:t>1</a:t>
                      </a:r>
                      <a:endParaRPr lang="en-US"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X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Y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8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00" marR="121900" marT="121900" marB="1219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0" name="Retângulo 59"/>
          <p:cNvSpPr/>
          <p:nvPr/>
        </p:nvSpPr>
        <p:spPr>
          <a:xfrm>
            <a:off x="1867310" y="2878388"/>
            <a:ext cx="138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Neurônio</a:t>
            </a:r>
            <a:endParaRPr lang="en-US" sz="2400" b="1" dirty="0"/>
          </a:p>
        </p:txBody>
      </p:sp>
      <p:sp>
        <p:nvSpPr>
          <p:cNvPr id="61" name="Shape 113"/>
          <p:cNvSpPr txBox="1"/>
          <p:nvPr/>
        </p:nvSpPr>
        <p:spPr>
          <a:xfrm rot="1544642">
            <a:off x="947591" y="1395587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W1</a:t>
            </a:r>
          </a:p>
        </p:txBody>
      </p:sp>
      <p:sp>
        <p:nvSpPr>
          <p:cNvPr id="63" name="Shape 113"/>
          <p:cNvSpPr txBox="1"/>
          <p:nvPr/>
        </p:nvSpPr>
        <p:spPr>
          <a:xfrm rot="20139230">
            <a:off x="923767" y="2018163"/>
            <a:ext cx="654167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1333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030004" y="1621266"/>
                <a:ext cx="141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03" y="1215949"/>
                <a:ext cx="107574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03423" y="4340266"/>
                <a:ext cx="2952607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/>
                                    </m:eqAr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7" y="3255199"/>
                <a:ext cx="2214455" cy="171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hape 113"/>
          <p:cNvSpPr txBox="1"/>
          <p:nvPr/>
        </p:nvSpPr>
        <p:spPr>
          <a:xfrm>
            <a:off x="250291" y="5067129"/>
            <a:ext cx="938096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3703052" y="3924676"/>
            <a:ext cx="910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Pesos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65871" y="3873184"/>
            <a:ext cx="1281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Ativação</a:t>
            </a:r>
            <a:endParaRPr lang="en-US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3665068" y="5391768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Limiar</a:t>
            </a:r>
            <a:r>
              <a:rPr lang="en-US" sz="2400" b="1" dirty="0"/>
              <a:t> (D)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56030" y="584938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D = 0.1</a:t>
            </a:r>
          </a:p>
        </p:txBody>
      </p:sp>
      <p:sp>
        <p:nvSpPr>
          <p:cNvPr id="26" name="Shape 113"/>
          <p:cNvSpPr txBox="1"/>
          <p:nvPr/>
        </p:nvSpPr>
        <p:spPr>
          <a:xfrm>
            <a:off x="3847468" y="4768653"/>
            <a:ext cx="2075664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2</a:t>
            </a:r>
            <a:r>
              <a:rPr lang="en-US" sz="2400" dirty="0"/>
              <a:t> =  -0.3</a:t>
            </a:r>
            <a:r>
              <a:rPr lang="en-US" sz="1400" dirty="0"/>
              <a:t> </a:t>
            </a:r>
          </a:p>
        </p:txBody>
      </p:sp>
      <p:sp>
        <p:nvSpPr>
          <p:cNvPr id="27" name="Shape 113"/>
          <p:cNvSpPr txBox="1"/>
          <p:nvPr/>
        </p:nvSpPr>
        <p:spPr>
          <a:xfrm>
            <a:off x="3852313" y="4358963"/>
            <a:ext cx="1824203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W</a:t>
            </a:r>
            <a:r>
              <a:rPr lang="en-US" sz="1600" dirty="0"/>
              <a:t>1</a:t>
            </a:r>
            <a:r>
              <a:rPr lang="en-US" sz="2400" dirty="0"/>
              <a:t> =   0.7</a:t>
            </a:r>
            <a:endParaRPr lang="en-US" sz="1400" dirty="0"/>
          </a:p>
        </p:txBody>
      </p:sp>
      <p:sp>
        <p:nvSpPr>
          <p:cNvPr id="28" name="Shape 113"/>
          <p:cNvSpPr txBox="1"/>
          <p:nvPr/>
        </p:nvSpPr>
        <p:spPr>
          <a:xfrm>
            <a:off x="484619" y="1905804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0</a:t>
            </a:r>
            <a:endParaRPr lang="en-US" sz="1400" b="1" dirty="0"/>
          </a:p>
        </p:txBody>
      </p:sp>
      <p:sp>
        <p:nvSpPr>
          <p:cNvPr id="29" name="Shape 113"/>
          <p:cNvSpPr txBox="1"/>
          <p:nvPr/>
        </p:nvSpPr>
        <p:spPr>
          <a:xfrm>
            <a:off x="484013" y="834861"/>
            <a:ext cx="477468" cy="50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b="1" dirty="0"/>
              <a:t>1</a:t>
            </a:r>
            <a:endParaRPr lang="en-US" sz="1400" b="1" dirty="0"/>
          </a:p>
        </p:txBody>
      </p:sp>
      <p:sp>
        <p:nvSpPr>
          <p:cNvPr id="30" name="Shape 113"/>
          <p:cNvSpPr txBox="1"/>
          <p:nvPr/>
        </p:nvSpPr>
        <p:spPr>
          <a:xfrm>
            <a:off x="3775711" y="2574268"/>
            <a:ext cx="2700389" cy="5056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Y = </a:t>
            </a:r>
            <a:r>
              <a:rPr lang="en-US" sz="2400" dirty="0" err="1"/>
              <a:t>Degrau</a:t>
            </a:r>
            <a:r>
              <a:rPr lang="en-US" sz="2400" dirty="0"/>
              <a:t> (0.7)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2053</Words>
  <Application>Microsoft Office PowerPoint</Application>
  <PresentationFormat>Widescreen</PresentationFormat>
  <Paragraphs>1181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Tema do Office</vt:lpstr>
      <vt:lpstr>Redes Neurais Artificiais</vt:lpstr>
      <vt:lpstr>Modelo Computacional do Neurônio</vt:lpstr>
      <vt:lpstr>Ativação</vt:lpstr>
      <vt:lpstr>Ativação</vt:lpstr>
      <vt:lpstr>Ativação</vt:lpstr>
      <vt:lpstr>Ativação</vt:lpstr>
      <vt:lpstr>Ativação</vt:lpstr>
      <vt:lpstr>Ativação</vt:lpstr>
      <vt:lpstr>Ativação</vt:lpstr>
      <vt:lpstr>Ativação</vt:lpstr>
      <vt:lpstr>Ativação</vt:lpstr>
      <vt:lpstr>Ativação</vt:lpstr>
      <vt:lpstr>Treinamento – Operação OR</vt:lpstr>
      <vt:lpstr>Treinamento – Operação OR</vt:lpstr>
      <vt:lpstr>Treinamento – Operação OR</vt:lpstr>
      <vt:lpstr>Treinamento – Operação OR</vt:lpstr>
      <vt:lpstr>Treinamento – Operação OR</vt:lpstr>
      <vt:lpstr>Treinamento – Operação OR</vt:lpstr>
      <vt:lpstr>Treinamento – Operação OR</vt:lpstr>
      <vt:lpstr>Treinamento – Operação OR</vt:lpstr>
      <vt:lpstr>Treinamento – Operação OR</vt:lpstr>
      <vt:lpstr>Treinamento – Operação OR</vt:lpstr>
      <vt:lpstr>Treinamento – Operação OR</vt:lpstr>
      <vt:lpstr>Treinamento – Operação OR</vt:lpstr>
      <vt:lpstr>Estudo de Caso</vt:lpstr>
      <vt:lpstr>Objetivo</vt:lpstr>
      <vt:lpstr>Pre-processamento</vt:lpstr>
      <vt:lpstr>Pre-processamento</vt:lpstr>
      <vt:lpstr>Conjunto de dados  processado</vt:lpstr>
      <vt:lpstr>Modelo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Leandro De Andrade Conceicao - AeC</dc:creator>
  <cp:lastModifiedBy>Felipe Leandro De Andrade Conceicao - AeC</cp:lastModifiedBy>
  <cp:revision>17</cp:revision>
  <dcterms:created xsi:type="dcterms:W3CDTF">2018-06-26T12:51:38Z</dcterms:created>
  <dcterms:modified xsi:type="dcterms:W3CDTF">2018-06-26T20:33:48Z</dcterms:modified>
</cp:coreProperties>
</file>