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1" r:id="rId6"/>
    <p:sldId id="263" r:id="rId7"/>
    <p:sldId id="259" r:id="rId8"/>
    <p:sldId id="260" r:id="rId9"/>
    <p:sldId id="265" r:id="rId10"/>
    <p:sldId id="264" r:id="rId11"/>
    <p:sldId id="267" r:id="rId12"/>
    <p:sldId id="268" r:id="rId13"/>
    <p:sldId id="270" r:id="rId14"/>
    <p:sldId id="258" r:id="rId15"/>
    <p:sldId id="269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5760D-F163-4CD8-84F4-17E37A6BF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3C23AB-23BC-46CA-9A66-0C49D9D2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F57D6-3B93-4821-9F18-1F56CAD1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54031-3AE6-4CC8-8965-8255968E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EC86B-390C-401E-A955-C432CAC7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E2B38-79D1-429A-86EB-A98D004C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544EE1-3542-491B-B8DA-02AAC6181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E0B62-2CE9-40DD-9367-E4B309CA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F3AE8A-F07E-4FEE-8D11-03398D53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B9F07-FDB1-4BD1-88F6-71290FFF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B66BD4-287A-471A-9A00-3C028B98E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71F5E2-7418-48B3-A3E5-C2FBD726C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900BA-4288-43DE-B9A6-4534C81E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9AA866-FFCB-4017-9EA8-CD078AE4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883AAF-F3F7-4ECC-BA59-67EB2A06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ACE37-6E94-48E8-A0D4-EFBDC1A1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C830F-A30A-4B78-AC48-8D544498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73B39-AB27-43E7-B80D-2D061759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39B50-1C04-41D6-B7E0-0CC54A71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CE32C-70C3-4658-8203-F90D4D3B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DA2D4-1218-4996-8B8F-714F29B0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700B6-1556-454B-9DA0-07516A32F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D6BA4-C7A2-40D5-BC89-104104A8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36AB48-22AB-4589-AA5C-10ACBC5C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4E2F3-B18B-40CA-9A63-CC35A673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41873-D420-449C-A9CD-751BFB0A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89731-735B-4FBF-BDB8-E77142F3C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47AA87-D609-446E-A0D3-24E4B956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0CE86-A4B5-49C5-AEDD-B50F4E0D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AB4502-B48E-4D41-BA41-20CFC8EE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26B369-56B7-457F-A6FA-F95AF7D1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D4F56-A25F-4120-9BCA-6927186C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42D743-461D-4417-82AF-858C5719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B397FE-AD0B-496A-8DD2-1DE42B54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FDBB0C-3499-43EF-833D-8E6E20844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EBF794-B36E-4FD1-BB0B-87FDF97D7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B12A9F-0F46-46C8-95F5-12AFA81D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3B3487-15BD-414F-A601-0B154F6A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730509-AD3D-48ED-8146-B955110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F29A-7F75-4547-B267-704F6A82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107660-5E86-4FB7-8D84-95AECE0F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F314CD-038B-43FE-883F-DD0A9A04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85ADE8-A6AC-401A-BEE9-6586A9F2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E522D0-6DE9-4A1F-9C03-A6D280F1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B9F5F8-10A7-45BA-B157-2AA03604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365DD-4AF7-4478-A688-78BBF01F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373B6-2465-4704-828C-88409DEA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C3C14-B303-4A67-BBE0-AE8EAE93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B70855-F1D1-44A8-A9B7-C862FD340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64A14-2E70-4275-86F5-C0FB6E63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6F708-EF18-4555-A8A3-5F2470C3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329A60-44BB-4294-BBE2-7AFEF2D0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F9730-8259-4D3C-B98F-3FCF7CD4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8D0ADC-0DFE-4156-AAC1-388330D85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CEE044-4233-4C6D-B995-91DE6F65F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A47E05-3680-47E3-9000-9D15AEFA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D03D8-AF82-4D6C-A710-06B1F560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5AECE-6762-43F7-BF7B-F8215A11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22F1BF-EE2F-4300-83B3-DAF92504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B3B202-D1A6-4B27-9AE5-984BC72E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3A403F-4E5D-4706-8665-53555A834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525A-D2B8-40F6-A45C-AE3E5A439B84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A3ECFB-2CC4-4D6E-8762-407BCC81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4FFC0-E5C1-403C-A457-C1DC4C63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C6C9E-CEE9-4FA6-A4EF-EDCA371F27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nigayo.info/teaching/audiovisual/tema04-color.html" TargetMode="External" /><Relationship Id="rId2" Type="http://schemas.openxmlformats.org/officeDocument/2006/relationships/hyperlink" Target="http://danigayo.info/teaching/audiovisual/tema03-diseno.html" TargetMode="Externa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umbia.edu/itc/journalism/isaacs/client_edit/Headlines.html" TargetMode="External" /><Relationship Id="rId7" Type="http://schemas.openxmlformats.org/officeDocument/2006/relationships/hyperlink" Target="http://danigayo.info/teaching/audiovisual/tema06-texto.html" TargetMode="External" /><Relationship Id="rId2" Type="http://schemas.openxmlformats.org/officeDocument/2006/relationships/hyperlink" Target="https://web.ku.edu/~edit/heads.html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0-blogs.biomedcentral.com.brum.beds.ac.uk/about/a-guide-to-our-blogs/writing-for-impact/" TargetMode="External" /><Relationship Id="rId5" Type="http://schemas.openxmlformats.org/officeDocument/2006/relationships/hyperlink" Target="http://faculty.bucks.edu/rogerst/jourheadlines.htm" TargetMode="External" /><Relationship Id="rId4" Type="http://schemas.openxmlformats.org/officeDocument/2006/relationships/hyperlink" Target="https://marcomm.wharton.upenn.edu/help-center/8-tips-resources-writing-headlines-build-trust/" TargetMode="Externa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20140313205730-5711504-the-science-behind-ted-s-18-minute-rule/" TargetMode="External" /><Relationship Id="rId3" Type="http://schemas.openxmlformats.org/officeDocument/2006/relationships/hyperlink" Target="https://en.wikipedia.org/wiki/Elevator_pitch" TargetMode="External" /><Relationship Id="rId7" Type="http://schemas.openxmlformats.org/officeDocument/2006/relationships/hyperlink" Target="https://www.ted.com/" TargetMode="External" /><Relationship Id="rId2" Type="http://schemas.openxmlformats.org/officeDocument/2006/relationships/hyperlink" Target="https://guykawasaki.com/the_102030_rule/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pechakucha.com/" TargetMode="External" /><Relationship Id="rId5" Type="http://schemas.openxmlformats.org/officeDocument/2006/relationships/hyperlink" Target="https://en.wikipedia.org/wiki/Lightning_talk" TargetMode="External" /><Relationship Id="rId4" Type="http://schemas.openxmlformats.org/officeDocument/2006/relationships/hyperlink" Target="http://www.ignitetalks.io/" TargetMode="External" /><Relationship Id="rId9" Type="http://schemas.openxmlformats.org/officeDocument/2006/relationships/hyperlink" Target="https://www.presentationzen.com/presentationzen/2009/05/making-presentations-in-the-ted-style.html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rtedepresentar.com/2011/05/que-poner-en-la-ultima-transparencia-de-tu-presentacion/" TargetMode="External" /><Relationship Id="rId2" Type="http://schemas.openxmlformats.org/officeDocument/2006/relationships/hyperlink" Target="https://www.presentationzen.com/presentationzen/2005/08/from_golden_mea.html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youtube.com/watch?v=vtgmnhRQir4" TargetMode="External" /><Relationship Id="rId5" Type="http://schemas.openxmlformats.org/officeDocument/2006/relationships/hyperlink" Target="https://www.google.com/search?biw=1920&amp;bih=937&amp;tbm=isch&amp;sa=1&amp;ei=rVO5XYXONNCmaNWZhKAP&amp;q=mini+wireless+keyboard&amp;oq=mini+wireless+keyboard&amp;gs_l=img.3..0l2j0i30l6j0i5i30l2.66047.73235..73390...5.0..0.87.1874.27......0....1..gws-wiz-img.......0i67j0i131j0i10i67.TUZjH6W6am8&amp;ved=0ahUKEwjF2N7o0cPlAhVQExoKHdUMAfQQ4dUDCAc&amp;uact=5" TargetMode="External" /><Relationship Id="rId4" Type="http://schemas.openxmlformats.org/officeDocument/2006/relationships/hyperlink" Target="https://www.google.com/search?q=presentation+clicker&amp;tbm=isch&amp;sxsrf=ACYBGNQ2_bmh1NewN02IjHm2FDMG6-BwVg:1572426654700&amp;source=lnms&amp;sa=X&amp;ved=0ahUKEwja_cDh0cPlAhUh5eAKHeUJCN8Q_AUIqQMoAQ&amp;biw=1920&amp;bih=937" TargetMode="Externa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 /><Relationship Id="rId3" Type="http://schemas.openxmlformats.org/officeDocument/2006/relationships/hyperlink" Target="https://www.google.com/search?q=%22death+by+powerpoint%22&amp;tbm=isch&amp;sxsrf=ACYBGNQfyQx26GP1rkaZ9sMsrDXfWNEleg:1572431220294&amp;tbas=0&amp;source=lnt&amp;sa=X&amp;ved=0ahUKEwig1Mbi4sPlAhVQURoKHdkJCvUQpwUIJA&amp;biw=1920&amp;bih=937&amp;dpr=1" TargetMode="External" /><Relationship Id="rId7" Type="http://schemas.openxmlformats.org/officeDocument/2006/relationships/hyperlink" Target="https://g.co/kgs/9ACfev" TargetMode="External" /><Relationship Id="rId2" Type="http://schemas.openxmlformats.org/officeDocument/2006/relationships/hyperlink" Target="https://www.youtube.com/watch?v=KO5LP6kBsyI" TargetMode="Externa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hyperlink" Target="https://g.co/kgs/dVzFvR" TargetMode="External" /><Relationship Id="rId10" Type="http://schemas.openxmlformats.org/officeDocument/2006/relationships/image" Target="../media/image3.gif" /><Relationship Id="rId4" Type="http://schemas.openxmlformats.org/officeDocument/2006/relationships/hyperlink" Target="https://www.youtube.com/watch?v=yL_-1d9OSdk" TargetMode="External" /><Relationship Id="rId9" Type="http://schemas.openxmlformats.org/officeDocument/2006/relationships/hyperlink" Target="https://g.co/kgs/mSvqdE" TargetMode="Externa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7" Type="http://schemas.openxmlformats.org/officeDocument/2006/relationships/image" Target="../media/image6.jpeg" /><Relationship Id="rId2" Type="http://schemas.openxmlformats.org/officeDocument/2006/relationships/hyperlink" Target="https://g.co/kgs/xiLfJS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g.co/kgs/jk4dE7" TargetMode="External" /><Relationship Id="rId5" Type="http://schemas.openxmlformats.org/officeDocument/2006/relationships/image" Target="../media/image5.jpeg" /><Relationship Id="rId4" Type="http://schemas.openxmlformats.org/officeDocument/2006/relationships/hyperlink" Target="https://g.co/kgs/4AbFcq" TargetMode="Externa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Z2vtQCESpk" TargetMode="Externa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youtube.com/watch?v=DEUOPdnJHi4" TargetMode="External" /><Relationship Id="rId4" Type="http://schemas.openxmlformats.org/officeDocument/2006/relationships/image" Target="../media/image8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lanote.com/" TargetMode="External" /><Relationship Id="rId2" Type="http://schemas.openxmlformats.org/officeDocument/2006/relationships/hyperlink" Target="https://www.lexico.com/en/definition/mood_board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presentationzen.com/presentationzen/2014/05/storyboarding-the-art-of-finding-your-story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35FD1-65B0-4DA8-9B52-C36D59F59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74136"/>
            <a:ext cx="9144000" cy="84905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Presentaciones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423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626AD-6AAF-49AD-AC33-13E3ADE8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Contenidos</a:t>
            </a:r>
            <a:r>
              <a:rPr lang="en-US" b="1" dirty="0"/>
              <a:t> multimedia </a:t>
            </a:r>
            <a:r>
              <a:rPr lang="en-US" b="1" dirty="0" err="1"/>
              <a:t>en</a:t>
            </a:r>
            <a:r>
              <a:rPr lang="en-US" b="1" dirty="0"/>
              <a:t> una </a:t>
            </a:r>
            <a:r>
              <a:rPr lang="en-US" b="1" dirty="0" err="1"/>
              <a:t>presentación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5F8A-8DDB-4201-A3ED-1D835D26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presentación</a:t>
            </a:r>
            <a:r>
              <a:rPr lang="en-US" dirty="0"/>
              <a:t> </a:t>
            </a:r>
            <a:r>
              <a:rPr lang="en-US" dirty="0" err="1"/>
              <a:t>aparecerán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diseño</a:t>
            </a:r>
            <a:r>
              <a:rPr lang="en-US" dirty="0"/>
              <a:t> (</a:t>
            </a:r>
            <a:r>
              <a:rPr lang="en-US" dirty="0" err="1">
                <a:hlinkClick r:id="rId2"/>
              </a:rPr>
              <a:t>recordad</a:t>
            </a:r>
            <a:r>
              <a:rPr lang="en-US" dirty="0"/>
              <a:t>).</a:t>
            </a:r>
          </a:p>
          <a:p>
            <a:r>
              <a:rPr lang="en-US" dirty="0"/>
              <a:t>Sin embargo, los </a:t>
            </a:r>
            <a:r>
              <a:rPr lang="en-US" dirty="0" err="1"/>
              <a:t>fundamentales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el </a:t>
            </a:r>
            <a:r>
              <a:rPr lang="en-US" b="1" dirty="0" err="1"/>
              <a:t>texto</a:t>
            </a:r>
            <a:r>
              <a:rPr lang="en-US" dirty="0"/>
              <a:t>, las </a:t>
            </a:r>
            <a:r>
              <a:rPr lang="en-US" b="1" dirty="0" err="1"/>
              <a:t>imágenes</a:t>
            </a:r>
            <a:r>
              <a:rPr lang="en-US" dirty="0"/>
              <a:t> y el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b="1" dirty="0"/>
              <a:t>color</a:t>
            </a:r>
            <a:r>
              <a:rPr lang="en-US" dirty="0"/>
              <a:t>.</a:t>
            </a:r>
          </a:p>
          <a:p>
            <a:r>
              <a:rPr lang="en-US" dirty="0" err="1"/>
              <a:t>Puesto</a:t>
            </a:r>
            <a:r>
              <a:rPr lang="en-US" dirty="0"/>
              <a:t> que el </a:t>
            </a:r>
            <a:r>
              <a:rPr lang="en-US" dirty="0">
                <a:hlinkClick r:id="rId3"/>
              </a:rPr>
              <a:t>color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cubrió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teoría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unas</a:t>
            </a:r>
            <a:r>
              <a:rPr lang="en-US" dirty="0"/>
              <a:t> </a:t>
            </a:r>
            <a:r>
              <a:rPr lang="en-US" dirty="0" err="1"/>
              <a:t>nociones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los </a:t>
            </a:r>
            <a:r>
              <a:rPr lang="en-US" dirty="0" err="1"/>
              <a:t>otros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60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626AD-6AAF-49AD-AC33-13E3ADE8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Algunas</a:t>
            </a:r>
            <a:r>
              <a:rPr lang="en-US" b="1" dirty="0"/>
              <a:t> </a:t>
            </a:r>
            <a:r>
              <a:rPr lang="en-US" b="1" dirty="0" err="1"/>
              <a:t>recomendaciones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texto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presentaciones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5F8A-8DDB-4201-A3ED-1D835D26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El </a:t>
            </a:r>
            <a:r>
              <a:rPr lang="en-US" dirty="0" err="1"/>
              <a:t>texto</a:t>
            </a:r>
            <a:r>
              <a:rPr lang="en-US" dirty="0"/>
              <a:t> debe ser </a:t>
            </a:r>
            <a:r>
              <a:rPr lang="en-US" b="1" dirty="0"/>
              <a:t>legible</a:t>
            </a:r>
            <a:r>
              <a:rPr lang="en-US" dirty="0"/>
              <a:t>,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influye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selección</a:t>
            </a:r>
            <a:r>
              <a:rPr lang="en-US" dirty="0"/>
              <a:t> de la </a:t>
            </a:r>
            <a:r>
              <a:rPr lang="en-US" dirty="0" err="1"/>
              <a:t>tipografía</a:t>
            </a:r>
            <a:r>
              <a:rPr lang="en-US" dirty="0"/>
              <a:t> y del </a:t>
            </a:r>
            <a:r>
              <a:rPr lang="en-US" dirty="0" err="1"/>
              <a:t>tamaño</a:t>
            </a:r>
            <a:r>
              <a:rPr lang="en-US" dirty="0"/>
              <a:t> de </a:t>
            </a:r>
            <a:r>
              <a:rPr lang="en-US" dirty="0" err="1"/>
              <a:t>fuente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Cuanto</a:t>
            </a:r>
            <a:r>
              <a:rPr lang="en-US" dirty="0"/>
              <a:t> </a:t>
            </a:r>
            <a:r>
              <a:rPr lang="en-US" b="1" dirty="0" err="1"/>
              <a:t>menos</a:t>
            </a:r>
            <a:r>
              <a:rPr lang="en-US" b="1" dirty="0"/>
              <a:t> </a:t>
            </a:r>
            <a:r>
              <a:rPr lang="en-US" b="1" dirty="0" err="1"/>
              <a:t>texto</a:t>
            </a:r>
            <a:r>
              <a:rPr lang="en-US" dirty="0"/>
              <a:t>, </a:t>
            </a:r>
            <a:r>
              <a:rPr lang="en-US" dirty="0" err="1"/>
              <a:t>mejor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Cuanto</a:t>
            </a:r>
            <a:r>
              <a:rPr lang="en-US" dirty="0"/>
              <a:t> </a:t>
            </a:r>
            <a:r>
              <a:rPr lang="en-US" b="1" dirty="0" err="1"/>
              <a:t>más</a:t>
            </a:r>
            <a:r>
              <a:rPr lang="en-US" b="1" dirty="0"/>
              <a:t> </a:t>
            </a:r>
            <a:r>
              <a:rPr lang="en-US" b="1" dirty="0" err="1"/>
              <a:t>grande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dirty="0" err="1"/>
              <a:t>mejor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Buscar</a:t>
            </a:r>
            <a:r>
              <a:rPr lang="en-US" dirty="0"/>
              <a:t> un </a:t>
            </a:r>
            <a:r>
              <a:rPr lang="en-US" dirty="0" err="1"/>
              <a:t>buen</a:t>
            </a:r>
            <a:r>
              <a:rPr lang="en-US" dirty="0"/>
              <a:t> </a:t>
            </a:r>
            <a:r>
              <a:rPr lang="en-US" b="1" dirty="0" err="1"/>
              <a:t>contraste</a:t>
            </a:r>
            <a:r>
              <a:rPr lang="en-US" dirty="0"/>
              <a:t> entre </a:t>
            </a:r>
            <a:r>
              <a:rPr lang="en-US" dirty="0" err="1"/>
              <a:t>texto</a:t>
            </a:r>
            <a:r>
              <a:rPr lang="en-US" dirty="0"/>
              <a:t> y </a:t>
            </a:r>
            <a:r>
              <a:rPr lang="en-US" dirty="0" err="1"/>
              <a:t>fondo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Emplear</a:t>
            </a:r>
            <a:r>
              <a:rPr lang="en-US" dirty="0"/>
              <a:t> </a:t>
            </a:r>
            <a:r>
              <a:rPr lang="en-US" dirty="0" err="1"/>
              <a:t>fuentes</a:t>
            </a:r>
            <a:r>
              <a:rPr lang="en-US" dirty="0"/>
              <a:t> </a:t>
            </a:r>
            <a:r>
              <a:rPr lang="en-US" b="1" dirty="0"/>
              <a:t>sin </a:t>
            </a:r>
            <a:r>
              <a:rPr lang="en-US" b="1" dirty="0" err="1"/>
              <a:t>serifa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Los </a:t>
            </a:r>
            <a:r>
              <a:rPr lang="en-US" b="1" dirty="0" err="1"/>
              <a:t>títulos</a:t>
            </a:r>
            <a:r>
              <a:rPr lang="en-US" dirty="0"/>
              <a:t> de las </a:t>
            </a:r>
            <a:r>
              <a:rPr lang="en-US" dirty="0" err="1"/>
              <a:t>transparencias</a:t>
            </a:r>
            <a:r>
              <a:rPr lang="en-US" dirty="0"/>
              <a:t> son </a:t>
            </a:r>
            <a:r>
              <a:rPr lang="en-US" dirty="0" err="1"/>
              <a:t>cruciales</a:t>
            </a:r>
            <a:r>
              <a:rPr lang="en-US" dirty="0"/>
              <a:t> </a:t>
            </a:r>
            <a:r>
              <a:rPr lang="en-US" dirty="0" err="1"/>
              <a:t>pues</a:t>
            </a:r>
            <a:r>
              <a:rPr lang="en-US" dirty="0"/>
              <a:t> </a:t>
            </a:r>
            <a:r>
              <a:rPr lang="en-US" dirty="0" err="1"/>
              <a:t>orientan</a:t>
            </a:r>
            <a:r>
              <a:rPr lang="en-US" dirty="0"/>
              <a:t> a la audiencia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de la “</a:t>
            </a:r>
            <a:r>
              <a:rPr lang="en-US" dirty="0" err="1"/>
              <a:t>transparencia</a:t>
            </a:r>
            <a:r>
              <a:rPr lang="en-US" dirty="0"/>
              <a:t>”.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][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Algunas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recomendaciones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escritura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del resto de los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 err="1"/>
              <a:t>Combina</a:t>
            </a:r>
            <a:r>
              <a:rPr lang="en-US" b="1" dirty="0"/>
              <a:t> </a:t>
            </a:r>
            <a:r>
              <a:rPr lang="en-US" b="1" dirty="0" err="1"/>
              <a:t>texto</a:t>
            </a:r>
            <a:r>
              <a:rPr lang="en-US" b="1" dirty="0"/>
              <a:t> e </a:t>
            </a:r>
            <a:r>
              <a:rPr lang="en-US" b="1" dirty="0" err="1"/>
              <a:t>imágenes</a:t>
            </a:r>
            <a:r>
              <a:rPr lang="en-US" b="1" dirty="0"/>
              <a:t> para </a:t>
            </a:r>
            <a:r>
              <a:rPr lang="en-US" b="1" dirty="0" err="1"/>
              <a:t>reforzar</a:t>
            </a:r>
            <a:r>
              <a:rPr lang="en-US" b="1" dirty="0"/>
              <a:t> el </a:t>
            </a:r>
            <a:r>
              <a:rPr lang="en-US" b="1" dirty="0" err="1"/>
              <a:t>mensaje</a:t>
            </a:r>
            <a:r>
              <a:rPr lang="en-US" b="1" dirty="0"/>
              <a:t>. </a:t>
            </a:r>
            <a:r>
              <a:rPr lang="en-US" dirty="0" err="1"/>
              <a:t>Pon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err="1"/>
              <a:t>blanco</a:t>
            </a:r>
            <a:r>
              <a:rPr lang="en-US"/>
              <a:t>.</a:t>
            </a:r>
            <a:endParaRPr lang="es-ES"/>
          </a:p>
          <a:p>
            <a:pPr>
              <a:lnSpc>
                <a:spcPct val="110000"/>
              </a:lnSpc>
            </a:pPr>
            <a:r>
              <a:rPr lang="es-ES"/>
              <a:t>Mas información sobre tipografía </a:t>
            </a:r>
            <a:r>
              <a:rPr lang="es-ES">
                <a:hlinkClick r:id="rId7"/>
              </a:rPr>
              <a:t>aquí</a:t>
            </a:r>
            <a:r>
              <a:rPr lang="es-E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626AD-6AAF-49AD-AC33-13E3ADE8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Algunas</a:t>
            </a:r>
            <a:r>
              <a:rPr lang="en-US" b="1" dirty="0"/>
              <a:t> </a:t>
            </a:r>
            <a:r>
              <a:rPr lang="en-US" b="1" dirty="0" err="1"/>
              <a:t>recomendaciones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</a:t>
            </a:r>
            <a:r>
              <a:rPr lang="en-US" b="1" dirty="0" err="1"/>
              <a:t>imágenes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presentaciones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5F8A-8DDB-4201-A3ED-1D835D26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Las </a:t>
            </a:r>
            <a:r>
              <a:rPr lang="en-US" dirty="0" err="1"/>
              <a:t>imágenes</a:t>
            </a:r>
            <a:r>
              <a:rPr lang="en-US" dirty="0"/>
              <a:t> son </a:t>
            </a:r>
            <a:r>
              <a:rPr lang="en-US" b="1" dirty="0" err="1"/>
              <a:t>más</a:t>
            </a:r>
            <a:r>
              <a:rPr lang="en-US" b="1" dirty="0"/>
              <a:t> </a:t>
            </a:r>
            <a:r>
              <a:rPr lang="en-US" b="1" dirty="0" err="1"/>
              <a:t>memorables</a:t>
            </a:r>
            <a:r>
              <a:rPr lang="en-US" dirty="0"/>
              <a:t> que el </a:t>
            </a:r>
            <a:r>
              <a:rPr lang="en-US" dirty="0" err="1"/>
              <a:t>texto</a:t>
            </a:r>
            <a:r>
              <a:rPr lang="en-US" dirty="0"/>
              <a:t>, </a:t>
            </a:r>
            <a:r>
              <a:rPr lang="en-US" b="1" dirty="0" err="1"/>
              <a:t>conectan</a:t>
            </a:r>
            <a:r>
              <a:rPr lang="en-US" dirty="0"/>
              <a:t> con la audiencia, </a:t>
            </a:r>
            <a:r>
              <a:rPr lang="en-US" dirty="0" err="1"/>
              <a:t>transmiten</a:t>
            </a:r>
            <a:r>
              <a:rPr lang="en-US" dirty="0"/>
              <a:t> </a:t>
            </a:r>
            <a:r>
              <a:rPr lang="en-US" b="1" dirty="0" err="1"/>
              <a:t>emoción</a:t>
            </a:r>
            <a:r>
              <a:rPr lang="en-US" dirty="0"/>
              <a:t> y dan </a:t>
            </a:r>
            <a:r>
              <a:rPr lang="en-US" b="1" dirty="0"/>
              <a:t>“</a:t>
            </a:r>
            <a:r>
              <a:rPr lang="en-US" b="1" dirty="0" err="1"/>
              <a:t>vida</a:t>
            </a:r>
            <a:r>
              <a:rPr lang="en-US" b="1" dirty="0"/>
              <a:t>”</a:t>
            </a:r>
            <a:r>
              <a:rPr lang="en-US" dirty="0"/>
              <a:t> a la </a:t>
            </a:r>
            <a:r>
              <a:rPr lang="en-US" dirty="0" err="1"/>
              <a:t>presentación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Las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ser </a:t>
            </a:r>
            <a:r>
              <a:rPr lang="en-US" b="1" dirty="0" err="1"/>
              <a:t>relevantes</a:t>
            </a:r>
            <a:r>
              <a:rPr lang="en-US" dirty="0"/>
              <a:t> para el </a:t>
            </a:r>
            <a:r>
              <a:rPr lang="en-US" dirty="0" err="1"/>
              <a:t>mensaje</a:t>
            </a:r>
            <a:r>
              <a:rPr lang="en-US" dirty="0"/>
              <a:t> que se </a:t>
            </a:r>
            <a:r>
              <a:rPr lang="en-US" dirty="0" err="1"/>
              <a:t>transmite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Deben </a:t>
            </a:r>
            <a:r>
              <a:rPr lang="en-US" dirty="0" err="1"/>
              <a:t>tener</a:t>
            </a:r>
            <a:r>
              <a:rPr lang="en-US" dirty="0"/>
              <a:t> una </a:t>
            </a:r>
            <a:r>
              <a:rPr lang="en-US" b="1" dirty="0" err="1"/>
              <a:t>resolución</a:t>
            </a:r>
            <a:r>
              <a:rPr lang="en-US" b="1" dirty="0"/>
              <a:t> </a:t>
            </a:r>
            <a:r>
              <a:rPr lang="en-US" b="1" dirty="0" err="1"/>
              <a:t>razonable</a:t>
            </a:r>
            <a:r>
              <a:rPr lang="en-US" b="1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1024x768).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Debes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los </a:t>
            </a:r>
            <a:r>
              <a:rPr lang="en-US" b="1" dirty="0"/>
              <a:t>derechos</a:t>
            </a:r>
            <a:r>
              <a:rPr lang="en-US" dirty="0"/>
              <a:t> para </a:t>
            </a:r>
            <a:r>
              <a:rPr lang="en-US" dirty="0" err="1"/>
              <a:t>reproducir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imagen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p.ej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usando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imágenes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licencia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Commons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dirty="0"/>
              <a:t>Es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foto</a:t>
            </a:r>
            <a:r>
              <a:rPr lang="en-US" dirty="0"/>
              <a:t> a </a:t>
            </a:r>
            <a:r>
              <a:rPr lang="en-US" b="1" dirty="0" err="1"/>
              <a:t>pantalla</a:t>
            </a:r>
            <a:r>
              <a:rPr lang="en-US" b="1" dirty="0"/>
              <a:t> </a:t>
            </a:r>
            <a:r>
              <a:rPr lang="en-US" b="1" dirty="0" err="1"/>
              <a:t>completa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C00000"/>
                </a:solidFill>
              </a:rPr>
              <a:t>¡</a:t>
            </a:r>
            <a:r>
              <a:rPr lang="en-US" b="1" dirty="0" err="1">
                <a:solidFill>
                  <a:srgbClr val="C00000"/>
                </a:solidFill>
              </a:rPr>
              <a:t>Huye</a:t>
            </a:r>
            <a:r>
              <a:rPr lang="en-US" b="1" dirty="0">
                <a:solidFill>
                  <a:srgbClr val="C00000"/>
                </a:solidFill>
              </a:rPr>
              <a:t> del </a:t>
            </a:r>
            <a:r>
              <a:rPr lang="en-US" b="1" i="1" dirty="0">
                <a:solidFill>
                  <a:srgbClr val="C00000"/>
                </a:solidFill>
              </a:rPr>
              <a:t>clip art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como</a:t>
            </a:r>
            <a:r>
              <a:rPr lang="en-US" b="1" dirty="0">
                <a:solidFill>
                  <a:srgbClr val="C00000"/>
                </a:solidFill>
              </a:rPr>
              <a:t> de la </a:t>
            </a:r>
            <a:r>
              <a:rPr lang="en-US" b="1" dirty="0" err="1">
                <a:solidFill>
                  <a:srgbClr val="C00000"/>
                </a:solidFill>
              </a:rPr>
              <a:t>peste</a:t>
            </a:r>
            <a:r>
              <a:rPr lang="en-US" b="1" dirty="0">
                <a:solidFill>
                  <a:srgbClr val="C00000"/>
                </a:solidFill>
              </a:rPr>
              <a:t>!</a:t>
            </a:r>
          </a:p>
          <a:p>
            <a:pPr>
              <a:lnSpc>
                <a:spcPct val="110000"/>
              </a:lnSpc>
            </a:pPr>
            <a:r>
              <a:rPr lang="en-US" dirty="0"/>
              <a:t>Se </a:t>
            </a:r>
            <a:r>
              <a:rPr lang="en-US" dirty="0" err="1"/>
              <a:t>dedicará</a:t>
            </a:r>
            <a:r>
              <a:rPr lang="en-US" dirty="0"/>
              <a:t> una </a:t>
            </a:r>
            <a:r>
              <a:rPr lang="en-US" dirty="0" err="1"/>
              <a:t>sesión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a </a:t>
            </a:r>
            <a:r>
              <a:rPr lang="en-US" dirty="0" err="1"/>
              <a:t>visualización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(aka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gráficos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1152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626AD-6AAF-49AD-AC33-13E3ADE8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Algunos</a:t>
            </a:r>
            <a:r>
              <a:rPr lang="en-US" b="1" dirty="0"/>
              <a:t> </a:t>
            </a:r>
            <a:r>
              <a:rPr lang="en-US" b="1" dirty="0" err="1"/>
              <a:t>formatos</a:t>
            </a:r>
            <a:r>
              <a:rPr lang="en-US" b="1" dirty="0"/>
              <a:t> de </a:t>
            </a:r>
            <a:r>
              <a:rPr lang="en-US" b="1" dirty="0" err="1"/>
              <a:t>presentación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5F8A-8DDB-4201-A3ED-1D835D26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hlinkClick r:id="rId2"/>
              </a:rPr>
              <a:t>10/20/30:</a:t>
            </a:r>
            <a:r>
              <a:rPr lang="en-US" dirty="0"/>
              <a:t> 10 </a:t>
            </a:r>
            <a:r>
              <a:rPr lang="en-US" dirty="0" err="1"/>
              <a:t>transparencias</a:t>
            </a:r>
            <a:r>
              <a:rPr lang="en-US" dirty="0"/>
              <a:t>, 20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dirty="0" err="1"/>
              <a:t>fuente</a:t>
            </a:r>
            <a:r>
              <a:rPr lang="en-US" dirty="0"/>
              <a:t> de 30 </a:t>
            </a:r>
            <a:r>
              <a:rPr lang="en-US"/>
              <a:t>puntos.</a:t>
            </a:r>
            <a:r>
              <a:rPr lang="es-ES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b="1" i="1" dirty="0">
                <a:hlinkClick r:id="rId3"/>
              </a:rPr>
              <a:t>Elevator pitch:</a:t>
            </a:r>
            <a:r>
              <a:rPr lang="en-US" dirty="0"/>
              <a:t> Entre 30 </a:t>
            </a:r>
            <a:r>
              <a:rPr lang="en-US" dirty="0" err="1"/>
              <a:t>segundos</a:t>
            </a:r>
            <a:r>
              <a:rPr lang="en-US" dirty="0"/>
              <a:t> y 2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b="1" dirty="0"/>
              <a:t>sin </a:t>
            </a:r>
            <a:r>
              <a:rPr lang="en-US" b="1" dirty="0" err="1"/>
              <a:t>transparencias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b="1" dirty="0">
                <a:hlinkClick r:id="rId4"/>
              </a:rPr>
              <a:t>Ignite:</a:t>
            </a:r>
            <a:r>
              <a:rPr lang="en-US" dirty="0"/>
              <a:t> 5 </a:t>
            </a:r>
            <a:r>
              <a:rPr lang="en-US" dirty="0" err="1"/>
              <a:t>minutos</a:t>
            </a:r>
            <a:r>
              <a:rPr lang="en-US" dirty="0"/>
              <a:t>, 20 </a:t>
            </a:r>
            <a:r>
              <a:rPr lang="en-US" dirty="0" err="1"/>
              <a:t>transparencias</a:t>
            </a:r>
            <a:r>
              <a:rPr lang="en-US" dirty="0"/>
              <a:t>, 15 </a:t>
            </a:r>
            <a:r>
              <a:rPr lang="en-US" dirty="0" err="1"/>
              <a:t>segundos</a:t>
            </a:r>
            <a:r>
              <a:rPr lang="en-US" dirty="0"/>
              <a:t> por </a:t>
            </a:r>
            <a:r>
              <a:rPr lang="en-US" dirty="0" err="1"/>
              <a:t>transparencia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b="1" dirty="0">
                <a:hlinkClick r:id="rId5"/>
              </a:rPr>
              <a:t>Lightning talk:</a:t>
            </a:r>
            <a:r>
              <a:rPr lang="en-US" dirty="0"/>
              <a:t> entre 5 y 10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dirty="0" err="1"/>
              <a:t>normalmente</a:t>
            </a:r>
            <a:r>
              <a:rPr lang="en-US" dirty="0"/>
              <a:t> 5,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transparencias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b="1" dirty="0" err="1">
                <a:hlinkClick r:id="rId6"/>
              </a:rPr>
              <a:t>PechaKucha</a:t>
            </a:r>
            <a:r>
              <a:rPr lang="en-US" b="1" dirty="0">
                <a:hlinkClick r:id="rId6"/>
              </a:rPr>
              <a:t>:</a:t>
            </a:r>
            <a:r>
              <a:rPr lang="en-US" dirty="0"/>
              <a:t> 20 </a:t>
            </a:r>
            <a:r>
              <a:rPr lang="en-US" b="1" dirty="0" err="1"/>
              <a:t>imágenes</a:t>
            </a:r>
            <a:r>
              <a:rPr lang="en-US" dirty="0"/>
              <a:t>, 20 </a:t>
            </a:r>
            <a:r>
              <a:rPr lang="en-US" dirty="0" err="1"/>
              <a:t>segundos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una.</a:t>
            </a:r>
          </a:p>
          <a:p>
            <a:pPr>
              <a:lnSpc>
                <a:spcPct val="110000"/>
              </a:lnSpc>
            </a:pPr>
            <a:r>
              <a:rPr lang="en-US" b="1" dirty="0">
                <a:hlinkClick r:id="rId7"/>
              </a:rPr>
              <a:t>TED:</a:t>
            </a:r>
            <a:r>
              <a:rPr lang="en-US" dirty="0"/>
              <a:t> 18 </a:t>
            </a:r>
            <a:r>
              <a:rPr lang="en-US" dirty="0" err="1"/>
              <a:t>minutos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?</a:t>
            </a:r>
            <a:r>
              <a:rPr lang="en-US" dirty="0"/>
              <a:t>), se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transparencias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o no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2657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271D1-595E-4613-B466-BEF01AE6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 </a:t>
            </a:r>
            <a:r>
              <a:rPr lang="en-US" b="1" dirty="0" err="1"/>
              <a:t>terminar</a:t>
            </a:r>
            <a:r>
              <a:rPr lang="en-US" b="1" dirty="0"/>
              <a:t>: 12 </a:t>
            </a:r>
            <a:r>
              <a:rPr lang="en-US" b="1" dirty="0" err="1"/>
              <a:t>reglas</a:t>
            </a:r>
            <a:r>
              <a:rPr lang="en-US" b="1" dirty="0"/>
              <a:t> </a:t>
            </a:r>
            <a:r>
              <a:rPr lang="en-US" b="1" dirty="0" err="1"/>
              <a:t>sencillas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B37A8-BCFF-4A75-A2C2-11C9D084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El software </a:t>
            </a:r>
            <a:r>
              <a:rPr lang="es-ES" sz="1800" b="1" dirty="0"/>
              <a:t>NO</a:t>
            </a:r>
            <a:r>
              <a:rPr lang="es-ES" sz="1800" dirty="0"/>
              <a:t> importa.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Cuenta una historia (tu historia).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El peso de la presentación lo tienes tú, las transparencias son un apoyo no un sustituto.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Poco texto en cada transparencia, lo suficiente para transmitir tu mensaje.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Sólo el texto correspondiente a lo que vayas a tocar en cada momento. Si pones de más lo leerán y dejarán de escucharte.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Las fotografías deben reforzar el mensaje nunca usarse de manera decorativa.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La alineación y el encuadre son importantes, </a:t>
            </a:r>
            <a:r>
              <a:rPr lang="es-ES" sz="1800" dirty="0">
                <a:hlinkClick r:id="rId2"/>
              </a:rPr>
              <a:t>explota la regla de los tercios</a:t>
            </a:r>
            <a:r>
              <a:rPr lang="es-ES" sz="1800" dirty="0"/>
              <a:t>. 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Sé estructurado, no empieces con las transparencias, empieza con una selección de ideas, </a:t>
            </a:r>
            <a:br>
              <a:rPr lang="es-ES" sz="1800" dirty="0"/>
            </a:br>
            <a:r>
              <a:rPr lang="es-ES" sz="1800" dirty="0"/>
              <a:t>ordénalas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(usa </a:t>
            </a:r>
            <a:r>
              <a:rPr lang="es-E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post-its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p.ej.).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No sacies a la audiencia, déjalos con ganas de más.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>
                <a:hlinkClick r:id="rId3"/>
              </a:rPr>
              <a:t>Aprovecha la última transparencia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aka </a:t>
            </a:r>
            <a:r>
              <a:rPr lang="es-E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des las gracias)</a:t>
            </a:r>
            <a:r>
              <a:rPr lang="es-ES" sz="1800" dirty="0"/>
              <a:t>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dirty="0"/>
              <a:t>Los “chismes” son el mejor amigo de quien hace presentaciones (</a:t>
            </a:r>
            <a:r>
              <a:rPr lang="es-ES" sz="1800" dirty="0">
                <a:hlinkClick r:id="rId4"/>
              </a:rPr>
              <a:t>remotos</a:t>
            </a:r>
            <a:r>
              <a:rPr lang="es-ES" sz="1800" dirty="0"/>
              <a:t> y </a:t>
            </a:r>
            <a:r>
              <a:rPr lang="es-ES" sz="1800" dirty="0">
                <a:hlinkClick r:id="rId5"/>
              </a:rPr>
              <a:t>teclados</a:t>
            </a:r>
            <a:r>
              <a:rPr lang="es-ES" sz="1800" dirty="0"/>
              <a:t>).</a:t>
            </a:r>
          </a:p>
          <a:p>
            <a:pPr marL="514350" indent="-3600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ES" sz="1800" b="1" dirty="0"/>
              <a:t>Ensaya, ensaya, ensaya </a:t>
            </a:r>
            <a:r>
              <a:rPr lang="es-ES" sz="1800" dirty="0"/>
              <a:t>(aka </a:t>
            </a:r>
            <a:r>
              <a:rPr lang="es-ES" sz="1800" i="1" dirty="0">
                <a:hlinkClick r:id="rId6"/>
              </a:rPr>
              <a:t>“</a:t>
            </a:r>
            <a:r>
              <a:rPr lang="es-ES" sz="1800" i="1" dirty="0" err="1">
                <a:hlinkClick r:id="rId6"/>
              </a:rPr>
              <a:t>paying</a:t>
            </a:r>
            <a:r>
              <a:rPr lang="es-ES" sz="1800" i="1" dirty="0">
                <a:hlinkClick r:id="rId6"/>
              </a:rPr>
              <a:t> in </a:t>
            </a:r>
            <a:r>
              <a:rPr lang="es-ES" sz="1800" i="1" dirty="0" err="1">
                <a:hlinkClick r:id="rId6"/>
              </a:rPr>
              <a:t>sweat</a:t>
            </a:r>
            <a:r>
              <a:rPr lang="es-ES" sz="1800" i="1" dirty="0">
                <a:hlinkClick r:id="rId6"/>
              </a:rPr>
              <a:t>”</a:t>
            </a:r>
            <a:r>
              <a:rPr lang="es-ES" sz="1800" i="1" dirty="0"/>
              <a:t>).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2233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626AD-6AAF-49AD-AC33-13E3ADE8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Entregable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5F8A-8DDB-4201-A3ED-1D835D26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Presentación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PechaKucha</a:t>
            </a:r>
            <a:r>
              <a:rPr lang="en-US" dirty="0"/>
              <a:t> o Ignite </a:t>
            </a:r>
            <a:r>
              <a:rPr lang="en-US" err="1"/>
              <a:t>sobre</a:t>
            </a:r>
            <a:r>
              <a:rPr lang="en-US"/>
              <a:t> </a:t>
            </a:r>
            <a:r>
              <a:rPr lang="es-ES"/>
              <a:t>algún aspecto relativo al tema de </a:t>
            </a:r>
            <a:r>
              <a:rPr lang="es-ES" i="1"/>
              <a:t>“Big Data Ethics”</a:t>
            </a:r>
            <a:r>
              <a:rPr lang="es-ES"/>
              <a:t> </a:t>
            </a:r>
            <a:r>
              <a:rPr lang="es-ES">
                <a:solidFill>
                  <a:schemeClr val="bg2">
                    <a:lumMod val="75000"/>
                  </a:schemeClr>
                </a:solidFill>
              </a:rPr>
              <a:t>(ver transparencias al respecto).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/>
              <a:t>Se entregar</a:t>
            </a:r>
            <a:r>
              <a:rPr lang="es-ES"/>
              <a:t>á un archivo comprimido que contendrá: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s-ES"/>
              <a:t>La presentación en el formato del software de presentación 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(no necesariamente PowerPoint).</a:t>
            </a:r>
          </a:p>
          <a:p>
            <a:pPr lvl="1">
              <a:lnSpc>
                <a:spcPct val="110000"/>
              </a:lnSpc>
            </a:pPr>
            <a:r>
              <a:rPr lang="en-US"/>
              <a:t>La </a:t>
            </a:r>
            <a:r>
              <a:rPr lang="en-US" err="1"/>
              <a:t>presentación</a:t>
            </a:r>
            <a:r>
              <a:rPr lang="en-US"/>
              <a:t> en </a:t>
            </a:r>
            <a:r>
              <a:rPr lang="en-US" err="1"/>
              <a:t>formato</a:t>
            </a:r>
            <a:r>
              <a:rPr lang="en-US"/>
              <a:t> PDF</a:t>
            </a:r>
            <a:r>
              <a:rPr lang="es-ES"/>
              <a:t>.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s-ES"/>
              <a:t>L</a:t>
            </a:r>
            <a:r>
              <a:rPr lang="en-US"/>
              <a:t>as </a:t>
            </a:r>
            <a:r>
              <a:rPr lang="en-US" dirty="0" err="1"/>
              <a:t>notas</a:t>
            </a:r>
            <a:r>
              <a:rPr lang="en-US" dirty="0"/>
              <a:t> que se </a:t>
            </a:r>
            <a:r>
              <a:rPr lang="en-US" dirty="0" err="1"/>
              <a:t>usarían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err="1"/>
              <a:t>charla</a:t>
            </a:r>
            <a:r>
              <a:rPr lang="en-US"/>
              <a:t>.</a:t>
            </a:r>
            <a:endParaRPr lang="es-ES"/>
          </a:p>
          <a:p>
            <a:pPr lvl="1">
              <a:lnSpc>
                <a:spcPct val="110000"/>
              </a:lnSpc>
            </a:pPr>
            <a:r>
              <a:rPr lang="es-ES"/>
              <a:t>Un enlace al </a:t>
            </a:r>
            <a:r>
              <a:rPr lang="es-ES" i="1"/>
              <a:t>mood board </a:t>
            </a:r>
            <a:r>
              <a:rPr lang="es-ES"/>
              <a:t>de milanote que se haya usado (</a:t>
            </a:r>
            <a:r>
              <a:rPr lang="es-ES" b="1"/>
              <a:t>obligatorio</a:t>
            </a:r>
            <a:r>
              <a:rPr lang="es-ES"/>
              <a:t>) para el proceso de tormenta de ideas </a:t>
            </a:r>
            <a:r>
              <a:rPr lang="es-ES">
                <a:solidFill>
                  <a:schemeClr val="bg2">
                    <a:lumMod val="75000"/>
                  </a:schemeClr>
                </a:solidFill>
              </a:rPr>
              <a:t>(ver transparencias al respecto).</a:t>
            </a:r>
          </a:p>
        </p:txBody>
      </p:sp>
    </p:spTree>
    <p:extLst>
      <p:ext uri="{BB962C8B-B14F-4D97-AF65-F5344CB8AC3E}">
        <p14:creationId xmlns:p14="http://schemas.microsoft.com/office/powerpoint/2010/main" val="363633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5361E-5206-4EDA-96B1-4B5CD78C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1975"/>
            <a:ext cx="9144000" cy="2926081"/>
          </a:xfrm>
        </p:spPr>
        <p:txBody>
          <a:bodyPr>
            <a:normAutofit/>
          </a:bodyPr>
          <a:lstStyle/>
          <a:p>
            <a:r>
              <a:rPr lang="es-ES" sz="3600" dirty="0"/>
              <a:t>⚠️ </a:t>
            </a:r>
            <a:br>
              <a:rPr lang="es-ES" sz="3600" dirty="0"/>
            </a:br>
            <a:r>
              <a:rPr lang="en-US" sz="3600" dirty="0" err="1"/>
              <a:t>Estas</a:t>
            </a:r>
            <a:r>
              <a:rPr lang="en-US" sz="3600" dirty="0"/>
              <a:t> </a:t>
            </a:r>
            <a:r>
              <a:rPr lang="en-US" sz="3600" dirty="0" err="1"/>
              <a:t>transparencias</a:t>
            </a:r>
            <a:r>
              <a:rPr lang="en-US" sz="3600" dirty="0"/>
              <a:t> </a:t>
            </a:r>
            <a:r>
              <a:rPr lang="en-US" sz="3600" b="1" dirty="0"/>
              <a:t>no </a:t>
            </a:r>
            <a:r>
              <a:rPr lang="en-US" sz="3600" dirty="0"/>
              <a:t>son una </a:t>
            </a:r>
            <a:r>
              <a:rPr lang="en-US" sz="3600" dirty="0" err="1"/>
              <a:t>presentación</a:t>
            </a:r>
            <a:r>
              <a:rPr lang="en-US" sz="3600" dirty="0"/>
              <a:t>, </a:t>
            </a:r>
            <a:br>
              <a:rPr lang="en-US" sz="3600" dirty="0"/>
            </a:br>
            <a:r>
              <a:rPr lang="en-US" sz="3600" dirty="0"/>
              <a:t>son un </a:t>
            </a:r>
            <a:r>
              <a:rPr lang="en-US" sz="3600" b="1" dirty="0" err="1"/>
              <a:t>documento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5361E-5206-4EDA-96B1-4B5CD78C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4472"/>
            <a:ext cx="9144000" cy="1709056"/>
          </a:xfrm>
        </p:spPr>
        <p:txBody>
          <a:bodyPr>
            <a:normAutofit/>
          </a:bodyPr>
          <a:lstStyle/>
          <a:p>
            <a:r>
              <a:rPr lang="es-ES" sz="3600" dirty="0"/>
              <a:t>⚠️ </a:t>
            </a:r>
            <a:br>
              <a:rPr lang="es-ES" sz="3600" dirty="0"/>
            </a:b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tu</a:t>
            </a:r>
            <a:r>
              <a:rPr lang="en-US" sz="3600" dirty="0"/>
              <a:t> </a:t>
            </a:r>
            <a:r>
              <a:rPr lang="en-US" sz="3600" dirty="0" err="1"/>
              <a:t>futuro</a:t>
            </a:r>
            <a:r>
              <a:rPr lang="en-US" sz="3600" dirty="0"/>
              <a:t> vas a </a:t>
            </a:r>
            <a:r>
              <a:rPr lang="en-US" sz="3600" dirty="0" err="1"/>
              <a:t>tener</a:t>
            </a:r>
            <a:r>
              <a:rPr lang="en-US" sz="3600" dirty="0"/>
              <a:t> que </a:t>
            </a:r>
            <a:r>
              <a:rPr lang="en-US" sz="3600" dirty="0" err="1"/>
              <a:t>realizar</a:t>
            </a:r>
            <a:r>
              <a:rPr lang="en-US" sz="3600" dirty="0"/>
              <a:t> </a:t>
            </a:r>
            <a:r>
              <a:rPr lang="en-US" sz="3600" dirty="0" err="1"/>
              <a:t>presentaciones</a:t>
            </a:r>
            <a:r>
              <a:rPr lang="en-US" sz="3600" dirty="0"/>
              <a:t>. </a:t>
            </a:r>
            <a:r>
              <a:rPr lang="en-US" sz="3600" b="1" dirty="0"/>
              <a:t>Es inevitable.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2FD56-42EA-47A0-A962-EE247A38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es una </a:t>
            </a:r>
            <a:r>
              <a:rPr lang="en-US" b="1" dirty="0" err="1"/>
              <a:t>presentación</a:t>
            </a:r>
            <a:r>
              <a:rPr lang="en-US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7E432-F56F-4A96-A168-ED066FF0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Una </a:t>
            </a:r>
            <a:r>
              <a:rPr lang="en-US" sz="2000" dirty="0" err="1"/>
              <a:t>presentación</a:t>
            </a:r>
            <a:r>
              <a:rPr lang="en-US" sz="2000" dirty="0"/>
              <a:t> </a:t>
            </a: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b="1" dirty="0" err="1"/>
              <a:t>exposición</a:t>
            </a:r>
            <a:r>
              <a:rPr lang="en-US" sz="2000" b="1" dirty="0"/>
              <a:t> oral de un </a:t>
            </a:r>
            <a:r>
              <a:rPr lang="en-US" sz="2000" b="1" dirty="0" err="1"/>
              <a:t>tema</a:t>
            </a:r>
            <a:r>
              <a:rPr lang="en-US" sz="2000" b="1" dirty="0"/>
              <a:t> a una audiencia </a:t>
            </a:r>
            <a:r>
              <a:rPr lang="en-US" sz="2000" b="1" dirty="0" err="1"/>
              <a:t>concreta</a:t>
            </a:r>
            <a:r>
              <a:rPr lang="en-US" sz="2000" dirty="0"/>
              <a:t>.</a:t>
            </a:r>
          </a:p>
          <a:p>
            <a:r>
              <a:rPr lang="en-US" sz="2000" dirty="0"/>
              <a:t>Es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b="1" dirty="0"/>
              <a:t>habitual</a:t>
            </a:r>
            <a:r>
              <a:rPr lang="en-US" sz="2000" dirty="0"/>
              <a:t> </a:t>
            </a:r>
            <a:r>
              <a:rPr lang="en-US" sz="2000" dirty="0" err="1"/>
              <a:t>utilizar</a:t>
            </a:r>
            <a:r>
              <a:rPr lang="en-US" sz="2000" dirty="0"/>
              <a:t> </a:t>
            </a:r>
            <a:r>
              <a:rPr lang="en-US" sz="2000" dirty="0" err="1"/>
              <a:t>algún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b="1" dirty="0" err="1"/>
              <a:t>apoyo</a:t>
            </a:r>
            <a:r>
              <a:rPr lang="en-US" sz="2000" b="1" dirty="0"/>
              <a:t> multimedia o audiovisual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ahí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se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cubra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temática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asignatura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2000" dirty="0"/>
              <a:t> </a:t>
            </a:r>
            <a:r>
              <a:rPr lang="en-US" sz="2000" dirty="0" err="1"/>
              <a:t>pero</a:t>
            </a:r>
            <a:r>
              <a:rPr lang="en-US" sz="2000" dirty="0"/>
              <a:t> no es </a:t>
            </a:r>
            <a:r>
              <a:rPr lang="en-US" sz="2000" dirty="0" err="1"/>
              <a:t>imprescindible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véase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r>
              <a:rPr lang="en-US" sz="2000" dirty="0"/>
              <a:t>Del </a:t>
            </a:r>
            <a:r>
              <a:rPr lang="en-US" sz="2000" dirty="0" err="1"/>
              <a:t>uso</a:t>
            </a:r>
            <a:r>
              <a:rPr lang="en-US" sz="2000" dirty="0"/>
              <a:t> de software de </a:t>
            </a:r>
            <a:r>
              <a:rPr lang="en-US" sz="2000" dirty="0" err="1"/>
              <a:t>presentaciones</a:t>
            </a:r>
            <a:r>
              <a:rPr lang="en-US" sz="2000" dirty="0"/>
              <a:t> se ha </a:t>
            </a:r>
            <a:r>
              <a:rPr lang="en-US" sz="2000" dirty="0" err="1"/>
              <a:t>pasado</a:t>
            </a:r>
            <a:r>
              <a:rPr lang="en-US" sz="2000" dirty="0"/>
              <a:t> al </a:t>
            </a:r>
            <a:r>
              <a:rPr lang="en-US" sz="2000" b="1" dirty="0" err="1"/>
              <a:t>abuso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PowerPoint se ha </a:t>
            </a:r>
            <a:r>
              <a:rPr lang="en-US" sz="1800" dirty="0" err="1"/>
              <a:t>convertido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estándar</a:t>
            </a:r>
            <a:r>
              <a:rPr lang="en-US" sz="1800" dirty="0"/>
              <a:t> de facto para </a:t>
            </a:r>
            <a:r>
              <a:rPr lang="en-US" sz="1800" dirty="0" err="1"/>
              <a:t>presentaciones</a:t>
            </a:r>
            <a:r>
              <a:rPr lang="en-US" sz="1800" dirty="0"/>
              <a:t> y se ha </a:t>
            </a:r>
            <a:r>
              <a:rPr lang="en-US" sz="1800" dirty="0" err="1"/>
              <a:t>usado</a:t>
            </a:r>
            <a:r>
              <a:rPr lang="en-US" sz="1800" dirty="0"/>
              <a:t> tan mal que </a:t>
            </a:r>
            <a:r>
              <a:rPr lang="en-US" sz="1800" dirty="0" err="1">
                <a:sym typeface="Wingdings" panose="05000000000000000000" pitchFamily="2" charset="2"/>
              </a:rPr>
              <a:t>desde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mediados</a:t>
            </a:r>
            <a:r>
              <a:rPr lang="en-US" sz="1800" dirty="0">
                <a:sym typeface="Wingdings" panose="05000000000000000000" pitchFamily="2" charset="2"/>
              </a:rPr>
              <a:t> de los 1990s se </a:t>
            </a:r>
            <a:r>
              <a:rPr lang="en-US" sz="1800" dirty="0" err="1">
                <a:sym typeface="Wingdings" panose="05000000000000000000" pitchFamily="2" charset="2"/>
              </a:rPr>
              <a:t>usa</a:t>
            </a:r>
            <a:r>
              <a:rPr lang="en-US" sz="1800" dirty="0">
                <a:sym typeface="Wingdings" panose="05000000000000000000" pitchFamily="2" charset="2"/>
              </a:rPr>
              <a:t> el </a:t>
            </a:r>
            <a:r>
              <a:rPr lang="en-US" sz="1800" dirty="0" err="1">
                <a:sym typeface="Wingdings" panose="05000000000000000000" pitchFamily="2" charset="2"/>
              </a:rPr>
              <a:t>término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b="1" i="1" dirty="0">
                <a:sym typeface="Wingdings" panose="05000000000000000000" pitchFamily="2" charset="2"/>
                <a:hlinkClick r:id="rId3"/>
              </a:rPr>
              <a:t>“death by PowerPoint”</a:t>
            </a:r>
            <a:r>
              <a:rPr lang="en-US" sz="18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La </a:t>
            </a:r>
            <a:r>
              <a:rPr lang="en-US" sz="1800" b="1" dirty="0">
                <a:sym typeface="Wingdings" panose="05000000000000000000" pitchFamily="2" charset="2"/>
              </a:rPr>
              <a:t>falsa </a:t>
            </a:r>
            <a:r>
              <a:rPr lang="en-US" sz="1800" b="1" dirty="0" err="1">
                <a:sym typeface="Wingdings" panose="05000000000000000000" pitchFamily="2" charset="2"/>
              </a:rPr>
              <a:t>confianza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otorgada</a:t>
            </a:r>
            <a:r>
              <a:rPr lang="en-US" sz="1800" dirty="0">
                <a:sym typeface="Wingdings" panose="05000000000000000000" pitchFamily="2" charset="2"/>
              </a:rPr>
              <a:t> por </a:t>
            </a:r>
            <a:r>
              <a:rPr lang="en-US" sz="1800" dirty="0" err="1">
                <a:sym typeface="Wingdings" panose="05000000000000000000" pitchFamily="2" charset="2"/>
              </a:rPr>
              <a:t>tener</a:t>
            </a:r>
            <a:r>
              <a:rPr lang="en-US" sz="1800" dirty="0">
                <a:sym typeface="Wingdings" panose="05000000000000000000" pitchFamily="2" charset="2"/>
              </a:rPr>
              <a:t> material de </a:t>
            </a:r>
            <a:r>
              <a:rPr lang="en-US" sz="1800" dirty="0" err="1">
                <a:sym typeface="Wingdings" panose="05000000000000000000" pitchFamily="2" charset="2"/>
              </a:rPr>
              <a:t>apoyo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suele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llevar</a:t>
            </a:r>
            <a:r>
              <a:rPr lang="en-US" sz="1800" dirty="0">
                <a:sym typeface="Wingdings" panose="05000000000000000000" pitchFamily="2" charset="2"/>
              </a:rPr>
              <a:t> a un </a:t>
            </a:r>
            <a:r>
              <a:rPr lang="en-US" sz="1800" b="1" dirty="0" err="1">
                <a:sym typeface="Wingdings" panose="05000000000000000000" pitchFamily="2" charset="2"/>
              </a:rPr>
              <a:t>estilo</a:t>
            </a:r>
            <a:r>
              <a:rPr lang="en-US" sz="1800" b="1" dirty="0">
                <a:sym typeface="Wingdings" panose="05000000000000000000" pitchFamily="2" charset="2"/>
              </a:rPr>
              <a:t> de </a:t>
            </a:r>
            <a:r>
              <a:rPr lang="en-US" sz="1800" b="1" dirty="0" err="1">
                <a:sym typeface="Wingdings" panose="05000000000000000000" pitchFamily="2" charset="2"/>
              </a:rPr>
              <a:t>presentación</a:t>
            </a:r>
            <a:r>
              <a:rPr lang="en-US" sz="1800" b="1" dirty="0">
                <a:sym typeface="Wingdings" panose="05000000000000000000" pitchFamily="2" charset="2"/>
              </a:rPr>
              <a:t> </a:t>
            </a:r>
            <a:r>
              <a:rPr lang="en-US" sz="1800" b="1" dirty="0" err="1">
                <a:sym typeface="Wingdings" panose="05000000000000000000" pitchFamily="2" charset="2"/>
              </a:rPr>
              <a:t>monótono</a:t>
            </a:r>
            <a:r>
              <a:rPr lang="en-US" sz="1800" dirty="0">
                <a:sym typeface="Wingdings" panose="05000000000000000000" pitchFamily="2" charset="2"/>
              </a:rPr>
              <a:t> que </a:t>
            </a:r>
            <a:r>
              <a:rPr lang="en-US" sz="1800" dirty="0" err="1">
                <a:sym typeface="Wingdings" panose="05000000000000000000" pitchFamily="2" charset="2"/>
              </a:rPr>
              <a:t>atenta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contro</a:t>
            </a:r>
            <a:r>
              <a:rPr lang="en-US" sz="1800" dirty="0">
                <a:sym typeface="Wingdings" panose="05000000000000000000" pitchFamily="2" charset="2"/>
              </a:rPr>
              <a:t> los </a:t>
            </a:r>
            <a:r>
              <a:rPr lang="en-US" sz="1800" dirty="0" err="1">
                <a:sym typeface="Wingdings" panose="05000000000000000000" pitchFamily="2" charset="2"/>
              </a:rPr>
              <a:t>objetivos</a:t>
            </a:r>
            <a:r>
              <a:rPr lang="en-US" sz="1800" dirty="0">
                <a:sym typeface="Wingdings" panose="05000000000000000000" pitchFamily="2" charset="2"/>
              </a:rPr>
              <a:t> de una </a:t>
            </a:r>
            <a:r>
              <a:rPr lang="en-US" sz="1800" dirty="0" err="1">
                <a:sym typeface="Wingdings" panose="05000000000000000000" pitchFamily="2" charset="2"/>
              </a:rPr>
              <a:t>presentación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efectiva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véase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).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Tres </a:t>
            </a:r>
            <a:r>
              <a:rPr lang="en-US" sz="1800" dirty="0" err="1">
                <a:sym typeface="Wingdings" panose="05000000000000000000" pitchFamily="2" charset="2"/>
              </a:rPr>
              <a:t>libros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en</a:t>
            </a:r>
            <a:r>
              <a:rPr lang="en-US" sz="1800" dirty="0">
                <a:sym typeface="Wingdings" panose="05000000000000000000" pitchFamily="2" charset="2"/>
              </a:rPr>
              <a:t> los que se </a:t>
            </a:r>
            <a:r>
              <a:rPr lang="en-US" sz="1800" dirty="0" err="1">
                <a:sym typeface="Wingdings" panose="05000000000000000000" pitchFamily="2" charset="2"/>
              </a:rPr>
              <a:t>explican</a:t>
            </a:r>
            <a:r>
              <a:rPr lang="en-US" sz="1800" dirty="0">
                <a:sym typeface="Wingdings" panose="05000000000000000000" pitchFamily="2" charset="2"/>
              </a:rPr>
              <a:t> los </a:t>
            </a:r>
            <a:r>
              <a:rPr lang="en-US" sz="1800" dirty="0" err="1">
                <a:sym typeface="Wingdings" panose="05000000000000000000" pitchFamily="2" charset="2"/>
              </a:rPr>
              <a:t>problemas</a:t>
            </a:r>
            <a:r>
              <a:rPr lang="en-US" sz="1800" dirty="0">
                <a:sym typeface="Wingdings" panose="05000000000000000000" pitchFamily="2" charset="2"/>
              </a:rPr>
              <a:t> de PowerPoint y </a:t>
            </a:r>
            <a:r>
              <a:rPr lang="en-US" sz="1800" dirty="0" err="1">
                <a:sym typeface="Wingdings" panose="05000000000000000000" pitchFamily="2" charset="2"/>
              </a:rPr>
              <a:t>cómo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evitarlos</a:t>
            </a:r>
            <a:endParaRPr lang="en-US" sz="1800" dirty="0"/>
          </a:p>
        </p:txBody>
      </p:sp>
      <p:pic>
        <p:nvPicPr>
          <p:cNvPr id="3074" name="Picture 2" descr="Image result for Clear and to the Point: Eight Psychological Principles for Compelling PowerPoint Presentations">
            <a:hlinkClick r:id="rId5"/>
            <a:extLst>
              <a:ext uri="{FF2B5EF4-FFF2-40B4-BE49-F238E27FC236}">
                <a16:creationId xmlns:a16="http://schemas.microsoft.com/office/drawing/2014/main" id="{FA2FE2D7-1CAB-4571-B976-D5428D7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087" y="4745810"/>
            <a:ext cx="1350641" cy="192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The Presentation Secrets of Steve Jobs">
            <a:hlinkClick r:id="rId7"/>
            <a:extLst>
              <a:ext uri="{FF2B5EF4-FFF2-40B4-BE49-F238E27FC236}">
                <a16:creationId xmlns:a16="http://schemas.microsoft.com/office/drawing/2014/main" id="{59A71A67-DCD0-427B-82B2-77446264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07" y="4745501"/>
            <a:ext cx="1307183" cy="19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The Cognitive Style of PowerPoint">
            <a:hlinkClick r:id="rId9"/>
            <a:extLst>
              <a:ext uri="{FF2B5EF4-FFF2-40B4-BE49-F238E27FC236}">
                <a16:creationId xmlns:a16="http://schemas.microsoft.com/office/drawing/2014/main" id="{F14A9336-2D9B-4780-9A0E-6EB94B657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75" y="4745501"/>
            <a:ext cx="1951833" cy="1926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7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013C8-822F-4C2B-958A-408D5A06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</a:t>
            </a:r>
            <a:r>
              <a:rPr lang="en-US" b="1" dirty="0" err="1"/>
              <a:t>objetivos</a:t>
            </a:r>
            <a:r>
              <a:rPr lang="en-US" b="1" dirty="0"/>
              <a:t> </a:t>
            </a:r>
            <a:r>
              <a:rPr lang="en-US" b="1" dirty="0" err="1"/>
              <a:t>principales</a:t>
            </a:r>
            <a:r>
              <a:rPr lang="en-US" b="1" dirty="0"/>
              <a:t> de una </a:t>
            </a:r>
            <a:r>
              <a:rPr lang="en-US" b="1" dirty="0" err="1"/>
              <a:t>presentación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AB76F-91B5-43A0-A61D-006DDA57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err="1"/>
              <a:t>Conectar</a:t>
            </a:r>
            <a:r>
              <a:rPr lang="en-US" sz="3600" dirty="0"/>
              <a:t> con la audiencia.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Dirigir</a:t>
            </a:r>
            <a:r>
              <a:rPr lang="en-US" sz="3600" dirty="0"/>
              <a:t> y </a:t>
            </a:r>
            <a:r>
              <a:rPr lang="en-US" sz="3600" dirty="0" err="1"/>
              <a:t>mantener</a:t>
            </a:r>
            <a:r>
              <a:rPr lang="en-US" sz="3600" dirty="0"/>
              <a:t> la </a:t>
            </a:r>
            <a:r>
              <a:rPr lang="en-US" sz="3600" b="1" dirty="0" err="1"/>
              <a:t>atención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Fomentar</a:t>
            </a:r>
            <a:r>
              <a:rPr lang="en-US" sz="3600" dirty="0"/>
              <a:t> la </a:t>
            </a:r>
            <a:r>
              <a:rPr lang="en-US" sz="3600" b="1" dirty="0" err="1"/>
              <a:t>comprensión</a:t>
            </a:r>
            <a:r>
              <a:rPr lang="en-US" sz="3600" b="1" dirty="0"/>
              <a:t> y el </a:t>
            </a:r>
            <a:r>
              <a:rPr lang="en-US" sz="3600" b="1" dirty="0" err="1"/>
              <a:t>recuerdo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7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013C8-822F-4C2B-958A-408D5A06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</a:t>
            </a:r>
            <a:r>
              <a:rPr lang="en-US" b="1" dirty="0" err="1"/>
              <a:t>pilares</a:t>
            </a:r>
            <a:r>
              <a:rPr lang="en-US" b="1" dirty="0"/>
              <a:t> de las </a:t>
            </a:r>
            <a:r>
              <a:rPr lang="en-US" b="1" dirty="0" err="1"/>
              <a:t>presentaciones</a:t>
            </a:r>
            <a:r>
              <a:rPr lang="en-US" b="1" dirty="0"/>
              <a:t> </a:t>
            </a:r>
            <a:r>
              <a:rPr lang="en-US" b="1" dirty="0" err="1"/>
              <a:t>excelentes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AB76F-91B5-43A0-A61D-006DDA57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b="1" dirty="0" err="1"/>
              <a:t>Contenido</a:t>
            </a:r>
            <a:r>
              <a:rPr lang="en-US" sz="3200" b="1" dirty="0"/>
              <a:t>: </a:t>
            </a:r>
            <a:r>
              <a:rPr lang="en-US" sz="3200" dirty="0"/>
              <a:t>hay que </a:t>
            </a:r>
            <a:r>
              <a:rPr lang="en-US" sz="3200" dirty="0" err="1"/>
              <a:t>tener</a:t>
            </a:r>
            <a:r>
              <a:rPr lang="en-US" sz="3200" dirty="0"/>
              <a:t> </a:t>
            </a:r>
            <a:r>
              <a:rPr lang="en-US" sz="3200" dirty="0" err="1"/>
              <a:t>algo</a:t>
            </a:r>
            <a:r>
              <a:rPr lang="en-US" sz="3200" dirty="0"/>
              <a:t> </a:t>
            </a:r>
            <a:r>
              <a:rPr lang="en-US" sz="3200" dirty="0" err="1"/>
              <a:t>valioso</a:t>
            </a:r>
            <a:r>
              <a:rPr lang="en-US" sz="3200" dirty="0"/>
              <a:t> que </a:t>
            </a:r>
            <a:r>
              <a:rPr lang="en-US" sz="3200" dirty="0" err="1"/>
              <a:t>contar</a:t>
            </a:r>
            <a:r>
              <a:rPr lang="en-US" sz="3200" dirty="0"/>
              <a:t>.</a:t>
            </a:r>
            <a:endParaRPr lang="en-US" sz="3200" b="1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 err="1"/>
              <a:t>Diseño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en-US" sz="3200" dirty="0" err="1"/>
              <a:t>presentación</a:t>
            </a:r>
            <a:r>
              <a:rPr lang="en-US" sz="3200" dirty="0"/>
              <a:t> visual que </a:t>
            </a:r>
            <a:r>
              <a:rPr lang="en-US" sz="3200" dirty="0" err="1"/>
              <a:t>refuerza</a:t>
            </a:r>
            <a:r>
              <a:rPr lang="en-US" sz="3200" dirty="0"/>
              <a:t> el </a:t>
            </a:r>
            <a:r>
              <a:rPr lang="en-US" sz="3200" dirty="0" err="1"/>
              <a:t>mensaje</a:t>
            </a:r>
            <a:r>
              <a:rPr lang="en-US" sz="3200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 err="1"/>
              <a:t>Exposición</a:t>
            </a:r>
            <a:r>
              <a:rPr lang="en-US" sz="3200" b="1" dirty="0"/>
              <a:t>: </a:t>
            </a:r>
            <a:r>
              <a:rPr lang="en-US" sz="3200" dirty="0" err="1"/>
              <a:t>comunicar</a:t>
            </a:r>
            <a:r>
              <a:rPr lang="en-US" sz="3200" dirty="0"/>
              <a:t> el </a:t>
            </a:r>
            <a:r>
              <a:rPr lang="en-US" sz="3200" dirty="0" err="1"/>
              <a:t>contenido</a:t>
            </a:r>
            <a:r>
              <a:rPr lang="en-US" sz="3200" dirty="0"/>
              <a:t> con </a:t>
            </a:r>
            <a:r>
              <a:rPr lang="en-US" sz="3200" dirty="0" err="1"/>
              <a:t>pasión</a:t>
            </a:r>
            <a:r>
              <a:rPr lang="en-US" sz="3200" dirty="0"/>
              <a:t> y </a:t>
            </a:r>
            <a:r>
              <a:rPr lang="en-US" sz="3200" dirty="0" err="1"/>
              <a:t>credibilidad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7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CF11B-7593-48E7-B00D-C9228ABF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Libros</a:t>
            </a:r>
            <a:r>
              <a:rPr lang="en-US" b="1" dirty="0"/>
              <a:t> </a:t>
            </a:r>
            <a:r>
              <a:rPr lang="en-US" b="1" dirty="0" err="1"/>
              <a:t>básicos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el </a:t>
            </a:r>
            <a:r>
              <a:rPr lang="en-US" b="1" dirty="0" err="1"/>
              <a:t>tema</a:t>
            </a:r>
            <a:endParaRPr lang="en-US" b="1" dirty="0"/>
          </a:p>
        </p:txBody>
      </p:sp>
      <p:pic>
        <p:nvPicPr>
          <p:cNvPr id="1028" name="Picture 4" descr="Image result for presentation zen">
            <a:hlinkClick r:id="rId2"/>
            <a:extLst>
              <a:ext uri="{FF2B5EF4-FFF2-40B4-BE49-F238E27FC236}">
                <a16:creationId xmlns:a16="http://schemas.microsoft.com/office/drawing/2014/main" id="{6876A997-3DCC-47DC-9251-7B57B34DB5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2047"/>
            <a:ext cx="327096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lide ology">
            <a:hlinkClick r:id="rId4"/>
            <a:extLst>
              <a:ext uri="{FF2B5EF4-FFF2-40B4-BE49-F238E27FC236}">
                <a16:creationId xmlns:a16="http://schemas.microsoft.com/office/drawing/2014/main" id="{E873D3CB-8D07-40EB-BDE4-0CD4F3386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18" y="2452047"/>
            <a:ext cx="3402584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sonate book">
            <a:hlinkClick r:id="rId6"/>
            <a:extLst>
              <a:ext uri="{FF2B5EF4-FFF2-40B4-BE49-F238E27FC236}">
                <a16:creationId xmlns:a16="http://schemas.microsoft.com/office/drawing/2014/main" id="{488A0301-DF34-40A2-84B0-877311608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460" y="2452047"/>
            <a:ext cx="3412875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93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D01F9-EC8D-43F7-B132-DFCA4B97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Gente</a:t>
            </a:r>
            <a:r>
              <a:rPr lang="en-US" b="1" dirty="0"/>
              <a:t> que </a:t>
            </a:r>
            <a:r>
              <a:rPr lang="en-US" b="1" dirty="0" err="1"/>
              <a:t>sabe</a:t>
            </a:r>
            <a:r>
              <a:rPr lang="en-US" b="1" dirty="0"/>
              <a:t> de lo que </a:t>
            </a:r>
            <a:r>
              <a:rPr lang="en-US" b="1" dirty="0" err="1"/>
              <a:t>habla</a:t>
            </a:r>
            <a:endParaRPr lang="en-US" b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76DA091-769D-4F70-8F51-CE174A40EA8D}"/>
              </a:ext>
            </a:extLst>
          </p:cNvPr>
          <p:cNvGrpSpPr/>
          <p:nvPr/>
        </p:nvGrpSpPr>
        <p:grpSpPr>
          <a:xfrm>
            <a:off x="2111473" y="1690688"/>
            <a:ext cx="3366627" cy="4684198"/>
            <a:chOff x="2111473" y="1690688"/>
            <a:chExt cx="3366627" cy="4684198"/>
          </a:xfrm>
        </p:grpSpPr>
        <p:pic>
          <p:nvPicPr>
            <p:cNvPr id="2050" name="Picture 2" descr="Image result for garr reynolds">
              <a:extLst>
                <a:ext uri="{FF2B5EF4-FFF2-40B4-BE49-F238E27FC236}">
                  <a16:creationId xmlns:a16="http://schemas.microsoft.com/office/drawing/2014/main" id="{4E0ACC0F-BDC9-4684-BCD0-EF077AA941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44" r="43743"/>
            <a:stretch/>
          </p:blipFill>
          <p:spPr bwMode="auto">
            <a:xfrm>
              <a:off x="2577870" y="2232787"/>
              <a:ext cx="2433833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4419EAF-5CC4-4324-837A-371FD65794C2}"/>
                </a:ext>
              </a:extLst>
            </p:cNvPr>
            <p:cNvSpPr txBox="1"/>
            <p:nvPr/>
          </p:nvSpPr>
          <p:spPr>
            <a:xfrm>
              <a:off x="2127823" y="1690688"/>
              <a:ext cx="3333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Garr </a:t>
              </a:r>
              <a:r>
                <a:rPr lang="en-US" b="1" dirty="0" err="1"/>
                <a:t>Reynols</a:t>
              </a:r>
              <a:r>
                <a:rPr lang="en-US" dirty="0"/>
                <a:t> </a:t>
              </a:r>
              <a:r>
                <a:rPr lang="en-US" i="1" dirty="0"/>
                <a:t>(“Presentation Zen”)</a:t>
              </a:r>
              <a:endParaRPr lang="en-US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C26669F-D186-4F5F-B793-1BD34A60B82F}"/>
                </a:ext>
              </a:extLst>
            </p:cNvPr>
            <p:cNvSpPr txBox="1"/>
            <p:nvPr/>
          </p:nvSpPr>
          <p:spPr>
            <a:xfrm>
              <a:off x="2111473" y="6005554"/>
              <a:ext cx="336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Charla que </a:t>
              </a:r>
              <a:r>
                <a:rPr lang="en-US" dirty="0" err="1">
                  <a:hlinkClick r:id="rId3"/>
                </a:rPr>
                <a:t>dió</a:t>
              </a:r>
              <a:r>
                <a:rPr lang="en-US" dirty="0">
                  <a:hlinkClick r:id="rId3"/>
                </a:rPr>
                <a:t> </a:t>
              </a:r>
              <a:r>
                <a:rPr lang="en-US" dirty="0" err="1">
                  <a:hlinkClick r:id="rId3"/>
                </a:rPr>
                <a:t>en</a:t>
              </a:r>
              <a:r>
                <a:rPr lang="en-US" dirty="0">
                  <a:hlinkClick r:id="rId3"/>
                </a:rPr>
                <a:t> Google </a:t>
              </a:r>
              <a:r>
                <a:rPr lang="en-US" dirty="0" err="1">
                  <a:hlinkClick r:id="rId3"/>
                </a:rPr>
                <a:t>en</a:t>
              </a:r>
              <a:r>
                <a:rPr lang="en-US" dirty="0">
                  <a:hlinkClick r:id="rId3"/>
                </a:rPr>
                <a:t> 2008</a:t>
              </a:r>
              <a:endParaRPr lang="en-US" dirty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1BCA928A-590C-4F40-933B-937A6102A096}"/>
              </a:ext>
            </a:extLst>
          </p:cNvPr>
          <p:cNvGrpSpPr/>
          <p:nvPr/>
        </p:nvGrpSpPr>
        <p:grpSpPr>
          <a:xfrm>
            <a:off x="6231218" y="1690688"/>
            <a:ext cx="4131259" cy="4684198"/>
            <a:chOff x="6231218" y="1690688"/>
            <a:chExt cx="4131259" cy="4684198"/>
          </a:xfrm>
        </p:grpSpPr>
        <p:pic>
          <p:nvPicPr>
            <p:cNvPr id="2052" name="Picture 4" descr="Image result for nancy duarte">
              <a:extLst>
                <a:ext uri="{FF2B5EF4-FFF2-40B4-BE49-F238E27FC236}">
                  <a16:creationId xmlns:a16="http://schemas.microsoft.com/office/drawing/2014/main" id="{44E2EDE5-19FE-4B35-B7E3-2379C08C24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76" r="7797"/>
            <a:stretch/>
          </p:blipFill>
          <p:spPr bwMode="auto">
            <a:xfrm>
              <a:off x="7083657" y="2232787"/>
              <a:ext cx="2426381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9A6163E-CC6F-4DE3-A767-228169B7C0F0}"/>
                </a:ext>
              </a:extLst>
            </p:cNvPr>
            <p:cNvSpPr txBox="1"/>
            <p:nvPr/>
          </p:nvSpPr>
          <p:spPr>
            <a:xfrm>
              <a:off x="6231218" y="1690688"/>
              <a:ext cx="413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Nancy Duarte</a:t>
              </a:r>
              <a:r>
                <a:rPr lang="en-US" dirty="0"/>
                <a:t> </a:t>
              </a:r>
              <a:r>
                <a:rPr lang="en-US" i="1" dirty="0"/>
                <a:t>(“Slide ology”</a:t>
              </a:r>
              <a:r>
                <a:rPr lang="en-US" dirty="0"/>
                <a:t> y </a:t>
              </a:r>
              <a:r>
                <a:rPr lang="en-US" i="1" dirty="0"/>
                <a:t>“Resonate”)</a:t>
              </a:r>
              <a:endParaRPr lang="en-U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63523E8-366C-4635-AE39-D9FB495B2C37}"/>
                </a:ext>
              </a:extLst>
            </p:cNvPr>
            <p:cNvSpPr txBox="1"/>
            <p:nvPr/>
          </p:nvSpPr>
          <p:spPr>
            <a:xfrm>
              <a:off x="6550215" y="6005554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Charla que </a:t>
              </a:r>
              <a:r>
                <a:rPr lang="en-US" dirty="0" err="1">
                  <a:hlinkClick r:id="rId5"/>
                </a:rPr>
                <a:t>dió</a:t>
              </a:r>
              <a:r>
                <a:rPr lang="en-US" dirty="0">
                  <a:hlinkClick r:id="rId5"/>
                </a:rPr>
                <a:t> </a:t>
              </a:r>
              <a:r>
                <a:rPr lang="en-US" dirty="0" err="1">
                  <a:hlinkClick r:id="rId5"/>
                </a:rPr>
                <a:t>en</a:t>
              </a:r>
              <a:r>
                <a:rPr lang="en-US" dirty="0">
                  <a:hlinkClick r:id="rId5"/>
                </a:rPr>
                <a:t> LinkedIn </a:t>
              </a:r>
              <a:r>
                <a:rPr lang="en-US" dirty="0" err="1">
                  <a:hlinkClick r:id="rId5"/>
                </a:rPr>
                <a:t>en</a:t>
              </a:r>
              <a:r>
                <a:rPr lang="en-US" dirty="0">
                  <a:hlinkClick r:id="rId5"/>
                </a:rPr>
                <a:t> 2013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701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B21E4-51D8-42FE-A40D-59D114FB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Antes de </a:t>
            </a:r>
            <a:r>
              <a:rPr lang="en-US" b="1" dirty="0" err="1"/>
              <a:t>crear</a:t>
            </a:r>
            <a:r>
              <a:rPr lang="en-US" b="1" dirty="0"/>
              <a:t> las “</a:t>
            </a:r>
            <a:r>
              <a:rPr lang="en-US" b="1" dirty="0" err="1"/>
              <a:t>transparencias</a:t>
            </a:r>
            <a:r>
              <a:rPr lang="en-US" b="1" dirty="0"/>
              <a:t>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1A5814-2064-4435-9CCE-454571F5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 err="1"/>
              <a:t>Algunas</a:t>
            </a:r>
            <a:r>
              <a:rPr lang="en-US" sz="2000" dirty="0"/>
              <a:t> </a:t>
            </a:r>
            <a:r>
              <a:rPr lang="en-US" sz="2000" dirty="0" err="1"/>
              <a:t>preguntas</a:t>
            </a:r>
            <a:r>
              <a:rPr lang="en-US" sz="2000" dirty="0"/>
              <a:t> </a:t>
            </a:r>
            <a:r>
              <a:rPr lang="en-US" sz="2000" dirty="0" err="1"/>
              <a:t>fundamentales</a:t>
            </a:r>
            <a:r>
              <a:rPr lang="en-US" sz="2000" dirty="0"/>
              <a:t> para </a:t>
            </a:r>
            <a:r>
              <a:rPr lang="en-US" sz="2000" dirty="0" err="1"/>
              <a:t>empezar</a:t>
            </a:r>
            <a:r>
              <a:rPr lang="en-US" sz="20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¿</a:t>
            </a:r>
            <a:r>
              <a:rPr lang="en-US" sz="1600" dirty="0" err="1"/>
              <a:t>Quién</a:t>
            </a:r>
            <a:r>
              <a:rPr lang="en-US" sz="1600" dirty="0"/>
              <a:t> </a:t>
            </a:r>
            <a:r>
              <a:rPr lang="en-US" sz="1600" dirty="0" err="1"/>
              <a:t>constituye</a:t>
            </a:r>
            <a:r>
              <a:rPr lang="en-US" sz="1600" dirty="0"/>
              <a:t> mi audiencia?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¿</a:t>
            </a:r>
            <a:r>
              <a:rPr lang="en-US" sz="1600" dirty="0" err="1"/>
              <a:t>Qué</a:t>
            </a:r>
            <a:r>
              <a:rPr lang="en-US" sz="1600" dirty="0"/>
              <a:t> </a:t>
            </a:r>
            <a:r>
              <a:rPr lang="en-US" sz="1600" dirty="0" err="1"/>
              <a:t>mensaje</a:t>
            </a:r>
            <a:r>
              <a:rPr lang="en-US" sz="1600" dirty="0"/>
              <a:t> </a:t>
            </a:r>
            <a:r>
              <a:rPr lang="en-US" sz="1600" dirty="0" err="1"/>
              <a:t>quiero</a:t>
            </a:r>
            <a:r>
              <a:rPr lang="en-US" sz="1600" dirty="0"/>
              <a:t> </a:t>
            </a:r>
            <a:r>
              <a:rPr lang="en-US" sz="1600" dirty="0" err="1"/>
              <a:t>transmitirles</a:t>
            </a:r>
            <a:r>
              <a:rPr lang="en-US" sz="1600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¿Por </a:t>
            </a:r>
            <a:r>
              <a:rPr lang="en-US" sz="1600" dirty="0" err="1"/>
              <a:t>qué</a:t>
            </a:r>
            <a:r>
              <a:rPr lang="en-US" sz="1600" dirty="0"/>
              <a:t> es </a:t>
            </a:r>
            <a:r>
              <a:rPr lang="en-US" sz="1600" dirty="0" err="1"/>
              <a:t>importante</a:t>
            </a:r>
            <a:r>
              <a:rPr lang="en-US" sz="1600" dirty="0"/>
              <a:t> para </a:t>
            </a:r>
            <a:r>
              <a:rPr lang="en-US" sz="1600" dirty="0" err="1"/>
              <a:t>ellos</a:t>
            </a:r>
            <a:r>
              <a:rPr lang="en-US" sz="1600" dirty="0"/>
              <a:t>?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Una </a:t>
            </a:r>
            <a:r>
              <a:rPr lang="en-US" sz="2000" dirty="0" err="1"/>
              <a:t>vez</a:t>
            </a:r>
            <a:r>
              <a:rPr lang="en-US" sz="2000" dirty="0"/>
              <a:t> </a:t>
            </a:r>
            <a:r>
              <a:rPr lang="en-US" sz="2000" dirty="0" err="1"/>
              <a:t>aclarado</a:t>
            </a:r>
            <a:r>
              <a:rPr lang="en-US" sz="2000" dirty="0"/>
              <a:t> </a:t>
            </a:r>
            <a:r>
              <a:rPr lang="en-US" sz="2000" dirty="0" err="1"/>
              <a:t>eso</a:t>
            </a:r>
            <a:r>
              <a:rPr lang="en-US" sz="2000" dirty="0"/>
              <a:t> hay que </a:t>
            </a:r>
            <a:r>
              <a:rPr lang="en-US" sz="2000" dirty="0" err="1"/>
              <a:t>crear</a:t>
            </a:r>
            <a:r>
              <a:rPr lang="en-US" sz="2000" dirty="0"/>
              <a:t> una </a:t>
            </a:r>
            <a:r>
              <a:rPr lang="en-US" sz="2000" dirty="0" err="1"/>
              <a:t>narrativa</a:t>
            </a:r>
            <a:r>
              <a:rPr lang="en-US" sz="2000" dirty="0"/>
              <a:t>, </a:t>
            </a:r>
            <a:r>
              <a:rPr lang="en-US" sz="2000" dirty="0" err="1"/>
              <a:t>contar</a:t>
            </a:r>
            <a:r>
              <a:rPr lang="en-US" sz="2000" dirty="0"/>
              <a:t> una </a:t>
            </a:r>
            <a:r>
              <a:rPr lang="en-US" sz="2000" dirty="0" err="1"/>
              <a:t>historia</a:t>
            </a:r>
            <a:r>
              <a:rPr lang="en-US" sz="2000" dirty="0"/>
              <a:t>, </a:t>
            </a:r>
            <a:r>
              <a:rPr lang="en-US" sz="2000" b="1" dirty="0"/>
              <a:t>no </a:t>
            </a:r>
            <a:r>
              <a:rPr lang="en-US" sz="2000" b="1" dirty="0" err="1"/>
              <a:t>basta</a:t>
            </a:r>
            <a:r>
              <a:rPr lang="en-US" sz="2000" b="1" dirty="0"/>
              <a:t> con </a:t>
            </a:r>
            <a:r>
              <a:rPr lang="en-US" sz="2000" b="1" dirty="0" err="1"/>
              <a:t>aportar</a:t>
            </a:r>
            <a:r>
              <a:rPr lang="en-US" sz="2000" b="1" dirty="0"/>
              <a:t> </a:t>
            </a:r>
            <a:r>
              <a:rPr lang="en-US" sz="2000" b="1" dirty="0" err="1"/>
              <a:t>información</a:t>
            </a:r>
            <a:r>
              <a:rPr lang="en-US" sz="2000" b="1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2000" b="1" dirty="0" err="1"/>
              <a:t>Proceso</a:t>
            </a:r>
            <a:r>
              <a:rPr lang="en-US" sz="2000" b="1" dirty="0"/>
              <a:t> para </a:t>
            </a:r>
            <a:r>
              <a:rPr lang="en-US" sz="2000" b="1" dirty="0" err="1"/>
              <a:t>crear</a:t>
            </a:r>
            <a:r>
              <a:rPr lang="en-US" sz="2000" b="1" dirty="0"/>
              <a:t> </a:t>
            </a:r>
            <a:r>
              <a:rPr lang="en-US" sz="2000" b="1" dirty="0" err="1"/>
              <a:t>esa</a:t>
            </a:r>
            <a:r>
              <a:rPr lang="en-US" sz="2000" b="1" dirty="0"/>
              <a:t> </a:t>
            </a:r>
            <a:r>
              <a:rPr lang="en-US" sz="2000" b="1" dirty="0" err="1"/>
              <a:t>historia</a:t>
            </a:r>
            <a:r>
              <a:rPr lang="en-US" sz="2000" b="1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Determina las necesidades de tu audiencia.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Recopila </a:t>
            </a:r>
            <a:r>
              <a:rPr lang="en-US" sz="1600" dirty="0" err="1"/>
              <a:t>información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el </a:t>
            </a:r>
            <a:r>
              <a:rPr lang="en-US" sz="1600" dirty="0" err="1"/>
              <a:t>tema</a:t>
            </a:r>
            <a:r>
              <a:rPr lang="en-US" sz="1600" dirty="0"/>
              <a:t> a </a:t>
            </a:r>
            <a:r>
              <a:rPr lang="en-US" sz="1600" dirty="0" err="1"/>
              <a:t>tratar</a:t>
            </a:r>
            <a:r>
              <a:rPr lang="en-US" sz="1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Tormenta </a:t>
            </a:r>
            <a:r>
              <a:rPr lang="en-US" sz="1600" dirty="0"/>
              <a:t>de ideas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sí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puede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hacer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brainstorming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solitario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Distribuye</a:t>
            </a:r>
            <a:r>
              <a:rPr lang="en-US" sz="1600" dirty="0"/>
              <a:t>, </a:t>
            </a:r>
            <a:r>
              <a:rPr lang="en-US" sz="1600" dirty="0" err="1"/>
              <a:t>agrupa</a:t>
            </a:r>
            <a:r>
              <a:rPr lang="en-US" sz="1600" dirty="0"/>
              <a:t> y </a:t>
            </a:r>
            <a:r>
              <a:rPr lang="en-US" sz="1600" dirty="0" err="1"/>
              <a:t>organiza</a:t>
            </a:r>
            <a:r>
              <a:rPr lang="en-US" sz="1600" dirty="0"/>
              <a:t> las ideas con un </a:t>
            </a:r>
            <a:r>
              <a:rPr lang="en-US" sz="1600" i="1" dirty="0">
                <a:hlinkClick r:id="rId2"/>
              </a:rPr>
              <a:t>mood board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puedes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post-its 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aplicaciones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milanote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Crea</a:t>
            </a:r>
            <a:r>
              <a:rPr lang="en-US" sz="1600" dirty="0"/>
              <a:t> un </a:t>
            </a:r>
            <a:r>
              <a:rPr lang="en-US" sz="1600" dirty="0" err="1"/>
              <a:t>guión</a:t>
            </a:r>
            <a:r>
              <a:rPr lang="en-US" sz="16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Elabora</a:t>
            </a:r>
            <a:r>
              <a:rPr lang="en-US" sz="1600" dirty="0"/>
              <a:t> un </a:t>
            </a:r>
            <a:r>
              <a:rPr lang="en-US" sz="1600" dirty="0" err="1"/>
              <a:t>borrador</a:t>
            </a:r>
            <a:r>
              <a:rPr lang="en-US" sz="1600" dirty="0"/>
              <a:t> para </a:t>
            </a:r>
            <a:r>
              <a:rPr lang="en-US" sz="1600" dirty="0" err="1"/>
              <a:t>cada</a:t>
            </a:r>
            <a:r>
              <a:rPr lang="en-US" sz="1600" dirty="0"/>
              <a:t> “</a:t>
            </a:r>
            <a:r>
              <a:rPr lang="en-US" sz="1600" dirty="0" err="1"/>
              <a:t>transparencia</a:t>
            </a:r>
            <a:r>
              <a:rPr lang="en-US" sz="1600" dirty="0"/>
              <a:t>”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(el conjunto 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todos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ellos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sería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storyboard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lvl="1">
              <a:lnSpc>
                <a:spcPct val="110000"/>
              </a:lnSpc>
            </a:pPr>
            <a:r>
              <a:rPr lang="en-US" sz="1600" dirty="0" err="1"/>
              <a:t>Edita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decide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qué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funciona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60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qué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no</a:t>
            </a:r>
            <a:r>
              <a:rPr lang="es-E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no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temas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cortar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Sólo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el </a:t>
            </a:r>
            <a:r>
              <a:rPr lang="en-US" sz="2000" dirty="0" err="1"/>
              <a:t>guión</a:t>
            </a:r>
            <a:r>
              <a:rPr lang="en-US" sz="2000" dirty="0"/>
              <a:t> de la </a:t>
            </a:r>
            <a:r>
              <a:rPr lang="en-US" sz="2000" dirty="0" err="1"/>
              <a:t>historia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cerrado</a:t>
            </a:r>
            <a:r>
              <a:rPr lang="en-US" sz="2000" dirty="0"/>
              <a:t> y se dispone de un </a:t>
            </a:r>
            <a:r>
              <a:rPr lang="en-US" sz="2000" i="1" dirty="0"/>
              <a:t>storyboard</a:t>
            </a:r>
            <a:r>
              <a:rPr lang="en-US" sz="2000" dirty="0"/>
              <a:t> se </a:t>
            </a:r>
            <a:r>
              <a:rPr lang="en-US" sz="2000" dirty="0" err="1"/>
              <a:t>pasa</a:t>
            </a:r>
            <a:r>
              <a:rPr lang="en-US" sz="2000" dirty="0"/>
              <a:t> a </a:t>
            </a:r>
            <a:r>
              <a:rPr lang="en-US" sz="2000" dirty="0" err="1"/>
              <a:t>crear</a:t>
            </a:r>
            <a:r>
              <a:rPr lang="en-US" sz="2000" dirty="0"/>
              <a:t> las </a:t>
            </a:r>
            <a:r>
              <a:rPr lang="en-US" sz="2000" dirty="0" err="1"/>
              <a:t>transparencias</a:t>
            </a:r>
            <a:r>
              <a:rPr lang="en-US" sz="2000" dirty="0"/>
              <a:t> con el software de </a:t>
            </a:r>
            <a:r>
              <a:rPr lang="en-US" sz="2000" dirty="0" err="1"/>
              <a:t>presentación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757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939</Words>
  <Application>Microsoft Office PowerPoint</Application>
  <PresentationFormat>Panorámica</PresentationFormat>
  <Paragraphs>86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Presentaciones</vt:lpstr>
      <vt:lpstr>⚠️  Estas transparencias no son una presentación,  son un documento </vt:lpstr>
      <vt:lpstr>⚠️  En tu futuro vas a tener que realizar presentaciones. Es inevitable.</vt:lpstr>
      <vt:lpstr>¿Qué es una presentación?</vt:lpstr>
      <vt:lpstr>3 objetivos principales de una presentación</vt:lpstr>
      <vt:lpstr>3 pilares de las presentaciones excelentes</vt:lpstr>
      <vt:lpstr>Libros básicos sobre el tema</vt:lpstr>
      <vt:lpstr>Gente que sabe de lo que habla</vt:lpstr>
      <vt:lpstr>Antes de crear las “transparencias”</vt:lpstr>
      <vt:lpstr>Contenidos multimedia en una presentación</vt:lpstr>
      <vt:lpstr>Algunas recomendaciones sobre texto en presentaciones</vt:lpstr>
      <vt:lpstr>Algunas recomendaciones sobre imágenes en presentaciones</vt:lpstr>
      <vt:lpstr>Algunos formatos de presentación</vt:lpstr>
      <vt:lpstr>Para terminar: 12 reglas sencillas</vt:lpstr>
      <vt:lpstr>Entregable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Presentaciones</dc:title>
  <dc:creator>Daniel Gayo-Avello</dc:creator>
  <cp:lastModifiedBy>DANIEL GAYO AVELLO</cp:lastModifiedBy>
  <cp:revision>31</cp:revision>
  <dcterms:created xsi:type="dcterms:W3CDTF">2019-10-30T09:06:54Z</dcterms:created>
  <dcterms:modified xsi:type="dcterms:W3CDTF">2019-10-30T16:17:21Z</dcterms:modified>
</cp:coreProperties>
</file>