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9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A1D6C-B496-463B-AE3C-4E1F4F385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AA9990-A6F7-4338-BD88-A06C9C747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00CA8E-898E-4BDB-9842-30CE3FAC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EF9F-2DA8-4555-B449-D1BC8E0CC17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28B5DD-5186-4C9F-9574-44A53DB0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773AD-7944-49AF-8535-7A78485B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D01B-05A9-4F59-8155-015169C7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3E001-FFB9-44C1-B3A4-BC377063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562FF6-B1BB-41BF-9C65-5AC584C5C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A6C25-E618-4D82-B86F-3B1A6478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EF9F-2DA8-4555-B449-D1BC8E0CC17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0C79B8-5C4D-4A3F-A61C-E377F195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4F628-8311-4C97-B6B6-F1D59BE5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D01B-05A9-4F59-8155-015169C7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0BF2F9-5D92-4C65-AFAD-AFADEDC6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F7F0E9-6973-4A3C-B4CD-154039BB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C00C6-BEA0-4DD4-86A5-BA927C01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EF9F-2DA8-4555-B449-D1BC8E0CC17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09E0A6-E1A1-4B97-BFF0-475902B9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1A16E-1C05-4BE6-BFC8-799F0245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D01B-05A9-4F59-8155-015169C7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96C7A-D8BF-4148-9520-81447A72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5E4F4-980C-4BEC-B2BA-6FD2499E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BECC9-94CA-4440-B76F-9935B24C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EF9F-2DA8-4555-B449-D1BC8E0CC17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3451DB-B858-4F26-B7DC-0E653EDF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971DEF-3B95-4E7F-8003-E0C86C02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D01B-05A9-4F59-8155-015169C7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461CF-5CEB-47A8-B3F7-93EFE3B9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82A99E-0F55-4D21-A4C3-534904A6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6E3E1-8C95-4844-A3A4-851DE820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EF9F-2DA8-4555-B449-D1BC8E0CC17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6FC91-EE60-4E11-8FA8-A17B07FF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E8551-218A-4F46-99A5-E1D263C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D01B-05A9-4F59-8155-015169C7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1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1F55A-0D09-4E4E-80C5-9D169B35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F92BD-960E-4AF8-9F5B-747DFEF97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01C836-26A4-4A10-9B92-9947C03FF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443B0-AB39-420F-85A9-269494A7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EF9F-2DA8-4555-B449-D1BC8E0CC17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1E592B-6E76-496C-A29E-BE24145B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9C32F2-82F2-4DEC-A710-14A9C28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D01B-05A9-4F59-8155-015169C7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3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4BD99-8D4B-4CD3-A159-C90B5B1B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5EF895-5627-46CA-8C7C-418244AB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21BDF3-18CB-4996-99E0-82A03BDDD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D76EC6-CB90-41CB-9666-0A85F0C6F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581C8B-8672-4B8C-8B27-B8950CD1C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B3AD8A-43C0-4A40-B1A9-336A2626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EF9F-2DA8-4555-B449-D1BC8E0CC17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AEFF50-327E-4659-AB75-5AA8B19D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AD4C93-0845-4CFA-8B68-E54F0125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D01B-05A9-4F59-8155-015169C7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BB5DB-840D-4FFA-8D8F-BEEA0278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54AADD-5010-4A62-85D3-D3D2E7A7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EF9F-2DA8-4555-B449-D1BC8E0CC17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9BEC65-4AD7-4869-9C93-6BF33DB8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E87C6F-E676-47EC-87F6-EA65F88F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D01B-05A9-4F59-8155-015169C7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8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47E661-4CC9-4ADD-8D4F-E5515AF8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EF9F-2DA8-4555-B449-D1BC8E0CC17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44C3BF-88F4-476F-BE3B-765D5B2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C706F3-15E6-40EA-8306-C1EFD46D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D01B-05A9-4F59-8155-015169C7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8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1C38D-CFC3-47B6-8678-A8C75B5C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F99FA-5565-4921-A797-A41AA5F4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92E6BE-A51B-4A2E-A228-6B008E692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465360-1810-4E59-AD14-BD49B318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EF9F-2DA8-4555-B449-D1BC8E0CC17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2ADB75-55DE-436E-8F84-6D74E98D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4F7F09-F17B-44DE-97AD-2B62512A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D01B-05A9-4F59-8155-015169C7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23DE8-EBB5-4905-99DE-B6291548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95D95F-37CA-40E4-B70A-D73EA40D8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1BDFFD-FC2B-4CD4-A5FB-5B633A3A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6CDEBB-E0E8-476D-A4AA-5A460298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EF9F-2DA8-4555-B449-D1BC8E0CC17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56CE59-FB40-4C72-B805-22ABE695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6B6F1-67B5-4246-881D-ECCAC2C4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D01B-05A9-4F59-8155-015169C7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8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21235-3E8D-4780-AFED-26BE2D2C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4962A2-F783-400A-8F63-A99F0DF4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FC6A9-D5D0-4287-A078-88CD3AA87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EF9F-2DA8-4555-B449-D1BC8E0CC17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068DA-57C7-4203-AD64-D043D865C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5A1CFC-BA0F-49DB-9FBB-867E15291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CD01B-05A9-4F59-8155-015169C7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aflaxman/4043086" TargetMode="External"/><Relationship Id="rId2" Type="http://schemas.openxmlformats.org/officeDocument/2006/relationships/hyperlink" Target="https://www.openprocessing.org/sketch/3663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kilotau.com/2015/01/04/chernoff-faces-with-d3-and-react-j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ios.com/the-emoji-states-of-america-1513302318-0ca61705-de75-4c8f-8521-5cbab12a45f2.html" TargetMode="External"/><Relationship Id="rId2" Type="http://schemas.openxmlformats.org/officeDocument/2006/relationships/hyperlink" Target="https://www.mokafolio.de/works/Weird-Fa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ster_graphics" TargetMode="External"/><Relationship Id="rId2" Type="http://schemas.openxmlformats.org/officeDocument/2006/relationships/hyperlink" Target="https://en.wikipedia.org/wiki/Vector_graph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nigayo.info/teaching/audiovisual/SV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ssing.org/reference/libraries/svg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processing.org/reference/line_.html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processing.org/reference/triangle_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processing.org/reference/rect_.html" TargetMode="External"/><Relationship Id="rId4" Type="http://schemas.openxmlformats.org/officeDocument/2006/relationships/hyperlink" Target="https://www.processing.org/reference/ellipse_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mitrybaranovskiy.github.io/raphael/" TargetMode="External"/><Relationship Id="rId7" Type="http://schemas.openxmlformats.org/officeDocument/2006/relationships/hyperlink" Target="https://www.wickeditor.com/#/" TargetMode="External"/><Relationship Id="rId2" Type="http://schemas.openxmlformats.org/officeDocument/2006/relationships/hyperlink" Target="https://inkscap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Canvas_API" TargetMode="External"/><Relationship Id="rId5" Type="http://schemas.openxmlformats.org/officeDocument/2006/relationships/hyperlink" Target="http://paperjs.org/" TargetMode="External"/><Relationship Id="rId4" Type="http://schemas.openxmlformats.org/officeDocument/2006/relationships/hyperlink" Target="http://snapsvg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rchive.org/web/20120415030406/http:/www.apprendre-en-ligne.net/mathematica/3.3/chernoff.pdf" TargetMode="External"/><Relationship Id="rId2" Type="http://schemas.openxmlformats.org/officeDocument/2006/relationships/hyperlink" Target="https://en.wikipedia.org/wiki/Chernoff_f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agereyes.org/criticism/chernoff-fa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AA137-95A4-4546-A081-490EB04AD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Imagen </a:t>
            </a:r>
            <a:r>
              <a:rPr lang="en-US" dirty="0" err="1"/>
              <a:t>vectorial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A56C5-F8CA-4078-8076-F83B2637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Entregable</a:t>
            </a:r>
            <a:r>
              <a:rPr lang="en-US" b="1" dirty="0"/>
              <a:t> de </a:t>
            </a:r>
            <a:r>
              <a:rPr lang="en-US" b="1" dirty="0" err="1"/>
              <a:t>esta</a:t>
            </a:r>
            <a:r>
              <a:rPr lang="en-US" b="1" dirty="0"/>
              <a:t> </a:t>
            </a:r>
            <a:r>
              <a:rPr lang="en-US" b="1" dirty="0" err="1"/>
              <a:t>semana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8B08A-2793-457A-972F-92E3DF08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ejercicio</a:t>
            </a:r>
            <a:br>
              <a:rPr lang="en-US" dirty="0"/>
            </a:br>
            <a:r>
              <a:rPr lang="en-US" dirty="0"/>
              <a:t>es </a:t>
            </a:r>
            <a:r>
              <a:rPr lang="en-US" dirty="0" err="1"/>
              <a:t>implementar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br>
              <a:rPr lang="en-US" dirty="0"/>
            </a:br>
            <a:r>
              <a:rPr lang="en-US" dirty="0"/>
              <a:t>que </a:t>
            </a:r>
            <a:r>
              <a:rPr lang="en-US" dirty="0" err="1"/>
              <a:t>genere</a:t>
            </a:r>
            <a:r>
              <a:rPr lang="en-US" dirty="0"/>
              <a:t> una </a:t>
            </a:r>
            <a:r>
              <a:rPr lang="en-US" dirty="0" err="1"/>
              <a:t>cara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/>
              <a:t>Chernoff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primitivas</a:t>
            </a:r>
            <a:br>
              <a:rPr lang="en-US" dirty="0"/>
            </a:br>
            <a:r>
              <a:rPr lang="en-US" dirty="0"/>
              <a:t>2D de Processing.</a:t>
            </a:r>
          </a:p>
          <a:p>
            <a:r>
              <a:rPr lang="en-US" dirty="0"/>
              <a:t>Debe ser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, al </a:t>
            </a:r>
            <a:br>
              <a:rPr lang="en-US" dirty="0"/>
            </a:br>
            <a:r>
              <a:rPr lang="en-US" dirty="0" err="1"/>
              <a:t>menos</a:t>
            </a:r>
            <a:r>
              <a:rPr lang="en-US" dirty="0"/>
              <a:t>, la forma de la </a:t>
            </a:r>
            <a:r>
              <a:rPr lang="en-US" dirty="0" err="1"/>
              <a:t>cara</a:t>
            </a:r>
            <a:r>
              <a:rPr lang="en-US" dirty="0"/>
              <a:t>, </a:t>
            </a:r>
            <a:r>
              <a:rPr lang="en-US" dirty="0" err="1"/>
              <a:t>nariz</a:t>
            </a:r>
            <a:r>
              <a:rPr lang="en-US" dirty="0"/>
              <a:t>, </a:t>
            </a:r>
            <a:r>
              <a:rPr lang="en-US" dirty="0" err="1"/>
              <a:t>boca</a:t>
            </a:r>
            <a:r>
              <a:rPr lang="en-US" dirty="0"/>
              <a:t>, </a:t>
            </a:r>
            <a:r>
              <a:rPr lang="en-US" dirty="0" err="1"/>
              <a:t>ojos</a:t>
            </a:r>
            <a:r>
              <a:rPr lang="en-US" dirty="0"/>
              <a:t> y </a:t>
            </a:r>
            <a:r>
              <a:rPr lang="en-US" dirty="0" err="1"/>
              <a:t>cejas</a:t>
            </a:r>
            <a:r>
              <a:rPr lang="en-US" dirty="0"/>
              <a:t>.</a:t>
            </a:r>
          </a:p>
          <a:p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estudiarse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de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:</a:t>
            </a:r>
          </a:p>
          <a:p>
            <a:pPr lvl="1"/>
            <a:r>
              <a:rPr lang="es-ES" dirty="0">
                <a:hlinkClick r:id="rId2"/>
              </a:rPr>
              <a:t>https://www.openprocessing.org/sketch/36631/#</a:t>
            </a:r>
            <a:endParaRPr lang="es-ES" dirty="0"/>
          </a:p>
          <a:p>
            <a:pPr lvl="1"/>
            <a:r>
              <a:rPr lang="es-ES" dirty="0">
                <a:hlinkClick r:id="rId3"/>
              </a:rPr>
              <a:t>https://gist.github.com/aflaxman/4043086</a:t>
            </a:r>
            <a:endParaRPr lang="es-ES" dirty="0"/>
          </a:p>
          <a:p>
            <a:pPr lvl="1"/>
            <a:r>
              <a:rPr lang="es-ES" dirty="0">
                <a:hlinkClick r:id="rId4"/>
              </a:rPr>
              <a:t>https://kilotau.com/2015/01/04/chernoff-faces-with-d3-and-react-js.html</a:t>
            </a:r>
            <a:endParaRPr lang="es-ES" dirty="0"/>
          </a:p>
          <a:p>
            <a:r>
              <a:rPr lang="en-US" dirty="0" err="1"/>
              <a:t>Además</a:t>
            </a:r>
            <a:r>
              <a:rPr lang="en-US" dirty="0"/>
              <a:t>, </a:t>
            </a:r>
            <a:r>
              <a:rPr lang="en-US" dirty="0" err="1"/>
              <a:t>tiene</a:t>
            </a:r>
            <a:r>
              <a:rPr lang="en-US" dirty="0"/>
              <a:t> que ser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SVG con la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generada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D5DEDF-65D2-404D-A3D0-64CE259839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53" t="45549" r="20476" b="11373"/>
          <a:stretch/>
        </p:blipFill>
        <p:spPr>
          <a:xfrm>
            <a:off x="5740400" y="1503158"/>
            <a:ext cx="5257800" cy="20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0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A56C5-F8CA-4078-8076-F83B2637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Entregable</a:t>
            </a:r>
            <a:r>
              <a:rPr lang="en-US" b="1" dirty="0"/>
              <a:t> de </a:t>
            </a:r>
            <a:r>
              <a:rPr lang="en-US" b="1" dirty="0" err="1"/>
              <a:t>esta</a:t>
            </a:r>
            <a:r>
              <a:rPr lang="en-US" b="1" dirty="0"/>
              <a:t> </a:t>
            </a:r>
            <a:r>
              <a:rPr lang="en-US" b="1" dirty="0" err="1"/>
              <a:t>semana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8B08A-2793-457A-972F-92E3DF08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 </a:t>
            </a:r>
            <a:r>
              <a:rPr lang="en-US" sz="3200" dirty="0" err="1"/>
              <a:t>manera</a:t>
            </a:r>
            <a:r>
              <a:rPr lang="en-US" sz="3200" dirty="0"/>
              <a:t> </a:t>
            </a:r>
            <a:r>
              <a:rPr lang="en-US" sz="3200" dirty="0" err="1"/>
              <a:t>alternativa</a:t>
            </a:r>
            <a:r>
              <a:rPr lang="en-US" sz="3200" dirty="0"/>
              <a:t>,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lugar</a:t>
            </a:r>
            <a:r>
              <a:rPr lang="en-US" sz="3200" dirty="0"/>
              <a:t> de </a:t>
            </a:r>
            <a:r>
              <a:rPr lang="en-US" sz="3200" dirty="0" err="1"/>
              <a:t>generar</a:t>
            </a:r>
            <a:r>
              <a:rPr lang="en-US" sz="3200" dirty="0"/>
              <a:t> </a:t>
            </a:r>
            <a:r>
              <a:rPr lang="en-US" sz="3200" dirty="0" err="1"/>
              <a:t>caras</a:t>
            </a:r>
            <a:r>
              <a:rPr lang="en-US" sz="3200" dirty="0"/>
              <a:t> de Chernoff “</a:t>
            </a:r>
            <a:r>
              <a:rPr lang="en-US" sz="3200" dirty="0" err="1"/>
              <a:t>clásicas</a:t>
            </a:r>
            <a:r>
              <a:rPr lang="en-US" sz="3200" dirty="0"/>
              <a:t>”, se </a:t>
            </a:r>
            <a:r>
              <a:rPr lang="en-US" sz="3200" dirty="0" err="1"/>
              <a:t>puede</a:t>
            </a:r>
            <a:r>
              <a:rPr lang="en-US" sz="3200" dirty="0"/>
              <a:t> </a:t>
            </a:r>
            <a:r>
              <a:rPr lang="en-US" sz="3200" dirty="0" err="1"/>
              <a:t>explorar</a:t>
            </a:r>
            <a:r>
              <a:rPr lang="en-US" sz="3200" dirty="0"/>
              <a:t> la </a:t>
            </a:r>
            <a:r>
              <a:rPr lang="en-US" sz="3200" dirty="0" err="1"/>
              <a:t>posibilidad</a:t>
            </a:r>
            <a:r>
              <a:rPr lang="en-US" sz="3200" dirty="0"/>
              <a:t> de </a:t>
            </a:r>
            <a:r>
              <a:rPr lang="en-US" sz="3200" dirty="0" err="1"/>
              <a:t>hacer</a:t>
            </a:r>
            <a:r>
              <a:rPr lang="en-US" sz="3200" dirty="0"/>
              <a:t> </a:t>
            </a:r>
            <a:r>
              <a:rPr lang="en-US" sz="3200" dirty="0" err="1"/>
              <a:t>algo</a:t>
            </a:r>
            <a:r>
              <a:rPr lang="en-US" sz="3200" dirty="0"/>
              <a:t> </a:t>
            </a:r>
            <a:r>
              <a:rPr lang="en-US" sz="3200" dirty="0" err="1"/>
              <a:t>estéticamente</a:t>
            </a:r>
            <a:r>
              <a:rPr lang="en-US" sz="3200" dirty="0"/>
              <a:t> similar a:</a:t>
            </a:r>
          </a:p>
          <a:p>
            <a:pPr lvl="1"/>
            <a:r>
              <a:rPr lang="en-US" sz="2800" i="1" dirty="0">
                <a:hlinkClick r:id="rId2"/>
              </a:rPr>
              <a:t>Weird Faces</a:t>
            </a:r>
            <a:endParaRPr lang="en-US" sz="2800" i="1" dirty="0"/>
          </a:p>
          <a:p>
            <a:pPr lvl="1"/>
            <a:r>
              <a:rPr lang="en-US" sz="2800" i="1" dirty="0">
                <a:hlinkClick r:id="rId3"/>
              </a:rPr>
              <a:t>The Emoji States of America</a:t>
            </a:r>
            <a:endParaRPr lang="en-US" sz="2800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0B40FE-5F18-4272-8AD5-735FD724D1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59"/>
          <a:stretch/>
        </p:blipFill>
        <p:spPr>
          <a:xfrm>
            <a:off x="6005286" y="2984754"/>
            <a:ext cx="5678714" cy="12941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CE865B4-66B1-4AD1-86FF-5267E3B5A9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850" t="43232" r="26208" b="49508"/>
          <a:stretch/>
        </p:blipFill>
        <p:spPr>
          <a:xfrm>
            <a:off x="6324600" y="4413807"/>
            <a:ext cx="4980215" cy="8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8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963D-3BF5-44C5-A22C-1470D02C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Introducción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0DCBC-F0FB-43AD-84A3-AF1B7F33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Las </a:t>
            </a:r>
            <a:r>
              <a:rPr lang="en-US" dirty="0" err="1">
                <a:hlinkClick r:id="rId2"/>
              </a:rPr>
              <a:t>imágenes</a:t>
            </a:r>
            <a:r>
              <a:rPr lang="en-US" dirty="0">
                <a:hlinkClick r:id="rId2"/>
              </a:rPr>
              <a:t> o </a:t>
            </a:r>
            <a:r>
              <a:rPr lang="en-US" dirty="0" err="1">
                <a:hlinkClick r:id="rId2"/>
              </a:rPr>
              <a:t>gráficos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vectoriales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términos</a:t>
            </a:r>
            <a:r>
              <a:rPr lang="en-US" dirty="0"/>
              <a:t> de </a:t>
            </a:r>
            <a:r>
              <a:rPr lang="en-US" dirty="0" err="1"/>
              <a:t>primitivas</a:t>
            </a:r>
            <a:r>
              <a:rPr lang="en-US" dirty="0"/>
              <a:t> 2D </a:t>
            </a:r>
            <a:r>
              <a:rPr lang="en-US" dirty="0" err="1"/>
              <a:t>como</a:t>
            </a:r>
            <a:r>
              <a:rPr lang="en-US" dirty="0"/>
              <a:t> puntos, </a:t>
            </a:r>
            <a:r>
              <a:rPr lang="en-US" dirty="0" err="1"/>
              <a:t>líneas</a:t>
            </a:r>
            <a:r>
              <a:rPr lang="en-US" dirty="0"/>
              <a:t>, arcos, </a:t>
            </a:r>
            <a:r>
              <a:rPr lang="en-US" dirty="0" err="1"/>
              <a:t>curvas</a:t>
            </a:r>
            <a:r>
              <a:rPr lang="en-US" dirty="0"/>
              <a:t> y </a:t>
            </a:r>
            <a:r>
              <a:rPr lang="en-US" dirty="0" err="1"/>
              <a:t>polígonos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esas</a:t>
            </a:r>
            <a:r>
              <a:rPr lang="en-US" dirty="0"/>
              <a:t> </a:t>
            </a:r>
            <a:r>
              <a:rPr lang="en-US" dirty="0" err="1"/>
              <a:t>primitivas</a:t>
            </a:r>
            <a:r>
              <a:rPr lang="en-US" dirty="0"/>
              <a:t> 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fijar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/es, </a:t>
            </a:r>
            <a:r>
              <a:rPr lang="en-US" dirty="0" err="1"/>
              <a:t>colores</a:t>
            </a:r>
            <a:r>
              <a:rPr lang="en-US" dirty="0"/>
              <a:t>, </a:t>
            </a:r>
            <a:r>
              <a:rPr lang="en-US" dirty="0" err="1"/>
              <a:t>grosor</a:t>
            </a:r>
            <a:r>
              <a:rPr lang="en-US" dirty="0"/>
              <a:t> del </a:t>
            </a:r>
            <a:r>
              <a:rPr lang="en-US" dirty="0" err="1"/>
              <a:t>trazo</a:t>
            </a:r>
            <a:r>
              <a:rPr lang="en-US" dirty="0"/>
              <a:t> y relleno.</a:t>
            </a:r>
          </a:p>
          <a:p>
            <a:r>
              <a:rPr lang="en-US" dirty="0"/>
              <a:t>Los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vectoriales</a:t>
            </a:r>
            <a:r>
              <a:rPr lang="en-US" dirty="0"/>
              <a:t> son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de los </a:t>
            </a:r>
            <a:r>
              <a:rPr lang="en-US" dirty="0" err="1">
                <a:hlinkClick r:id="rId3"/>
              </a:rPr>
              <a:t>gráficos</a:t>
            </a:r>
            <a:r>
              <a:rPr lang="en-US" dirty="0">
                <a:hlinkClick r:id="rId3"/>
              </a:rPr>
              <a:t> raster o bitmap</a:t>
            </a:r>
            <a:r>
              <a:rPr lang="en-US" dirty="0"/>
              <a:t> y </a:t>
            </a:r>
            <a:r>
              <a:rPr lang="en-US" dirty="0" err="1"/>
              <a:t>tienen</a:t>
            </a:r>
            <a:r>
              <a:rPr lang="en-US" dirty="0"/>
              <a:t> la </a:t>
            </a:r>
            <a:r>
              <a:rPr lang="en-US" dirty="0" err="1"/>
              <a:t>ventaja</a:t>
            </a:r>
            <a:r>
              <a:rPr lang="en-US" dirty="0"/>
              <a:t> fundamental de que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visualizarse</a:t>
            </a:r>
            <a:r>
              <a:rPr lang="en-US" dirty="0"/>
              <a:t> a </a:t>
            </a:r>
            <a:r>
              <a:rPr lang="en-US" dirty="0" err="1"/>
              <a:t>tamaños</a:t>
            </a:r>
            <a:r>
              <a:rPr lang="en-US" dirty="0"/>
              <a:t> </a:t>
            </a:r>
            <a:r>
              <a:rPr lang="en-US" dirty="0" err="1"/>
              <a:t>arbitrarios</a:t>
            </a:r>
            <a:r>
              <a:rPr lang="en-US" dirty="0"/>
              <a:t> sin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resolución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día</a:t>
            </a:r>
            <a:r>
              <a:rPr lang="en-US" dirty="0"/>
              <a:t> de hoy </a:t>
            </a:r>
            <a:r>
              <a:rPr lang="en-US" dirty="0" err="1"/>
              <a:t>uno</a:t>
            </a:r>
            <a:r>
              <a:rPr lang="en-US" dirty="0"/>
              <a:t> de los </a:t>
            </a:r>
            <a:r>
              <a:rPr lang="en-US" dirty="0" err="1"/>
              <a:t>formatos</a:t>
            </a:r>
            <a:r>
              <a:rPr lang="en-US" dirty="0"/>
              <a:t> </a:t>
            </a:r>
            <a:r>
              <a:rPr lang="en-US" dirty="0" err="1"/>
              <a:t>vectoriales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habituales</a:t>
            </a:r>
            <a:r>
              <a:rPr lang="en-US" dirty="0"/>
              <a:t> es el </a:t>
            </a:r>
            <a:r>
              <a:rPr lang="en-US" dirty="0" err="1"/>
              <a:t>estándar</a:t>
            </a:r>
            <a:r>
              <a:rPr lang="en-US" dirty="0"/>
              <a:t> SVG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(Scalable Vector Graphics) </a:t>
            </a:r>
            <a:r>
              <a:rPr lang="en-US" dirty="0"/>
              <a:t>del W3C.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s-ES" dirty="0">
                <a:hlinkClick r:id="rId4"/>
              </a:rPr>
              <a:t>http://danigayo.info/teaching/audiovisual/SVG/</a:t>
            </a:r>
            <a:r>
              <a:rPr lang="es-ES" dirty="0"/>
              <a:t> podéis encontrar una introducción a los principios básicos de SVG.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9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C15BA0-A1FB-4A5D-B672-846758FA1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0" y="312539"/>
            <a:ext cx="942975" cy="9429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7DD2A9-B20B-43AE-90BD-1EF1A4BE5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84" y="784025"/>
            <a:ext cx="1800000" cy="18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6C8C89-F8D8-4336-86A3-75E62B2A8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84" y="1255514"/>
            <a:ext cx="3600000" cy="36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2BF1A8-2316-4038-BBAF-23CFD9A92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84" y="1728050"/>
            <a:ext cx="7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7176E5A-8274-4A2B-873A-4038441B1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291" y="357468"/>
            <a:ext cx="952500" cy="9525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C771CE1-05E6-4A4A-A7C3-2A2E043FE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791" y="833718"/>
            <a:ext cx="1800000" cy="180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24B6F1C-369F-41E5-B58E-35F14B690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7291" y="1309968"/>
            <a:ext cx="3600000" cy="3600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239B54DF-7E17-4512-9ABA-069C77E9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7291" y="1629000"/>
            <a:ext cx="7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2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EEA93-8486-4FAD-A061-88319538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SVG y Processing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16026-BFE5-4335-B48A-AD2BF552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b="1" dirty="0"/>
              <a:t>dos </a:t>
            </a:r>
            <a:r>
              <a:rPr lang="en-US" b="1" dirty="0" err="1"/>
              <a:t>formas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utilizar</a:t>
            </a:r>
            <a:r>
              <a:rPr lang="en-US" dirty="0"/>
              <a:t> SVG con Processing.</a:t>
            </a:r>
          </a:p>
          <a:p>
            <a:r>
              <a:rPr lang="en-US" dirty="0"/>
              <a:t>La </a:t>
            </a:r>
            <a:r>
              <a:rPr lang="en-US" dirty="0" err="1"/>
              <a:t>primera</a:t>
            </a:r>
            <a:r>
              <a:rPr lang="en-US" dirty="0"/>
              <a:t> es la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sencilla</a:t>
            </a:r>
            <a:r>
              <a:rPr lang="en-US" dirty="0"/>
              <a:t> y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únicamente</a:t>
            </a:r>
            <a:r>
              <a:rPr lang="en-US" dirty="0"/>
              <a:t> </a:t>
            </a:r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SVG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soporta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estándar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i="1" dirty="0"/>
              <a:t>sketch.</a:t>
            </a:r>
          </a:p>
          <a:p>
            <a:r>
              <a:rPr lang="en-US" dirty="0" err="1"/>
              <a:t>Veamos</a:t>
            </a:r>
            <a:r>
              <a:rPr lang="en-US" dirty="0"/>
              <a:t> el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b="1" dirty="0" err="1"/>
              <a:t>cargarSVG.pde</a:t>
            </a:r>
            <a:endParaRPr lang="en-US" b="1" dirty="0"/>
          </a:p>
          <a:p>
            <a:r>
              <a:rPr lang="en-US" dirty="0" err="1"/>
              <a:t>Cargar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b="1" dirty="0" err="1"/>
              <a:t>basura.svg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abrir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Gimp)</a:t>
            </a:r>
            <a:r>
              <a:rPr lang="en-US" dirty="0"/>
              <a:t> y </a:t>
            </a:r>
            <a:r>
              <a:rPr lang="en-US" dirty="0" err="1"/>
              <a:t>comparar</a:t>
            </a:r>
            <a:r>
              <a:rPr lang="en-US" dirty="0"/>
              <a:t> con la </a:t>
            </a:r>
            <a:r>
              <a:rPr lang="en-US" dirty="0" err="1"/>
              <a:t>visualización</a:t>
            </a:r>
            <a:r>
              <a:rPr lang="en-US" dirty="0"/>
              <a:t> que </a:t>
            </a:r>
            <a:r>
              <a:rPr lang="en-US" dirty="0" err="1"/>
              <a:t>hace</a:t>
            </a:r>
            <a:r>
              <a:rPr lang="en-US" dirty="0"/>
              <a:t> Processing.</a:t>
            </a:r>
          </a:p>
        </p:txBody>
      </p:sp>
    </p:spTree>
    <p:extLst>
      <p:ext uri="{BB962C8B-B14F-4D97-AF65-F5344CB8AC3E}">
        <p14:creationId xmlns:p14="http://schemas.microsoft.com/office/powerpoint/2010/main" val="140470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B0F52-D5EE-43A2-B7EE-8848496E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SVG y Processing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5E22A-5AD8-41A6-8A81-380A38E1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segunda</a:t>
            </a:r>
            <a:r>
              <a:rPr lang="en-US" dirty="0"/>
              <a:t> forma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la </a:t>
            </a:r>
            <a:r>
              <a:rPr lang="en-US" dirty="0" err="1"/>
              <a:t>biblioteca</a:t>
            </a:r>
            <a:r>
              <a:rPr lang="en-US" dirty="0"/>
              <a:t> SVG </a:t>
            </a:r>
            <a:r>
              <a:rPr lang="en-US" dirty="0" err="1"/>
              <a:t>cuyo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es </a:t>
            </a:r>
            <a:r>
              <a:rPr lang="en-US" dirty="0" err="1"/>
              <a:t>exportar</a:t>
            </a:r>
            <a:r>
              <a:rPr lang="en-US" dirty="0"/>
              <a:t> los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generados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Processing a un </a:t>
            </a:r>
            <a:r>
              <a:rPr lang="en-US" dirty="0" err="1"/>
              <a:t>archivo</a:t>
            </a:r>
            <a:r>
              <a:rPr lang="en-US" dirty="0"/>
              <a:t> SVG.</a:t>
            </a:r>
          </a:p>
          <a:p>
            <a:r>
              <a:rPr lang="en-US" dirty="0" err="1"/>
              <a:t>Veamos</a:t>
            </a:r>
            <a:r>
              <a:rPr lang="en-US" dirty="0"/>
              <a:t> el </a:t>
            </a:r>
            <a:r>
              <a:rPr lang="en-US" i="1" dirty="0"/>
              <a:t>sketch</a:t>
            </a:r>
            <a:r>
              <a:rPr lang="en-US" dirty="0"/>
              <a:t> </a:t>
            </a:r>
            <a:r>
              <a:rPr lang="en-US" b="1" dirty="0" err="1"/>
              <a:t>exportarSVG.pde</a:t>
            </a:r>
            <a:endParaRPr lang="en-US" b="1" dirty="0"/>
          </a:p>
          <a:p>
            <a:r>
              <a:rPr lang="en-US" dirty="0" err="1"/>
              <a:t>Cargar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producido</a:t>
            </a:r>
            <a:r>
              <a:rPr lang="en-US" dirty="0"/>
              <a:t> </a:t>
            </a:r>
            <a:r>
              <a:rPr lang="en-US" b="1" dirty="0" err="1"/>
              <a:t>exportacion.svg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o Gimp y </a:t>
            </a:r>
            <a:r>
              <a:rPr lang="en-US" dirty="0" err="1"/>
              <a:t>visualizarlo</a:t>
            </a:r>
            <a:r>
              <a:rPr lang="en-US" dirty="0"/>
              <a:t> a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escalas</a:t>
            </a:r>
            <a:r>
              <a:rPr lang="en-US" dirty="0"/>
              <a:t>.</a:t>
            </a:r>
          </a:p>
          <a:p>
            <a:r>
              <a:rPr lang="en-US" dirty="0"/>
              <a:t>Para mayor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exportación</a:t>
            </a:r>
            <a:r>
              <a:rPr lang="en-US" dirty="0"/>
              <a:t> de SVG </a:t>
            </a:r>
            <a:r>
              <a:rPr lang="en-US" dirty="0" err="1"/>
              <a:t>desde</a:t>
            </a:r>
            <a:r>
              <a:rPr lang="en-US" dirty="0"/>
              <a:t> Processing </a:t>
            </a:r>
            <a:r>
              <a:rPr lang="en-US" dirty="0" err="1"/>
              <a:t>consultar</a:t>
            </a:r>
            <a:r>
              <a:rPr lang="en-US" dirty="0"/>
              <a:t> la </a:t>
            </a:r>
            <a:r>
              <a:rPr lang="en-US" dirty="0" err="1">
                <a:hlinkClick r:id="rId2"/>
              </a:rPr>
              <a:t>documentación</a:t>
            </a:r>
            <a:r>
              <a:rPr lang="en-US" dirty="0">
                <a:hlinkClick r:id="rId2"/>
              </a:rPr>
              <a:t> de la </a:t>
            </a:r>
            <a:r>
              <a:rPr lang="en-US" dirty="0" err="1">
                <a:hlinkClick r:id="rId2"/>
              </a:rPr>
              <a:t>biblioteca</a:t>
            </a:r>
            <a:r>
              <a:rPr lang="en-US" dirty="0">
                <a:hlinkClick r:id="rId2"/>
              </a:rPr>
              <a:t> SVG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58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4614-1587-41C9-9A3F-4F7534FD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Formas</a:t>
            </a:r>
            <a:r>
              <a:rPr lang="en-US" b="1" dirty="0"/>
              <a:t> </a:t>
            </a:r>
            <a:r>
              <a:rPr lang="en-US" b="1" dirty="0" err="1"/>
              <a:t>vectoriales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Processing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EF605-99A9-4ACD-896B-A0BB7077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i="1" dirty="0"/>
              <a:t>sketch </a:t>
            </a:r>
            <a:r>
              <a:rPr lang="en-US" b="1" dirty="0" err="1"/>
              <a:t>exportarSVG.pde</a:t>
            </a:r>
            <a:r>
              <a:rPr lang="en-US" dirty="0"/>
              <a:t>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triangle()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line()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ellipse()</a:t>
            </a:r>
            <a:r>
              <a:rPr lang="en-US" dirty="0"/>
              <a:t> 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rect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()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Processing 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dibujar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bidimensionales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AAB772-5E63-44FD-99A9-6EBC8BA6F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126" y="4267198"/>
            <a:ext cx="1215834" cy="24638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A59C5A-BE90-4BE4-913C-107E277EE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148" y="4267198"/>
            <a:ext cx="1399227" cy="24033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CFB72EE-54DF-49C3-8FB1-3C0D49C873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8563" y="4267198"/>
            <a:ext cx="1412183" cy="21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2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8746A-F609-40A1-9CAB-FEFA32B0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Otras</a:t>
            </a:r>
            <a:r>
              <a:rPr lang="en-US" b="1" dirty="0"/>
              <a:t> </a:t>
            </a:r>
            <a:r>
              <a:rPr lang="en-US" b="1" dirty="0" err="1"/>
              <a:t>herramientas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D3C5F-C23F-4407-899A-14599546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SVG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para </a:t>
            </a:r>
            <a:r>
              <a:rPr lang="en-US" dirty="0" err="1"/>
              <a:t>ilustraciones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una </a:t>
            </a:r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dibujo</a:t>
            </a:r>
            <a:r>
              <a:rPr lang="en-US" dirty="0"/>
              <a:t> </a:t>
            </a:r>
            <a:r>
              <a:rPr lang="en-US" dirty="0" err="1"/>
              <a:t>vectorial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Inkscape</a:t>
            </a:r>
            <a:r>
              <a:rPr lang="en-US" dirty="0"/>
              <a:t>.</a:t>
            </a:r>
          </a:p>
          <a:p>
            <a:r>
              <a:rPr lang="en-US" dirty="0"/>
              <a:t>Si se </a:t>
            </a:r>
            <a:r>
              <a:rPr lang="en-US" dirty="0" err="1"/>
              <a:t>desea</a:t>
            </a:r>
            <a:r>
              <a:rPr lang="en-US" dirty="0"/>
              <a:t> utilizer SVG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interactiva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Web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Raphaël</a:t>
            </a:r>
            <a:r>
              <a:rPr lang="en-US" dirty="0"/>
              <a:t> o </a:t>
            </a:r>
            <a:r>
              <a:rPr lang="en-US" dirty="0" err="1">
                <a:hlinkClick r:id="rId4"/>
              </a:rPr>
              <a:t>Snap.svg</a:t>
            </a:r>
            <a:r>
              <a:rPr lang="en-US" dirty="0"/>
              <a:t>.</a:t>
            </a:r>
          </a:p>
          <a:p>
            <a:r>
              <a:rPr lang="en-US" dirty="0">
                <a:hlinkClick r:id="rId5"/>
              </a:rPr>
              <a:t>paper.js</a:t>
            </a:r>
            <a:r>
              <a:rPr lang="en-US" dirty="0"/>
              <a:t> es una </a:t>
            </a:r>
            <a:r>
              <a:rPr lang="en-US" dirty="0" err="1"/>
              <a:t>biblioteca</a:t>
            </a:r>
            <a:r>
              <a:rPr lang="en-US" dirty="0"/>
              <a:t> JavaScript que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a las </a:t>
            </a:r>
            <a:r>
              <a:rPr lang="en-US" dirty="0" err="1"/>
              <a:t>anteriores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trabaja</a:t>
            </a:r>
            <a:r>
              <a:rPr lang="en-US" dirty="0"/>
              <a:t> con el </a:t>
            </a:r>
            <a:r>
              <a:rPr lang="en-US" dirty="0">
                <a:hlinkClick r:id="rId6"/>
              </a:rPr>
              <a:t>API Canvas</a:t>
            </a:r>
            <a:r>
              <a:rPr lang="en-US" dirty="0"/>
              <a:t> de HTML5.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exportar</a:t>
            </a:r>
            <a:r>
              <a:rPr lang="en-US" dirty="0"/>
              <a:t> SVG.</a:t>
            </a:r>
          </a:p>
          <a:p>
            <a:r>
              <a:rPr lang="en-US" dirty="0"/>
              <a:t>No </a:t>
            </a:r>
            <a:r>
              <a:rPr lang="en-US" dirty="0" err="1"/>
              <a:t>enteramente</a:t>
            </a:r>
            <a:r>
              <a:rPr lang="en-US" dirty="0"/>
              <a:t> </a:t>
            </a:r>
            <a:r>
              <a:rPr lang="en-US" dirty="0" err="1"/>
              <a:t>relacionado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i="1" dirty="0">
                <a:hlinkClick r:id="rId7"/>
              </a:rPr>
              <a:t>The Wick Editor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visual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animaciones</a:t>
            </a:r>
            <a:r>
              <a:rPr lang="en-US" dirty="0"/>
              <a:t> 2D y </a:t>
            </a:r>
            <a:r>
              <a:rPr lang="en-US" dirty="0" err="1"/>
              <a:t>exportarlas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GIFs </a:t>
            </a:r>
            <a:r>
              <a:rPr lang="en-US" dirty="0" err="1"/>
              <a:t>animados</a:t>
            </a:r>
            <a:r>
              <a:rPr lang="en-US" dirty="0"/>
              <a:t> o </a:t>
            </a:r>
            <a:r>
              <a:rPr lang="en-US" dirty="0" err="1"/>
              <a:t>vídeos</a:t>
            </a:r>
            <a:r>
              <a:rPr lang="en-US" dirty="0"/>
              <a:t> MP4.</a:t>
            </a:r>
          </a:p>
        </p:txBody>
      </p:sp>
    </p:spTree>
    <p:extLst>
      <p:ext uri="{BB962C8B-B14F-4D97-AF65-F5344CB8AC3E}">
        <p14:creationId xmlns:p14="http://schemas.microsoft.com/office/powerpoint/2010/main" val="310761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7DCC4-506B-4B26-8249-E78FE294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Entregable</a:t>
            </a:r>
            <a:r>
              <a:rPr lang="en-US" b="1" dirty="0"/>
              <a:t> de </a:t>
            </a:r>
            <a:r>
              <a:rPr lang="en-US" b="1" dirty="0" err="1"/>
              <a:t>esta</a:t>
            </a:r>
            <a:r>
              <a:rPr lang="en-US" b="1" dirty="0"/>
              <a:t> </a:t>
            </a:r>
            <a:r>
              <a:rPr lang="en-US" b="1" dirty="0" err="1"/>
              <a:t>semana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A58C4-558B-415B-AA04-1B80D318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denominan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“</a:t>
            </a:r>
            <a:r>
              <a:rPr lang="en-US" dirty="0" err="1">
                <a:hlinkClick r:id="rId2"/>
              </a:rPr>
              <a:t>Caras</a:t>
            </a:r>
            <a:r>
              <a:rPr lang="en-US" dirty="0">
                <a:hlinkClick r:id="rId2"/>
              </a:rPr>
              <a:t> de Chernoff”</a:t>
            </a:r>
            <a:r>
              <a:rPr lang="en-US" dirty="0"/>
              <a:t> a un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visualización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una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visualizan</a:t>
            </a:r>
            <a:r>
              <a:rPr lang="en-US" dirty="0"/>
              <a:t> con una </a:t>
            </a:r>
            <a:r>
              <a:rPr lang="en-US" dirty="0" err="1"/>
              <a:t>cara</a:t>
            </a:r>
            <a:r>
              <a:rPr lang="en-US" dirty="0"/>
              <a:t>. Los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influyen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forma y </a:t>
            </a:r>
            <a:r>
              <a:rPr lang="en-US" dirty="0" err="1"/>
              <a:t>tamaño</a:t>
            </a:r>
            <a:r>
              <a:rPr lang="en-US" dirty="0"/>
              <a:t> de </a:t>
            </a:r>
            <a:r>
              <a:rPr lang="en-US" dirty="0" err="1"/>
              <a:t>rasgos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ojos</a:t>
            </a:r>
            <a:r>
              <a:rPr lang="en-US" dirty="0"/>
              <a:t>, </a:t>
            </a:r>
            <a:r>
              <a:rPr lang="en-US" dirty="0" err="1"/>
              <a:t>cejas</a:t>
            </a:r>
            <a:r>
              <a:rPr lang="en-US" dirty="0"/>
              <a:t>, </a:t>
            </a:r>
            <a:r>
              <a:rPr lang="en-US" dirty="0" err="1"/>
              <a:t>boca</a:t>
            </a:r>
            <a:r>
              <a:rPr lang="en-US" dirty="0"/>
              <a:t>, etc.</a:t>
            </a:r>
          </a:p>
          <a:p>
            <a:r>
              <a:rPr lang="en-US" dirty="0"/>
              <a:t>Este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diagrama</a:t>
            </a:r>
            <a:r>
              <a:rPr lang="en-US" dirty="0"/>
              <a:t> se </a:t>
            </a:r>
            <a:r>
              <a:rPr lang="en-US" dirty="0" err="1">
                <a:hlinkClick r:id="rId3"/>
              </a:rPr>
              <a:t>presentó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 1973</a:t>
            </a:r>
            <a:r>
              <a:rPr lang="en-US" dirty="0"/>
              <a:t> y, </a:t>
            </a: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ha </a:t>
            </a:r>
            <a:r>
              <a:rPr lang="en-US" dirty="0" err="1">
                <a:hlinkClick r:id="rId4"/>
              </a:rPr>
              <a:t>sido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criticado</a:t>
            </a:r>
            <a:r>
              <a:rPr lang="en-US" dirty="0"/>
              <a:t>,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interesante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principio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mediante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Processing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podéis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p5js).</a:t>
            </a:r>
          </a:p>
        </p:txBody>
      </p:sp>
    </p:spTree>
    <p:extLst>
      <p:ext uri="{BB962C8B-B14F-4D97-AF65-F5344CB8AC3E}">
        <p14:creationId xmlns:p14="http://schemas.microsoft.com/office/powerpoint/2010/main" val="1001409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514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de Office</vt:lpstr>
      <vt:lpstr>Imagen vectorial</vt:lpstr>
      <vt:lpstr>Introducción</vt:lpstr>
      <vt:lpstr>Presentación de PowerPoint</vt:lpstr>
      <vt:lpstr>Presentación de PowerPoint</vt:lpstr>
      <vt:lpstr>SVG y Processing</vt:lpstr>
      <vt:lpstr>SVG y Processing</vt:lpstr>
      <vt:lpstr>Formas vectoriales en Processing</vt:lpstr>
      <vt:lpstr>Otras herramientas</vt:lpstr>
      <vt:lpstr>Entregable de esta semana</vt:lpstr>
      <vt:lpstr>Entregable de esta semana</vt:lpstr>
      <vt:lpstr>Entregable de esta semana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Imagen vectorial</dc:title>
  <dc:creator>Daniel Gayo-Avello</dc:creator>
  <cp:lastModifiedBy>Daniel Gayo-Avello</cp:lastModifiedBy>
  <cp:revision>27</cp:revision>
  <dcterms:created xsi:type="dcterms:W3CDTF">2019-10-02T08:22:49Z</dcterms:created>
  <dcterms:modified xsi:type="dcterms:W3CDTF">2019-10-03T08:16:09Z</dcterms:modified>
</cp:coreProperties>
</file>