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7" r:id="rId6"/>
    <p:sldId id="257" r:id="rId7"/>
    <p:sldId id="258" r:id="rId8"/>
    <p:sldId id="274" r:id="rId9"/>
    <p:sldId id="260" r:id="rId10"/>
    <p:sldId id="266" r:id="rId11"/>
    <p:sldId id="271" r:id="rId12"/>
    <p:sldId id="273" r:id="rId13"/>
    <p:sldId id="272" r:id="rId14"/>
    <p:sldId id="261" r:id="rId15"/>
    <p:sldId id="265" r:id="rId16"/>
    <p:sldId id="268" r:id="rId17"/>
    <p:sldId id="275" r:id="rId18"/>
    <p:sldId id="270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81" autoAdjust="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EF2E-F635-43A6-8D41-2CC991E372D3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6200-C44A-449A-89AA-507120B15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61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Processing</a:t>
            </a:r>
            <a:r>
              <a:rPr lang="es-ES" dirty="0" smtClean="0"/>
              <a:t> sigue las ideas de diseño donde se hacen bocetos y </a:t>
            </a:r>
            <a:r>
              <a:rPr lang="es-ES" dirty="0" err="1" smtClean="0"/>
              <a:t>storyboards</a:t>
            </a:r>
            <a:r>
              <a:rPr lang="es-ES" baseline="0" dirty="0" smtClean="0"/>
              <a:t>, y es necesario probar en la práctica como queda. Con </a:t>
            </a:r>
            <a:r>
              <a:rPr lang="es-ES" baseline="0" dirty="0" err="1" smtClean="0"/>
              <a:t>Processing</a:t>
            </a:r>
            <a:r>
              <a:rPr lang="es-ES" baseline="0" dirty="0" smtClean="0"/>
              <a:t> se puede probar cosas de forma rápida y convertir lo que valga en un prototipo, que posteriormente se seguirá refinando.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4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Processing</a:t>
            </a:r>
            <a:r>
              <a:rPr lang="es-ES" baseline="0" dirty="0" smtClean="0"/>
              <a:t> consiste es muchas herramientas que pueden trabajar juntas en múltiples combinaciones. Lo que le permite adaptarse a distintos tipos de proyectos, tanto en tamaño como en funcionalidad. Dispone de más de 100 bibliotecas que le permiten adaptarse a dominios tan dispares como sonido, visión por ordenador o fabricación digital.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61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Ellipse es una primitiva gráfica, hay más: líneas, triángulos, rectángulos, etc. Mandarles ir a File&gt;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A6200-C44A-449A-89AA-507120B158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731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7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9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48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38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7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00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73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5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35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4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6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51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97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2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847CFC-816F-41D0-AAC0-9BF4FEBC753E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5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book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i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ellipse_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Ramón Pérez </a:t>
            </a:r>
            <a:r>
              <a:rPr lang="es-ES" dirty="0" err="1" smtClean="0"/>
              <a:t>Pérez</a:t>
            </a:r>
            <a:endParaRPr lang="es-ES" dirty="0" smtClean="0"/>
          </a:p>
          <a:p>
            <a:r>
              <a:rPr lang="es-ES" dirty="0" smtClean="0"/>
              <a:t>jrpp@uniovi.es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1" y="2132856"/>
            <a:ext cx="7524328" cy="221612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858" y="2536738"/>
            <a:ext cx="6143953" cy="14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Dibujando figuras planas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lenguaje tiene soporte para dibujar figuras planas</a:t>
            </a:r>
          </a:p>
          <a:p>
            <a:r>
              <a:rPr lang="es-ES" dirty="0" smtClean="0"/>
              <a:t>Manejo de tipo de contorno y relleno</a:t>
            </a:r>
          </a:p>
          <a:p>
            <a:r>
              <a:rPr lang="es-ES" dirty="0" smtClean="0"/>
              <a:t>Colores y transparencia</a:t>
            </a:r>
          </a:p>
          <a:p>
            <a:r>
              <a:rPr lang="es-ES" dirty="0" smtClean="0"/>
              <a:t>Permite dibujar formas libres a través de la definición de sus vértices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6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referencia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30097"/>
              </p:ext>
            </p:extLst>
          </p:nvPr>
        </p:nvGraphicFramePr>
        <p:xfrm>
          <a:off x="1855523" y="2667000"/>
          <a:ext cx="6676917" cy="370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36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12412" y="225373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(0,0)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204500" y="2438401"/>
            <a:ext cx="223224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04500" y="2060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628436" y="2852936"/>
            <a:ext cx="7259" cy="19903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259632" y="28529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0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 en cualquier sitio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stroke</a:t>
            </a:r>
            <a:r>
              <a:rPr lang="es-ES" dirty="0" smtClean="0"/>
              <a:t>(color) </a:t>
            </a:r>
            <a:r>
              <a:rPr lang="es-ES" dirty="0" smtClean="0">
                <a:sym typeface="Wingdings" panose="05000000000000000000" pitchFamily="2" charset="2"/>
              </a:rPr>
              <a:t> Color de contorno</a:t>
            </a:r>
          </a:p>
          <a:p>
            <a:r>
              <a:rPr lang="es-ES" dirty="0" err="1" smtClean="0"/>
              <a:t>fill</a:t>
            </a:r>
            <a:r>
              <a:rPr lang="es-ES" dirty="0" smtClean="0"/>
              <a:t>(color) </a:t>
            </a:r>
            <a:r>
              <a:rPr lang="es-ES" dirty="0" smtClean="0">
                <a:sym typeface="Wingdings" panose="05000000000000000000" pitchFamily="2" charset="2"/>
              </a:rPr>
              <a:t> Color de relleno</a:t>
            </a:r>
          </a:p>
          <a:p>
            <a:r>
              <a:rPr lang="es-ES" dirty="0" err="1" smtClean="0">
                <a:sym typeface="Wingdings" panose="05000000000000000000" pitchFamily="2" charset="2"/>
              </a:rPr>
              <a:t>background</a:t>
            </a:r>
            <a:r>
              <a:rPr lang="es-ES" dirty="0" smtClean="0">
                <a:sym typeface="Wingdings" panose="05000000000000000000" pitchFamily="2" charset="2"/>
              </a:rPr>
              <a:t>(color)  Color de fondo 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color (tipo de datos predefinido):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1 entero  Tonos de gris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3 enteros  RGB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4 enteros  RGB + canal alfa</a:t>
            </a:r>
            <a:endParaRPr lang="es-ES" dirty="0"/>
          </a:p>
        </p:txBody>
      </p:sp>
      <p:pic>
        <p:nvPicPr>
          <p:cNvPr id="1026" name="Picture 2" descr="https://processing.org/tutorials/color/imgs/graysca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8" t="9598" r="13182" b="11047"/>
          <a:stretch/>
        </p:blipFill>
        <p:spPr bwMode="auto">
          <a:xfrm>
            <a:off x="5369768" y="5373216"/>
            <a:ext cx="345638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ocessing.org/tutorials/color/imgs/rg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3" r="29302"/>
          <a:stretch/>
        </p:blipFill>
        <p:spPr bwMode="auto">
          <a:xfrm>
            <a:off x="6228184" y="2711037"/>
            <a:ext cx="2592288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16216" y="2667000"/>
            <a:ext cx="2170584" cy="3332816"/>
          </a:xfrm>
        </p:spPr>
        <p:txBody>
          <a:bodyPr/>
          <a:lstStyle/>
          <a:p>
            <a:r>
              <a:rPr lang="es-ES" dirty="0" smtClean="0"/>
              <a:t>Paleta RGB</a:t>
            </a:r>
          </a:p>
          <a:p>
            <a:r>
              <a:rPr lang="es-ES" dirty="0" smtClean="0"/>
              <a:t>Cada canal varía entre 0 y 255.</a:t>
            </a:r>
          </a:p>
          <a:p>
            <a:r>
              <a:rPr lang="es-ES" i="1" dirty="0" smtClean="0"/>
              <a:t>Tools&gt;Color Selector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1" y="1916832"/>
            <a:ext cx="6151257" cy="45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Incorporando dinamismo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1575" y="1916832"/>
            <a:ext cx="7704667" cy="184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Los programas interactivos dibujan una serie de </a:t>
            </a:r>
            <a:r>
              <a:rPr lang="es-ES" dirty="0" err="1" smtClean="0"/>
              <a:t>frames</a:t>
            </a:r>
            <a:r>
              <a:rPr lang="es-ES" dirty="0" smtClean="0"/>
              <a:t> para ello se utilizan las funciones intrínsecas: </a:t>
            </a:r>
            <a:r>
              <a:rPr lang="es-ES" dirty="0" err="1" smtClean="0"/>
              <a:t>setup</a:t>
            </a:r>
            <a:r>
              <a:rPr lang="es-ES" dirty="0" smtClean="0"/>
              <a:t>(), </a:t>
            </a:r>
            <a:r>
              <a:rPr lang="es-ES" dirty="0" err="1" smtClean="0"/>
              <a:t>draw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 smtClean="0"/>
              <a:t>Cuando usamos estas funciones, tenemos que meter el ejecutable dentro, sólo declaraciones de variables fuera.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059832" y="4221088"/>
            <a:ext cx="486003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setup()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size(400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400</a:t>
            </a:r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  // </a:t>
            </a:r>
            <a:r>
              <a:rPr lang="en-US" dirty="0" err="1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Ventana</a:t>
            </a:r>
            <a:endParaRPr lang="en-US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stroke(255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draw()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line(150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25, </a:t>
            </a:r>
            <a:r>
              <a:rPr lang="en-US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mouseX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mouseY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}</a:t>
            </a:r>
            <a:r>
              <a:rPr lang="es-E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Sketch interactivos</a:t>
            </a:r>
          </a:p>
        </p:txBody>
      </p:sp>
      <p:sp>
        <p:nvSpPr>
          <p:cNvPr id="5" name="Elipse 4"/>
          <p:cNvSpPr/>
          <p:nvPr/>
        </p:nvSpPr>
        <p:spPr>
          <a:xfrm>
            <a:off x="3563888" y="3108159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setup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932040" y="4620327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draw</a:t>
            </a:r>
            <a:endParaRPr lang="es-ES" dirty="0"/>
          </a:p>
        </p:txBody>
      </p:sp>
      <p:cxnSp>
        <p:nvCxnSpPr>
          <p:cNvPr id="8" name="Conector curvado 7"/>
          <p:cNvCxnSpPr>
            <a:stCxn id="5" idx="6"/>
            <a:endCxn id="6" idx="0"/>
          </p:cNvCxnSpPr>
          <p:nvPr/>
        </p:nvCxnSpPr>
        <p:spPr>
          <a:xfrm>
            <a:off x="4644008" y="3648219"/>
            <a:ext cx="828092" cy="972108"/>
          </a:xfrm>
          <a:prstGeom prst="curved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/>
          <p:cNvCxnSpPr>
            <a:stCxn id="6" idx="6"/>
            <a:endCxn id="6" idx="7"/>
          </p:cNvCxnSpPr>
          <p:nvPr/>
        </p:nvCxnSpPr>
        <p:spPr>
          <a:xfrm flipH="1" flipV="1">
            <a:off x="5853980" y="4778507"/>
            <a:ext cx="158180" cy="381880"/>
          </a:xfrm>
          <a:prstGeom prst="curvedConnector4">
            <a:avLst>
              <a:gd name="adj1" fmla="val -588158"/>
              <a:gd name="adj2" fmla="val 2012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663788" y="3585212"/>
            <a:ext cx="144016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13" idx="6"/>
            <a:endCxn id="5" idx="2"/>
          </p:cNvCxnSpPr>
          <p:nvPr/>
        </p:nvCxnSpPr>
        <p:spPr>
          <a:xfrm>
            <a:off x="2807804" y="3648219"/>
            <a:ext cx="75608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32240" y="3900247"/>
            <a:ext cx="179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Actualización en </a:t>
            </a:r>
          </a:p>
          <a:p>
            <a:r>
              <a:rPr lang="es-ES" dirty="0" smtClean="0"/>
              <a:t>función de </a:t>
            </a:r>
            <a:r>
              <a:rPr lang="es-ES" dirty="0" err="1" smtClean="0"/>
              <a:t>fps</a:t>
            </a:r>
            <a:r>
              <a:rPr lang="es-ES" dirty="0" smtClean="0"/>
              <a:t>:</a:t>
            </a:r>
          </a:p>
          <a:p>
            <a:r>
              <a:rPr lang="es-ES" i="1" dirty="0" err="1" smtClean="0"/>
              <a:t>framecount</a:t>
            </a:r>
            <a:endParaRPr lang="es-ES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317379" y="31726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78490" y="1844824"/>
            <a:ext cx="435597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setup()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size(400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400</a:t>
            </a:r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  // </a:t>
            </a:r>
            <a:r>
              <a:rPr lang="en-US" dirty="0" err="1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Ventana</a:t>
            </a:r>
            <a:endParaRPr lang="en-US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stroke(255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56246" y="5858627"/>
            <a:ext cx="4860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draw() {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line(150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25, </a:t>
            </a:r>
            <a:r>
              <a:rPr lang="en-US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mouseX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mouseY</a:t>
            </a:r>
            <a:r>
              <a:rPr lang="en-US" dirty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}</a:t>
            </a:r>
            <a:r>
              <a:rPr lang="es-ES" dirty="0" smtClean="0"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Permitiendo la interacción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Variables asociadas a eventos de ratón y teclado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mouseX</a:t>
            </a:r>
            <a:r>
              <a:rPr lang="es-ES" dirty="0" smtClean="0"/>
              <a:t> / Y, movimiento </a:t>
            </a:r>
            <a:r>
              <a:rPr lang="es-ES" smtClean="0"/>
              <a:t>del ratón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mousePressed</a:t>
            </a:r>
            <a:r>
              <a:rPr lang="es-ES" dirty="0" smtClean="0"/>
              <a:t>, </a:t>
            </a:r>
            <a:r>
              <a:rPr lang="es-ES" dirty="0" err="1" smtClean="0"/>
              <a:t>mouseButton</a:t>
            </a:r>
            <a:r>
              <a:rPr lang="es-ES" dirty="0" smtClean="0"/>
              <a:t>, botones del ratón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keyPressed</a:t>
            </a:r>
            <a:r>
              <a:rPr lang="es-ES" dirty="0" smtClean="0"/>
              <a:t>, </a:t>
            </a:r>
            <a:r>
              <a:rPr lang="es-ES" dirty="0" err="1" smtClean="0"/>
              <a:t>key</a:t>
            </a:r>
            <a:r>
              <a:rPr lang="es-ES" dirty="0" smtClean="0"/>
              <a:t>, pulsación teclado</a:t>
            </a:r>
          </a:p>
          <a:p>
            <a:pPr marL="0" indent="0">
              <a:buNone/>
            </a:pPr>
            <a:r>
              <a:rPr lang="es-ES" dirty="0" smtClean="0"/>
              <a:t>Actualización automática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8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Timers</a:t>
            </a:r>
            <a:r>
              <a:rPr lang="es-ES" dirty="0" smtClean="0"/>
              <a:t> para lanzar eventos de tiempo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dirty="0" err="1"/>
              <a:t>millis</a:t>
            </a:r>
            <a:r>
              <a:rPr lang="es-ES" dirty="0" smtClean="0"/>
              <a:t>(), permite recuperar la hora actual en milisegundos.</a:t>
            </a:r>
          </a:p>
          <a:p>
            <a:r>
              <a:rPr lang="es-ES" dirty="0" smtClean="0"/>
              <a:t>Guardamos un tiempo para iniciar el </a:t>
            </a:r>
            <a:r>
              <a:rPr lang="es-ES" dirty="0" err="1" smtClean="0"/>
              <a:t>timer</a:t>
            </a:r>
            <a:endParaRPr lang="es-ES" dirty="0" smtClean="0"/>
          </a:p>
          <a:p>
            <a:r>
              <a:rPr lang="es-ES" dirty="0" smtClean="0"/>
              <a:t>Restamos el tiempo actual menos el guardado</a:t>
            </a:r>
          </a:p>
          <a:p>
            <a:r>
              <a:rPr lang="es-ES" dirty="0" smtClean="0"/>
              <a:t>¿Es superior al tiempo que queremos esperar? </a:t>
            </a:r>
            <a:r>
              <a:rPr lang="es-ES" dirty="0" smtClean="0">
                <a:sym typeface="Wingdings" panose="05000000000000000000" pitchFamily="2" charset="2"/>
              </a:rPr>
              <a:t> Realizar la </a:t>
            </a:r>
            <a:r>
              <a:rPr lang="es-ES" smtClean="0">
                <a:sym typeface="Wingdings" panose="05000000000000000000" pitchFamily="2" charset="2"/>
              </a:rPr>
              <a:t>acción asociada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9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imágenes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Guardar una imagen de cada </a:t>
            </a:r>
            <a:r>
              <a:rPr lang="es-ES" dirty="0" err="1" smtClean="0"/>
              <a:t>frame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Dentro del método </a:t>
            </a:r>
            <a:r>
              <a:rPr lang="es-ES" dirty="0" err="1" smtClean="0"/>
              <a:t>draw</a:t>
            </a:r>
            <a:r>
              <a:rPr lang="es-ES" dirty="0" smtClean="0"/>
              <a:t> insertar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saveFrame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/output-####.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s-ES" dirty="0" smtClean="0"/>
              <a:t>	#### - número de </a:t>
            </a:r>
            <a:r>
              <a:rPr lang="es-ES" dirty="0" err="1" smtClean="0"/>
              <a:t>frame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Guardar una </a:t>
            </a:r>
            <a:r>
              <a:rPr lang="es-ES" dirty="0" err="1" smtClean="0"/>
              <a:t>sóla</a:t>
            </a:r>
            <a:r>
              <a:rPr lang="es-ES" dirty="0" smtClean="0"/>
              <a:t> imagen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saveFrame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(“dibujo.png”);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Soporta .</a:t>
            </a:r>
            <a:r>
              <a:rPr lang="es-ES" dirty="0" err="1" smtClean="0"/>
              <a:t>tif</a:t>
            </a:r>
            <a:r>
              <a:rPr lang="es-ES" dirty="0" smtClean="0"/>
              <a:t> sin comprimir, .</a:t>
            </a:r>
            <a:r>
              <a:rPr lang="es-ES" dirty="0" err="1" smtClean="0"/>
              <a:t>png</a:t>
            </a:r>
            <a:r>
              <a:rPr lang="es-ES" dirty="0" smtClean="0"/>
              <a:t> o .</a:t>
            </a:r>
            <a:r>
              <a:rPr lang="es-ES" dirty="0" err="1" smtClean="0"/>
              <a:t>jpg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7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Mostrar texto en pantalla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Declarar un objeto de tipo </a:t>
            </a:r>
            <a:r>
              <a:rPr lang="es-ES" dirty="0" err="1" smtClean="0"/>
              <a:t>Pfont</a:t>
            </a:r>
            <a:endParaRPr lang="es-ES" dirty="0" smtClean="0"/>
          </a:p>
          <a:p>
            <a:r>
              <a:rPr lang="es-ES" dirty="0" smtClean="0"/>
              <a:t>Crear el tipo de fuente, </a:t>
            </a:r>
            <a:r>
              <a:rPr lang="es-ES" dirty="0" err="1" smtClean="0"/>
              <a:t>especificanto</a:t>
            </a:r>
            <a:r>
              <a:rPr lang="es-ES" dirty="0" smtClean="0"/>
              <a:t> fuente, tamaño y anti-</a:t>
            </a:r>
            <a:r>
              <a:rPr lang="es-ES" dirty="0" err="1" smtClean="0"/>
              <a:t>aliasing</a:t>
            </a:r>
            <a:r>
              <a:rPr lang="es-ES" dirty="0"/>
              <a:t>: </a:t>
            </a:r>
            <a:r>
              <a:rPr lang="es-ES" dirty="0" err="1"/>
              <a:t>createFont</a:t>
            </a:r>
            <a:r>
              <a:rPr lang="es-ES" dirty="0"/>
              <a:t>("Arial",16,true);</a:t>
            </a:r>
            <a:endParaRPr lang="es-ES" dirty="0" smtClean="0"/>
          </a:p>
          <a:p>
            <a:r>
              <a:rPr lang="es-ES" dirty="0" smtClean="0"/>
              <a:t>Se puede especificar el color: </a:t>
            </a:r>
            <a:r>
              <a:rPr lang="es-ES" dirty="0" err="1" smtClean="0"/>
              <a:t>fill</a:t>
            </a:r>
            <a:r>
              <a:rPr lang="es-ES" dirty="0" smtClean="0"/>
              <a:t>(color);</a:t>
            </a:r>
          </a:p>
          <a:p>
            <a:r>
              <a:rPr lang="es-ES" dirty="0" smtClean="0"/>
              <a:t>Mostrar el texto, en unas coordenadas: </a:t>
            </a:r>
            <a:r>
              <a:rPr lang="es-ES" dirty="0" err="1" smtClean="0"/>
              <a:t>text</a:t>
            </a:r>
            <a:r>
              <a:rPr lang="es-ES" smtClean="0"/>
              <a:t>(cadena, x, y);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97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43" y="29076"/>
            <a:ext cx="3513145" cy="1371600"/>
          </a:xfrm>
          <a:solidFill>
            <a:schemeClr val="bg2">
              <a:lumMod val="90000"/>
              <a:alpha val="4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/>
              <a:t>Bocetos y </a:t>
            </a:r>
            <a:br>
              <a:rPr lang="es-ES" dirty="0"/>
            </a:br>
            <a:r>
              <a:rPr lang="es-ES" dirty="0"/>
              <a:t>prototipos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741952" y="2191172"/>
            <a:ext cx="2793065" cy="1224136"/>
          </a:xfrm>
        </p:spPr>
        <p:txBody>
          <a:bodyPr>
            <a:normAutofit/>
          </a:bodyPr>
          <a:lstStyle/>
          <a:p>
            <a:pPr algn="l"/>
            <a:r>
              <a:rPr lang="es-ES" sz="3600" i="1" dirty="0" err="1" smtClean="0"/>
              <a:t>Sketching</a:t>
            </a:r>
            <a:endParaRPr lang="es-ES" sz="3600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20688"/>
            <a:ext cx="5612464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7" y="0"/>
            <a:ext cx="78508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73" y="41176"/>
            <a:ext cx="2558511" cy="1155576"/>
          </a:xfrm>
          <a:solidFill>
            <a:schemeClr val="bg2">
              <a:lumMod val="90000"/>
              <a:alpha val="4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/>
              <a:t>Flexibilidad</a:t>
            </a:r>
          </a:p>
        </p:txBody>
      </p:sp>
    </p:spTree>
    <p:extLst>
      <p:ext uri="{BB962C8B-B14F-4D97-AF65-F5344CB8AC3E}">
        <p14:creationId xmlns:p14="http://schemas.microsoft.com/office/powerpoint/2010/main" val="39911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5" y="116632"/>
            <a:ext cx="3024336" cy="1371600"/>
          </a:xfrm>
          <a:solidFill>
            <a:schemeClr val="bg2">
              <a:lumMod val="90000"/>
              <a:alpha val="4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/>
              <a:t>¡Bien relacionado!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56520"/>
            <a:ext cx="8214282" cy="63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Libro básico para empezar con </a:t>
            </a:r>
            <a:r>
              <a:rPr lang="es-ES" dirty="0" err="1" smtClean="0"/>
              <a:t>Processing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12" y="2581630"/>
            <a:ext cx="2167616" cy="3338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LeftDown"/>
            <a:lightRig rig="threePt" dir="t"/>
          </a:scene3d>
          <a:sp3d extrusionH="165100">
            <a:extrusionClr>
              <a:schemeClr val="bg2"/>
            </a:extrusionClr>
          </a:sp3d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err="1" smtClean="0"/>
              <a:t>Getting</a:t>
            </a:r>
            <a:r>
              <a:rPr lang="es-ES" sz="2800" dirty="0" smtClean="0"/>
              <a:t> </a:t>
            </a:r>
            <a:r>
              <a:rPr lang="es-ES" sz="2800" dirty="0" err="1" smtClean="0"/>
              <a:t>Started</a:t>
            </a:r>
            <a:r>
              <a:rPr lang="es-ES" sz="2800" dirty="0" smtClean="0"/>
              <a:t> </a:t>
            </a:r>
            <a:r>
              <a:rPr lang="es-ES" sz="2800" dirty="0" err="1" smtClean="0"/>
              <a:t>with</a:t>
            </a:r>
            <a:r>
              <a:rPr lang="es-ES" sz="2800" dirty="0" smtClean="0"/>
              <a:t> </a:t>
            </a:r>
            <a:r>
              <a:rPr lang="es-ES" sz="2800" dirty="0" err="1" smtClean="0"/>
              <a:t>Processing</a:t>
            </a:r>
            <a:endParaRPr lang="es-ES" sz="2800" dirty="0" smtClean="0"/>
          </a:p>
          <a:p>
            <a:pPr marL="0" indent="0">
              <a:buNone/>
            </a:pPr>
            <a:r>
              <a:rPr lang="es-ES" sz="1800" dirty="0" smtClean="0"/>
              <a:t>2nd </a:t>
            </a:r>
            <a:r>
              <a:rPr lang="es-ES" sz="1800" dirty="0" err="1" smtClean="0"/>
              <a:t>edition</a:t>
            </a:r>
            <a:endParaRPr lang="es-ES" sz="1800" dirty="0" smtClean="0"/>
          </a:p>
          <a:p>
            <a:pPr marL="0" indent="0">
              <a:buNone/>
            </a:pPr>
            <a:r>
              <a:rPr lang="es-ES" i="1" dirty="0" err="1" smtClean="0"/>
              <a:t>Casey</a:t>
            </a:r>
            <a:r>
              <a:rPr lang="es-ES" i="1" dirty="0" smtClean="0"/>
              <a:t> Reas &amp; Ben </a:t>
            </a:r>
            <a:r>
              <a:rPr lang="es-ES" i="1" dirty="0" err="1" smtClean="0"/>
              <a:t>Fry</a:t>
            </a:r>
            <a:endParaRPr lang="es-ES" i="1" dirty="0" smtClean="0"/>
          </a:p>
          <a:p>
            <a:pPr marL="0" indent="0">
              <a:buNone/>
            </a:pPr>
            <a:r>
              <a:rPr lang="es-ES" dirty="0" err="1"/>
              <a:t>Maker</a:t>
            </a:r>
            <a:r>
              <a:rPr lang="es-ES" dirty="0"/>
              <a:t> Media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139952" y="6101912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https://processing.org/books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Quién ha creado y </a:t>
            </a:r>
            <a:br>
              <a:rPr lang="es-ES" dirty="0" smtClean="0"/>
            </a:br>
            <a:r>
              <a:rPr lang="es-ES" dirty="0" smtClean="0"/>
              <a:t>dónde encuentro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3000" dirty="0" smtClean="0">
                <a:hlinkClick r:id="rId2"/>
              </a:rPr>
              <a:t>processing.org</a:t>
            </a:r>
            <a:endParaRPr lang="es-ES" sz="3000" dirty="0" smtClean="0"/>
          </a:p>
          <a:p>
            <a:pPr marL="457200" lvl="1" indent="0">
              <a:buNone/>
            </a:pPr>
            <a:r>
              <a:rPr lang="es-ES" dirty="0" smtClean="0"/>
              <a:t>Descarga</a:t>
            </a:r>
          </a:p>
          <a:p>
            <a:pPr marL="457200" lvl="1" indent="0">
              <a:buNone/>
            </a:pPr>
            <a:r>
              <a:rPr lang="es-ES" dirty="0" smtClean="0"/>
              <a:t>Tutoriales</a:t>
            </a:r>
          </a:p>
          <a:p>
            <a:pPr marL="457200" lvl="1" indent="0">
              <a:buNone/>
            </a:pPr>
            <a:r>
              <a:rPr lang="es-ES" dirty="0" smtClean="0"/>
              <a:t>Referencia</a:t>
            </a:r>
          </a:p>
          <a:p>
            <a:pPr marL="0" indent="0">
              <a:buNone/>
            </a:pPr>
            <a:r>
              <a:rPr lang="es-ES" dirty="0" smtClean="0"/>
              <a:t>Lenguaje </a:t>
            </a:r>
            <a:r>
              <a:rPr lang="es-ES" dirty="0"/>
              <a:t>de programación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trabajar con </a:t>
            </a:r>
            <a:r>
              <a:rPr lang="es-ES" sz="3300" b="1" dirty="0" smtClean="0">
                <a:solidFill>
                  <a:schemeClr val="accent5"/>
                </a:solidFill>
              </a:rPr>
              <a:t>imágenes, </a:t>
            </a:r>
            <a:r>
              <a:rPr lang="es-ES" sz="3300" b="1" dirty="0">
                <a:solidFill>
                  <a:schemeClr val="accent5"/>
                </a:solidFill>
              </a:rPr>
              <a:t>animaciones e interacciones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err="1"/>
              <a:t>Processing</a:t>
            </a:r>
            <a:r>
              <a:rPr lang="es-ES" dirty="0"/>
              <a:t> es un proyecto abierto iniciado por Ben </a:t>
            </a:r>
            <a:r>
              <a:rPr lang="es-ES" dirty="0" err="1"/>
              <a:t>Fry</a:t>
            </a:r>
            <a:r>
              <a:rPr lang="es-ES" dirty="0"/>
              <a:t> y </a:t>
            </a:r>
            <a:r>
              <a:rPr lang="es-ES" dirty="0" err="1"/>
              <a:t>Casey</a:t>
            </a:r>
            <a:r>
              <a:rPr lang="es-ES" dirty="0"/>
              <a:t> Reas </a:t>
            </a:r>
            <a:r>
              <a:rPr lang="es-ES" dirty="0" smtClean="0"/>
              <a:t>del </a:t>
            </a:r>
            <a:r>
              <a:rPr lang="es-ES" dirty="0"/>
              <a:t>Grupo de Estética y Computación del </a:t>
            </a:r>
            <a:r>
              <a:rPr lang="es-ES" sz="3000" b="1" dirty="0">
                <a:solidFill>
                  <a:schemeClr val="accent5"/>
                </a:solidFill>
              </a:rPr>
              <a:t>Media </a:t>
            </a:r>
            <a:r>
              <a:rPr lang="es-ES" sz="3000" b="1" dirty="0" err="1">
                <a:solidFill>
                  <a:schemeClr val="accent5"/>
                </a:solidFill>
              </a:rPr>
              <a:t>Lab</a:t>
            </a:r>
            <a:r>
              <a:rPr lang="es-ES" sz="3000" b="1" dirty="0">
                <a:solidFill>
                  <a:schemeClr val="accent5"/>
                </a:solidFill>
              </a:rPr>
              <a:t> del MIT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3" y="2060848"/>
            <a:ext cx="3810532" cy="4572638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Development </a:t>
            </a:r>
            <a:r>
              <a:rPr lang="en-US" dirty="0" smtClean="0"/>
              <a:t>Environment (PDE)</a:t>
            </a:r>
            <a:endParaRPr lang="es-ES" dirty="0"/>
          </a:p>
        </p:txBody>
      </p:sp>
      <p:sp>
        <p:nvSpPr>
          <p:cNvPr id="6" name="5 Llamada con línea 1"/>
          <p:cNvSpPr/>
          <p:nvPr/>
        </p:nvSpPr>
        <p:spPr>
          <a:xfrm>
            <a:off x="5076056" y="2060848"/>
            <a:ext cx="1584176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Barra herramientas</a:t>
            </a:r>
            <a:endParaRPr lang="es-ES" dirty="0"/>
          </a:p>
        </p:txBody>
      </p:sp>
      <p:sp>
        <p:nvSpPr>
          <p:cNvPr id="7" name="6 Llamada con línea 1"/>
          <p:cNvSpPr/>
          <p:nvPr/>
        </p:nvSpPr>
        <p:spPr>
          <a:xfrm>
            <a:off x="5004048" y="3140968"/>
            <a:ext cx="1440160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Editor de código</a:t>
            </a:r>
            <a:endParaRPr lang="es-ES" dirty="0"/>
          </a:p>
        </p:txBody>
      </p:sp>
      <p:sp>
        <p:nvSpPr>
          <p:cNvPr id="8" name="7 Llamada con línea 1"/>
          <p:cNvSpPr/>
          <p:nvPr/>
        </p:nvSpPr>
        <p:spPr>
          <a:xfrm>
            <a:off x="5220072" y="4941168"/>
            <a:ext cx="1440160" cy="648072"/>
          </a:xfrm>
          <a:prstGeom prst="borderCallout1">
            <a:avLst>
              <a:gd name="adj1" fmla="val 80253"/>
              <a:gd name="adj2" fmla="val -9147"/>
              <a:gd name="adj3" fmla="val 130884"/>
              <a:gd name="adj4" fmla="val -6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de mensajes</a:t>
            </a:r>
            <a:endParaRPr lang="es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004048" y="5949280"/>
            <a:ext cx="1440160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Consola</a:t>
            </a:r>
            <a:endParaRPr lang="es-ES" dirty="0"/>
          </a:p>
        </p:txBody>
      </p:sp>
      <p:pic>
        <p:nvPicPr>
          <p:cNvPr id="3074" name="Picture 2" descr="C:\Users\juanrp\Documents\My Dropbox\uniovi\asignaturas\Informática audiovisual\practicas\processing\img\ventana dis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43" y="1628800"/>
            <a:ext cx="12763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Llamada con línea 1"/>
          <p:cNvSpPr/>
          <p:nvPr/>
        </p:nvSpPr>
        <p:spPr>
          <a:xfrm>
            <a:off x="7215143" y="3645024"/>
            <a:ext cx="1440160" cy="648072"/>
          </a:xfrm>
          <a:prstGeom prst="borderCallout1">
            <a:avLst>
              <a:gd name="adj1" fmla="val -21046"/>
              <a:gd name="adj2" fmla="val 26669"/>
              <a:gd name="adj3" fmla="val -104570"/>
              <a:gd name="adj4" fmla="val 1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Ventana </a:t>
            </a:r>
            <a:r>
              <a:rPr lang="es-ES" dirty="0" err="1" smtClean="0"/>
              <a:t>display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5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43" y="1556792"/>
            <a:ext cx="1257300" cy="1476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6" y="1144897"/>
            <a:ext cx="4629150" cy="5648325"/>
          </a:xfrm>
          <a:prstGeom prst="rect">
            <a:avLst/>
          </a:prstGeom>
        </p:spPr>
      </p:pic>
      <p:sp>
        <p:nvSpPr>
          <p:cNvPr id="6" name="5 Llamada con línea 1"/>
          <p:cNvSpPr/>
          <p:nvPr/>
        </p:nvSpPr>
        <p:spPr>
          <a:xfrm>
            <a:off x="5148064" y="1758742"/>
            <a:ext cx="1584176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Barra herramientas</a:t>
            </a:r>
            <a:endParaRPr lang="es-ES" dirty="0"/>
          </a:p>
        </p:txBody>
      </p:sp>
      <p:sp>
        <p:nvSpPr>
          <p:cNvPr id="7" name="6 Llamada con línea 1"/>
          <p:cNvSpPr/>
          <p:nvPr/>
        </p:nvSpPr>
        <p:spPr>
          <a:xfrm>
            <a:off x="5004048" y="3140968"/>
            <a:ext cx="1440160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Editor de código</a:t>
            </a:r>
            <a:endParaRPr lang="es-ES" dirty="0"/>
          </a:p>
        </p:txBody>
      </p:sp>
      <p:sp>
        <p:nvSpPr>
          <p:cNvPr id="8" name="7 Llamada con línea 1"/>
          <p:cNvSpPr/>
          <p:nvPr/>
        </p:nvSpPr>
        <p:spPr>
          <a:xfrm>
            <a:off x="5148064" y="4869160"/>
            <a:ext cx="1440160" cy="648072"/>
          </a:xfrm>
          <a:prstGeom prst="borderCallout1">
            <a:avLst>
              <a:gd name="adj1" fmla="val 80253"/>
              <a:gd name="adj2" fmla="val -9147"/>
              <a:gd name="adj3" fmla="val 130884"/>
              <a:gd name="adj4" fmla="val -63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Área de mensajes</a:t>
            </a:r>
            <a:endParaRPr lang="es-ES" dirty="0"/>
          </a:p>
        </p:txBody>
      </p:sp>
      <p:sp>
        <p:nvSpPr>
          <p:cNvPr id="9" name="8 Llamada con línea 1"/>
          <p:cNvSpPr/>
          <p:nvPr/>
        </p:nvSpPr>
        <p:spPr>
          <a:xfrm>
            <a:off x="5004048" y="5949280"/>
            <a:ext cx="1440160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Consola</a:t>
            </a:r>
            <a:endParaRPr lang="es-ES" dirty="0"/>
          </a:p>
        </p:txBody>
      </p:sp>
      <p:sp>
        <p:nvSpPr>
          <p:cNvPr id="11" name="10 Llamada con línea 1"/>
          <p:cNvSpPr/>
          <p:nvPr/>
        </p:nvSpPr>
        <p:spPr>
          <a:xfrm>
            <a:off x="7215143" y="3645024"/>
            <a:ext cx="1440160" cy="648072"/>
          </a:xfrm>
          <a:prstGeom prst="borderCallout1">
            <a:avLst>
              <a:gd name="adj1" fmla="val -21046"/>
              <a:gd name="adj2" fmla="val 26669"/>
              <a:gd name="adj3" fmla="val -104570"/>
              <a:gd name="adj4" fmla="val 1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Ventana </a:t>
            </a:r>
            <a:r>
              <a:rPr lang="es-ES" dirty="0" err="1" smtClean="0"/>
              <a:t>display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65901" y="27111"/>
            <a:ext cx="5678099" cy="116964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Development </a:t>
            </a:r>
            <a:r>
              <a:rPr lang="en-US" dirty="0" smtClean="0"/>
              <a:t>Environment (PDE) v3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7" y="1145365"/>
            <a:ext cx="4629150" cy="5648325"/>
          </a:xfrm>
          <a:prstGeom prst="rect">
            <a:avLst/>
          </a:prstGeom>
        </p:spPr>
      </p:pic>
      <p:sp>
        <p:nvSpPr>
          <p:cNvPr id="12" name="8 Llamada con línea 1"/>
          <p:cNvSpPr/>
          <p:nvPr/>
        </p:nvSpPr>
        <p:spPr>
          <a:xfrm>
            <a:off x="5156448" y="6101680"/>
            <a:ext cx="1440160" cy="648072"/>
          </a:xfrm>
          <a:prstGeom prst="borderCallout1">
            <a:avLst>
              <a:gd name="adj1" fmla="val 18750"/>
              <a:gd name="adj2" fmla="val -8333"/>
              <a:gd name="adj3" fmla="val 22054"/>
              <a:gd name="adj4" fmla="val -5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Panel de errores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3" y="1153981"/>
            <a:ext cx="4620694" cy="55993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293" y="2082778"/>
            <a:ext cx="2876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Cuál es el “hola mundo” de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Un programa en </a:t>
            </a:r>
            <a:r>
              <a:rPr lang="es-ES" dirty="0" err="1" smtClean="0"/>
              <a:t>Processing</a:t>
            </a:r>
            <a:r>
              <a:rPr lang="es-ES" dirty="0" smtClean="0"/>
              <a:t> se llama </a:t>
            </a:r>
            <a:r>
              <a:rPr lang="es-ES" sz="2800" b="1" dirty="0">
                <a:solidFill>
                  <a:schemeClr val="accent5"/>
                </a:solidFill>
              </a:rPr>
              <a:t>sketch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La carpeta por defecto </a:t>
            </a:r>
            <a:r>
              <a:rPr lang="es-ES" dirty="0" err="1" smtClean="0"/>
              <a:t>sketchbook</a:t>
            </a:r>
            <a:r>
              <a:rPr lang="es-ES" dirty="0" smtClean="0"/>
              <a:t> (</a:t>
            </a:r>
            <a:r>
              <a:rPr lang="es-ES" i="1" dirty="0" smtClean="0"/>
              <a:t>file&gt;</a:t>
            </a:r>
            <a:r>
              <a:rPr lang="es-ES" i="1" dirty="0" err="1" smtClean="0"/>
              <a:t>preferences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ellipse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(50, 50, 55, 55);</a:t>
            </a:r>
          </a:p>
          <a:p>
            <a:pPr marL="0" indent="0">
              <a:buNone/>
            </a:pPr>
            <a:r>
              <a:rPr lang="es-ES" dirty="0" smtClean="0"/>
              <a:t>Sketch estático, permite crear una imagen simple sin animación ni interacción.</a:t>
            </a:r>
          </a:p>
          <a:p>
            <a:r>
              <a:rPr lang="es-ES" dirty="0" smtClean="0"/>
              <a:t>Ayuda: </a:t>
            </a:r>
            <a:r>
              <a:rPr lang="es-ES" i="1" dirty="0" err="1" smtClean="0"/>
              <a:t>help</a:t>
            </a:r>
            <a:r>
              <a:rPr lang="es-ES" i="1" dirty="0" smtClean="0"/>
              <a:t> &gt; </a:t>
            </a:r>
            <a:r>
              <a:rPr lang="es-ES" i="1" dirty="0" err="1" smtClean="0"/>
              <a:t>reference</a:t>
            </a:r>
            <a:endParaRPr lang="es-ES" i="1" dirty="0" smtClean="0"/>
          </a:p>
          <a:p>
            <a:r>
              <a:rPr lang="es-ES" dirty="0" smtClean="0"/>
              <a:t>Ejemplos: </a:t>
            </a:r>
            <a:r>
              <a:rPr lang="es-ES" i="1" dirty="0"/>
              <a:t>File&gt;</a:t>
            </a:r>
            <a:r>
              <a:rPr lang="es-ES" i="1" dirty="0" err="1"/>
              <a:t>Examples</a:t>
            </a:r>
            <a:r>
              <a:rPr lang="es-ES" i="1" dirty="0"/>
              <a:t>&gt;</a:t>
            </a:r>
            <a:r>
              <a:rPr lang="es-ES" i="1" dirty="0" err="1"/>
              <a:t>Basics</a:t>
            </a:r>
            <a:r>
              <a:rPr lang="es-ES" i="1" dirty="0"/>
              <a:t>&gt;</a:t>
            </a:r>
            <a:r>
              <a:rPr lang="es-ES" i="1" dirty="0" err="1"/>
              <a:t>Form</a:t>
            </a:r>
            <a:r>
              <a:rPr lang="es-ES" i="1" dirty="0"/>
              <a:t>&gt;</a:t>
            </a:r>
            <a:r>
              <a:rPr lang="es-ES" i="1" dirty="0" err="1"/>
              <a:t>Shape</a:t>
            </a:r>
            <a:r>
              <a:rPr lang="es-ES" i="1" dirty="0"/>
              <a:t> </a:t>
            </a:r>
            <a:r>
              <a:rPr lang="es-ES" i="1" dirty="0" err="1"/>
              <a:t>Primitives</a:t>
            </a:r>
            <a:endParaRPr lang="es-ES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2438401"/>
            <a:ext cx="942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1284</TotalTime>
  <Words>625</Words>
  <Application>Microsoft Office PowerPoint</Application>
  <PresentationFormat>Presentación en pantalla (4:3)</PresentationFormat>
  <Paragraphs>116</Paragraphs>
  <Slides>19</Slides>
  <Notes>3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Verdana</vt:lpstr>
      <vt:lpstr>Wingdings</vt:lpstr>
      <vt:lpstr>Parallax</vt:lpstr>
      <vt:lpstr>Processing</vt:lpstr>
      <vt:lpstr>Bocetos y  prototipos</vt:lpstr>
      <vt:lpstr>Flexibilidad</vt:lpstr>
      <vt:lpstr>¡Bien relacionado!</vt:lpstr>
      <vt:lpstr>Libro básico para empezar con Processing</vt:lpstr>
      <vt:lpstr>Quién ha creado y  dónde encuentro Processing</vt:lpstr>
      <vt:lpstr>Processing Development Environment (PDE)</vt:lpstr>
      <vt:lpstr>Processing Development Environment (PDE) v3</vt:lpstr>
      <vt:lpstr>Cuál es el “hola mundo” de Processing</vt:lpstr>
      <vt:lpstr>Dibujando figuras planas</vt:lpstr>
      <vt:lpstr>Sistema de referencia</vt:lpstr>
      <vt:lpstr>Colores en cualquier sitio</vt:lpstr>
      <vt:lpstr>Colores</vt:lpstr>
      <vt:lpstr>Incorporando dinamismo</vt:lpstr>
      <vt:lpstr>Sketch interactivos</vt:lpstr>
      <vt:lpstr>Permitiendo la interacción</vt:lpstr>
      <vt:lpstr>Timers para lanzar eventos de tiempo</vt:lpstr>
      <vt:lpstr>Guardar imágenes</vt:lpstr>
      <vt:lpstr>Mostrar texto en pantalla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juanrp</dc:creator>
  <cp:lastModifiedBy>juanrp</cp:lastModifiedBy>
  <cp:revision>50</cp:revision>
  <dcterms:created xsi:type="dcterms:W3CDTF">2012-11-19T08:44:50Z</dcterms:created>
  <dcterms:modified xsi:type="dcterms:W3CDTF">2016-10-12T22:12:17Z</dcterms:modified>
</cp:coreProperties>
</file>