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22"/>
  </p:notesMasterIdLst>
  <p:sldIdLst>
    <p:sldId id="256" r:id="rId2"/>
    <p:sldId id="257" r:id="rId3"/>
    <p:sldId id="258" r:id="rId4"/>
    <p:sldId id="276" r:id="rId5"/>
    <p:sldId id="259"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2236" autoAdjust="0"/>
  </p:normalViewPr>
  <p:slideViewPr>
    <p:cSldViewPr>
      <p:cViewPr varScale="1">
        <p:scale>
          <a:sx n="62" d="100"/>
          <a:sy n="62" d="100"/>
        </p:scale>
        <p:origin x="1277"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A503F-7D0E-4B1C-92B8-5032287D9379}" type="datetimeFigureOut">
              <a:rPr lang="es-ES" smtClean="0"/>
              <a:t>29/11/2020</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0BE15-81A3-45EC-AFFF-B99D7FA278F9}" type="slidenum">
              <a:rPr lang="es-ES" smtClean="0"/>
              <a:t>‹Nº›</a:t>
            </a:fld>
            <a:endParaRPr lang="es-ES"/>
          </a:p>
        </p:txBody>
      </p:sp>
    </p:spTree>
    <p:extLst>
      <p:ext uri="{BB962C8B-B14F-4D97-AF65-F5344CB8AC3E}">
        <p14:creationId xmlns:p14="http://schemas.microsoft.com/office/powerpoint/2010/main" val="402126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Buenas tardes a todos, mi nombre es Marcos Matilla y hoy estoy aquí para hablaros acerca de las Big Data </a:t>
            </a:r>
            <a:r>
              <a:rPr lang="es-ES" dirty="0" err="1"/>
              <a:t>Ethics</a:t>
            </a:r>
            <a:r>
              <a:rPr lang="es-ES" dirty="0"/>
              <a:t>.</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1</a:t>
            </a:fld>
            <a:endParaRPr lang="es-ES"/>
          </a:p>
        </p:txBody>
      </p:sp>
    </p:spTree>
    <p:extLst>
      <p:ext uri="{BB962C8B-B14F-4D97-AF65-F5344CB8AC3E}">
        <p14:creationId xmlns:p14="http://schemas.microsoft.com/office/powerpoint/2010/main" val="2581391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dar un recorrido por grandes y sonadas noticias relacionadas con la Big Data.</a:t>
            </a:r>
          </a:p>
          <a:p>
            <a:endParaRPr lang="es-ES" dirty="0"/>
          </a:p>
          <a:p>
            <a:r>
              <a:rPr lang="es-ES" dirty="0"/>
              <a:t>Un caso muy sonado fue el de Edward Snowden, el hombre que como dicen los titulares reveló el espionaje masivo de Estados Unidos. Edward Snowden </a:t>
            </a:r>
            <a:r>
              <a:rPr lang="es-ES" b="0" i="0" dirty="0">
                <a:solidFill>
                  <a:srgbClr val="202122"/>
                </a:solidFill>
                <a:effectLst/>
                <a:latin typeface="Arial" panose="020B0604020202020204" pitchFamily="34" charset="0"/>
              </a:rPr>
              <a:t>es un consultor tecnológico </a:t>
            </a:r>
            <a:r>
              <a:rPr lang="es-ES" b="0" i="0" u="none" strike="noStrike" dirty="0">
                <a:solidFill>
                  <a:srgbClr val="0B0080"/>
                </a:solidFill>
                <a:effectLst/>
                <a:latin typeface="Arial" panose="020B0604020202020204" pitchFamily="34" charset="0"/>
              </a:rPr>
              <a:t>estadounidense</a:t>
            </a:r>
            <a:r>
              <a:rPr lang="es-ES" b="0" i="0" dirty="0">
                <a:solidFill>
                  <a:srgbClr val="202122"/>
                </a:solidFill>
                <a:effectLst/>
                <a:latin typeface="Arial" panose="020B0604020202020204" pitchFamily="34" charset="0"/>
              </a:rPr>
              <a:t>, </a:t>
            </a:r>
            <a:r>
              <a:rPr lang="es-ES" b="0" i="0" u="none" strike="noStrike" dirty="0">
                <a:solidFill>
                  <a:srgbClr val="0B0080"/>
                </a:solidFill>
                <a:effectLst/>
                <a:latin typeface="Arial" panose="020B0604020202020204" pitchFamily="34" charset="0"/>
              </a:rPr>
              <a:t>informante</a:t>
            </a:r>
            <a:r>
              <a:rPr lang="es-ES" b="0" i="0" dirty="0">
                <a:solidFill>
                  <a:srgbClr val="202122"/>
                </a:solidFill>
                <a:effectLst/>
                <a:latin typeface="Arial" panose="020B0604020202020204" pitchFamily="34" charset="0"/>
              </a:rPr>
              <a:t>, antiguo empleado de la </a:t>
            </a:r>
            <a:r>
              <a:rPr lang="es-ES" b="0" i="0" u="none" strike="noStrike" dirty="0">
                <a:solidFill>
                  <a:srgbClr val="0B0080"/>
                </a:solidFill>
                <a:effectLst/>
                <a:latin typeface="Arial" panose="020B0604020202020204" pitchFamily="34" charset="0"/>
              </a:rPr>
              <a:t>Agencia Central de Inteligencia</a:t>
            </a:r>
            <a:r>
              <a:rPr lang="es-ES" b="0" i="0" dirty="0">
                <a:solidFill>
                  <a:srgbClr val="202122"/>
                </a:solidFill>
                <a:effectLst/>
                <a:latin typeface="Arial" panose="020B0604020202020204" pitchFamily="34" charset="0"/>
              </a:rPr>
              <a:t> (CIA) y de la </a:t>
            </a:r>
            <a:r>
              <a:rPr lang="es-ES" b="0" i="0" u="none" strike="noStrike" dirty="0">
                <a:solidFill>
                  <a:srgbClr val="0B0080"/>
                </a:solidFill>
                <a:effectLst/>
                <a:latin typeface="Arial" panose="020B0604020202020204" pitchFamily="34" charset="0"/>
              </a:rPr>
              <a:t>Agencia de Seguridad Nacional</a:t>
            </a:r>
            <a:r>
              <a:rPr lang="es-ES" b="0" i="0" u="none" strike="noStrike" dirty="0">
                <a:solidFill>
                  <a:srgbClr val="202122"/>
                </a:solidFill>
                <a:effectLst/>
                <a:latin typeface="Arial" panose="020B0604020202020204" pitchFamily="34" charset="0"/>
              </a:rPr>
              <a:t> </a:t>
            </a:r>
            <a:r>
              <a:rPr lang="es-ES" b="0" i="0" dirty="0">
                <a:solidFill>
                  <a:srgbClr val="202122"/>
                </a:solidFill>
                <a:effectLst/>
                <a:latin typeface="Arial" panose="020B0604020202020204" pitchFamily="34" charset="0"/>
              </a:rPr>
              <a:t>(NSA).</a:t>
            </a:r>
          </a:p>
          <a:p>
            <a:endParaRPr lang="es-ES" b="0" i="0" dirty="0">
              <a:solidFill>
                <a:srgbClr val="202122"/>
              </a:solidFill>
              <a:effectLst/>
              <a:latin typeface="Arial" panose="020B0604020202020204" pitchFamily="34" charset="0"/>
            </a:endParaRPr>
          </a:p>
          <a:p>
            <a:r>
              <a:rPr lang="es-ES" b="0" i="0" dirty="0">
                <a:solidFill>
                  <a:srgbClr val="202122"/>
                </a:solidFill>
                <a:effectLst/>
                <a:latin typeface="Arial" panose="020B0604020202020204" pitchFamily="34" charset="0"/>
              </a:rPr>
              <a:t>En junio de 2013, a través de los periódicos </a:t>
            </a:r>
            <a:r>
              <a:rPr lang="es-ES" b="0" i="1" u="none" strike="noStrike" dirty="0" err="1">
                <a:solidFill>
                  <a:srgbClr val="0B0080"/>
                </a:solidFill>
                <a:effectLst/>
                <a:latin typeface="Arial" panose="020B0604020202020204" pitchFamily="34" charset="0"/>
              </a:rPr>
              <a:t>The</a:t>
            </a:r>
            <a:r>
              <a:rPr lang="es-ES" b="0" i="1" u="none" strike="noStrike" dirty="0">
                <a:solidFill>
                  <a:srgbClr val="0B0080"/>
                </a:solidFill>
                <a:effectLst/>
                <a:latin typeface="Arial" panose="020B0604020202020204" pitchFamily="34" charset="0"/>
              </a:rPr>
              <a:t> Guardian</a:t>
            </a:r>
            <a:r>
              <a:rPr lang="es-ES" b="0" i="0" dirty="0">
                <a:solidFill>
                  <a:srgbClr val="202122"/>
                </a:solidFill>
                <a:effectLst/>
                <a:latin typeface="Arial" panose="020B0604020202020204" pitchFamily="34" charset="0"/>
              </a:rPr>
              <a:t> y </a:t>
            </a:r>
            <a:r>
              <a:rPr lang="es-ES" b="0" i="1" u="none" strike="noStrike" dirty="0" err="1">
                <a:solidFill>
                  <a:srgbClr val="0B0080"/>
                </a:solidFill>
                <a:effectLst/>
                <a:latin typeface="Arial" panose="020B0604020202020204" pitchFamily="34" charset="0"/>
              </a:rPr>
              <a:t>The</a:t>
            </a:r>
            <a:r>
              <a:rPr lang="es-ES" b="0" i="1" u="none" strike="noStrike" dirty="0">
                <a:solidFill>
                  <a:srgbClr val="0B0080"/>
                </a:solidFill>
                <a:effectLst/>
                <a:latin typeface="Arial" panose="020B0604020202020204" pitchFamily="34" charset="0"/>
              </a:rPr>
              <a:t> Washington Post</a:t>
            </a:r>
            <a:r>
              <a:rPr lang="es-ES" b="0" i="0" dirty="0">
                <a:solidFill>
                  <a:srgbClr val="202122"/>
                </a:solidFill>
                <a:effectLst/>
                <a:latin typeface="Arial" panose="020B0604020202020204" pitchFamily="34" charset="0"/>
              </a:rPr>
              <a:t>, Snowden hizo públicos documentos </a:t>
            </a:r>
            <a:r>
              <a:rPr lang="es-ES" b="0" i="0" u="none" strike="noStrike" dirty="0">
                <a:solidFill>
                  <a:srgbClr val="0B0080"/>
                </a:solidFill>
                <a:effectLst/>
                <a:latin typeface="Arial" panose="020B0604020202020204" pitchFamily="34" charset="0"/>
              </a:rPr>
              <a:t>clasificados como alto secreto</a:t>
            </a:r>
            <a:r>
              <a:rPr lang="es-ES" b="0" i="0" u="none" strike="noStrike" dirty="0">
                <a:solidFill>
                  <a:srgbClr val="202122"/>
                </a:solidFill>
                <a:effectLst/>
                <a:latin typeface="Arial" panose="020B0604020202020204" pitchFamily="34" charset="0"/>
              </a:rPr>
              <a:t> </a:t>
            </a:r>
            <a:r>
              <a:rPr lang="es-ES" b="0" i="0" dirty="0">
                <a:solidFill>
                  <a:srgbClr val="202122"/>
                </a:solidFill>
                <a:effectLst/>
                <a:latin typeface="Arial" panose="020B0604020202020204" pitchFamily="34" charset="0"/>
              </a:rPr>
              <a:t>sobre varios programas de la NSA, incluyendo los programas de </a:t>
            </a:r>
            <a:r>
              <a:rPr lang="es-ES" b="0" i="0" u="none" strike="noStrike" dirty="0">
                <a:solidFill>
                  <a:srgbClr val="0B0080"/>
                </a:solidFill>
                <a:effectLst/>
                <a:latin typeface="Arial" panose="020B0604020202020204" pitchFamily="34" charset="0"/>
              </a:rPr>
              <a:t>vigilancia masiva</a:t>
            </a:r>
            <a:r>
              <a:rPr lang="es-ES" b="0" i="0" dirty="0">
                <a:solidFill>
                  <a:srgbClr val="202122"/>
                </a:solidFill>
                <a:effectLst/>
                <a:latin typeface="Arial" panose="020B0604020202020204" pitchFamily="34" charset="0"/>
              </a:rPr>
              <a:t> </a:t>
            </a:r>
            <a:r>
              <a:rPr lang="es-ES" b="0" i="0" u="none" strike="noStrike" dirty="0">
                <a:solidFill>
                  <a:srgbClr val="0B0080"/>
                </a:solidFill>
                <a:effectLst/>
                <a:latin typeface="Arial" panose="020B0604020202020204" pitchFamily="34" charset="0"/>
              </a:rPr>
              <a:t>PRISM</a:t>
            </a:r>
            <a:r>
              <a:rPr lang="es-ES" b="0" i="0" dirty="0">
                <a:solidFill>
                  <a:srgbClr val="202122"/>
                </a:solidFill>
                <a:effectLst/>
                <a:latin typeface="Arial" panose="020B0604020202020204" pitchFamily="34" charset="0"/>
              </a:rPr>
              <a:t> y </a:t>
            </a:r>
            <a:r>
              <a:rPr lang="es-ES" b="0" i="0" u="none" strike="noStrike" dirty="0" err="1">
                <a:solidFill>
                  <a:srgbClr val="0B0080"/>
                </a:solidFill>
                <a:effectLst/>
                <a:latin typeface="Arial" panose="020B0604020202020204" pitchFamily="34" charset="0"/>
              </a:rPr>
              <a:t>XKeyscore</a:t>
            </a:r>
            <a:r>
              <a:rPr lang="es-ES" b="0" i="0" dirty="0">
                <a:solidFill>
                  <a:srgbClr val="202122"/>
                </a:solidFill>
                <a:effectLst/>
                <a:latin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E380BE15-81A3-45EC-AFFF-B99D7FA278F9}" type="slidenum">
              <a:rPr lang="es-ES" smtClean="0"/>
              <a:t>10</a:t>
            </a:fld>
            <a:endParaRPr lang="es-ES"/>
          </a:p>
        </p:txBody>
      </p:sp>
    </p:spTree>
    <p:extLst>
      <p:ext uri="{BB962C8B-B14F-4D97-AF65-F5344CB8AC3E}">
        <p14:creationId xmlns:p14="http://schemas.microsoft.com/office/powerpoint/2010/main" val="317812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los Países Bajos, ING Bank hizo una declaración pública sobre sus intenciones en torno al uso de datos</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11</a:t>
            </a:fld>
            <a:endParaRPr lang="es-ES"/>
          </a:p>
        </p:txBody>
      </p:sp>
    </p:spTree>
    <p:extLst>
      <p:ext uri="{BB962C8B-B14F-4D97-AF65-F5344CB8AC3E}">
        <p14:creationId xmlns:p14="http://schemas.microsoft.com/office/powerpoint/2010/main" val="3482958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escándalo de datos de Facebook-Cambridge </a:t>
            </a:r>
            <a:r>
              <a:rPr lang="es-ES" dirty="0" err="1"/>
              <a:t>Analytica</a:t>
            </a:r>
            <a:r>
              <a:rPr lang="es-ES" dirty="0"/>
              <a:t> fue un incidente en el que Cambridge </a:t>
            </a:r>
            <a:r>
              <a:rPr lang="es-ES" dirty="0" err="1"/>
              <a:t>Analytica</a:t>
            </a:r>
            <a:r>
              <a:rPr lang="es-ES" dirty="0"/>
              <a:t> adquirió datos personales de millones de usuarios de Facebook sin el consentimiento de los individuos, principalmente para ser utilizados con fines publicitarios políticos.</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12</a:t>
            </a:fld>
            <a:endParaRPr lang="es-ES"/>
          </a:p>
        </p:txBody>
      </p:sp>
    </p:spTree>
    <p:extLst>
      <p:ext uri="{BB962C8B-B14F-4D97-AF65-F5344CB8AC3E}">
        <p14:creationId xmlns:p14="http://schemas.microsoft.com/office/powerpoint/2010/main" val="2274057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podemos ver, Facebook es reincidente también en sus errores con la protección de datos. Con dichos errores se ha enfrentado con multas millonarias</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13</a:t>
            </a:fld>
            <a:endParaRPr lang="es-ES"/>
          </a:p>
        </p:txBody>
      </p:sp>
    </p:spTree>
    <p:extLst>
      <p:ext uri="{BB962C8B-B14F-4D97-AF65-F5344CB8AC3E}">
        <p14:creationId xmlns:p14="http://schemas.microsoft.com/office/powerpoint/2010/main" val="1337218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Respecto al rol que toman las instituciones, vamos a hablar de los estados nacionales y de los bancos.</a:t>
            </a:r>
          </a:p>
          <a:p>
            <a:endParaRPr lang="es-ES" dirty="0"/>
          </a:p>
          <a:p>
            <a:r>
              <a:rPr lang="es-ES" dirty="0"/>
              <a:t>Vamos a empezar hablando de los estados nacionales.</a:t>
            </a:r>
          </a:p>
          <a:p>
            <a:endParaRPr lang="es-ES" b="0" i="0" dirty="0">
              <a:solidFill>
                <a:srgbClr val="202124"/>
              </a:solidFill>
              <a:effectLst/>
              <a:latin typeface="arial" panose="020B0604020202020204" pitchFamily="34" charset="0"/>
            </a:endParaRPr>
          </a:p>
          <a:p>
            <a:r>
              <a:rPr lang="es-ES" b="0" i="0" dirty="0">
                <a:solidFill>
                  <a:srgbClr val="202124"/>
                </a:solidFill>
                <a:effectLst/>
                <a:latin typeface="arial" panose="020B0604020202020204" pitchFamily="34" charset="0"/>
              </a:rPr>
              <a:t>La cuestión de la soberanía de los datos se agudizó cuando Edward Snowden filtró información del gobierno de Estados Unidos sobre varios gobiernos e individuos a los que el gobierno de </a:t>
            </a:r>
          </a:p>
          <a:p>
            <a:r>
              <a:rPr lang="es-ES" b="0" i="0" dirty="0">
                <a:solidFill>
                  <a:srgbClr val="202124"/>
                </a:solidFill>
                <a:effectLst/>
                <a:latin typeface="arial" panose="020B0604020202020204" pitchFamily="34" charset="0"/>
              </a:rPr>
              <a:t>Estados Unidos estaba espiando.</a:t>
            </a:r>
          </a:p>
          <a:p>
            <a:endParaRPr lang="es-E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02124"/>
                </a:solidFill>
                <a:effectLst/>
                <a:latin typeface="arial" panose="020B0604020202020204" pitchFamily="34" charset="0"/>
              </a:rPr>
              <a:t>La soberanía de los datos se refiere al control de un gobierno sobre los datos que se generan y recopilan dentro de un país. </a:t>
            </a:r>
          </a:p>
          <a:p>
            <a:endParaRPr lang="es-ES" b="0" i="0" dirty="0">
              <a:solidFill>
                <a:srgbClr val="202124"/>
              </a:solidFill>
              <a:effectLst/>
              <a:latin typeface="arial" panose="020B0604020202020204" pitchFamily="34" charset="0"/>
            </a:endParaRPr>
          </a:p>
          <a:p>
            <a:r>
              <a:rPr lang="es-ES" b="0" i="0" dirty="0">
                <a:solidFill>
                  <a:srgbClr val="202124"/>
                </a:solidFill>
                <a:effectLst/>
                <a:latin typeface="arial" panose="020B0604020202020204" pitchFamily="34" charset="0"/>
              </a:rPr>
              <a:t>Esto llevó a muchos gobiernos a reconsiderar su enfoque de la soberanía de los datos y la seguridad de los datos de sus ciudadanos. </a:t>
            </a:r>
            <a:endParaRPr lang="es-ES" dirty="0"/>
          </a:p>
        </p:txBody>
      </p:sp>
      <p:sp>
        <p:nvSpPr>
          <p:cNvPr id="4" name="Marcador de número de diapositiva 3"/>
          <p:cNvSpPr>
            <a:spLocks noGrp="1"/>
          </p:cNvSpPr>
          <p:nvPr>
            <p:ph type="sldNum" sz="quarter" idx="5"/>
          </p:nvPr>
        </p:nvSpPr>
        <p:spPr/>
        <p:txBody>
          <a:bodyPr/>
          <a:lstStyle/>
          <a:p>
            <a:fld id="{E380BE15-81A3-45EC-AFFF-B99D7FA278F9}" type="slidenum">
              <a:rPr lang="es-ES" smtClean="0"/>
              <a:t>14</a:t>
            </a:fld>
            <a:endParaRPr lang="es-ES"/>
          </a:p>
        </p:txBody>
      </p:sp>
    </p:spTree>
    <p:extLst>
      <p:ext uri="{BB962C8B-B14F-4D97-AF65-F5344CB8AC3E}">
        <p14:creationId xmlns:p14="http://schemas.microsoft.com/office/powerpoint/2010/main" val="324450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En cambios los bancos ocupan una posición en la sociedad como guardianes del valor. Su política de datos no debe comprometer la relación de confianza con sus clientes.</a:t>
            </a:r>
            <a:endParaRPr lang="es-ES" dirty="0"/>
          </a:p>
        </p:txBody>
      </p:sp>
      <p:sp>
        <p:nvSpPr>
          <p:cNvPr id="4" name="Marcador de número de diapositiva 3"/>
          <p:cNvSpPr>
            <a:spLocks noGrp="1"/>
          </p:cNvSpPr>
          <p:nvPr>
            <p:ph type="sldNum" sz="quarter" idx="5"/>
          </p:nvPr>
        </p:nvSpPr>
        <p:spPr/>
        <p:txBody>
          <a:bodyPr/>
          <a:lstStyle/>
          <a:p>
            <a:fld id="{E380BE15-81A3-45EC-AFFF-B99D7FA278F9}" type="slidenum">
              <a:rPr lang="es-ES" smtClean="0"/>
              <a:t>15</a:t>
            </a:fld>
            <a:endParaRPr lang="es-ES"/>
          </a:p>
        </p:txBody>
      </p:sp>
    </p:spTree>
    <p:extLst>
      <p:ext uri="{BB962C8B-B14F-4D97-AF65-F5344CB8AC3E}">
        <p14:creationId xmlns:p14="http://schemas.microsoft.com/office/powerpoint/2010/main" val="662649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Dos fechas interesantes acerca de legislación son:</a:t>
            </a:r>
          </a:p>
          <a:p>
            <a:endParaRPr lang="es-ES" dirty="0"/>
          </a:p>
          <a:p>
            <a:r>
              <a:rPr lang="es-ES" dirty="0"/>
              <a:t>El 26 de octubre de 2001 entró en vigor la Ley Patriota en los Estados Unidos, la cual ha sido criticada por la restricción de libertades y garantías constitucionales que ha supuesto para los ciudadanos estadounidenses.</a:t>
            </a:r>
          </a:p>
          <a:p>
            <a:endParaRPr lang="es-ES" dirty="0"/>
          </a:p>
          <a:p>
            <a:r>
              <a:rPr lang="es-ES" dirty="0"/>
              <a:t>El 25 de mayo de 2018 cuando entro en vigor el Reglamento General de Protección de Datos en la Unión Europea. Esta aborda cuestiones de transparencia de los controladores de datos hacia las personas.</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16</a:t>
            </a:fld>
            <a:endParaRPr lang="es-ES"/>
          </a:p>
        </p:txBody>
      </p:sp>
    </p:spTree>
    <p:extLst>
      <p:ext uri="{BB962C8B-B14F-4D97-AF65-F5344CB8AC3E}">
        <p14:creationId xmlns:p14="http://schemas.microsoft.com/office/powerpoint/2010/main" val="352324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Existen diversos manifiestos que luchan por los derechos de las personas y recopilan firmas de diversos partidos, algunos de estos manifiestos son</a:t>
            </a:r>
          </a:p>
          <a:p>
            <a:endParaRPr lang="es-ES" dirty="0"/>
          </a:p>
          <a:p>
            <a:r>
              <a:rPr lang="es-ES" dirty="0"/>
              <a:t>La unión de datos de derechos del consumidor compuesta por la </a:t>
            </a:r>
            <a:r>
              <a:rPr lang="es-ES" b="0" i="0" dirty="0">
                <a:solidFill>
                  <a:srgbClr val="202122"/>
                </a:solidFill>
                <a:effectLst/>
                <a:latin typeface="Arial" panose="020B0604020202020204" pitchFamily="34" charset="0"/>
              </a:rPr>
              <a:t>Organización de Consumidores y Usuarios, cuyo eslogan dice “Mis datos son míos, Mr. Facebook” lo cual encaja perfectamente con las noticias que anteriormente pudimos ver.</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17</a:t>
            </a:fld>
            <a:endParaRPr lang="es-ES"/>
          </a:p>
        </p:txBody>
      </p:sp>
    </p:spTree>
    <p:extLst>
      <p:ext uri="{BB962C8B-B14F-4D97-AF65-F5344CB8AC3E}">
        <p14:creationId xmlns:p14="http://schemas.microsoft.com/office/powerpoint/2010/main" val="237067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effectLst/>
              </a:rPr>
            </a:br>
            <a:r>
              <a:rPr lang="es-ES" dirty="0">
                <a:effectLst/>
              </a:rPr>
              <a:t>Otra es ‘</a:t>
            </a:r>
            <a:r>
              <a:rPr lang="es-ES" dirty="0" err="1">
                <a:effectLst/>
              </a:rPr>
              <a:t>The</a:t>
            </a:r>
            <a:r>
              <a:rPr lang="es-ES" dirty="0">
                <a:effectLst/>
              </a:rPr>
              <a:t> Data </a:t>
            </a:r>
            <a:r>
              <a:rPr lang="es-ES" dirty="0" err="1">
                <a:effectLst/>
              </a:rPr>
              <a:t>Union</a:t>
            </a:r>
            <a:r>
              <a:rPr lang="es-ES" dirty="0">
                <a:effectLst/>
              </a:rPr>
              <a:t>’,  d</a:t>
            </a:r>
            <a:r>
              <a:rPr lang="es-ES" dirty="0"/>
              <a:t>irigido por un miembro del Parlamento Europeo.</a:t>
            </a:r>
          </a:p>
          <a:p>
            <a:endParaRPr lang="es-ES" dirty="0"/>
          </a:p>
          <a:p>
            <a:r>
              <a:rPr lang="es-ES" dirty="0"/>
              <a:t>En el como en su propia presentación dicen “Para formar una fuerza contraria. Para venir a la mesa con Google y Facebook. Para presionar a los gobiernos. De modo que tenemos control sobre los datos, productos y servicios que ayudamos a producir.”</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18</a:t>
            </a:fld>
            <a:endParaRPr lang="es-ES"/>
          </a:p>
        </p:txBody>
      </p:sp>
    </p:spTree>
    <p:extLst>
      <p:ext uri="{BB962C8B-B14F-4D97-AF65-F5344CB8AC3E}">
        <p14:creationId xmlns:p14="http://schemas.microsoft.com/office/powerpoint/2010/main" val="4161771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a:t>
            </a:r>
            <a:r>
              <a:rPr lang="es-ES" dirty="0" err="1"/>
              <a:t>MyDara</a:t>
            </a:r>
            <a:r>
              <a:rPr lang="es-ES" dirty="0"/>
              <a:t> </a:t>
            </a:r>
            <a:r>
              <a:rPr lang="es-ES" dirty="0" err="1"/>
              <a:t>declaration</a:t>
            </a:r>
            <a:r>
              <a:rPr lang="es-ES" dirty="0"/>
              <a:t>, formada por 3 autores principales que redactaron la declaración como primer paso hacia la construcción de una comunidad para la conferencia, sus propietarios son los organizadores de conferencias </a:t>
            </a:r>
            <a:r>
              <a:rPr lang="es-ES" dirty="0" err="1"/>
              <a:t>MyData</a:t>
            </a:r>
            <a:r>
              <a:rPr lang="es-ES" dirty="0"/>
              <a:t>.</a:t>
            </a:r>
          </a:p>
          <a:p>
            <a:endParaRPr lang="es-ES" dirty="0"/>
          </a:p>
        </p:txBody>
      </p:sp>
      <p:sp>
        <p:nvSpPr>
          <p:cNvPr id="4" name="Marcador de número de diapositiva 3"/>
          <p:cNvSpPr>
            <a:spLocks noGrp="1"/>
          </p:cNvSpPr>
          <p:nvPr>
            <p:ph type="sldNum" sz="quarter" idx="5"/>
          </p:nvPr>
        </p:nvSpPr>
        <p:spPr/>
        <p:txBody>
          <a:bodyPr/>
          <a:lstStyle/>
          <a:p>
            <a:fld id="{E380BE15-81A3-45EC-AFFF-B99D7FA278F9}" type="slidenum">
              <a:rPr lang="es-ES" smtClean="0"/>
              <a:t>19</a:t>
            </a:fld>
            <a:endParaRPr lang="es-ES"/>
          </a:p>
        </p:txBody>
      </p:sp>
    </p:spTree>
    <p:extLst>
      <p:ext uri="{BB962C8B-B14F-4D97-AF65-F5344CB8AC3E}">
        <p14:creationId xmlns:p14="http://schemas.microsoft.com/office/powerpoint/2010/main" val="285273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rgbClr val="000000"/>
                </a:solidFill>
              </a:rPr>
              <a:t>Lo primero de todo y como quizá no todo el mundo sepa de que estamos hablando, es importante que hagamos hincapié en un aspecto, ¿qué es Big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rgbClr val="000000"/>
                </a:solidFill>
              </a:rPr>
              <a:t>Para ello, una de las definiciones en las que nos podemos apoyar dice lo siguiente: “</a:t>
            </a:r>
            <a:r>
              <a:rPr lang="es-ES" b="1" i="0" dirty="0">
                <a:solidFill>
                  <a:srgbClr val="000000"/>
                </a:solidFill>
                <a:effectLst/>
                <a:latin typeface="Gudea"/>
              </a:rPr>
              <a:t>es un término que describe el gran volumen de datos, tanto estructurados como no estructurados, que inundan los negocios cada día</a:t>
            </a:r>
            <a:r>
              <a:rPr lang="es-ES" b="0" i="0" dirty="0">
                <a:solidFill>
                  <a:srgbClr val="000000"/>
                </a:solidFill>
                <a:effectLst/>
                <a:latin typeface="Gudea"/>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i="0" dirty="0">
              <a:solidFill>
                <a:srgbClr val="000000"/>
              </a:solidFill>
              <a:effectLst/>
              <a:latin typeface="Gud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000000"/>
                </a:solidFill>
                <a:effectLst/>
                <a:latin typeface="Gudea"/>
              </a:rPr>
              <a:t>Pero lo que realmente nos tiene que importar con el Big Data, es lo que las organizaciones hacen con nuestros datos.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dirty="0">
              <a:solidFill>
                <a:srgbClr val="000000"/>
              </a:solidFill>
              <a:effectLst/>
              <a:latin typeface="Gud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dirty="0">
                <a:solidFill>
                  <a:srgbClr val="000000"/>
                </a:solidFill>
                <a:effectLst/>
                <a:latin typeface="Gudea"/>
              </a:rPr>
              <a:t>Pero…¿Qué son las éticas del Big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rgbClr val="000000"/>
                </a:solidFill>
              </a:rPr>
              <a:t>Estas hacen referencia a la sistematización, defensa y recomendación de conceptos de conducta correcta e incorrecta en relación con los datos, en particular los datos personales.</a:t>
            </a:r>
            <a:endParaRPr lang="es-ES" sz="1050" dirty="0">
              <a:solidFill>
                <a:srgbClr val="000000"/>
              </a:solidFill>
            </a:endParaRPr>
          </a:p>
          <a:p>
            <a:endParaRPr lang="es-ES" dirty="0"/>
          </a:p>
        </p:txBody>
      </p:sp>
      <p:sp>
        <p:nvSpPr>
          <p:cNvPr id="4" name="Marcador de número de diapositiva 3"/>
          <p:cNvSpPr>
            <a:spLocks noGrp="1"/>
          </p:cNvSpPr>
          <p:nvPr>
            <p:ph type="sldNum" sz="quarter" idx="5"/>
          </p:nvPr>
        </p:nvSpPr>
        <p:spPr/>
        <p:txBody>
          <a:bodyPr/>
          <a:lstStyle/>
          <a:p>
            <a:fld id="{E380BE15-81A3-45EC-AFFF-B99D7FA278F9}" type="slidenum">
              <a:rPr lang="es-ES" smtClean="0"/>
              <a:t>2</a:t>
            </a:fld>
            <a:endParaRPr lang="es-ES"/>
          </a:p>
        </p:txBody>
      </p:sp>
    </p:spTree>
    <p:extLst>
      <p:ext uri="{BB962C8B-B14F-4D97-AF65-F5344CB8AC3E}">
        <p14:creationId xmlns:p14="http://schemas.microsoft.com/office/powerpoint/2010/main" val="4267380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hasta aquí esta presentación sobre las éticas de la Big Data, ha sido un placer estar con vosotros. ¡Muchas gracias por su atención!</a:t>
            </a:r>
          </a:p>
          <a:p>
            <a:endParaRPr lang="es-ES" dirty="0"/>
          </a:p>
        </p:txBody>
      </p:sp>
      <p:sp>
        <p:nvSpPr>
          <p:cNvPr id="4" name="Marcador de número de diapositiva 3"/>
          <p:cNvSpPr>
            <a:spLocks noGrp="1"/>
          </p:cNvSpPr>
          <p:nvPr>
            <p:ph type="sldNum" sz="quarter" idx="5"/>
          </p:nvPr>
        </p:nvSpPr>
        <p:spPr/>
        <p:txBody>
          <a:bodyPr/>
          <a:lstStyle/>
          <a:p>
            <a:fld id="{E380BE15-81A3-45EC-AFFF-B99D7FA278F9}" type="slidenum">
              <a:rPr lang="es-ES" smtClean="0"/>
              <a:t>20</a:t>
            </a:fld>
            <a:endParaRPr lang="es-ES"/>
          </a:p>
        </p:txBody>
      </p:sp>
    </p:spTree>
    <p:extLst>
      <p:ext uri="{BB962C8B-B14F-4D97-AF65-F5344CB8AC3E}">
        <p14:creationId xmlns:p14="http://schemas.microsoft.com/office/powerpoint/2010/main" val="30312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ética de la Big Data se divide en 6 principios básicos los cuales son, la propiedad, la transparencia de la transacción, el consentimiento, la privacidad, la moneda y la apertura. </a:t>
            </a:r>
          </a:p>
          <a:p>
            <a:endParaRPr lang="es-ES" dirty="0"/>
          </a:p>
          <a:p>
            <a:r>
              <a:rPr lang="es-ES" dirty="0"/>
              <a:t>Iremos viendo uno a uno en que consisten.</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3</a:t>
            </a:fld>
            <a:endParaRPr lang="es-ES"/>
          </a:p>
        </p:txBody>
      </p:sp>
    </p:spTree>
    <p:extLst>
      <p:ext uri="{BB962C8B-B14F-4D97-AF65-F5344CB8AC3E}">
        <p14:creationId xmlns:p14="http://schemas.microsoft.com/office/powerpoint/2010/main" val="169065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empezar, hablaremos de la propiedad, esto es la idea de que los individuos poseen sus propios datos.</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4</a:t>
            </a:fld>
            <a:endParaRPr lang="es-ES"/>
          </a:p>
        </p:txBody>
      </p:sp>
    </p:spTree>
    <p:extLst>
      <p:ext uri="{BB962C8B-B14F-4D97-AF65-F5344CB8AC3E}">
        <p14:creationId xmlns:p14="http://schemas.microsoft.com/office/powerpoint/2010/main" val="2225401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segunda es ‘transparencia de transacciones’ lo que nos lleva a pensar que, si se utilizan datos personales de un individuo, éste debe tener acceso transparente al diseño del algoritmo utilizado para generar conjuntos de datos agregados. Es decir, el individuo tiene derecho a saber que están haciendo con sus datos en todo momento.	</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5</a:t>
            </a:fld>
            <a:endParaRPr lang="es-ES"/>
          </a:p>
        </p:txBody>
      </p:sp>
    </p:spTree>
    <p:extLst>
      <p:ext uri="{BB962C8B-B14F-4D97-AF65-F5344CB8AC3E}">
        <p14:creationId xmlns:p14="http://schemas.microsoft.com/office/powerpoint/2010/main" val="7943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consentimiento. Es decir, el individuo es dueño de sus propios datos y por lo tanto, todas las terceras partes que quieran hacer uso de ellos han de tener el consentimiento de su dueño.</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6</a:t>
            </a:fld>
            <a:endParaRPr lang="es-ES"/>
          </a:p>
        </p:txBody>
      </p:sp>
    </p:spTree>
    <p:extLst>
      <p:ext uri="{BB962C8B-B14F-4D97-AF65-F5344CB8AC3E}">
        <p14:creationId xmlns:p14="http://schemas.microsoft.com/office/powerpoint/2010/main" val="111598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cuarto principio es la privacidad. Establece que se debe preservar la privacidad de los datos y no se pueden poner en peligro ni vulnerar los derechos de sus dueños.</a:t>
            </a:r>
          </a:p>
          <a:p>
            <a:endParaRPr lang="es-ES" dirty="0"/>
          </a:p>
          <a:p>
            <a:r>
              <a:rPr lang="es-ES" dirty="0"/>
              <a:t>Además, sirve para establece el límite a las empresas con el uso de los datos que utilizan para hacer mejoras en sus sistemas.</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380BE15-81A3-45EC-AFFF-B99D7FA278F9}" type="slidenum">
              <a:rPr lang="es-ES" smtClean="0"/>
              <a:t>7</a:t>
            </a:fld>
            <a:endParaRPr lang="es-ES"/>
          </a:p>
        </p:txBody>
      </p:sp>
    </p:spTree>
    <p:extLst>
      <p:ext uri="{BB962C8B-B14F-4D97-AF65-F5344CB8AC3E}">
        <p14:creationId xmlns:p14="http://schemas.microsoft.com/office/powerpoint/2010/main" val="272703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moneda. Las personas deben estar al tanto de las transacciones financieras resultantes del uso de sus datos personales y la escala de estas transacciones. </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8</a:t>
            </a:fld>
            <a:endParaRPr lang="es-ES"/>
          </a:p>
        </p:txBody>
      </p:sp>
    </p:spTree>
    <p:extLst>
      <p:ext uri="{BB962C8B-B14F-4D97-AF65-F5344CB8AC3E}">
        <p14:creationId xmlns:p14="http://schemas.microsoft.com/office/powerpoint/2010/main" val="323969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por último, la apertura. Los datos han de estar disponibles gratuitamente.</a:t>
            </a:r>
          </a:p>
        </p:txBody>
      </p:sp>
      <p:sp>
        <p:nvSpPr>
          <p:cNvPr id="4" name="Marcador de número de diapositiva 3"/>
          <p:cNvSpPr>
            <a:spLocks noGrp="1"/>
          </p:cNvSpPr>
          <p:nvPr>
            <p:ph type="sldNum" sz="quarter" idx="5"/>
          </p:nvPr>
        </p:nvSpPr>
        <p:spPr/>
        <p:txBody>
          <a:bodyPr/>
          <a:lstStyle/>
          <a:p>
            <a:fld id="{E380BE15-81A3-45EC-AFFF-B99D7FA278F9}" type="slidenum">
              <a:rPr lang="es-ES" smtClean="0"/>
              <a:t>9</a:t>
            </a:fld>
            <a:endParaRPr lang="es-ES"/>
          </a:p>
        </p:txBody>
      </p:sp>
    </p:spTree>
    <p:extLst>
      <p:ext uri="{BB962C8B-B14F-4D97-AF65-F5344CB8AC3E}">
        <p14:creationId xmlns:p14="http://schemas.microsoft.com/office/powerpoint/2010/main" val="237233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DD5B7-DF85-4F70-8B23-42593E7862E3}"/>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FF816E7-DFF6-4726-972B-8F47A6F1D94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4C8ABFC-F736-4262-B3A6-88858CD1CA66}"/>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5" name="Marcador de pie de página 4">
            <a:extLst>
              <a:ext uri="{FF2B5EF4-FFF2-40B4-BE49-F238E27FC236}">
                <a16:creationId xmlns:a16="http://schemas.microsoft.com/office/drawing/2014/main" id="{B793F467-38D9-4BCB-A459-09D06677C13F}"/>
              </a:ext>
            </a:extLst>
          </p:cNvPr>
          <p:cNvSpPr>
            <a:spLocks noGrp="1"/>
          </p:cNvSpPr>
          <p:nvPr>
            <p:ph type="ftr" sz="quarter" idx="11"/>
          </p:nvPr>
        </p:nvSpPr>
        <p:spPr/>
        <p:txBody>
          <a:bodyPr/>
          <a:lstStyle/>
          <a:p>
            <a:r>
              <a:rPr lang="en-US"/>
              <a:t>Sample Footer Text</a:t>
            </a:r>
            <a:endParaRPr lang="en-US" dirty="0"/>
          </a:p>
        </p:txBody>
      </p:sp>
      <p:sp>
        <p:nvSpPr>
          <p:cNvPr id="6" name="Marcador de número de diapositiva 5">
            <a:extLst>
              <a:ext uri="{FF2B5EF4-FFF2-40B4-BE49-F238E27FC236}">
                <a16:creationId xmlns:a16="http://schemas.microsoft.com/office/drawing/2014/main" id="{47016D50-F511-4ABE-A6EA-CBAD58ACB561}"/>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647981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5DBCE-4F1F-42C2-BD2A-D726F504C84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54ADC21-6126-40C9-A72A-DDC59580C4B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4C438A-FED5-49F4-8E2A-BE404B1DFEAA}"/>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5" name="Marcador de pie de página 4">
            <a:extLst>
              <a:ext uri="{FF2B5EF4-FFF2-40B4-BE49-F238E27FC236}">
                <a16:creationId xmlns:a16="http://schemas.microsoft.com/office/drawing/2014/main" id="{48007275-D25B-41D2-90B6-77BA6DC468AD}"/>
              </a:ext>
            </a:extLst>
          </p:cNvPr>
          <p:cNvSpPr>
            <a:spLocks noGrp="1"/>
          </p:cNvSpPr>
          <p:nvPr>
            <p:ph type="ftr" sz="quarter" idx="11"/>
          </p:nvPr>
        </p:nvSpPr>
        <p:spPr/>
        <p:txBody>
          <a:bodyPr/>
          <a:lstStyle/>
          <a:p>
            <a:r>
              <a:rPr lang="en-US"/>
              <a:t>Sample Footer Text</a:t>
            </a:r>
            <a:endParaRPr lang="en-US" dirty="0"/>
          </a:p>
        </p:txBody>
      </p:sp>
      <p:sp>
        <p:nvSpPr>
          <p:cNvPr id="6" name="Marcador de número de diapositiva 5">
            <a:extLst>
              <a:ext uri="{FF2B5EF4-FFF2-40B4-BE49-F238E27FC236}">
                <a16:creationId xmlns:a16="http://schemas.microsoft.com/office/drawing/2014/main" id="{AAA70E8D-8189-494F-A547-B86D719E87DB}"/>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41908672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0423BAE-9B35-44F1-8600-1BCF641BDFDF}"/>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7AD99FC-7CE9-4B81-8821-D532B9515E0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2E9C7F0-D806-457C-A515-FABC36CAB8AA}"/>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5" name="Marcador de pie de página 4">
            <a:extLst>
              <a:ext uri="{FF2B5EF4-FFF2-40B4-BE49-F238E27FC236}">
                <a16:creationId xmlns:a16="http://schemas.microsoft.com/office/drawing/2014/main" id="{B36B4924-462E-4754-8CCE-C6B2E0C5332B}"/>
              </a:ext>
            </a:extLst>
          </p:cNvPr>
          <p:cNvSpPr>
            <a:spLocks noGrp="1"/>
          </p:cNvSpPr>
          <p:nvPr>
            <p:ph type="ftr" sz="quarter" idx="11"/>
          </p:nvPr>
        </p:nvSpPr>
        <p:spPr/>
        <p:txBody>
          <a:bodyPr/>
          <a:lstStyle/>
          <a:p>
            <a:r>
              <a:rPr lang="en-US"/>
              <a:t>Sample Footer Text</a:t>
            </a:r>
            <a:endParaRPr lang="en-US" dirty="0"/>
          </a:p>
        </p:txBody>
      </p:sp>
      <p:sp>
        <p:nvSpPr>
          <p:cNvPr id="6" name="Marcador de número de diapositiva 5">
            <a:extLst>
              <a:ext uri="{FF2B5EF4-FFF2-40B4-BE49-F238E27FC236}">
                <a16:creationId xmlns:a16="http://schemas.microsoft.com/office/drawing/2014/main" id="{DA12945E-AEB0-48F7-85E4-AD8D856DB84B}"/>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010307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49C19-752B-4E1F-890B-193EC12D01E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87499FA-A686-47B7-AD2C-5D77637378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137D89C-6507-4C16-82BB-18EB848B8983}"/>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5" name="Marcador de pie de página 4">
            <a:extLst>
              <a:ext uri="{FF2B5EF4-FFF2-40B4-BE49-F238E27FC236}">
                <a16:creationId xmlns:a16="http://schemas.microsoft.com/office/drawing/2014/main" id="{F089AB6F-F5DE-465B-A41A-8B1E45733E82}"/>
              </a:ext>
            </a:extLst>
          </p:cNvPr>
          <p:cNvSpPr>
            <a:spLocks noGrp="1"/>
          </p:cNvSpPr>
          <p:nvPr>
            <p:ph type="ftr" sz="quarter" idx="11"/>
          </p:nvPr>
        </p:nvSpPr>
        <p:spPr/>
        <p:txBody>
          <a:bodyPr/>
          <a:lstStyle/>
          <a:p>
            <a:r>
              <a:rPr lang="en-US"/>
              <a:t>Sample Footer Text</a:t>
            </a:r>
            <a:endParaRPr lang="en-US" dirty="0"/>
          </a:p>
        </p:txBody>
      </p:sp>
      <p:sp>
        <p:nvSpPr>
          <p:cNvPr id="6" name="Marcador de número de diapositiva 5">
            <a:extLst>
              <a:ext uri="{FF2B5EF4-FFF2-40B4-BE49-F238E27FC236}">
                <a16:creationId xmlns:a16="http://schemas.microsoft.com/office/drawing/2014/main" id="{E67B44E3-B53B-4DCF-831B-680A9147A3E1}"/>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5994326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314D3-C797-43B7-A4C5-46626EA59FFF}"/>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5457BD8-1188-455B-897D-3FE01EEA82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38D4893-A496-4E3B-904C-5BF4ECD6FC24}"/>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5" name="Marcador de pie de página 4">
            <a:extLst>
              <a:ext uri="{FF2B5EF4-FFF2-40B4-BE49-F238E27FC236}">
                <a16:creationId xmlns:a16="http://schemas.microsoft.com/office/drawing/2014/main" id="{408D579A-AACB-4874-8D44-1D900F5D32F6}"/>
              </a:ext>
            </a:extLst>
          </p:cNvPr>
          <p:cNvSpPr>
            <a:spLocks noGrp="1"/>
          </p:cNvSpPr>
          <p:nvPr>
            <p:ph type="ftr" sz="quarter" idx="11"/>
          </p:nvPr>
        </p:nvSpPr>
        <p:spPr/>
        <p:txBody>
          <a:bodyPr/>
          <a:lstStyle/>
          <a:p>
            <a:r>
              <a:rPr lang="en-US"/>
              <a:t>Sample Footer Text</a:t>
            </a:r>
            <a:endParaRPr lang="en-US" dirty="0"/>
          </a:p>
        </p:txBody>
      </p:sp>
      <p:sp>
        <p:nvSpPr>
          <p:cNvPr id="6" name="Marcador de número de diapositiva 5">
            <a:extLst>
              <a:ext uri="{FF2B5EF4-FFF2-40B4-BE49-F238E27FC236}">
                <a16:creationId xmlns:a16="http://schemas.microsoft.com/office/drawing/2014/main" id="{11D39035-BF9B-412B-B6C2-604840D5B8A7}"/>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958371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A6730-A56F-40C3-B967-25DAE1BFB5E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D551049-CCEE-4E53-BAEA-81D4E2EA8002}"/>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2AB1097-ECC8-489E-85E4-BE600685295D}"/>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00EE108-751C-47F4-8847-8CBEF87B14AE}"/>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6" name="Marcador de pie de página 5">
            <a:extLst>
              <a:ext uri="{FF2B5EF4-FFF2-40B4-BE49-F238E27FC236}">
                <a16:creationId xmlns:a16="http://schemas.microsoft.com/office/drawing/2014/main" id="{A3839F57-5C33-45FB-8056-1DCFC2858CF6}"/>
              </a:ext>
            </a:extLst>
          </p:cNvPr>
          <p:cNvSpPr>
            <a:spLocks noGrp="1"/>
          </p:cNvSpPr>
          <p:nvPr>
            <p:ph type="ftr" sz="quarter" idx="11"/>
          </p:nvPr>
        </p:nvSpPr>
        <p:spPr/>
        <p:txBody>
          <a:bodyPr/>
          <a:lstStyle/>
          <a:p>
            <a:r>
              <a:rPr lang="en-US"/>
              <a:t>Sample Footer Text</a:t>
            </a:r>
            <a:endParaRPr lang="en-US" dirty="0"/>
          </a:p>
        </p:txBody>
      </p:sp>
      <p:sp>
        <p:nvSpPr>
          <p:cNvPr id="7" name="Marcador de número de diapositiva 6">
            <a:extLst>
              <a:ext uri="{FF2B5EF4-FFF2-40B4-BE49-F238E27FC236}">
                <a16:creationId xmlns:a16="http://schemas.microsoft.com/office/drawing/2014/main" id="{64D5279F-68D4-4217-965B-B2503599F275}"/>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0880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34107-12B5-475D-9C1F-E7AA174034BF}"/>
              </a:ext>
            </a:extLst>
          </p:cNvPr>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DF49773-0787-4B6E-AA3C-5D029A92007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FC2CB1-F2DE-4B83-A0FD-4A7047FDD52E}"/>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6AF45FB-DD4F-4C35-9456-549AF563E4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6CF4CB-3C99-4680-AB5E-37AD4BA493C9}"/>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C434F1E-B1FE-4151-A8EC-E30AA77DA6AD}"/>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8" name="Marcador de pie de página 7">
            <a:extLst>
              <a:ext uri="{FF2B5EF4-FFF2-40B4-BE49-F238E27FC236}">
                <a16:creationId xmlns:a16="http://schemas.microsoft.com/office/drawing/2014/main" id="{DBB10124-849F-4006-A008-7D275F8D3635}"/>
              </a:ext>
            </a:extLst>
          </p:cNvPr>
          <p:cNvSpPr>
            <a:spLocks noGrp="1"/>
          </p:cNvSpPr>
          <p:nvPr>
            <p:ph type="ftr" sz="quarter" idx="11"/>
          </p:nvPr>
        </p:nvSpPr>
        <p:spPr/>
        <p:txBody>
          <a:bodyPr/>
          <a:lstStyle/>
          <a:p>
            <a:r>
              <a:rPr lang="en-US"/>
              <a:t>Sample Footer Text</a:t>
            </a:r>
            <a:endParaRPr lang="en-US" dirty="0"/>
          </a:p>
        </p:txBody>
      </p:sp>
      <p:sp>
        <p:nvSpPr>
          <p:cNvPr id="9" name="Marcador de número de diapositiva 8">
            <a:extLst>
              <a:ext uri="{FF2B5EF4-FFF2-40B4-BE49-F238E27FC236}">
                <a16:creationId xmlns:a16="http://schemas.microsoft.com/office/drawing/2014/main" id="{A81D5ED1-5864-461D-B798-9117C7359052}"/>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6838165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6A841-A493-4E08-A3AF-7CA2B0F1F96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2BE5AC1-B75A-433F-9205-1C18BA0E1270}"/>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4" name="Marcador de pie de página 3">
            <a:extLst>
              <a:ext uri="{FF2B5EF4-FFF2-40B4-BE49-F238E27FC236}">
                <a16:creationId xmlns:a16="http://schemas.microsoft.com/office/drawing/2014/main" id="{3D22E9C4-E6DB-4570-8FAD-CAAB99C27A89}"/>
              </a:ext>
            </a:extLst>
          </p:cNvPr>
          <p:cNvSpPr>
            <a:spLocks noGrp="1"/>
          </p:cNvSpPr>
          <p:nvPr>
            <p:ph type="ftr" sz="quarter" idx="11"/>
          </p:nvPr>
        </p:nvSpPr>
        <p:spPr/>
        <p:txBody>
          <a:bodyPr/>
          <a:lstStyle/>
          <a:p>
            <a:r>
              <a:rPr lang="en-US"/>
              <a:t>Sample Footer Text</a:t>
            </a:r>
            <a:endParaRPr lang="en-US" dirty="0"/>
          </a:p>
        </p:txBody>
      </p:sp>
      <p:sp>
        <p:nvSpPr>
          <p:cNvPr id="5" name="Marcador de número de diapositiva 4">
            <a:extLst>
              <a:ext uri="{FF2B5EF4-FFF2-40B4-BE49-F238E27FC236}">
                <a16:creationId xmlns:a16="http://schemas.microsoft.com/office/drawing/2014/main" id="{FE39B7ED-22A2-4804-9131-8145F4B58B9E}"/>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1349303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6EB6B30-63C7-4B11-8F0A-08EBEE0D6761}"/>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3" name="Marcador de pie de página 2">
            <a:extLst>
              <a:ext uri="{FF2B5EF4-FFF2-40B4-BE49-F238E27FC236}">
                <a16:creationId xmlns:a16="http://schemas.microsoft.com/office/drawing/2014/main" id="{591AEC66-D0FD-4098-BBF1-E374C1CE8316}"/>
              </a:ext>
            </a:extLst>
          </p:cNvPr>
          <p:cNvSpPr>
            <a:spLocks noGrp="1"/>
          </p:cNvSpPr>
          <p:nvPr>
            <p:ph type="ftr" sz="quarter" idx="11"/>
          </p:nvPr>
        </p:nvSpPr>
        <p:spPr/>
        <p:txBody>
          <a:bodyPr/>
          <a:lstStyle/>
          <a:p>
            <a:r>
              <a:rPr lang="en-US"/>
              <a:t>Sample Footer Text</a:t>
            </a:r>
            <a:endParaRPr lang="en-US" dirty="0"/>
          </a:p>
        </p:txBody>
      </p:sp>
      <p:sp>
        <p:nvSpPr>
          <p:cNvPr id="4" name="Marcador de número de diapositiva 3">
            <a:extLst>
              <a:ext uri="{FF2B5EF4-FFF2-40B4-BE49-F238E27FC236}">
                <a16:creationId xmlns:a16="http://schemas.microsoft.com/office/drawing/2014/main" id="{5D11AA3B-ACDE-4484-8EF8-7821C75F974A}"/>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0293445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B8F13-C521-4FE2-AF68-C5CAAADBB3AC}"/>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246B469-FFF4-42DF-AE2B-509F0DE0411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1893EC0-2506-4F6A-88F2-EC5682D17D2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9914FB2-DC32-46DA-818F-34B8A233DD26}"/>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6" name="Marcador de pie de página 5">
            <a:extLst>
              <a:ext uri="{FF2B5EF4-FFF2-40B4-BE49-F238E27FC236}">
                <a16:creationId xmlns:a16="http://schemas.microsoft.com/office/drawing/2014/main" id="{53C79AD4-06B3-425E-AFD6-675B88F3DA0A}"/>
              </a:ext>
            </a:extLst>
          </p:cNvPr>
          <p:cNvSpPr>
            <a:spLocks noGrp="1"/>
          </p:cNvSpPr>
          <p:nvPr>
            <p:ph type="ftr" sz="quarter" idx="11"/>
          </p:nvPr>
        </p:nvSpPr>
        <p:spPr/>
        <p:txBody>
          <a:bodyPr/>
          <a:lstStyle/>
          <a:p>
            <a:r>
              <a:rPr lang="en-US"/>
              <a:t>Sample Footer Text</a:t>
            </a:r>
            <a:endParaRPr lang="en-US" dirty="0"/>
          </a:p>
        </p:txBody>
      </p:sp>
      <p:sp>
        <p:nvSpPr>
          <p:cNvPr id="7" name="Marcador de número de diapositiva 6">
            <a:extLst>
              <a:ext uri="{FF2B5EF4-FFF2-40B4-BE49-F238E27FC236}">
                <a16:creationId xmlns:a16="http://schemas.microsoft.com/office/drawing/2014/main" id="{F1A0E673-0F81-4705-99FF-C29528A5F26B}"/>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676099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A6F80-C92F-4BB6-A39A-7660C3608C2A}"/>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F28C2CC-E5BD-4831-8975-36A2BFD7B5F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a:extLst>
              <a:ext uri="{FF2B5EF4-FFF2-40B4-BE49-F238E27FC236}">
                <a16:creationId xmlns:a16="http://schemas.microsoft.com/office/drawing/2014/main" id="{855F2DFD-45B1-4B5C-8A57-2F91C8D38D6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A60D436-E371-4F89-A9FA-2E6DC88DAFB0}"/>
              </a:ext>
            </a:extLst>
          </p:cNvPr>
          <p:cNvSpPr>
            <a:spLocks noGrp="1"/>
          </p:cNvSpPr>
          <p:nvPr>
            <p:ph type="dt" sz="half" idx="10"/>
          </p:nvPr>
        </p:nvSpPr>
        <p:spPr/>
        <p:txBody>
          <a:bodyPr/>
          <a:lstStyle/>
          <a:p>
            <a:fld id="{D3FE42E8-8B57-452D-A122-4DCE9AC771EF}" type="datetime1">
              <a:rPr lang="en-US" smtClean="0"/>
              <a:t>11/29/2020</a:t>
            </a:fld>
            <a:endParaRPr lang="en-US"/>
          </a:p>
        </p:txBody>
      </p:sp>
      <p:sp>
        <p:nvSpPr>
          <p:cNvPr id="6" name="Marcador de pie de página 5">
            <a:extLst>
              <a:ext uri="{FF2B5EF4-FFF2-40B4-BE49-F238E27FC236}">
                <a16:creationId xmlns:a16="http://schemas.microsoft.com/office/drawing/2014/main" id="{013449E3-6C2A-441B-B069-12818A98FBFD}"/>
              </a:ext>
            </a:extLst>
          </p:cNvPr>
          <p:cNvSpPr>
            <a:spLocks noGrp="1"/>
          </p:cNvSpPr>
          <p:nvPr>
            <p:ph type="ftr" sz="quarter" idx="11"/>
          </p:nvPr>
        </p:nvSpPr>
        <p:spPr/>
        <p:txBody>
          <a:bodyPr/>
          <a:lstStyle/>
          <a:p>
            <a:r>
              <a:rPr lang="en-US"/>
              <a:t>Sample Footer Text</a:t>
            </a:r>
            <a:endParaRPr lang="en-US" dirty="0"/>
          </a:p>
        </p:txBody>
      </p:sp>
      <p:sp>
        <p:nvSpPr>
          <p:cNvPr id="7" name="Marcador de número de diapositiva 6">
            <a:extLst>
              <a:ext uri="{FF2B5EF4-FFF2-40B4-BE49-F238E27FC236}">
                <a16:creationId xmlns:a16="http://schemas.microsoft.com/office/drawing/2014/main" id="{4847C660-89B4-4EE1-B8A5-EE76899A3709}"/>
              </a:ext>
            </a:extLst>
          </p:cNvPr>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7572934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475790F-89A6-4F40-96A0-27991B51D4C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61B86D4-CF90-4D01-B9A3-4454A28CACF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0725D1-27A6-4575-BFA2-80846145397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3FE42E8-8B57-452D-A122-4DCE9AC771EF}" type="datetime1">
              <a:rPr lang="en-US" smtClean="0"/>
              <a:t>11/29/2020</a:t>
            </a:fld>
            <a:endParaRPr lang="en-US"/>
          </a:p>
        </p:txBody>
      </p:sp>
      <p:sp>
        <p:nvSpPr>
          <p:cNvPr id="5" name="Marcador de pie de página 4">
            <a:extLst>
              <a:ext uri="{FF2B5EF4-FFF2-40B4-BE49-F238E27FC236}">
                <a16:creationId xmlns:a16="http://schemas.microsoft.com/office/drawing/2014/main" id="{ED2A8D8F-F87C-4DCD-B9D5-CDF9A4F0E65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Sample Footer Text</a:t>
            </a:r>
            <a:endParaRPr lang="en-US" dirty="0"/>
          </a:p>
        </p:txBody>
      </p:sp>
      <p:sp>
        <p:nvSpPr>
          <p:cNvPr id="6" name="Marcador de número de diapositiva 5">
            <a:extLst>
              <a:ext uri="{FF2B5EF4-FFF2-40B4-BE49-F238E27FC236}">
                <a16:creationId xmlns:a16="http://schemas.microsoft.com/office/drawing/2014/main" id="{035E7972-45F5-428B-9193-D57FFAC8073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2408731337"/>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4E28A0-F8F2-4190-AC08-73EF5A051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A6F57AD3-D02F-4583-A6DA-682693BD63F3}"/>
              </a:ext>
            </a:extLst>
          </p:cNvPr>
          <p:cNvSpPr>
            <a:spLocks noGrp="1"/>
          </p:cNvSpPr>
          <p:nvPr>
            <p:ph type="ctrTitle"/>
          </p:nvPr>
        </p:nvSpPr>
        <p:spPr>
          <a:xfrm>
            <a:off x="2357919" y="1122363"/>
            <a:ext cx="5643081" cy="2387600"/>
          </a:xfrm>
        </p:spPr>
        <p:txBody>
          <a:bodyPr>
            <a:normAutofit/>
          </a:bodyPr>
          <a:lstStyle/>
          <a:p>
            <a:pPr algn="l"/>
            <a:r>
              <a:rPr lang="es-ES" b="1" dirty="0"/>
              <a:t>BIG DATA ETHICS</a:t>
            </a:r>
          </a:p>
        </p:txBody>
      </p:sp>
      <p:sp>
        <p:nvSpPr>
          <p:cNvPr id="6" name="Subtítulo 5">
            <a:extLst>
              <a:ext uri="{FF2B5EF4-FFF2-40B4-BE49-F238E27FC236}">
                <a16:creationId xmlns:a16="http://schemas.microsoft.com/office/drawing/2014/main" id="{F7A7C099-C387-46D4-9A56-7E7C531A4F1F}"/>
              </a:ext>
            </a:extLst>
          </p:cNvPr>
          <p:cNvSpPr>
            <a:spLocks noGrp="1"/>
          </p:cNvSpPr>
          <p:nvPr>
            <p:ph type="subTitle" idx="1"/>
          </p:nvPr>
        </p:nvSpPr>
        <p:spPr>
          <a:xfrm>
            <a:off x="2357919" y="3602038"/>
            <a:ext cx="5643081" cy="1655762"/>
          </a:xfrm>
        </p:spPr>
        <p:txBody>
          <a:bodyPr>
            <a:normAutofit/>
          </a:bodyPr>
          <a:lstStyle/>
          <a:p>
            <a:pPr algn="l"/>
            <a:r>
              <a:rPr lang="es-ES"/>
              <a:t>Marcos Matilla González</a:t>
            </a:r>
          </a:p>
          <a:p>
            <a:pPr algn="l"/>
            <a:r>
              <a:rPr lang="es-ES"/>
              <a:t>UO258935</a:t>
            </a:r>
          </a:p>
        </p:txBody>
      </p:sp>
      <p:pic>
        <p:nvPicPr>
          <p:cNvPr id="30" name="Graphic 29" descr="Scales of Justice">
            <a:extLst>
              <a:ext uri="{FF2B5EF4-FFF2-40B4-BE49-F238E27FC236}">
                <a16:creationId xmlns:a16="http://schemas.microsoft.com/office/drawing/2014/main" id="{FE0384BE-5F6C-4900-BEB4-E8315E2EB3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0525" y="2941593"/>
            <a:ext cx="806895" cy="806895"/>
          </a:xfrm>
          <a:prstGeom prst="rect">
            <a:avLst/>
          </a:prstGeom>
        </p:spPr>
      </p:pic>
    </p:spTree>
    <p:extLst>
      <p:ext uri="{BB962C8B-B14F-4D97-AF65-F5344CB8AC3E}">
        <p14:creationId xmlns:p14="http://schemas.microsoft.com/office/powerpoint/2010/main" val="1246366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898635" y="557189"/>
            <a:ext cx="7346728" cy="1104857"/>
          </a:xfrm>
        </p:spPr>
        <p:txBody>
          <a:bodyPr vert="horz" lIns="91440" tIns="45720" rIns="91440" bIns="45720" rtlCol="0" anchor="b">
            <a:normAutofit/>
          </a:bodyPr>
          <a:lstStyle/>
          <a:p>
            <a:pPr algn="ctr" defTabSz="914400"/>
            <a:r>
              <a:rPr lang="en-US" sz="4500"/>
              <a:t>NOTICIAS: Edward Snowden</a:t>
            </a:r>
          </a:p>
        </p:txBody>
      </p:sp>
      <p:pic>
        <p:nvPicPr>
          <p:cNvPr id="5" name="Imagen 4" descr="Un hombre con lentes mirando de frente&#10;&#10;Descripción generada automáticamente">
            <a:extLst>
              <a:ext uri="{FF2B5EF4-FFF2-40B4-BE49-F238E27FC236}">
                <a16:creationId xmlns:a16="http://schemas.microsoft.com/office/drawing/2014/main" id="{F5CA28E4-7B6E-4FC0-BE70-781FC06F3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219235"/>
            <a:ext cx="2848152" cy="3431508"/>
          </a:xfrm>
          <a:prstGeom prst="rect">
            <a:avLst/>
          </a:prstGeom>
        </p:spPr>
      </p:pic>
      <p:pic>
        <p:nvPicPr>
          <p:cNvPr id="7" name="Imagen 6">
            <a:extLst>
              <a:ext uri="{FF2B5EF4-FFF2-40B4-BE49-F238E27FC236}">
                <a16:creationId xmlns:a16="http://schemas.microsoft.com/office/drawing/2014/main" id="{1E3DBA05-C774-4176-AD49-7511FE6D7DF5}"/>
              </a:ext>
            </a:extLst>
          </p:cNvPr>
          <p:cNvPicPr>
            <a:picLocks noChangeAspect="1"/>
          </p:cNvPicPr>
          <p:nvPr/>
        </p:nvPicPr>
        <p:blipFill>
          <a:blip r:embed="rId4"/>
          <a:stretch>
            <a:fillRect/>
          </a:stretch>
        </p:blipFill>
        <p:spPr>
          <a:xfrm>
            <a:off x="4208711" y="3645024"/>
            <a:ext cx="4680520" cy="1369051"/>
          </a:xfrm>
          <a:prstGeom prst="rect">
            <a:avLst/>
          </a:prstGeom>
        </p:spPr>
      </p:pic>
      <p:pic>
        <p:nvPicPr>
          <p:cNvPr id="6" name="Imagen 5">
            <a:extLst>
              <a:ext uri="{FF2B5EF4-FFF2-40B4-BE49-F238E27FC236}">
                <a16:creationId xmlns:a16="http://schemas.microsoft.com/office/drawing/2014/main" id="{99EBE731-6FFA-4093-ADA3-FA1DBE0DD861}"/>
              </a:ext>
            </a:extLst>
          </p:cNvPr>
          <p:cNvPicPr>
            <a:picLocks noChangeAspect="1"/>
          </p:cNvPicPr>
          <p:nvPr/>
        </p:nvPicPr>
        <p:blipFill>
          <a:blip r:embed="rId5"/>
          <a:stretch>
            <a:fillRect/>
          </a:stretch>
        </p:blipFill>
        <p:spPr>
          <a:xfrm>
            <a:off x="3062797" y="5177102"/>
            <a:ext cx="6081203" cy="1109818"/>
          </a:xfrm>
          <a:prstGeom prst="rect">
            <a:avLst/>
          </a:prstGeom>
        </p:spPr>
      </p:pic>
    </p:spTree>
    <p:extLst>
      <p:ext uri="{BB962C8B-B14F-4D97-AF65-F5344CB8AC3E}">
        <p14:creationId xmlns:p14="http://schemas.microsoft.com/office/powerpoint/2010/main" val="126637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8650" y="728662"/>
            <a:ext cx="2839134" cy="3728853"/>
          </a:xfrm>
          <a:noFill/>
        </p:spPr>
        <p:txBody>
          <a:bodyPr vert="horz" lIns="91440" tIns="45720" rIns="91440" bIns="45720" rtlCol="0" anchor="b">
            <a:normAutofit/>
          </a:bodyPr>
          <a:lstStyle/>
          <a:p>
            <a:pPr defTabSz="914400"/>
            <a:r>
              <a:rPr lang="en-US" sz="4500"/>
              <a:t>NOTICIAS: ING Direct</a:t>
            </a:r>
          </a:p>
        </p:txBody>
      </p:sp>
      <p:pic>
        <p:nvPicPr>
          <p:cNvPr id="6" name="Imagen 5" descr="Imagen que contiene señal, luz&#10;&#10;Descripción generada automáticamente">
            <a:extLst>
              <a:ext uri="{FF2B5EF4-FFF2-40B4-BE49-F238E27FC236}">
                <a16:creationId xmlns:a16="http://schemas.microsoft.com/office/drawing/2014/main" id="{A0096580-42E4-48E1-94AB-57DC2642EA39}"/>
              </a:ext>
            </a:extLst>
          </p:cNvPr>
          <p:cNvPicPr>
            <a:picLocks noChangeAspect="1"/>
          </p:cNvPicPr>
          <p:nvPr/>
        </p:nvPicPr>
        <p:blipFill rotWithShape="1">
          <a:blip r:embed="rId3">
            <a:extLst>
              <a:ext uri="{28A0092B-C50C-407E-A947-70E740481C1C}">
                <a14:useLocalDpi xmlns:a14="http://schemas.microsoft.com/office/drawing/2010/main" val="0"/>
              </a:ext>
            </a:extLst>
          </a:blip>
          <a:srcRect l="66559" r="13411"/>
          <a:stretch/>
        </p:blipFill>
        <p:spPr>
          <a:xfrm>
            <a:off x="3757128" y="10"/>
            <a:ext cx="5386872" cy="6857990"/>
          </a:xfrm>
          <a:prstGeom prst="rect">
            <a:avLst/>
          </a:prstGeom>
        </p:spPr>
      </p:pic>
    </p:spTree>
    <p:extLst>
      <p:ext uri="{BB962C8B-B14F-4D97-AF65-F5344CB8AC3E}">
        <p14:creationId xmlns:p14="http://schemas.microsoft.com/office/powerpoint/2010/main" val="58306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F3053AE-0161-4486-ADEF-A7650B7A0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8650" y="4072045"/>
            <a:ext cx="7886700" cy="2057045"/>
          </a:xfrm>
        </p:spPr>
        <p:txBody>
          <a:bodyPr vert="horz" lIns="91440" tIns="45720" rIns="91440" bIns="45720" rtlCol="0" anchor="ctr">
            <a:normAutofit/>
          </a:bodyPr>
          <a:lstStyle/>
          <a:p>
            <a:pPr defTabSz="914400"/>
            <a:r>
              <a:rPr lang="en-US" sz="4500" kern="1200">
                <a:solidFill>
                  <a:schemeClr val="tx1"/>
                </a:solidFill>
                <a:latin typeface="+mj-lt"/>
                <a:ea typeface="+mj-ea"/>
                <a:cs typeface="+mj-cs"/>
              </a:rPr>
              <a:t>NOTICIAS: Escandalo en Facebook </a:t>
            </a:r>
          </a:p>
        </p:txBody>
      </p:sp>
      <p:pic>
        <p:nvPicPr>
          <p:cNvPr id="6" name="Imagen 5">
            <a:extLst>
              <a:ext uri="{FF2B5EF4-FFF2-40B4-BE49-F238E27FC236}">
                <a16:creationId xmlns:a16="http://schemas.microsoft.com/office/drawing/2014/main" id="{A59500E1-B0BA-41A1-B943-493EFE443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25" y="802480"/>
            <a:ext cx="4371196" cy="2457583"/>
          </a:xfrm>
          <a:prstGeom prst="rect">
            <a:avLst/>
          </a:prstGeom>
        </p:spPr>
      </p:pic>
      <p:pic>
        <p:nvPicPr>
          <p:cNvPr id="4" name="Imagen 3">
            <a:extLst>
              <a:ext uri="{FF2B5EF4-FFF2-40B4-BE49-F238E27FC236}">
                <a16:creationId xmlns:a16="http://schemas.microsoft.com/office/drawing/2014/main" id="{A81D5B26-F59E-4692-95FC-33815B5B32F7}"/>
              </a:ext>
            </a:extLst>
          </p:cNvPr>
          <p:cNvPicPr>
            <a:picLocks noChangeAspect="1"/>
          </p:cNvPicPr>
          <p:nvPr/>
        </p:nvPicPr>
        <p:blipFill>
          <a:blip r:embed="rId4"/>
          <a:stretch>
            <a:fillRect/>
          </a:stretch>
        </p:blipFill>
        <p:spPr>
          <a:xfrm>
            <a:off x="4636878" y="1572296"/>
            <a:ext cx="4371196" cy="917950"/>
          </a:xfrm>
          <a:prstGeom prst="rect">
            <a:avLst/>
          </a:prstGeom>
        </p:spPr>
      </p:pic>
    </p:spTree>
    <p:extLst>
      <p:ext uri="{BB962C8B-B14F-4D97-AF65-F5344CB8AC3E}">
        <p14:creationId xmlns:p14="http://schemas.microsoft.com/office/powerpoint/2010/main" val="383877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655" y="2043803"/>
            <a:ext cx="7642689"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A8F5EC6B-6E80-4075-9D8F-0D3044E5A1B3}"/>
              </a:ext>
            </a:extLst>
          </p:cNvPr>
          <p:cNvPicPr>
            <a:picLocks noChangeAspect="1"/>
          </p:cNvPicPr>
          <p:nvPr/>
        </p:nvPicPr>
        <p:blipFill>
          <a:blip r:embed="rId3"/>
          <a:stretch>
            <a:fillRect/>
          </a:stretch>
        </p:blipFill>
        <p:spPr>
          <a:xfrm>
            <a:off x="774700" y="2374900"/>
            <a:ext cx="7556500" cy="1727200"/>
          </a:xfrm>
          <a:prstGeom prst="rect">
            <a:avLst/>
          </a:prstGeom>
        </p:spPr>
      </p:pic>
      <p:pic>
        <p:nvPicPr>
          <p:cNvPr id="4" name="Imagen 3">
            <a:extLst>
              <a:ext uri="{FF2B5EF4-FFF2-40B4-BE49-F238E27FC236}">
                <a16:creationId xmlns:a16="http://schemas.microsoft.com/office/drawing/2014/main" id="{A2819D75-5C3E-4397-AA9A-089C71809FC5}"/>
              </a:ext>
            </a:extLst>
          </p:cNvPr>
          <p:cNvPicPr>
            <a:picLocks noChangeAspect="1"/>
          </p:cNvPicPr>
          <p:nvPr/>
        </p:nvPicPr>
        <p:blipFill>
          <a:blip r:embed="rId4"/>
          <a:stretch>
            <a:fillRect/>
          </a:stretch>
        </p:blipFill>
        <p:spPr>
          <a:xfrm>
            <a:off x="774700" y="4178300"/>
            <a:ext cx="7556500" cy="1790700"/>
          </a:xfrm>
          <a:prstGeom prst="rect">
            <a:avLst/>
          </a:prstGeom>
        </p:spPr>
      </p:pic>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52653" y="606564"/>
            <a:ext cx="7838694" cy="1325563"/>
          </a:xfrm>
        </p:spPr>
        <p:txBody>
          <a:bodyPr vert="horz" lIns="91440" tIns="45720" rIns="91440" bIns="45720" rtlCol="0" anchor="ctr">
            <a:normAutofit/>
          </a:bodyPr>
          <a:lstStyle/>
          <a:p>
            <a:pPr defTabSz="914400"/>
            <a:r>
              <a:rPr lang="en-US" kern="1200">
                <a:latin typeface="+mj-lt"/>
                <a:ea typeface="+mj-ea"/>
                <a:cs typeface="+mj-cs"/>
              </a:rPr>
              <a:t>NOTICIAS: Escandalo en Facebook </a:t>
            </a:r>
          </a:p>
        </p:txBody>
      </p:sp>
    </p:spTree>
    <p:extLst>
      <p:ext uri="{BB962C8B-B14F-4D97-AF65-F5344CB8AC3E}">
        <p14:creationId xmlns:p14="http://schemas.microsoft.com/office/powerpoint/2010/main" val="314604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8650" y="728662"/>
            <a:ext cx="2839134" cy="3728853"/>
          </a:xfrm>
          <a:noFill/>
        </p:spPr>
        <p:txBody>
          <a:bodyPr vert="horz" lIns="91440" tIns="45720" rIns="91440" bIns="45720" rtlCol="0" anchor="b">
            <a:normAutofit/>
          </a:bodyPr>
          <a:lstStyle/>
          <a:p>
            <a:pPr defTabSz="914400"/>
            <a:r>
              <a:rPr lang="en-US" sz="3800"/>
              <a:t>El rol de las instituciones: Estados nacionales</a:t>
            </a:r>
          </a:p>
        </p:txBody>
      </p:sp>
      <p:pic>
        <p:nvPicPr>
          <p:cNvPr id="5" name="Imagen 4" descr="Icono&#10;&#10;Descripción generada automáticamente">
            <a:extLst>
              <a:ext uri="{FF2B5EF4-FFF2-40B4-BE49-F238E27FC236}">
                <a16:creationId xmlns:a16="http://schemas.microsoft.com/office/drawing/2014/main" id="{A8A5D8C8-F993-4C0A-A03E-7FFF50635114}"/>
              </a:ext>
            </a:extLst>
          </p:cNvPr>
          <p:cNvPicPr>
            <a:picLocks noChangeAspect="1"/>
          </p:cNvPicPr>
          <p:nvPr/>
        </p:nvPicPr>
        <p:blipFill rotWithShape="1">
          <a:blip r:embed="rId3">
            <a:extLst>
              <a:ext uri="{28A0092B-C50C-407E-A947-70E740481C1C}">
                <a14:useLocalDpi xmlns:a14="http://schemas.microsoft.com/office/drawing/2010/main" val="0"/>
              </a:ext>
            </a:extLst>
          </a:blip>
          <a:srcRect l="31304" r="27458"/>
          <a:stretch/>
        </p:blipFill>
        <p:spPr>
          <a:xfrm>
            <a:off x="3757128" y="10"/>
            <a:ext cx="5386872" cy="6857990"/>
          </a:xfrm>
          <a:prstGeom prst="rect">
            <a:avLst/>
          </a:prstGeom>
        </p:spPr>
      </p:pic>
    </p:spTree>
    <p:extLst>
      <p:ext uri="{BB962C8B-B14F-4D97-AF65-F5344CB8AC3E}">
        <p14:creationId xmlns:p14="http://schemas.microsoft.com/office/powerpoint/2010/main" val="424382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A12F87A7-649F-4D6C-BF77-573E7F64B7E5}"/>
              </a:ext>
            </a:extLst>
          </p:cNvPr>
          <p:cNvSpPr>
            <a:spLocks noGrp="1"/>
          </p:cNvSpPr>
          <p:nvPr>
            <p:ph type="title"/>
          </p:nvPr>
        </p:nvSpPr>
        <p:spPr>
          <a:xfrm>
            <a:off x="491490" y="2671011"/>
            <a:ext cx="3943352" cy="2427120"/>
          </a:xfrm>
        </p:spPr>
        <p:txBody>
          <a:bodyPr vert="horz" lIns="91440" tIns="45720" rIns="91440" bIns="45720" rtlCol="0" anchor="t">
            <a:normAutofit/>
          </a:bodyPr>
          <a:lstStyle/>
          <a:p>
            <a:pPr defTabSz="914400"/>
            <a:r>
              <a:rPr lang="en-US" sz="5100"/>
              <a:t>El rol de las instituciones: Bancos</a:t>
            </a:r>
          </a:p>
        </p:txBody>
      </p:sp>
      <p:cxnSp>
        <p:nvCxnSpPr>
          <p:cNvPr id="22" name="Straight Arrow Connector 18">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0861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Imagen 4" descr="Icono&#10;&#10;Descripción generada automáticamente">
            <a:extLst>
              <a:ext uri="{FF2B5EF4-FFF2-40B4-BE49-F238E27FC236}">
                <a16:creationId xmlns:a16="http://schemas.microsoft.com/office/drawing/2014/main" id="{B96394DB-92E7-4C44-9F01-A9C0CFABC528}"/>
              </a:ext>
            </a:extLst>
          </p:cNvPr>
          <p:cNvPicPr>
            <a:picLocks noChangeAspect="1"/>
          </p:cNvPicPr>
          <p:nvPr/>
        </p:nvPicPr>
        <p:blipFill rotWithShape="1">
          <a:blip r:embed="rId3">
            <a:extLst>
              <a:ext uri="{28A0092B-C50C-407E-A947-70E740481C1C}">
                <a14:useLocalDpi xmlns:a14="http://schemas.microsoft.com/office/drawing/2010/main" val="0"/>
              </a:ext>
            </a:extLst>
          </a:blip>
          <a:srcRect l="15654" r="15676" b="-6"/>
          <a:stretch/>
        </p:blipFill>
        <p:spPr>
          <a:xfrm>
            <a:off x="4434843" y="10"/>
            <a:ext cx="470915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131099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7507" y="557189"/>
            <a:ext cx="3674279" cy="3346901"/>
          </a:xfrm>
          <a:noFill/>
        </p:spPr>
        <p:txBody>
          <a:bodyPr vert="horz" lIns="91440" tIns="45720" rIns="91440" bIns="45720" rtlCol="0" anchor="b">
            <a:normAutofit/>
          </a:bodyPr>
          <a:lstStyle/>
          <a:p>
            <a:pPr defTabSz="914400"/>
            <a:r>
              <a:rPr lang="en-US" sz="4500"/>
              <a:t>Legislación relevante</a:t>
            </a:r>
          </a:p>
        </p:txBody>
      </p:sp>
      <p:pic>
        <p:nvPicPr>
          <p:cNvPr id="5" name="Imagen 4" descr="Imagen que contiene Logotipo&#10;&#10;Descripción generada automáticamente">
            <a:extLst>
              <a:ext uri="{FF2B5EF4-FFF2-40B4-BE49-F238E27FC236}">
                <a16:creationId xmlns:a16="http://schemas.microsoft.com/office/drawing/2014/main" id="{E5B86ED6-5994-48CE-9A5B-69CACA33E172}"/>
              </a:ext>
            </a:extLst>
          </p:cNvPr>
          <p:cNvPicPr>
            <a:picLocks noChangeAspect="1"/>
          </p:cNvPicPr>
          <p:nvPr/>
        </p:nvPicPr>
        <p:blipFill rotWithShape="1">
          <a:blip r:embed="rId3">
            <a:extLst>
              <a:ext uri="{28A0092B-C50C-407E-A947-70E740481C1C}">
                <a14:useLocalDpi xmlns:a14="http://schemas.microsoft.com/office/drawing/2010/main" val="0"/>
              </a:ext>
            </a:extLst>
          </a:blip>
          <a:srcRect l="19462" r="13768" b="4"/>
          <a:stretch/>
        </p:blipFill>
        <p:spPr>
          <a:xfrm>
            <a:off x="4571999" y="10"/>
            <a:ext cx="4579241" cy="6857990"/>
          </a:xfrm>
          <a:prstGeom prst="rect">
            <a:avLst/>
          </a:prstGeom>
        </p:spPr>
      </p:pic>
    </p:spTree>
    <p:extLst>
      <p:ext uri="{BB962C8B-B14F-4D97-AF65-F5344CB8AC3E}">
        <p14:creationId xmlns:p14="http://schemas.microsoft.com/office/powerpoint/2010/main" val="420596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4AE774-7140-49BE-8B41-57CD71D98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3991" y="554875"/>
            <a:ext cx="4623058" cy="1114377"/>
          </a:xfrm>
        </p:spPr>
        <p:txBody>
          <a:bodyPr vert="horz" lIns="91440" tIns="45720" rIns="91440" bIns="45720" rtlCol="0" anchor="ctr">
            <a:normAutofit/>
          </a:bodyPr>
          <a:lstStyle/>
          <a:p>
            <a:pPr defTabSz="914400"/>
            <a:r>
              <a:rPr lang="en-US" sz="3500" dirty="0" err="1"/>
              <a:t>Manifiestos</a:t>
            </a:r>
            <a:r>
              <a:rPr lang="en-US" sz="3500" dirty="0"/>
              <a:t>, </a:t>
            </a:r>
            <a:r>
              <a:rPr lang="en-US" sz="3500" dirty="0" err="1"/>
              <a:t>declaraciones</a:t>
            </a:r>
            <a:r>
              <a:rPr lang="en-US" sz="3500" dirty="0"/>
              <a:t> y </a:t>
            </a:r>
            <a:r>
              <a:rPr lang="en-US" sz="3500" dirty="0" err="1"/>
              <a:t>uniones</a:t>
            </a:r>
            <a:endParaRPr lang="en-US" sz="3500" dirty="0"/>
          </a:p>
        </p:txBody>
      </p:sp>
      <p:pic>
        <p:nvPicPr>
          <p:cNvPr id="3" name="Imagen 2">
            <a:extLst>
              <a:ext uri="{FF2B5EF4-FFF2-40B4-BE49-F238E27FC236}">
                <a16:creationId xmlns:a16="http://schemas.microsoft.com/office/drawing/2014/main" id="{0725F695-74F5-44E1-A8C1-9983CAB9C6A1}"/>
              </a:ext>
            </a:extLst>
          </p:cNvPr>
          <p:cNvPicPr>
            <a:picLocks noChangeAspect="1"/>
          </p:cNvPicPr>
          <p:nvPr/>
        </p:nvPicPr>
        <p:blipFill rotWithShape="1">
          <a:blip r:embed="rId3"/>
          <a:srcRect l="3412" r="3490" b="-1"/>
          <a:stretch/>
        </p:blipFill>
        <p:spPr>
          <a:xfrm>
            <a:off x="132048" y="1845425"/>
            <a:ext cx="8876020" cy="4838543"/>
          </a:xfrm>
          <a:prstGeom prst="rect">
            <a:avLst/>
          </a:prstGeom>
        </p:spPr>
      </p:pic>
    </p:spTree>
    <p:extLst>
      <p:ext uri="{BB962C8B-B14F-4D97-AF65-F5344CB8AC3E}">
        <p14:creationId xmlns:p14="http://schemas.microsoft.com/office/powerpoint/2010/main" val="279778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9">
            <a:extLst>
              <a:ext uri="{FF2B5EF4-FFF2-40B4-BE49-F238E27FC236}">
                <a16:creationId xmlns:a16="http://schemas.microsoft.com/office/drawing/2014/main" id="{4FA4E651-C3D8-4DB8-A026-E8531C6AF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62EAB391-3BC6-4C05-8B77-094E95B1AF5D}"/>
              </a:ext>
            </a:extLst>
          </p:cNvPr>
          <p:cNvPicPr>
            <a:picLocks noChangeAspect="1"/>
          </p:cNvPicPr>
          <p:nvPr/>
        </p:nvPicPr>
        <p:blipFill rotWithShape="1">
          <a:blip r:embed="rId3"/>
          <a:srcRect l="19588" r="19585"/>
          <a:stretch/>
        </p:blipFill>
        <p:spPr>
          <a:xfrm>
            <a:off x="0" y="1412776"/>
            <a:ext cx="9141713" cy="2564904"/>
          </a:xfrm>
          <a:prstGeom prst="rect">
            <a:avLst/>
          </a:prstGeom>
        </p:spPr>
      </p:pic>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7272" y="4071597"/>
            <a:ext cx="7886700" cy="1286544"/>
          </a:xfrm>
          <a:noFill/>
        </p:spPr>
        <p:txBody>
          <a:bodyPr vert="horz" lIns="91440" tIns="45720" rIns="91440" bIns="45720" rtlCol="0" anchor="b">
            <a:normAutofit/>
          </a:bodyPr>
          <a:lstStyle/>
          <a:p>
            <a:pPr algn="ctr" defTabSz="914400"/>
            <a:r>
              <a:rPr lang="en-US" sz="4200" dirty="0" err="1"/>
              <a:t>Manifiestos</a:t>
            </a:r>
            <a:r>
              <a:rPr lang="en-US" sz="4200" dirty="0"/>
              <a:t>, </a:t>
            </a:r>
            <a:r>
              <a:rPr lang="en-US" sz="4200" dirty="0" err="1"/>
              <a:t>declaraciones</a:t>
            </a:r>
            <a:r>
              <a:rPr lang="en-US" sz="4200" dirty="0"/>
              <a:t> y </a:t>
            </a:r>
            <a:r>
              <a:rPr lang="en-US" sz="4200" dirty="0" err="1"/>
              <a:t>uniones</a:t>
            </a:r>
            <a:endParaRPr lang="en-US" sz="4200" dirty="0"/>
          </a:p>
        </p:txBody>
      </p:sp>
    </p:spTree>
    <p:extLst>
      <p:ext uri="{BB962C8B-B14F-4D97-AF65-F5344CB8AC3E}">
        <p14:creationId xmlns:p14="http://schemas.microsoft.com/office/powerpoint/2010/main" val="478696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EAB4B0AF-DCB7-438A-968D-F1B1DA16C0F9}"/>
              </a:ext>
            </a:extLst>
          </p:cNvPr>
          <p:cNvPicPr>
            <a:picLocks noChangeAspect="1"/>
          </p:cNvPicPr>
          <p:nvPr/>
        </p:nvPicPr>
        <p:blipFill rotWithShape="1">
          <a:blip r:embed="rId3"/>
          <a:srcRect l="2832" r="9728" b="-1"/>
          <a:stretch/>
        </p:blipFill>
        <p:spPr>
          <a:xfrm>
            <a:off x="3357230" y="595421"/>
            <a:ext cx="5786770" cy="5658438"/>
          </a:xfrm>
          <a:prstGeom prst="rect">
            <a:avLst/>
          </a:prstGeom>
        </p:spPr>
      </p:pic>
      <p:pic>
        <p:nvPicPr>
          <p:cNvPr id="26" name="Picture 25">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r="14729"/>
          <a:stretch>
            <a:fillRect/>
          </a:stretch>
        </p:blipFill>
        <p:spPr>
          <a:xfrm>
            <a:off x="2599660" y="550975"/>
            <a:ext cx="6544340"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03363" y="2546823"/>
            <a:ext cx="2961201" cy="2383844"/>
          </a:xfrm>
        </p:spPr>
        <p:txBody>
          <a:bodyPr vert="horz" lIns="91440" tIns="45720" rIns="91440" bIns="45720" rtlCol="0" anchor="t">
            <a:normAutofit/>
          </a:bodyPr>
          <a:lstStyle/>
          <a:p>
            <a:pPr defTabSz="914400"/>
            <a:r>
              <a:rPr lang="en-US" sz="3800">
                <a:solidFill>
                  <a:srgbClr val="000000"/>
                </a:solidFill>
              </a:rPr>
              <a:t>Manifiestos, declaraciones y uniones</a:t>
            </a:r>
          </a:p>
        </p:txBody>
      </p:sp>
    </p:spTree>
    <p:extLst>
      <p:ext uri="{BB962C8B-B14F-4D97-AF65-F5344CB8AC3E}">
        <p14:creationId xmlns:p14="http://schemas.microsoft.com/office/powerpoint/2010/main" val="299450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Forma&#10;&#10;Descripción generada automáticamente">
            <a:extLst>
              <a:ext uri="{FF2B5EF4-FFF2-40B4-BE49-F238E27FC236}">
                <a16:creationId xmlns:a16="http://schemas.microsoft.com/office/drawing/2014/main" id="{0EE2447C-C516-4E73-9192-B9DBCF63BE74}"/>
              </a:ext>
            </a:extLst>
          </p:cNvPr>
          <p:cNvPicPr>
            <a:picLocks noChangeAspect="1"/>
          </p:cNvPicPr>
          <p:nvPr/>
        </p:nvPicPr>
        <p:blipFill rotWithShape="1">
          <a:blip r:embed="rId3">
            <a:extLst>
              <a:ext uri="{28A0092B-C50C-407E-A947-70E740481C1C}">
                <a14:useLocalDpi xmlns:a14="http://schemas.microsoft.com/office/drawing/2010/main" val="0"/>
              </a:ext>
            </a:extLst>
          </a:blip>
          <a:srcRect r="2" b="2220"/>
          <a:stretch/>
        </p:blipFill>
        <p:spPr>
          <a:xfrm>
            <a:off x="3357230" y="595421"/>
            <a:ext cx="5786770" cy="5658438"/>
          </a:xfrm>
          <a:prstGeom prst="rect">
            <a:avLst/>
          </a:prstGeom>
        </p:spPr>
      </p:pic>
      <p:pic>
        <p:nvPicPr>
          <p:cNvPr id="31" name="Picture 30">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r="14729"/>
          <a:stretch>
            <a:fillRect/>
          </a:stretch>
        </p:blipFill>
        <p:spPr>
          <a:xfrm>
            <a:off x="2599660" y="550975"/>
            <a:ext cx="6544340"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2" name="Título 1">
            <a:extLst>
              <a:ext uri="{FF2B5EF4-FFF2-40B4-BE49-F238E27FC236}">
                <a16:creationId xmlns:a16="http://schemas.microsoft.com/office/drawing/2014/main" id="{0139C890-8C68-47CC-B1AA-FD7CDBCB5F2D}"/>
              </a:ext>
            </a:extLst>
          </p:cNvPr>
          <p:cNvSpPr>
            <a:spLocks noGrp="1"/>
          </p:cNvSpPr>
          <p:nvPr>
            <p:ph type="title"/>
          </p:nvPr>
        </p:nvSpPr>
        <p:spPr>
          <a:xfrm>
            <a:off x="603363" y="2546823"/>
            <a:ext cx="2961201" cy="2383844"/>
          </a:xfrm>
        </p:spPr>
        <p:txBody>
          <a:bodyPr vert="horz" lIns="91440" tIns="45720" rIns="91440" bIns="45720" rtlCol="0" anchor="t">
            <a:normAutofit/>
          </a:bodyPr>
          <a:lstStyle/>
          <a:p>
            <a:pPr defTabSz="914400"/>
            <a:r>
              <a:rPr lang="en-US" sz="3800">
                <a:solidFill>
                  <a:srgbClr val="000000"/>
                </a:solidFill>
              </a:rPr>
              <a:t>¿QUÉ ES?</a:t>
            </a:r>
          </a:p>
        </p:txBody>
      </p:sp>
    </p:spTree>
    <p:extLst>
      <p:ext uri="{BB962C8B-B14F-4D97-AF65-F5344CB8AC3E}">
        <p14:creationId xmlns:p14="http://schemas.microsoft.com/office/powerpoint/2010/main" val="262286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Forma&#10;&#10;Descripción generada automáticamente">
            <a:extLst>
              <a:ext uri="{FF2B5EF4-FFF2-40B4-BE49-F238E27FC236}">
                <a16:creationId xmlns:a16="http://schemas.microsoft.com/office/drawing/2014/main" id="{E88294B9-E2F3-45A8-A65D-0E0E8078B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111" y="2622651"/>
            <a:ext cx="4977778" cy="1612698"/>
          </a:xfrm>
          <a:prstGeom prst="rect">
            <a:avLst/>
          </a:prstGeom>
        </p:spPr>
      </p:pic>
    </p:spTree>
    <p:extLst>
      <p:ext uri="{BB962C8B-B14F-4D97-AF65-F5344CB8AC3E}">
        <p14:creationId xmlns:p14="http://schemas.microsoft.com/office/powerpoint/2010/main" val="124268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8650" y="557189"/>
            <a:ext cx="7886700" cy="5571899"/>
          </a:xfrm>
        </p:spPr>
        <p:txBody>
          <a:bodyPr vert="horz" lIns="91440" tIns="45720" rIns="91440" bIns="45720" rtlCol="0" anchor="ctr">
            <a:normAutofit/>
          </a:bodyPr>
          <a:lstStyle/>
          <a:p>
            <a:pPr algn="ctr" defTabSz="914400"/>
            <a:r>
              <a:rPr lang="en-US" sz="4500" dirty="0"/>
              <a:t>PRINCIPIOS</a:t>
            </a:r>
          </a:p>
        </p:txBody>
      </p:sp>
    </p:spTree>
    <p:extLst>
      <p:ext uri="{BB962C8B-B14F-4D97-AF65-F5344CB8AC3E}">
        <p14:creationId xmlns:p14="http://schemas.microsoft.com/office/powerpoint/2010/main" val="157431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7FA9A70-471D-4AEC-9FC8-D615F900FD0D}"/>
              </a:ext>
            </a:extLst>
          </p:cNvPr>
          <p:cNvPicPr>
            <a:picLocks noChangeAspect="1"/>
          </p:cNvPicPr>
          <p:nvPr/>
        </p:nvPicPr>
        <p:blipFill rotWithShape="1">
          <a:blip r:embed="rId3">
            <a:extLst>
              <a:ext uri="{28A0092B-C50C-407E-A947-70E740481C1C}">
                <a14:useLocalDpi xmlns:a14="http://schemas.microsoft.com/office/drawing/2010/main" val="0"/>
              </a:ext>
            </a:extLst>
          </a:blip>
          <a:srcRect t="33258" b="4779"/>
          <a:stretch/>
        </p:blipFill>
        <p:spPr>
          <a:xfrm>
            <a:off x="20" y="206071"/>
            <a:ext cx="9143980" cy="4801868"/>
          </a:xfrm>
          <a:prstGeom prst="rect">
            <a:avLst/>
          </a:prstGeom>
        </p:spPr>
      </p:pic>
      <p:pic>
        <p:nvPicPr>
          <p:cNvPr id="17" name="Picture 16">
            <a:extLst>
              <a:ext uri="{FF2B5EF4-FFF2-40B4-BE49-F238E27FC236}">
                <a16:creationId xmlns:a16="http://schemas.microsoft.com/office/drawing/2014/main" id="{D266A5D8-E184-4E8F-9001-D6F41E3974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8235" t="20008" r="8214" b="59122"/>
          <a:stretch/>
        </p:blipFill>
        <p:spPr>
          <a:xfrm flipV="1">
            <a:off x="0" y="0"/>
            <a:ext cx="9143999" cy="1713062"/>
          </a:xfrm>
          <a:custGeom>
            <a:avLst/>
            <a:gdLst>
              <a:gd name="connsiteX0" fmla="*/ 0 w 12191999"/>
              <a:gd name="connsiteY0" fmla="*/ 1713062 h 1713062"/>
              <a:gd name="connsiteX1" fmla="*/ 12191999 w 12191999"/>
              <a:gd name="connsiteY1" fmla="*/ 1713062 h 1713062"/>
              <a:gd name="connsiteX2" fmla="*/ 12191999 w 12191999"/>
              <a:gd name="connsiteY2" fmla="*/ 0 h 1713062"/>
              <a:gd name="connsiteX3" fmla="*/ 0 w 12191999"/>
              <a:gd name="connsiteY3" fmla="*/ 0 h 1713062"/>
            </a:gdLst>
            <a:ahLst/>
            <a:cxnLst>
              <a:cxn ang="0">
                <a:pos x="connsiteX0" y="connsiteY0"/>
              </a:cxn>
              <a:cxn ang="0">
                <a:pos x="connsiteX1" y="connsiteY1"/>
              </a:cxn>
              <a:cxn ang="0">
                <a:pos x="connsiteX2" y="connsiteY2"/>
              </a:cxn>
              <a:cxn ang="0">
                <a:pos x="connsiteX3" y="connsiteY3"/>
              </a:cxn>
            </a:cxnLst>
            <a:rect l="l" t="t" r="r" b="b"/>
            <a:pathLst>
              <a:path w="12191999" h="1713062">
                <a:moveTo>
                  <a:pt x="0" y="1713062"/>
                </a:moveTo>
                <a:lnTo>
                  <a:pt x="12191999" y="1713062"/>
                </a:lnTo>
                <a:lnTo>
                  <a:pt x="12191999" y="0"/>
                </a:lnTo>
                <a:lnTo>
                  <a:pt x="0" y="0"/>
                </a:lnTo>
                <a:close/>
              </a:path>
            </a:pathLst>
          </a:custGeom>
        </p:spPr>
      </p:pic>
      <p:pic>
        <p:nvPicPr>
          <p:cNvPr id="19" name="Picture 18">
            <a:extLst>
              <a:ext uri="{FF2B5EF4-FFF2-40B4-BE49-F238E27FC236}">
                <a16:creationId xmlns:a16="http://schemas.microsoft.com/office/drawing/2014/main" id="{4EB1D02B-BBFA-4A97-A021-7816ECC34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8235" t="-1" r="8214" b="80325"/>
          <a:stretch/>
        </p:blipFill>
        <p:spPr>
          <a:xfrm flipV="1">
            <a:off x="0" y="3840845"/>
            <a:ext cx="9146285"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1" name="Rectangle 20">
            <a:extLst>
              <a:ext uri="{FF2B5EF4-FFF2-40B4-BE49-F238E27FC236}">
                <a16:creationId xmlns:a16="http://schemas.microsoft.com/office/drawing/2014/main" id="{BDD7BED2-CC5E-4866-AC0C-DCF928AF8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5390368"/>
            <a:ext cx="9141714" cy="14676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03363" y="5566756"/>
            <a:ext cx="7944130" cy="656946"/>
          </a:xfrm>
        </p:spPr>
        <p:txBody>
          <a:bodyPr vert="horz" lIns="91440" tIns="45720" rIns="91440" bIns="45720" rtlCol="0" anchor="t">
            <a:normAutofit/>
          </a:bodyPr>
          <a:lstStyle/>
          <a:p>
            <a:pPr defTabSz="914400"/>
            <a:r>
              <a:rPr lang="en-US" sz="3500">
                <a:solidFill>
                  <a:srgbClr val="000000"/>
                </a:solidFill>
              </a:rPr>
              <a:t>PROPIEDAD</a:t>
            </a:r>
          </a:p>
        </p:txBody>
      </p:sp>
    </p:spTree>
    <p:extLst>
      <p:ext uri="{BB962C8B-B14F-4D97-AF65-F5344CB8AC3E}">
        <p14:creationId xmlns:p14="http://schemas.microsoft.com/office/powerpoint/2010/main" val="148486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Logotipo&#10;&#10;Descripción generada automáticamente">
            <a:extLst>
              <a:ext uri="{FF2B5EF4-FFF2-40B4-BE49-F238E27FC236}">
                <a16:creationId xmlns:a16="http://schemas.microsoft.com/office/drawing/2014/main" id="{B4C69D61-8D17-42F2-AF37-673DBE44CEF0}"/>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4453" r="15303"/>
          <a:stretch/>
        </p:blipFill>
        <p:spPr>
          <a:xfrm>
            <a:off x="4326481" y="-1"/>
            <a:ext cx="4817290" cy="6858001"/>
          </a:xfrm>
          <a:prstGeom prst="rect">
            <a:avLst/>
          </a:prstGeom>
        </p:spPr>
      </p:pic>
      <p:pic>
        <p:nvPicPr>
          <p:cNvPr id="19" name="Picture 18">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7" name="Título 1">
            <a:extLst>
              <a:ext uri="{FF2B5EF4-FFF2-40B4-BE49-F238E27FC236}">
                <a16:creationId xmlns:a16="http://schemas.microsoft.com/office/drawing/2014/main" id="{2AA824C6-5703-49A3-8A7E-A55E0FD046B1}"/>
              </a:ext>
            </a:extLst>
          </p:cNvPr>
          <p:cNvSpPr txBox="1">
            <a:spLocks/>
          </p:cNvSpPr>
          <p:nvPr/>
        </p:nvSpPr>
        <p:spPr>
          <a:xfrm>
            <a:off x="603362" y="3992591"/>
            <a:ext cx="3604497" cy="1644592"/>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br>
              <a:rPr lang="en-US" sz="3200">
                <a:solidFill>
                  <a:srgbClr val="000000"/>
                </a:solidFill>
              </a:rPr>
            </a:br>
            <a:r>
              <a:rPr lang="en-US" sz="3200">
                <a:solidFill>
                  <a:srgbClr val="000000"/>
                </a:solidFill>
              </a:rPr>
              <a:t>TRANSPARENCIA DE TRANSACCIONES</a:t>
            </a:r>
          </a:p>
        </p:txBody>
      </p:sp>
    </p:spTree>
    <p:extLst>
      <p:ext uri="{BB962C8B-B14F-4D97-AF65-F5344CB8AC3E}">
        <p14:creationId xmlns:p14="http://schemas.microsoft.com/office/powerpoint/2010/main" val="276708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491490" y="2671011"/>
            <a:ext cx="3943352" cy="2427120"/>
          </a:xfrm>
        </p:spPr>
        <p:txBody>
          <a:bodyPr vert="horz" lIns="91440" tIns="45720" rIns="91440" bIns="45720" rtlCol="0" anchor="t">
            <a:normAutofit/>
          </a:bodyPr>
          <a:lstStyle/>
          <a:p>
            <a:pPr defTabSz="914400"/>
            <a:r>
              <a:rPr lang="en-US" sz="3800"/>
              <a:t>CONSENTIMIENTO</a:t>
            </a:r>
          </a:p>
        </p:txBody>
      </p:sp>
      <p:cxnSp>
        <p:nvCxnSpPr>
          <p:cNvPr id="19" name="Straight Arrow Connector 18">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0861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Imagen 4" descr="Icono&#10;&#10;Descripción generada automáticamente">
            <a:extLst>
              <a:ext uri="{FF2B5EF4-FFF2-40B4-BE49-F238E27FC236}">
                <a16:creationId xmlns:a16="http://schemas.microsoft.com/office/drawing/2014/main" id="{F9CB7401-45AC-45E7-B77A-F833820074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309" r="11025"/>
          <a:stretch/>
        </p:blipFill>
        <p:spPr>
          <a:xfrm>
            <a:off x="4434843" y="10"/>
            <a:ext cx="470915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42337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54D376-7060-4491-9779-FC35E62F3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8650" y="5186423"/>
            <a:ext cx="7886700" cy="1114382"/>
          </a:xfrm>
        </p:spPr>
        <p:txBody>
          <a:bodyPr vert="horz" lIns="91440" tIns="45720" rIns="91440" bIns="45720" rtlCol="0" anchor="ctr">
            <a:normAutofit/>
          </a:bodyPr>
          <a:lstStyle/>
          <a:p>
            <a:pPr algn="ctr" defTabSz="914400"/>
            <a:r>
              <a:rPr lang="en-US" sz="4500"/>
              <a:t>PRIVACIDAD</a:t>
            </a:r>
          </a:p>
        </p:txBody>
      </p:sp>
      <p:pic>
        <p:nvPicPr>
          <p:cNvPr id="5" name="Imagen 4" descr="Icono&#10;&#10;Descripción generada automáticamente">
            <a:extLst>
              <a:ext uri="{FF2B5EF4-FFF2-40B4-BE49-F238E27FC236}">
                <a16:creationId xmlns:a16="http://schemas.microsoft.com/office/drawing/2014/main" id="{F156FCF0-DB6E-4CC6-9DD6-47274616A306}"/>
              </a:ext>
            </a:extLst>
          </p:cNvPr>
          <p:cNvPicPr>
            <a:picLocks noChangeAspect="1"/>
          </p:cNvPicPr>
          <p:nvPr/>
        </p:nvPicPr>
        <p:blipFill rotWithShape="1">
          <a:blip r:embed="rId3">
            <a:extLst>
              <a:ext uri="{28A0092B-C50C-407E-A947-70E740481C1C}">
                <a14:useLocalDpi xmlns:a14="http://schemas.microsoft.com/office/drawing/2010/main" val="0"/>
              </a:ext>
            </a:extLst>
          </a:blip>
          <a:srcRect t="2368" b="12607"/>
          <a:stretch/>
        </p:blipFill>
        <p:spPr>
          <a:xfrm>
            <a:off x="20" y="10"/>
            <a:ext cx="9143980" cy="5014697"/>
          </a:xfrm>
          <a:prstGeom prst="rect">
            <a:avLst/>
          </a:prstGeom>
        </p:spPr>
      </p:pic>
    </p:spTree>
    <p:extLst>
      <p:ext uri="{BB962C8B-B14F-4D97-AF65-F5344CB8AC3E}">
        <p14:creationId xmlns:p14="http://schemas.microsoft.com/office/powerpoint/2010/main" val="199837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A254D376-7060-4491-9779-FC35E62F3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8650" y="5186423"/>
            <a:ext cx="7886700" cy="1114382"/>
          </a:xfrm>
        </p:spPr>
        <p:txBody>
          <a:bodyPr vert="horz" lIns="91440" tIns="45720" rIns="91440" bIns="45720" rtlCol="0" anchor="ctr">
            <a:normAutofit/>
          </a:bodyPr>
          <a:lstStyle/>
          <a:p>
            <a:pPr algn="ctr" defTabSz="914400"/>
            <a:r>
              <a:rPr lang="en-US" sz="4500" dirty="0" err="1"/>
              <a:t>Moneda</a:t>
            </a:r>
            <a:endParaRPr lang="en-US" sz="4500" dirty="0"/>
          </a:p>
        </p:txBody>
      </p:sp>
      <p:pic>
        <p:nvPicPr>
          <p:cNvPr id="5" name="Imagen 4" descr="Imagen que contiene circuito, computadora&#10;&#10;Descripción generada automáticamente">
            <a:extLst>
              <a:ext uri="{FF2B5EF4-FFF2-40B4-BE49-F238E27FC236}">
                <a16:creationId xmlns:a16="http://schemas.microsoft.com/office/drawing/2014/main" id="{9479DC36-F535-434E-A318-FC7DC82F435C}"/>
              </a:ext>
            </a:extLst>
          </p:cNvPr>
          <p:cNvPicPr>
            <a:picLocks noChangeAspect="1"/>
          </p:cNvPicPr>
          <p:nvPr/>
        </p:nvPicPr>
        <p:blipFill rotWithShape="1">
          <a:blip r:embed="rId3">
            <a:extLst>
              <a:ext uri="{28A0092B-C50C-407E-A947-70E740481C1C}">
                <a14:useLocalDpi xmlns:a14="http://schemas.microsoft.com/office/drawing/2010/main" val="0"/>
              </a:ext>
            </a:extLst>
          </a:blip>
          <a:srcRect t="288"/>
          <a:stretch/>
        </p:blipFill>
        <p:spPr>
          <a:xfrm>
            <a:off x="20" y="10"/>
            <a:ext cx="9143980" cy="5014697"/>
          </a:xfrm>
          <a:prstGeom prst="rect">
            <a:avLst/>
          </a:prstGeom>
        </p:spPr>
      </p:pic>
    </p:spTree>
    <p:extLst>
      <p:ext uri="{BB962C8B-B14F-4D97-AF65-F5344CB8AC3E}">
        <p14:creationId xmlns:p14="http://schemas.microsoft.com/office/powerpoint/2010/main" val="36435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6B51F3-DEDB-4860-AC4A-E250D5B30E74}"/>
              </a:ext>
            </a:extLst>
          </p:cNvPr>
          <p:cNvSpPr>
            <a:spLocks noGrp="1"/>
          </p:cNvSpPr>
          <p:nvPr>
            <p:ph type="title"/>
          </p:nvPr>
        </p:nvSpPr>
        <p:spPr>
          <a:xfrm>
            <a:off x="628650" y="728662"/>
            <a:ext cx="2839134" cy="3728853"/>
          </a:xfrm>
          <a:noFill/>
        </p:spPr>
        <p:txBody>
          <a:bodyPr vert="horz" lIns="91440" tIns="45720" rIns="91440" bIns="45720" rtlCol="0" anchor="b">
            <a:normAutofit/>
          </a:bodyPr>
          <a:lstStyle/>
          <a:p>
            <a:pPr defTabSz="914400"/>
            <a:r>
              <a:rPr lang="en-US" sz="4500"/>
              <a:t>APERTURA</a:t>
            </a:r>
          </a:p>
        </p:txBody>
      </p:sp>
      <p:pic>
        <p:nvPicPr>
          <p:cNvPr id="5" name="Imagen 4" descr="Icono&#10;&#10;Descripción generada automáticamente">
            <a:extLst>
              <a:ext uri="{FF2B5EF4-FFF2-40B4-BE49-F238E27FC236}">
                <a16:creationId xmlns:a16="http://schemas.microsoft.com/office/drawing/2014/main" id="{D2E576A9-C187-4B8D-B95A-ABF8C8E78323}"/>
              </a:ext>
            </a:extLst>
          </p:cNvPr>
          <p:cNvPicPr>
            <a:picLocks noChangeAspect="1"/>
          </p:cNvPicPr>
          <p:nvPr/>
        </p:nvPicPr>
        <p:blipFill rotWithShape="1">
          <a:blip r:embed="rId3">
            <a:extLst>
              <a:ext uri="{28A0092B-C50C-407E-A947-70E740481C1C}">
                <a14:useLocalDpi xmlns:a14="http://schemas.microsoft.com/office/drawing/2010/main" val="0"/>
              </a:ext>
            </a:extLst>
          </a:blip>
          <a:srcRect l="10208" r="11238" b="-6"/>
          <a:stretch/>
        </p:blipFill>
        <p:spPr>
          <a:xfrm>
            <a:off x="3757128" y="10"/>
            <a:ext cx="5386872" cy="6857990"/>
          </a:xfrm>
          <a:prstGeom prst="rect">
            <a:avLst/>
          </a:prstGeom>
        </p:spPr>
      </p:pic>
    </p:spTree>
    <p:extLst>
      <p:ext uri="{BB962C8B-B14F-4D97-AF65-F5344CB8AC3E}">
        <p14:creationId xmlns:p14="http://schemas.microsoft.com/office/powerpoint/2010/main" val="30885738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1136</Words>
  <Application>Microsoft Office PowerPoint</Application>
  <PresentationFormat>Presentación en pantalla (4:3)</PresentationFormat>
  <Paragraphs>94</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Arial</vt:lpstr>
      <vt:lpstr>Calibri</vt:lpstr>
      <vt:lpstr>Calibri Light</vt:lpstr>
      <vt:lpstr>Gudea</vt:lpstr>
      <vt:lpstr>Tema de Office</vt:lpstr>
      <vt:lpstr>BIG DATA ETHICS</vt:lpstr>
      <vt:lpstr>¿QUÉ ES?</vt:lpstr>
      <vt:lpstr>PRINCIPIOS</vt:lpstr>
      <vt:lpstr>PROPIEDAD</vt:lpstr>
      <vt:lpstr>Presentación de PowerPoint</vt:lpstr>
      <vt:lpstr>CONSENTIMIENTO</vt:lpstr>
      <vt:lpstr>PRIVACIDAD</vt:lpstr>
      <vt:lpstr>Moneda</vt:lpstr>
      <vt:lpstr>APERTURA</vt:lpstr>
      <vt:lpstr>NOTICIAS: Edward Snowden</vt:lpstr>
      <vt:lpstr>NOTICIAS: ING Direct</vt:lpstr>
      <vt:lpstr>NOTICIAS: Escandalo en Facebook </vt:lpstr>
      <vt:lpstr>NOTICIAS: Escandalo en Facebook </vt:lpstr>
      <vt:lpstr>El rol de las instituciones: Estados nacionales</vt:lpstr>
      <vt:lpstr>El rol de las instituciones: Bancos</vt:lpstr>
      <vt:lpstr>Legislación relevante</vt:lpstr>
      <vt:lpstr>Manifiestos, declaraciones y uniones</vt:lpstr>
      <vt:lpstr>Manifiestos, declaraciones y uniones</vt:lpstr>
      <vt:lpstr>Manifiestos, declaraciones y uniones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ETHICS</dc:title>
  <dc:creator>Marcos Matilla González</dc:creator>
  <cp:lastModifiedBy>Marcos Matilla González</cp:lastModifiedBy>
  <cp:revision>7</cp:revision>
  <dcterms:created xsi:type="dcterms:W3CDTF">2020-11-29T19:29:07Z</dcterms:created>
  <dcterms:modified xsi:type="dcterms:W3CDTF">2020-11-29T20:22:41Z</dcterms:modified>
</cp:coreProperties>
</file>