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regular.fntdata"/><Relationship Id="rId21" Type="http://schemas.openxmlformats.org/officeDocument/2006/relationships/slide" Target="slides/slide17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Linguagem de Programação Comercial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2018/1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Fábio Castro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deliberado@gmail.com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Resposta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Informação utilizada pelo navegador para representar a informação na tela;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Imagem, um arquivo HTML, PDF ou até um formato não suportado.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padronização o servidor envia o tipo dos dados baseando-se nos tipos MIME – </a:t>
            </a:r>
            <a:r>
              <a:rPr i="1" lang="en"/>
              <a:t>Multipart Internet Mail Extensions</a:t>
            </a:r>
            <a:r>
              <a:rPr lang="en"/>
              <a:t>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tipo/subtipo</a:t>
            </a:r>
            <a:endParaRPr b="1" i="1"/>
          </a:p>
        </p:txBody>
      </p:sp>
      <p:sp>
        <p:nvSpPr>
          <p:cNvPr id="116" name="Shape 116"/>
          <p:cNvSpPr txBox="1"/>
          <p:nvPr/>
        </p:nvSpPr>
        <p:spPr>
          <a:xfrm>
            <a:off x="1831925" y="3041475"/>
            <a:ext cx="5671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image/jpg 				.jpe, .jpg, .jpeg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text/html 				.html, .htm, .jsp, .asp, .shtml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text/plain 				.txt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Comunicação</a:t>
            </a:r>
            <a:endParaRPr/>
          </a:p>
        </p:txBody>
      </p:sp>
      <p:pic>
        <p:nvPicPr>
          <p:cNvPr descr="cliente.jpg" id="122" name="Shape 122"/>
          <p:cNvPicPr preferRelativeResize="0"/>
          <p:nvPr/>
        </p:nvPicPr>
        <p:blipFill rotWithShape="1">
          <a:blip r:embed="rId3">
            <a:alphaModFix/>
          </a:blip>
          <a:srcRect b="10956" l="2450" r="-2450" t="8424"/>
          <a:stretch/>
        </p:blipFill>
        <p:spPr>
          <a:xfrm>
            <a:off x="527300" y="1599325"/>
            <a:ext cx="1073699" cy="925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dor.jpg" id="123" name="Shape 123"/>
          <p:cNvPicPr preferRelativeResize="0"/>
          <p:nvPr/>
        </p:nvPicPr>
        <p:blipFill rotWithShape="1">
          <a:blip r:embed="rId4">
            <a:alphaModFix/>
          </a:blip>
          <a:srcRect b="8424" l="0" r="0" t="0"/>
          <a:stretch/>
        </p:blipFill>
        <p:spPr>
          <a:xfrm>
            <a:off x="7246878" y="1370721"/>
            <a:ext cx="1403025" cy="137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1601000" y="972975"/>
            <a:ext cx="5315812" cy="925457"/>
          </a:xfrm>
          <a:custGeom>
            <a:pathLst>
              <a:path extrusionOk="0" h="37647" w="248955">
                <a:moveTo>
                  <a:pt x="0" y="34359"/>
                </a:moveTo>
                <a:cubicBezTo>
                  <a:pt x="20511" y="28644"/>
                  <a:pt x="81575" y="-479"/>
                  <a:pt x="123068" y="69"/>
                </a:cubicBezTo>
                <a:cubicBezTo>
                  <a:pt x="164560" y="617"/>
                  <a:pt x="227973" y="31384"/>
                  <a:pt x="248955" y="376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5" name="Shape 125"/>
          <p:cNvSpPr txBox="1"/>
          <p:nvPr/>
        </p:nvSpPr>
        <p:spPr>
          <a:xfrm>
            <a:off x="3761700" y="590525"/>
            <a:ext cx="12408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requisição</a:t>
            </a:r>
            <a:endParaRPr b="1"/>
          </a:p>
        </p:txBody>
      </p:sp>
      <p:sp>
        <p:nvSpPr>
          <p:cNvPr id="126" name="Shape 126"/>
          <p:cNvSpPr/>
          <p:nvPr/>
        </p:nvSpPr>
        <p:spPr>
          <a:xfrm rot="10800000">
            <a:off x="1553908" y="2388162"/>
            <a:ext cx="5409792" cy="864563"/>
          </a:xfrm>
          <a:custGeom>
            <a:pathLst>
              <a:path extrusionOk="0" h="37647" w="248955">
                <a:moveTo>
                  <a:pt x="0" y="34359"/>
                </a:moveTo>
                <a:cubicBezTo>
                  <a:pt x="20511" y="28644"/>
                  <a:pt x="81575" y="-479"/>
                  <a:pt x="123068" y="69"/>
                </a:cubicBezTo>
                <a:cubicBezTo>
                  <a:pt x="164560" y="617"/>
                  <a:pt x="227973" y="31384"/>
                  <a:pt x="248955" y="376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7" name="Shape 127"/>
          <p:cNvSpPr txBox="1"/>
          <p:nvPr/>
        </p:nvSpPr>
        <p:spPr>
          <a:xfrm>
            <a:off x="3808713" y="3252725"/>
            <a:ext cx="12408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resposta</a:t>
            </a:r>
            <a:endParaRPr b="1"/>
          </a:p>
        </p:txBody>
      </p:sp>
      <p:sp>
        <p:nvSpPr>
          <p:cNvPr id="128" name="Shape 128"/>
          <p:cNvSpPr txBox="1"/>
          <p:nvPr/>
        </p:nvSpPr>
        <p:spPr>
          <a:xfrm>
            <a:off x="2924025" y="1247425"/>
            <a:ext cx="2806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http://servidor1:80/recurso1</a:t>
            </a:r>
            <a:endParaRPr b="1"/>
          </a:p>
        </p:txBody>
      </p:sp>
      <p:sp>
        <p:nvSpPr>
          <p:cNvPr id="129" name="Shape 129"/>
          <p:cNvSpPr/>
          <p:nvPr/>
        </p:nvSpPr>
        <p:spPr>
          <a:xfrm>
            <a:off x="4059900" y="2336875"/>
            <a:ext cx="728082" cy="86459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916725" y="692850"/>
            <a:ext cx="293700" cy="3252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flipH="1">
            <a:off x="8734870" y="692850"/>
            <a:ext cx="293700" cy="3252900"/>
          </a:xfrm>
          <a:prstGeom prst="leftBrace">
            <a:avLst>
              <a:gd fmla="val 8333" name="adj1"/>
              <a:gd fmla="val 5090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_engrenagem2.png"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6875" y="2995250"/>
            <a:ext cx="728075" cy="6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8305700" y="3083475"/>
            <a:ext cx="293700" cy="572700"/>
          </a:xfrm>
          <a:prstGeom prst="can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0250" y="450150"/>
            <a:ext cx="81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python -m http.server 8000</a:t>
            </a:r>
            <a:endParaRPr sz="3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do protocolo HTTP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333333"/>
                </a:solidFill>
              </a:rPr>
              <a:t>Stateless</a:t>
            </a:r>
            <a:r>
              <a:rPr lang="en"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Requisições independentes;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Navegador fecha comunicação;</a:t>
            </a:r>
            <a:endParaRPr>
              <a:solidFill>
                <a:srgbClr val="33333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As partes não guardam informação do </a:t>
            </a:r>
            <a:r>
              <a:rPr b="1" lang="en">
                <a:solidFill>
                  <a:srgbClr val="333333"/>
                </a:solidFill>
              </a:rPr>
              <a:t>estado</a:t>
            </a:r>
            <a:r>
              <a:rPr lang="en">
                <a:solidFill>
                  <a:srgbClr val="333333"/>
                </a:solidFill>
              </a:rPr>
              <a:t> das requisições.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apresentação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Tecnologias destinadas à formatação e estruturação das páginas Web;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Utilizadas para construir a interface de aplicações Web;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principais padrões em uso atualmente são: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r>
              <a:rPr i="1" lang="en"/>
              <a:t> </a:t>
            </a:r>
            <a:r>
              <a:rPr i="1" lang="en">
                <a:solidFill>
                  <a:srgbClr val="545454"/>
                </a:solidFill>
                <a:highlight>
                  <a:srgbClr val="FFFFFF"/>
                </a:highlight>
              </a:rPr>
              <a:t>(Cascading Style Sheets);</a:t>
            </a:r>
            <a:endParaRPr i="1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</a:t>
            </a:r>
            <a:r>
              <a:rPr i="1" lang="en">
                <a:solidFill>
                  <a:srgbClr val="545454"/>
                </a:solidFill>
                <a:highlight>
                  <a:srgbClr val="FFFFFF"/>
                </a:highlight>
              </a:rPr>
              <a:t>(eXtensible Markup Language)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de Interatividade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Necessidade estender as capacidades de aplicações cliente ou servidor;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Interatividade cliente;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JavaScript</a:t>
            </a:r>
            <a:r>
              <a:rPr lang="en"/>
              <a:t>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Applets;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ActiveX;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Interatividade servidor: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</a:t>
            </a:r>
            <a:r>
              <a:rPr i="1" lang="en"/>
              <a:t>(</a:t>
            </a:r>
            <a:r>
              <a:rPr i="1" lang="en">
                <a:solidFill>
                  <a:srgbClr val="545454"/>
                </a:solidFill>
                <a:highlight>
                  <a:srgbClr val="FFFFFF"/>
                </a:highlight>
              </a:rPr>
              <a:t>Hypertext Preprocessor</a:t>
            </a:r>
            <a:r>
              <a:rPr i="1" lang="en"/>
              <a:t>);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Java;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Python;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MENDES, Antonio. Arquitetura de Software:  desenvolvimento orientado para arquitetura.  Editora Campus. Rio de Janeiro ­ RJ, 2002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PRESSMAN, Roger S.; MAXIM, Bruce R. Engenharia de Software: Uma abordagem profissional 8ª edição.  AMGH Editora Ltda. São Paulo SP, 2016.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TANENBAUM, A. S.; WETHERALL, D. Rede de computadores 5ª edição, São Paulo, p 407 - 437, 2013.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de aplicações WEB</a:t>
            </a:r>
            <a:endParaRPr/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Fábio Castro Araújo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de aplicações WEB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Fábio Castro Araújo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 / Servidor;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 WEB;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Navegadores e Servidores;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Navegação;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Tipos de Resposta;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Tecnologias de Apresentação;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Tecnologias de Interatividade;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 / Servidor	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 de distribuição multiplataforma de aplicações;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Dois ou mais computadores interagem;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 por requisições;</a:t>
            </a:r>
            <a:endParaRPr/>
          </a:p>
        </p:txBody>
      </p:sp>
      <p:pic>
        <p:nvPicPr>
          <p:cNvPr descr="cliente.jpg" id="74" name="Shape 74"/>
          <p:cNvPicPr preferRelativeResize="0"/>
          <p:nvPr/>
        </p:nvPicPr>
        <p:blipFill rotWithShape="1">
          <a:blip r:embed="rId3">
            <a:alphaModFix/>
          </a:blip>
          <a:srcRect b="10956" l="2450" r="-2450" t="8424"/>
          <a:stretch/>
        </p:blipFill>
        <p:spPr>
          <a:xfrm>
            <a:off x="2342999" y="2460488"/>
            <a:ext cx="2298676" cy="19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026563" y="4479800"/>
            <a:ext cx="1141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CLIENTE</a:t>
            </a:r>
            <a:endParaRPr b="1"/>
          </a:p>
        </p:txBody>
      </p:sp>
      <p:sp>
        <p:nvSpPr>
          <p:cNvPr id="76" name="Shape 76"/>
          <p:cNvSpPr txBox="1"/>
          <p:nvPr/>
        </p:nvSpPr>
        <p:spPr>
          <a:xfrm>
            <a:off x="7237850" y="4568875"/>
            <a:ext cx="1141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SERVIDOR</a:t>
            </a:r>
            <a:endParaRPr b="1"/>
          </a:p>
        </p:txBody>
      </p:sp>
      <p:pic>
        <p:nvPicPr>
          <p:cNvPr descr="servidor.jpg" id="77" name="Shape 77"/>
          <p:cNvPicPr preferRelativeResize="0"/>
          <p:nvPr/>
        </p:nvPicPr>
        <p:blipFill rotWithShape="1">
          <a:blip r:embed="rId4">
            <a:alphaModFix/>
          </a:blip>
          <a:srcRect b="8424" l="0" r="0" t="0"/>
          <a:stretch/>
        </p:blipFill>
        <p:spPr>
          <a:xfrm>
            <a:off x="6613758" y="2422463"/>
            <a:ext cx="2100992" cy="20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Cliente</a:t>
            </a:r>
            <a:r>
              <a:rPr lang="en"/>
              <a:t> </a:t>
            </a:r>
            <a:r>
              <a:rPr b="1" i="1" lang="en"/>
              <a:t>(front-end)</a:t>
            </a:r>
            <a:endParaRPr b="1" i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É o processo ativo na relação;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Inicia e termina as conversações com os Servidores;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se comunica com outros Clientes;</a:t>
            </a:r>
            <a:endParaRPr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Servidor </a:t>
            </a:r>
            <a:r>
              <a:rPr b="1" i="1" lang="en"/>
              <a:t>(back-end)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É o processo reativo na relação;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Possui uma execução contínua;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Recebe e responde às solicitações dos Clientes;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Presta serviços distribuídos;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Atende a diversos Clientes simultaneamente.</a:t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Cliente / Servidor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WEB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Navegadores e Servidores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Disponibilização de recursos através de páginas WEB;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Hipertexto;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 por meio do protocolo HTTP (</a:t>
            </a:r>
            <a:r>
              <a:rPr i="1" lang="en"/>
              <a:t>HyperText Transfer Protocol</a:t>
            </a:r>
            <a:r>
              <a:rPr lang="en"/>
              <a:t>);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Navegação por URL (</a:t>
            </a:r>
            <a:r>
              <a:rPr i="1" lang="en"/>
              <a:t>Uniform Resource Locator</a:t>
            </a:r>
            <a:r>
              <a:rPr lang="en"/>
              <a:t>);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Tipos MIME (</a:t>
            </a:r>
            <a:r>
              <a:rPr i="1" lang="en"/>
              <a:t>Multipart Internet Mail Extensions</a:t>
            </a:r>
            <a:r>
              <a:rPr lang="en"/>
              <a:t>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Tecnologias de Apresentação;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Tecnologias interativas;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Navegadores e Servidores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 baseada no protocolo HTTP;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Hipertexto é uma forma não linear de publicação de informações: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hipertexto baseia-se em ligações que são chamadas de vínculos (links) ou hipervínculos (hyperlinks);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servidor Web administra um sistema de arquivos e diretórios virtuais para atender à requisições dos clientes HTTP.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Todas as requisições utilizam a sintaxe de URL – </a:t>
            </a:r>
            <a:r>
              <a:rPr i="1" lang="en"/>
              <a:t>Uniform Resource Locator</a:t>
            </a:r>
            <a:r>
              <a:rPr lang="en"/>
              <a:t>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os recursos disponibilizados por um serviço estão associados a uma URL;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Contém duas informações essenciais: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COMO transferir o objeto;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ONDE encontrá-lo.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436400" y="3483050"/>
            <a:ext cx="627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&lt;protocolo&gt;://&lt;maquina&gt;:&lt;porta&gt;/&lt;caminho_para_recurso&gt;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no Servidor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Mapeamento de URL’s 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			c:\aplicativo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/recurso1		c:\aplicativo\recurso1.html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