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34188" cy="997902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65" d="100"/>
          <a:sy n="65" d="100"/>
        </p:scale>
        <p:origin x="130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6F1EFA54-C373-470F-B113-E30C323C36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EB5E0225-9CFE-4634-B41D-064E067968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xmlns="" id="{D0E23821-E7D7-4211-91F3-A27C5268F88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55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xmlns="" id="{C6FDF599-6AF5-47F8-B140-B1F4A28B8CD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1901D-F633-425D-9A9E-6B6F3022F21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9033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491A03ED-D24C-48F9-9689-5B703918D7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1B9D2877-837C-474D-8DC9-98B44A7420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7713"/>
            <a:ext cx="4986337" cy="374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A021D261-059A-46B8-A391-0A588FD9952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738688"/>
            <a:ext cx="5008562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xmlns="" id="{DC3B09F5-4901-4A4F-9565-7E3E530E50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xmlns="" id="{4609655C-D80D-4510-95BC-CD39FB391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C1A4B2C-5F4E-4D0E-8564-FA2CC8FF458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63892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A4B2C-5F4E-4D0E-8564-FA2CC8FF4584}" type="slidenum">
              <a:rPr lang="pt-BR" altLang="pt-BR" smtClean="0"/>
              <a:pPr/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4375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350A0C2-34BD-4A5D-A515-61D795486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F8E6E1C-C726-4650-87DA-3BCEBFC61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64B5DA8-6B6F-4CF8-8FC8-B11616A77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D093F-1750-461E-8E08-6622BE71DDB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324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350A0C2-34BD-4A5D-A515-61D795486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F8E6E1C-C726-4650-87DA-3BCEBFC61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64B5DA8-6B6F-4CF8-8FC8-B11616A77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B5DC1-7141-48AF-BD29-0B266102E65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6292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350A0C2-34BD-4A5D-A515-61D795486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F8E6E1C-C726-4650-87DA-3BCEBFC61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64B5DA8-6B6F-4CF8-8FC8-B11616A77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7730C-0B6F-4DA7-A074-164B2F4A01E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6624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350A0C2-34BD-4A5D-A515-61D795486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F8E6E1C-C726-4650-87DA-3BCEBFC61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64B5DA8-6B6F-4CF8-8FC8-B11616A77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44D63-DC87-41B3-A6E4-5FC5A150990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3410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350A0C2-34BD-4A5D-A515-61D795486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F8E6E1C-C726-4650-87DA-3BCEBFC61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64B5DA8-6B6F-4CF8-8FC8-B11616A77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539DA6-2E96-4415-B79C-E509D42C6D6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550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350A0C2-34BD-4A5D-A515-61D795486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8E6E1C-C726-4650-87DA-3BCEBFC61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4B5DA8-6B6F-4CF8-8FC8-B11616A77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A7974-F818-4522-99FC-44B881339BA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19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350A0C2-34BD-4A5D-A515-61D795486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1F8E6E1C-C726-4650-87DA-3BCEBFC61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764B5DA8-6B6F-4CF8-8FC8-B11616A77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E1E86-6AAE-4599-BAEB-0907F35099D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6846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F350A0C2-34BD-4A5D-A515-61D795486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1F8E6E1C-C726-4650-87DA-3BCEBFC61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764B5DA8-6B6F-4CF8-8FC8-B11616A77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A3F1C-D367-4E83-896C-F8E15B9218B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289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F350A0C2-34BD-4A5D-A515-61D795486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1F8E6E1C-C726-4650-87DA-3BCEBFC61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764B5DA8-6B6F-4CF8-8FC8-B11616A77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1CC48-E43F-4A91-A812-66CB432BF50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9268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350A0C2-34BD-4A5D-A515-61D795486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8E6E1C-C726-4650-87DA-3BCEBFC61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4B5DA8-6B6F-4CF8-8FC8-B11616A77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CE65E2-ED62-47AE-BC81-6403018812B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147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350A0C2-34BD-4A5D-A515-61D795486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8E6E1C-C726-4650-87DA-3BCEBFC61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4B5DA8-6B6F-4CF8-8FC8-B11616A77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CAD79-7E90-4D30-B3CC-7BEB297972A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0549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F350A0C2-34BD-4A5D-A515-61D7954864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1F8E6E1C-C726-4650-87DA-3BCEBFC61F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764B5DA8-6B6F-4CF8-8FC8-B11616A779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218E3A8-D89F-432A-9D1B-C1E196ECEEC0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04800"/>
          </a:xfrm>
          <a:noFill/>
        </p:spPr>
        <p:txBody>
          <a:bodyPr/>
          <a:lstStyle/>
          <a:p>
            <a:pPr eaLnBrk="1" hangingPunct="1"/>
            <a:r>
              <a:rPr lang="pt-BR" altLang="pt-BR" sz="2000" b="1" dirty="0" smtClean="0"/>
              <a:t>Escolha de Gráficos de Controle Estatístico de Processos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0" y="1139825"/>
            <a:ext cx="8569325" cy="5593522"/>
            <a:chOff x="0" y="1139825"/>
            <a:chExt cx="8569325" cy="5593522"/>
          </a:xfrm>
        </p:grpSpPr>
        <p:sp>
          <p:nvSpPr>
            <p:cNvPr id="4099" name="Text Box 1033"/>
            <p:cNvSpPr txBox="1">
              <a:spLocks noChangeArrowheads="1"/>
            </p:cNvSpPr>
            <p:nvPr/>
          </p:nvSpPr>
          <p:spPr bwMode="auto">
            <a:xfrm>
              <a:off x="212725" y="1412875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pt-BR" altLang="pt-BR" sz="2400"/>
            </a:p>
          </p:txBody>
        </p:sp>
        <p:sp>
          <p:nvSpPr>
            <p:cNvPr id="4100" name="Rectangle 1035"/>
            <p:cNvSpPr>
              <a:spLocks noChangeArrowheads="1"/>
            </p:cNvSpPr>
            <p:nvPr/>
          </p:nvSpPr>
          <p:spPr bwMode="auto">
            <a:xfrm>
              <a:off x="3538538" y="1143000"/>
              <a:ext cx="1766887" cy="293688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101" name="Rectangle 1036"/>
            <p:cNvSpPr>
              <a:spLocks noChangeArrowheads="1"/>
            </p:cNvSpPr>
            <p:nvPr/>
          </p:nvSpPr>
          <p:spPr bwMode="auto">
            <a:xfrm>
              <a:off x="685800" y="4276725"/>
              <a:ext cx="1011238" cy="490538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102" name="Rectangle 1037"/>
            <p:cNvSpPr>
              <a:spLocks noChangeArrowheads="1"/>
            </p:cNvSpPr>
            <p:nvPr/>
          </p:nvSpPr>
          <p:spPr bwMode="auto">
            <a:xfrm>
              <a:off x="685800" y="5199063"/>
              <a:ext cx="884238" cy="392112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grpSp>
          <p:nvGrpSpPr>
            <p:cNvPr id="4104" name="Group 1040"/>
            <p:cNvGrpSpPr>
              <a:grpSpLocks/>
            </p:cNvGrpSpPr>
            <p:nvPr/>
          </p:nvGrpSpPr>
          <p:grpSpPr bwMode="auto">
            <a:xfrm>
              <a:off x="3521075" y="4887913"/>
              <a:ext cx="960438" cy="290512"/>
              <a:chOff x="4404" y="7306"/>
              <a:chExt cx="1454" cy="567"/>
            </a:xfrm>
          </p:grpSpPr>
          <p:sp>
            <p:nvSpPr>
              <p:cNvPr id="4333" name="Line 1041"/>
              <p:cNvSpPr>
                <a:spLocks noChangeShapeType="1"/>
              </p:cNvSpPr>
              <p:nvPr/>
            </p:nvSpPr>
            <p:spPr bwMode="auto">
              <a:xfrm>
                <a:off x="4404" y="7306"/>
                <a:ext cx="1258" cy="467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4" name="Freeform 1042"/>
              <p:cNvSpPr>
                <a:spLocks/>
              </p:cNvSpPr>
              <p:nvPr/>
            </p:nvSpPr>
            <p:spPr bwMode="auto">
              <a:xfrm>
                <a:off x="5623" y="7674"/>
                <a:ext cx="235" cy="199"/>
              </a:xfrm>
              <a:custGeom>
                <a:avLst/>
                <a:gdLst>
                  <a:gd name="T0" fmla="*/ 0 w 235"/>
                  <a:gd name="T1" fmla="*/ 199 h 199"/>
                  <a:gd name="T2" fmla="*/ 235 w 235"/>
                  <a:gd name="T3" fmla="*/ 173 h 199"/>
                  <a:gd name="T4" fmla="*/ 75 w 235"/>
                  <a:gd name="T5" fmla="*/ 0 h 199"/>
                  <a:gd name="T6" fmla="*/ 0 w 235"/>
                  <a:gd name="T7" fmla="*/ 199 h 19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5" h="199">
                    <a:moveTo>
                      <a:pt x="0" y="199"/>
                    </a:moveTo>
                    <a:lnTo>
                      <a:pt x="235" y="173"/>
                    </a:lnTo>
                    <a:lnTo>
                      <a:pt x="75" y="0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105" name="Group 1043"/>
            <p:cNvGrpSpPr>
              <a:grpSpLocks/>
            </p:cNvGrpSpPr>
            <p:nvPr/>
          </p:nvGrpSpPr>
          <p:grpSpPr bwMode="auto">
            <a:xfrm>
              <a:off x="3451225" y="4887913"/>
              <a:ext cx="139700" cy="293687"/>
              <a:chOff x="4299" y="7306"/>
              <a:chExt cx="212" cy="573"/>
            </a:xfrm>
          </p:grpSpPr>
          <p:sp>
            <p:nvSpPr>
              <p:cNvPr id="4331" name="Line 1044"/>
              <p:cNvSpPr>
                <a:spLocks noChangeShapeType="1"/>
              </p:cNvSpPr>
              <p:nvPr/>
            </p:nvSpPr>
            <p:spPr bwMode="auto">
              <a:xfrm>
                <a:off x="4404" y="7306"/>
                <a:ext cx="1" cy="365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2" name="Freeform 1045"/>
              <p:cNvSpPr>
                <a:spLocks/>
              </p:cNvSpPr>
              <p:nvPr/>
            </p:nvSpPr>
            <p:spPr bwMode="auto">
              <a:xfrm>
                <a:off x="4299" y="7668"/>
                <a:ext cx="212" cy="211"/>
              </a:xfrm>
              <a:custGeom>
                <a:avLst/>
                <a:gdLst>
                  <a:gd name="T0" fmla="*/ 0 w 212"/>
                  <a:gd name="T1" fmla="*/ 0 h 211"/>
                  <a:gd name="T2" fmla="*/ 105 w 212"/>
                  <a:gd name="T3" fmla="*/ 211 h 211"/>
                  <a:gd name="T4" fmla="*/ 212 w 212"/>
                  <a:gd name="T5" fmla="*/ 0 h 211"/>
                  <a:gd name="T6" fmla="*/ 0 w 212"/>
                  <a:gd name="T7" fmla="*/ 0 h 2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" h="211">
                    <a:moveTo>
                      <a:pt x="0" y="0"/>
                    </a:moveTo>
                    <a:lnTo>
                      <a:pt x="105" y="211"/>
                    </a:lnTo>
                    <a:lnTo>
                      <a:pt x="2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106" name="Group 1046"/>
            <p:cNvGrpSpPr>
              <a:grpSpLocks/>
            </p:cNvGrpSpPr>
            <p:nvPr/>
          </p:nvGrpSpPr>
          <p:grpSpPr bwMode="auto">
            <a:xfrm>
              <a:off x="2492375" y="4768850"/>
              <a:ext cx="138113" cy="392113"/>
              <a:chOff x="2846" y="7072"/>
              <a:chExt cx="211" cy="765"/>
            </a:xfrm>
          </p:grpSpPr>
          <p:sp>
            <p:nvSpPr>
              <p:cNvPr id="4329" name="Line 1047"/>
              <p:cNvSpPr>
                <a:spLocks noChangeShapeType="1"/>
              </p:cNvSpPr>
              <p:nvPr/>
            </p:nvSpPr>
            <p:spPr bwMode="auto">
              <a:xfrm>
                <a:off x="2951" y="7072"/>
                <a:ext cx="1" cy="555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30" name="Freeform 1048"/>
              <p:cNvSpPr>
                <a:spLocks/>
              </p:cNvSpPr>
              <p:nvPr/>
            </p:nvSpPr>
            <p:spPr bwMode="auto">
              <a:xfrm>
                <a:off x="2846" y="7624"/>
                <a:ext cx="211" cy="213"/>
              </a:xfrm>
              <a:custGeom>
                <a:avLst/>
                <a:gdLst>
                  <a:gd name="T0" fmla="*/ 0 w 211"/>
                  <a:gd name="T1" fmla="*/ 0 h 213"/>
                  <a:gd name="T2" fmla="*/ 105 w 211"/>
                  <a:gd name="T3" fmla="*/ 213 h 213"/>
                  <a:gd name="T4" fmla="*/ 211 w 211"/>
                  <a:gd name="T5" fmla="*/ 0 h 213"/>
                  <a:gd name="T6" fmla="*/ 0 w 211"/>
                  <a:gd name="T7" fmla="*/ 0 h 2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13">
                    <a:moveTo>
                      <a:pt x="0" y="0"/>
                    </a:moveTo>
                    <a:lnTo>
                      <a:pt x="105" y="213"/>
                    </a:lnTo>
                    <a:lnTo>
                      <a:pt x="2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107" name="Rectangle 1049"/>
            <p:cNvSpPr>
              <a:spLocks noChangeArrowheads="1"/>
            </p:cNvSpPr>
            <p:nvPr/>
          </p:nvSpPr>
          <p:spPr bwMode="auto">
            <a:xfrm>
              <a:off x="3845832" y="1199470"/>
              <a:ext cx="119538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TIPO DE DADOS</a:t>
              </a:r>
              <a:endParaRPr lang="pt-BR" altLang="pt-BR" sz="1200" dirty="0"/>
            </a:p>
          </p:txBody>
        </p:sp>
        <p:sp>
          <p:nvSpPr>
            <p:cNvPr id="4108" name="Rectangle 1050"/>
            <p:cNvSpPr>
              <a:spLocks noChangeArrowheads="1"/>
            </p:cNvSpPr>
            <p:nvPr/>
          </p:nvSpPr>
          <p:spPr bwMode="auto">
            <a:xfrm>
              <a:off x="5032375" y="1228725"/>
              <a:ext cx="428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109" name="Rectangle 1051"/>
            <p:cNvSpPr>
              <a:spLocks noChangeArrowheads="1"/>
            </p:cNvSpPr>
            <p:nvPr/>
          </p:nvSpPr>
          <p:spPr bwMode="auto">
            <a:xfrm>
              <a:off x="1627188" y="1855788"/>
              <a:ext cx="2146300" cy="587375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110" name="Rectangle 1052"/>
            <p:cNvSpPr>
              <a:spLocks noChangeArrowheads="1"/>
            </p:cNvSpPr>
            <p:nvPr/>
          </p:nvSpPr>
          <p:spPr bwMode="auto">
            <a:xfrm>
              <a:off x="1868488" y="1861832"/>
              <a:ext cx="170540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CONTAGEM 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OU</a:t>
              </a: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CLASSIFICAÇÃO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(DADOS DE 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ATRIBUTO</a:t>
              </a:r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)</a:t>
              </a:r>
              <a:endParaRPr lang="pt-BR" altLang="pt-BR" sz="1200" dirty="0"/>
            </a:p>
          </p:txBody>
        </p:sp>
        <p:sp>
          <p:nvSpPr>
            <p:cNvPr id="4111" name="Rectangle 1053"/>
            <p:cNvSpPr>
              <a:spLocks noChangeArrowheads="1"/>
            </p:cNvSpPr>
            <p:nvPr/>
          </p:nvSpPr>
          <p:spPr bwMode="auto">
            <a:xfrm>
              <a:off x="3351213" y="1916113"/>
              <a:ext cx="428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112" name="Rectangle 1054"/>
            <p:cNvSpPr>
              <a:spLocks noChangeArrowheads="1"/>
            </p:cNvSpPr>
            <p:nvPr/>
          </p:nvSpPr>
          <p:spPr bwMode="auto">
            <a:xfrm>
              <a:off x="2060575" y="2057400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115" name="Rectangle 1057"/>
            <p:cNvSpPr>
              <a:spLocks noChangeArrowheads="1"/>
            </p:cNvSpPr>
            <p:nvPr/>
          </p:nvSpPr>
          <p:spPr bwMode="auto">
            <a:xfrm>
              <a:off x="3379788" y="2051050"/>
              <a:ext cx="428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116" name="Rectangle 1058"/>
            <p:cNvSpPr>
              <a:spLocks noChangeArrowheads="1"/>
            </p:cNvSpPr>
            <p:nvPr/>
          </p:nvSpPr>
          <p:spPr bwMode="auto">
            <a:xfrm>
              <a:off x="1801813" y="2201863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119" name="Rectangle 1061"/>
            <p:cNvSpPr>
              <a:spLocks noChangeArrowheads="1"/>
            </p:cNvSpPr>
            <p:nvPr/>
          </p:nvSpPr>
          <p:spPr bwMode="auto">
            <a:xfrm>
              <a:off x="3594101" y="2195513"/>
              <a:ext cx="428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120" name="Rectangle 1062"/>
            <p:cNvSpPr>
              <a:spLocks noChangeArrowheads="1"/>
            </p:cNvSpPr>
            <p:nvPr/>
          </p:nvSpPr>
          <p:spPr bwMode="auto">
            <a:xfrm>
              <a:off x="5792788" y="1954213"/>
              <a:ext cx="2144712" cy="488950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121" name="Rectangle 1063"/>
            <p:cNvSpPr>
              <a:spLocks noChangeArrowheads="1"/>
            </p:cNvSpPr>
            <p:nvPr/>
          </p:nvSpPr>
          <p:spPr bwMode="auto">
            <a:xfrm>
              <a:off x="6018213" y="2013328"/>
              <a:ext cx="17935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CONTÍNUOS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(DADOS DE VARIÁVEIS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) </a:t>
              </a:r>
              <a:endParaRPr lang="pt-BR" altLang="pt-BR" sz="1200" dirty="0"/>
            </a:p>
          </p:txBody>
        </p:sp>
        <p:sp>
          <p:nvSpPr>
            <p:cNvPr id="4122" name="Rectangle 1064"/>
            <p:cNvSpPr>
              <a:spLocks noChangeArrowheads="1"/>
            </p:cNvSpPr>
            <p:nvPr/>
          </p:nvSpPr>
          <p:spPr bwMode="auto">
            <a:xfrm>
              <a:off x="7389813" y="2012950"/>
              <a:ext cx="42862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123" name="Rectangle 1065"/>
            <p:cNvSpPr>
              <a:spLocks noChangeArrowheads="1"/>
            </p:cNvSpPr>
            <p:nvPr/>
          </p:nvSpPr>
          <p:spPr bwMode="auto">
            <a:xfrm>
              <a:off x="5951538" y="2154238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124" name="Rectangle 1066"/>
            <p:cNvSpPr>
              <a:spLocks noChangeArrowheads="1"/>
            </p:cNvSpPr>
            <p:nvPr/>
          </p:nvSpPr>
          <p:spPr bwMode="auto">
            <a:xfrm>
              <a:off x="7783513" y="2154238"/>
              <a:ext cx="428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125" name="Rectangle 1067"/>
            <p:cNvSpPr>
              <a:spLocks noChangeArrowheads="1"/>
            </p:cNvSpPr>
            <p:nvPr/>
          </p:nvSpPr>
          <p:spPr bwMode="auto">
            <a:xfrm>
              <a:off x="1249363" y="2833688"/>
              <a:ext cx="1262062" cy="295275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126" name="Rectangle 1068"/>
            <p:cNvSpPr>
              <a:spLocks noChangeArrowheads="1"/>
            </p:cNvSpPr>
            <p:nvPr/>
          </p:nvSpPr>
          <p:spPr bwMode="auto">
            <a:xfrm>
              <a:off x="1445096" y="2888992"/>
              <a:ext cx="87825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CONTAGEM</a:t>
              </a:r>
              <a:endParaRPr lang="pt-BR" altLang="pt-BR" sz="1200" dirty="0"/>
            </a:p>
          </p:txBody>
        </p:sp>
        <p:sp>
          <p:nvSpPr>
            <p:cNvPr id="4129" name="Rectangle 1071"/>
            <p:cNvSpPr>
              <a:spLocks noChangeArrowheads="1"/>
            </p:cNvSpPr>
            <p:nvPr/>
          </p:nvSpPr>
          <p:spPr bwMode="auto">
            <a:xfrm>
              <a:off x="2341563" y="2892425"/>
              <a:ext cx="42862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130" name="Rectangle 1072"/>
            <p:cNvSpPr>
              <a:spLocks noChangeArrowheads="1"/>
            </p:cNvSpPr>
            <p:nvPr/>
          </p:nvSpPr>
          <p:spPr bwMode="auto">
            <a:xfrm>
              <a:off x="3267075" y="2833688"/>
              <a:ext cx="1768475" cy="295275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131" name="Rectangle 1073"/>
            <p:cNvSpPr>
              <a:spLocks noChangeArrowheads="1"/>
            </p:cNvSpPr>
            <p:nvPr/>
          </p:nvSpPr>
          <p:spPr bwMode="auto">
            <a:xfrm>
              <a:off x="3590131" y="2892408"/>
              <a:ext cx="123110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CLASSIFICAÇÃO</a:t>
              </a:r>
              <a:endParaRPr lang="pt-BR" altLang="pt-BR" sz="1200" dirty="0"/>
            </a:p>
          </p:txBody>
        </p:sp>
        <p:sp>
          <p:nvSpPr>
            <p:cNvPr id="4134" name="Rectangle 1076"/>
            <p:cNvSpPr>
              <a:spLocks noChangeArrowheads="1"/>
            </p:cNvSpPr>
            <p:nvPr/>
          </p:nvSpPr>
          <p:spPr bwMode="auto">
            <a:xfrm>
              <a:off x="4792663" y="2892425"/>
              <a:ext cx="42862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135" name="Rectangle 1077"/>
            <p:cNvSpPr>
              <a:spLocks noChangeArrowheads="1"/>
            </p:cNvSpPr>
            <p:nvPr/>
          </p:nvSpPr>
          <p:spPr bwMode="auto">
            <a:xfrm>
              <a:off x="995363" y="3519488"/>
              <a:ext cx="1641475" cy="392112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136" name="Rectangle 1078"/>
            <p:cNvSpPr>
              <a:spLocks noChangeArrowheads="1"/>
            </p:cNvSpPr>
            <p:nvPr/>
          </p:nvSpPr>
          <p:spPr bwMode="auto">
            <a:xfrm>
              <a:off x="1181244" y="3515003"/>
              <a:ext cx="13032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Incidentes 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ou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não 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conformidades</a:t>
              </a:r>
            </a:p>
          </p:txBody>
        </p:sp>
        <p:sp>
          <p:nvSpPr>
            <p:cNvPr id="4137" name="Rectangle 1079"/>
            <p:cNvSpPr>
              <a:spLocks noChangeArrowheads="1"/>
            </p:cNvSpPr>
            <p:nvPr/>
          </p:nvSpPr>
          <p:spPr bwMode="auto">
            <a:xfrm>
              <a:off x="2338388" y="3579813"/>
              <a:ext cx="428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138" name="Rectangle 1080"/>
            <p:cNvSpPr>
              <a:spLocks noChangeArrowheads="1"/>
            </p:cNvSpPr>
            <p:nvPr/>
          </p:nvSpPr>
          <p:spPr bwMode="auto">
            <a:xfrm>
              <a:off x="1139825" y="3721100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141" name="Rectangle 1083"/>
            <p:cNvSpPr>
              <a:spLocks noChangeArrowheads="1"/>
            </p:cNvSpPr>
            <p:nvPr/>
          </p:nvSpPr>
          <p:spPr bwMode="auto">
            <a:xfrm>
              <a:off x="2495550" y="3721100"/>
              <a:ext cx="428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142" name="Rectangle 1084"/>
            <p:cNvSpPr>
              <a:spLocks noChangeArrowheads="1"/>
            </p:cNvSpPr>
            <p:nvPr/>
          </p:nvSpPr>
          <p:spPr bwMode="auto">
            <a:xfrm>
              <a:off x="3141663" y="3519488"/>
              <a:ext cx="1893887" cy="392112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143" name="Rectangle 1085"/>
            <p:cNvSpPr>
              <a:spLocks noChangeArrowheads="1"/>
            </p:cNvSpPr>
            <p:nvPr/>
          </p:nvSpPr>
          <p:spPr bwMode="auto">
            <a:xfrm>
              <a:off x="3414402" y="3548013"/>
              <a:ext cx="14731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Unidades defeituosas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ou não 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conformes </a:t>
              </a:r>
              <a:endParaRPr lang="pt-BR" altLang="pt-BR" sz="1200" dirty="0"/>
            </a:p>
          </p:txBody>
        </p:sp>
        <p:sp>
          <p:nvSpPr>
            <p:cNvPr id="4145" name="Rectangle 1087"/>
            <p:cNvSpPr>
              <a:spLocks noChangeArrowheads="1"/>
            </p:cNvSpPr>
            <p:nvPr/>
          </p:nvSpPr>
          <p:spPr bwMode="auto">
            <a:xfrm>
              <a:off x="3505200" y="3721100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146" name="Rectangle 1088"/>
            <p:cNvSpPr>
              <a:spLocks noChangeArrowheads="1"/>
            </p:cNvSpPr>
            <p:nvPr/>
          </p:nvSpPr>
          <p:spPr bwMode="auto">
            <a:xfrm>
              <a:off x="4371975" y="3721100"/>
              <a:ext cx="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/>
            </a:p>
          </p:txBody>
        </p:sp>
        <p:sp>
          <p:nvSpPr>
            <p:cNvPr id="4147" name="Rectangle 1089"/>
            <p:cNvSpPr>
              <a:spLocks noChangeArrowheads="1"/>
            </p:cNvSpPr>
            <p:nvPr/>
          </p:nvSpPr>
          <p:spPr bwMode="auto">
            <a:xfrm>
              <a:off x="4424363" y="3721100"/>
              <a:ext cx="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/>
            </a:p>
          </p:txBody>
        </p:sp>
        <p:sp>
          <p:nvSpPr>
            <p:cNvPr id="4148" name="Rectangle 1090"/>
            <p:cNvSpPr>
              <a:spLocks noChangeArrowheads="1"/>
            </p:cNvSpPr>
            <p:nvPr/>
          </p:nvSpPr>
          <p:spPr bwMode="auto">
            <a:xfrm>
              <a:off x="4727575" y="3721100"/>
              <a:ext cx="428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149" name="Rectangle 1091"/>
            <p:cNvSpPr>
              <a:spLocks noChangeArrowheads="1"/>
            </p:cNvSpPr>
            <p:nvPr/>
          </p:nvSpPr>
          <p:spPr bwMode="auto">
            <a:xfrm>
              <a:off x="705321" y="4350043"/>
              <a:ext cx="96202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 Oportunidade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Fixa </a:t>
              </a:r>
              <a:endParaRPr lang="pt-BR" altLang="pt-BR" sz="1200" dirty="0"/>
            </a:p>
          </p:txBody>
        </p:sp>
        <p:sp>
          <p:nvSpPr>
            <p:cNvPr id="4150" name="Rectangle 1096"/>
            <p:cNvSpPr>
              <a:spLocks noChangeArrowheads="1"/>
            </p:cNvSpPr>
            <p:nvPr/>
          </p:nvSpPr>
          <p:spPr bwMode="auto">
            <a:xfrm>
              <a:off x="1828800" y="4302125"/>
              <a:ext cx="1062038" cy="587375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151" name="Rectangle 1097"/>
            <p:cNvSpPr>
              <a:spLocks noChangeArrowheads="1"/>
            </p:cNvSpPr>
            <p:nvPr/>
          </p:nvSpPr>
          <p:spPr bwMode="auto">
            <a:xfrm>
              <a:off x="1903413" y="4424105"/>
              <a:ext cx="919162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Oportunidade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Variável </a:t>
              </a:r>
              <a:endParaRPr lang="pt-BR" altLang="pt-BR" sz="1200" dirty="0"/>
            </a:p>
          </p:txBody>
        </p:sp>
        <p:sp>
          <p:nvSpPr>
            <p:cNvPr id="4152" name="Rectangle 1105"/>
            <p:cNvSpPr>
              <a:spLocks noChangeArrowheads="1"/>
            </p:cNvSpPr>
            <p:nvPr/>
          </p:nvSpPr>
          <p:spPr bwMode="auto">
            <a:xfrm>
              <a:off x="2671763" y="4645025"/>
              <a:ext cx="42862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153" name="Rectangle 1106"/>
            <p:cNvSpPr>
              <a:spLocks noChangeArrowheads="1"/>
            </p:cNvSpPr>
            <p:nvPr/>
          </p:nvSpPr>
          <p:spPr bwMode="auto">
            <a:xfrm>
              <a:off x="3014663" y="4302125"/>
              <a:ext cx="1011237" cy="587375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154" name="Rectangle 1107"/>
            <p:cNvSpPr>
              <a:spLocks noChangeArrowheads="1"/>
            </p:cNvSpPr>
            <p:nvPr/>
          </p:nvSpPr>
          <p:spPr bwMode="auto">
            <a:xfrm>
              <a:off x="3182828" y="4325932"/>
              <a:ext cx="70692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Tamanho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Fixo 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de</a:t>
              </a: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Subgrupo </a:t>
              </a:r>
              <a:endParaRPr lang="pt-BR" altLang="pt-BR" sz="1200" dirty="0"/>
            </a:p>
          </p:txBody>
        </p:sp>
        <p:sp>
          <p:nvSpPr>
            <p:cNvPr id="4155" name="Rectangle 1108"/>
            <p:cNvSpPr>
              <a:spLocks noChangeArrowheads="1"/>
            </p:cNvSpPr>
            <p:nvPr/>
          </p:nvSpPr>
          <p:spPr bwMode="auto">
            <a:xfrm>
              <a:off x="3260725" y="4503738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156" name="Rectangle 1109"/>
            <p:cNvSpPr>
              <a:spLocks noChangeArrowheads="1"/>
            </p:cNvSpPr>
            <p:nvPr/>
          </p:nvSpPr>
          <p:spPr bwMode="auto">
            <a:xfrm>
              <a:off x="3175000" y="4645025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157" name="Rectangle 1110"/>
            <p:cNvSpPr>
              <a:spLocks noChangeArrowheads="1"/>
            </p:cNvSpPr>
            <p:nvPr/>
          </p:nvSpPr>
          <p:spPr bwMode="auto">
            <a:xfrm>
              <a:off x="3867150" y="4645025"/>
              <a:ext cx="428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158" name="Rectangle 1111"/>
            <p:cNvSpPr>
              <a:spLocks noChangeArrowheads="1"/>
            </p:cNvSpPr>
            <p:nvPr/>
          </p:nvSpPr>
          <p:spPr bwMode="auto">
            <a:xfrm>
              <a:off x="4151313" y="4302125"/>
              <a:ext cx="1136650" cy="566738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159" name="Rectangle 1112"/>
            <p:cNvSpPr>
              <a:spLocks noChangeArrowheads="1"/>
            </p:cNvSpPr>
            <p:nvPr/>
          </p:nvSpPr>
          <p:spPr bwMode="auto">
            <a:xfrm>
              <a:off x="4370573" y="4305300"/>
              <a:ext cx="75482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Tamanho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Variável de</a:t>
              </a: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Subgrupo </a:t>
              </a:r>
              <a:endParaRPr lang="pt-BR" altLang="pt-BR" sz="1200" dirty="0"/>
            </a:p>
          </p:txBody>
        </p:sp>
        <p:sp>
          <p:nvSpPr>
            <p:cNvPr id="4160" name="Rectangle 1113"/>
            <p:cNvSpPr>
              <a:spLocks noChangeArrowheads="1"/>
            </p:cNvSpPr>
            <p:nvPr/>
          </p:nvSpPr>
          <p:spPr bwMode="auto">
            <a:xfrm>
              <a:off x="4319588" y="4503738"/>
              <a:ext cx="4328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 dirty="0"/>
            </a:p>
          </p:txBody>
        </p:sp>
        <p:sp>
          <p:nvSpPr>
            <p:cNvPr id="4161" name="Rectangle 1114"/>
            <p:cNvSpPr>
              <a:spLocks noChangeArrowheads="1"/>
            </p:cNvSpPr>
            <p:nvPr/>
          </p:nvSpPr>
          <p:spPr bwMode="auto">
            <a:xfrm>
              <a:off x="4386194" y="4642386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164" name="Rectangle 1117"/>
            <p:cNvSpPr>
              <a:spLocks noChangeArrowheads="1"/>
            </p:cNvSpPr>
            <p:nvPr/>
          </p:nvSpPr>
          <p:spPr bwMode="auto">
            <a:xfrm>
              <a:off x="5067300" y="4645025"/>
              <a:ext cx="428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 dirty="0"/>
            </a:p>
          </p:txBody>
        </p:sp>
        <p:sp>
          <p:nvSpPr>
            <p:cNvPr id="4165" name="Rectangle 1118"/>
            <p:cNvSpPr>
              <a:spLocks noChangeArrowheads="1"/>
            </p:cNvSpPr>
            <p:nvPr/>
          </p:nvSpPr>
          <p:spPr bwMode="auto">
            <a:xfrm>
              <a:off x="5376863" y="4302125"/>
              <a:ext cx="1046162" cy="566738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166" name="Rectangle 1119"/>
            <p:cNvSpPr>
              <a:spLocks noChangeArrowheads="1"/>
            </p:cNvSpPr>
            <p:nvPr/>
          </p:nvSpPr>
          <p:spPr bwMode="auto">
            <a:xfrm>
              <a:off x="5534232" y="4325932"/>
              <a:ext cx="802079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Subgrupo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d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e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Tamanho 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1 </a:t>
              </a:r>
              <a:endParaRPr lang="pt-BR" altLang="pt-BR" sz="1200" dirty="0"/>
            </a:p>
          </p:txBody>
        </p:sp>
        <p:sp>
          <p:nvSpPr>
            <p:cNvPr id="4167" name="Rectangle 1120"/>
            <p:cNvSpPr>
              <a:spLocks noChangeArrowheads="1"/>
            </p:cNvSpPr>
            <p:nvPr/>
          </p:nvSpPr>
          <p:spPr bwMode="auto">
            <a:xfrm>
              <a:off x="5813425" y="4503738"/>
              <a:ext cx="4328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 dirty="0"/>
            </a:p>
          </p:txBody>
        </p:sp>
        <p:sp>
          <p:nvSpPr>
            <p:cNvPr id="4168" name="Rectangle 1121"/>
            <p:cNvSpPr>
              <a:spLocks noChangeArrowheads="1"/>
            </p:cNvSpPr>
            <p:nvPr/>
          </p:nvSpPr>
          <p:spPr bwMode="auto">
            <a:xfrm>
              <a:off x="5524500" y="4645025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171" name="Rectangle 1124"/>
            <p:cNvSpPr>
              <a:spLocks noChangeArrowheads="1"/>
            </p:cNvSpPr>
            <p:nvPr/>
          </p:nvSpPr>
          <p:spPr bwMode="auto">
            <a:xfrm>
              <a:off x="6278563" y="4645025"/>
              <a:ext cx="42862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172" name="Rectangle 1125"/>
            <p:cNvSpPr>
              <a:spLocks noChangeArrowheads="1"/>
            </p:cNvSpPr>
            <p:nvPr/>
          </p:nvSpPr>
          <p:spPr bwMode="auto">
            <a:xfrm>
              <a:off x="6550025" y="4302125"/>
              <a:ext cx="882650" cy="684213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173" name="Rectangle 1126"/>
            <p:cNvSpPr>
              <a:spLocks noChangeArrowheads="1"/>
            </p:cNvSpPr>
            <p:nvPr/>
          </p:nvSpPr>
          <p:spPr bwMode="auto">
            <a:xfrm>
              <a:off x="6646761" y="4358509"/>
              <a:ext cx="66364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Tamanho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Fixo de</a:t>
              </a: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Subgrupo</a:t>
              </a:r>
              <a:endParaRPr lang="pt-BR" altLang="pt-BR" sz="1200" dirty="0"/>
            </a:p>
          </p:txBody>
        </p:sp>
        <p:sp>
          <p:nvSpPr>
            <p:cNvPr id="4176" name="Rectangle 1129"/>
            <p:cNvSpPr>
              <a:spLocks noChangeArrowheads="1"/>
            </p:cNvSpPr>
            <p:nvPr/>
          </p:nvSpPr>
          <p:spPr bwMode="auto">
            <a:xfrm>
              <a:off x="6775450" y="4503738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181" name="Rectangle 1134"/>
            <p:cNvSpPr>
              <a:spLocks noChangeArrowheads="1"/>
            </p:cNvSpPr>
            <p:nvPr/>
          </p:nvSpPr>
          <p:spPr bwMode="auto">
            <a:xfrm>
              <a:off x="7035800" y="4932363"/>
              <a:ext cx="428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182" name="Rectangle 1135"/>
            <p:cNvSpPr>
              <a:spLocks noChangeArrowheads="1"/>
            </p:cNvSpPr>
            <p:nvPr/>
          </p:nvSpPr>
          <p:spPr bwMode="auto">
            <a:xfrm>
              <a:off x="7558088" y="4302125"/>
              <a:ext cx="1011237" cy="684213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183" name="Rectangle 1136"/>
            <p:cNvSpPr>
              <a:spLocks noChangeArrowheads="1"/>
            </p:cNvSpPr>
            <p:nvPr/>
          </p:nvSpPr>
          <p:spPr bwMode="auto">
            <a:xfrm>
              <a:off x="7692266" y="4367253"/>
              <a:ext cx="75482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Tamanho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Variável de</a:t>
              </a: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Subgrupo </a:t>
              </a:r>
              <a:endParaRPr lang="pt-BR" altLang="pt-BR" sz="1200" dirty="0"/>
            </a:p>
          </p:txBody>
        </p:sp>
        <p:sp>
          <p:nvSpPr>
            <p:cNvPr id="4184" name="Rectangle 1137"/>
            <p:cNvSpPr>
              <a:spLocks noChangeArrowheads="1"/>
            </p:cNvSpPr>
            <p:nvPr/>
          </p:nvSpPr>
          <p:spPr bwMode="auto">
            <a:xfrm>
              <a:off x="7775575" y="4503738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189" name="Rectangle 1142"/>
            <p:cNvSpPr>
              <a:spLocks noChangeArrowheads="1"/>
            </p:cNvSpPr>
            <p:nvPr/>
          </p:nvSpPr>
          <p:spPr bwMode="auto">
            <a:xfrm>
              <a:off x="8408988" y="4789488"/>
              <a:ext cx="428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190" name="Rectangle 1143"/>
            <p:cNvSpPr>
              <a:spLocks noChangeArrowheads="1"/>
            </p:cNvSpPr>
            <p:nvPr/>
          </p:nvSpPr>
          <p:spPr bwMode="auto">
            <a:xfrm>
              <a:off x="896737" y="5217284"/>
              <a:ext cx="4953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Gráfico</a:t>
              </a: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pt-BR" altLang="pt-BR" sz="1200" dirty="0"/>
            </a:p>
          </p:txBody>
        </p:sp>
        <p:sp>
          <p:nvSpPr>
            <p:cNvPr id="4191" name="Rectangle 1144"/>
            <p:cNvSpPr>
              <a:spLocks noChangeArrowheads="1"/>
            </p:cNvSpPr>
            <p:nvPr/>
          </p:nvSpPr>
          <p:spPr bwMode="auto">
            <a:xfrm>
              <a:off x="1001713" y="5383213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192" name="Rectangle 1145"/>
            <p:cNvSpPr>
              <a:spLocks noChangeArrowheads="1"/>
            </p:cNvSpPr>
            <p:nvPr/>
          </p:nvSpPr>
          <p:spPr bwMode="auto">
            <a:xfrm>
              <a:off x="1117600" y="5383213"/>
              <a:ext cx="428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 dirty="0"/>
            </a:p>
          </p:txBody>
        </p:sp>
        <p:sp>
          <p:nvSpPr>
            <p:cNvPr id="4193" name="Rectangle 1146"/>
            <p:cNvSpPr>
              <a:spLocks noChangeArrowheads="1"/>
            </p:cNvSpPr>
            <p:nvPr/>
          </p:nvSpPr>
          <p:spPr bwMode="auto">
            <a:xfrm>
              <a:off x="1879600" y="5181600"/>
              <a:ext cx="884238" cy="392113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194" name="Rectangle 1147"/>
            <p:cNvSpPr>
              <a:spLocks noChangeArrowheads="1"/>
            </p:cNvSpPr>
            <p:nvPr/>
          </p:nvSpPr>
          <p:spPr bwMode="auto">
            <a:xfrm>
              <a:off x="2085835" y="5177910"/>
              <a:ext cx="4953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Gráfico</a:t>
              </a: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U</a:t>
              </a:r>
              <a:endParaRPr lang="pt-BR" altLang="pt-BR" sz="1200" dirty="0"/>
            </a:p>
          </p:txBody>
        </p:sp>
        <p:sp>
          <p:nvSpPr>
            <p:cNvPr id="4195" name="Rectangle 1148"/>
            <p:cNvSpPr>
              <a:spLocks noChangeArrowheads="1"/>
            </p:cNvSpPr>
            <p:nvPr/>
          </p:nvSpPr>
          <p:spPr bwMode="auto">
            <a:xfrm>
              <a:off x="2263775" y="5383213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196" name="Rectangle 1149"/>
            <p:cNvSpPr>
              <a:spLocks noChangeArrowheads="1"/>
            </p:cNvSpPr>
            <p:nvPr/>
          </p:nvSpPr>
          <p:spPr bwMode="auto">
            <a:xfrm>
              <a:off x="2378075" y="5383213"/>
              <a:ext cx="428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 dirty="0"/>
            </a:p>
          </p:txBody>
        </p:sp>
        <p:sp>
          <p:nvSpPr>
            <p:cNvPr id="4197" name="Rectangle 1150"/>
            <p:cNvSpPr>
              <a:spLocks noChangeArrowheads="1"/>
            </p:cNvSpPr>
            <p:nvPr/>
          </p:nvSpPr>
          <p:spPr bwMode="auto">
            <a:xfrm>
              <a:off x="3014663" y="5181600"/>
              <a:ext cx="885825" cy="392113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198" name="Rectangle 1151"/>
            <p:cNvSpPr>
              <a:spLocks noChangeArrowheads="1"/>
            </p:cNvSpPr>
            <p:nvPr/>
          </p:nvSpPr>
          <p:spPr bwMode="auto">
            <a:xfrm>
              <a:off x="3253522" y="5188733"/>
              <a:ext cx="4953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Gráfico</a:t>
              </a: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NP</a:t>
              </a:r>
              <a:endParaRPr lang="pt-BR" altLang="pt-BR" sz="1200" dirty="0"/>
            </a:p>
          </p:txBody>
        </p:sp>
        <p:sp>
          <p:nvSpPr>
            <p:cNvPr id="4199" name="Rectangle 1152"/>
            <p:cNvSpPr>
              <a:spLocks noChangeArrowheads="1"/>
            </p:cNvSpPr>
            <p:nvPr/>
          </p:nvSpPr>
          <p:spPr bwMode="auto">
            <a:xfrm>
              <a:off x="3348038" y="5383213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00" name="Rectangle 1153"/>
            <p:cNvSpPr>
              <a:spLocks noChangeArrowheads="1"/>
            </p:cNvSpPr>
            <p:nvPr/>
          </p:nvSpPr>
          <p:spPr bwMode="auto">
            <a:xfrm>
              <a:off x="3568700" y="5383213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01" name="Rectangle 1154"/>
            <p:cNvSpPr>
              <a:spLocks noChangeArrowheads="1"/>
            </p:cNvSpPr>
            <p:nvPr/>
          </p:nvSpPr>
          <p:spPr bwMode="auto">
            <a:xfrm>
              <a:off x="4278313" y="5181600"/>
              <a:ext cx="884237" cy="392113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202" name="Rectangle 1155"/>
            <p:cNvSpPr>
              <a:spLocks noChangeArrowheads="1"/>
            </p:cNvSpPr>
            <p:nvPr/>
          </p:nvSpPr>
          <p:spPr bwMode="auto">
            <a:xfrm>
              <a:off x="4470383" y="5187951"/>
              <a:ext cx="4953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Gráfico</a:t>
              </a: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P </a:t>
              </a:r>
              <a:endParaRPr lang="pt-BR" altLang="pt-BR" sz="1200" dirty="0"/>
            </a:p>
          </p:txBody>
        </p:sp>
        <p:sp>
          <p:nvSpPr>
            <p:cNvPr id="4203" name="Rectangle 1156"/>
            <p:cNvSpPr>
              <a:spLocks noChangeArrowheads="1"/>
            </p:cNvSpPr>
            <p:nvPr/>
          </p:nvSpPr>
          <p:spPr bwMode="auto">
            <a:xfrm>
              <a:off x="4667250" y="5383213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04" name="Rectangle 1157"/>
            <p:cNvSpPr>
              <a:spLocks noChangeArrowheads="1"/>
            </p:cNvSpPr>
            <p:nvPr/>
          </p:nvSpPr>
          <p:spPr bwMode="auto">
            <a:xfrm>
              <a:off x="4773613" y="5383213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05" name="Rectangle 1158"/>
            <p:cNvSpPr>
              <a:spLocks noChangeArrowheads="1"/>
            </p:cNvSpPr>
            <p:nvPr/>
          </p:nvSpPr>
          <p:spPr bwMode="auto">
            <a:xfrm>
              <a:off x="5538788" y="5181600"/>
              <a:ext cx="884237" cy="392113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206" name="Rectangle 1159"/>
            <p:cNvSpPr>
              <a:spLocks noChangeArrowheads="1"/>
            </p:cNvSpPr>
            <p:nvPr/>
          </p:nvSpPr>
          <p:spPr bwMode="auto">
            <a:xfrm>
              <a:off x="5668622" y="5187951"/>
              <a:ext cx="6251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Gráfico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X (I-MR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) </a:t>
              </a:r>
              <a:endParaRPr lang="pt-BR" altLang="pt-BR" sz="1200" dirty="0"/>
            </a:p>
          </p:txBody>
        </p:sp>
        <p:sp>
          <p:nvSpPr>
            <p:cNvPr id="4207" name="Rectangle 1160"/>
            <p:cNvSpPr>
              <a:spLocks noChangeArrowheads="1"/>
            </p:cNvSpPr>
            <p:nvPr/>
          </p:nvSpPr>
          <p:spPr bwMode="auto">
            <a:xfrm>
              <a:off x="5715000" y="5383213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08" name="Rectangle 1161"/>
            <p:cNvSpPr>
              <a:spLocks noChangeArrowheads="1"/>
            </p:cNvSpPr>
            <p:nvPr/>
          </p:nvSpPr>
          <p:spPr bwMode="auto">
            <a:xfrm>
              <a:off x="6034088" y="5383213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09" name="Rectangle 1162"/>
            <p:cNvSpPr>
              <a:spLocks noChangeArrowheads="1"/>
            </p:cNvSpPr>
            <p:nvPr/>
          </p:nvSpPr>
          <p:spPr bwMode="auto">
            <a:xfrm>
              <a:off x="6550025" y="5181600"/>
              <a:ext cx="882650" cy="579438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210" name="Rectangle 1163"/>
            <p:cNvSpPr>
              <a:spLocks noChangeArrowheads="1"/>
            </p:cNvSpPr>
            <p:nvPr/>
          </p:nvSpPr>
          <p:spPr bwMode="auto">
            <a:xfrm>
              <a:off x="6727998" y="5199063"/>
              <a:ext cx="57227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Gráficos</a:t>
              </a: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X-barra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e R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 dirty="0"/>
            </a:p>
          </p:txBody>
        </p:sp>
        <p:sp>
          <p:nvSpPr>
            <p:cNvPr id="4213" name="Rectangle 1166"/>
            <p:cNvSpPr>
              <a:spLocks noChangeArrowheads="1"/>
            </p:cNvSpPr>
            <p:nvPr/>
          </p:nvSpPr>
          <p:spPr bwMode="auto">
            <a:xfrm>
              <a:off x="6740417" y="5396986"/>
              <a:ext cx="4328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 dirty="0"/>
            </a:p>
          </p:txBody>
        </p:sp>
        <p:sp>
          <p:nvSpPr>
            <p:cNvPr id="4214" name="Rectangle 1167"/>
            <p:cNvSpPr>
              <a:spLocks noChangeArrowheads="1"/>
            </p:cNvSpPr>
            <p:nvPr/>
          </p:nvSpPr>
          <p:spPr bwMode="auto">
            <a:xfrm>
              <a:off x="6867525" y="5562600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15" name="Rectangle 1168"/>
            <p:cNvSpPr>
              <a:spLocks noChangeArrowheads="1"/>
            </p:cNvSpPr>
            <p:nvPr/>
          </p:nvSpPr>
          <p:spPr bwMode="auto">
            <a:xfrm>
              <a:off x="7115175" y="5526088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16" name="Rectangle 1169"/>
            <p:cNvSpPr>
              <a:spLocks noChangeArrowheads="1"/>
            </p:cNvSpPr>
            <p:nvPr/>
          </p:nvSpPr>
          <p:spPr bwMode="auto">
            <a:xfrm>
              <a:off x="7685088" y="5181600"/>
              <a:ext cx="884237" cy="579438"/>
            </a:xfrm>
            <a:prstGeom prst="rect">
              <a:avLst/>
            </a:prstGeom>
            <a:solidFill>
              <a:srgbClr val="FFFFFF"/>
            </a:solidFill>
            <a:ln w="1206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217" name="Rectangle 1170"/>
            <p:cNvSpPr>
              <a:spLocks noChangeArrowheads="1"/>
            </p:cNvSpPr>
            <p:nvPr/>
          </p:nvSpPr>
          <p:spPr bwMode="auto">
            <a:xfrm>
              <a:off x="7857674" y="5187951"/>
              <a:ext cx="57227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Gráficos</a:t>
              </a: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X-barra</a:t>
              </a: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e S </a:t>
              </a:r>
              <a:endParaRPr lang="pt-BR" altLang="pt-BR" sz="1200" dirty="0"/>
            </a:p>
          </p:txBody>
        </p:sp>
        <p:sp>
          <p:nvSpPr>
            <p:cNvPr id="4220" name="Rectangle 1173"/>
            <p:cNvSpPr>
              <a:spLocks noChangeArrowheads="1"/>
            </p:cNvSpPr>
            <p:nvPr/>
          </p:nvSpPr>
          <p:spPr bwMode="auto">
            <a:xfrm>
              <a:off x="7848600" y="5383213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21" name="Rectangle 1174"/>
            <p:cNvSpPr>
              <a:spLocks noChangeArrowheads="1"/>
            </p:cNvSpPr>
            <p:nvPr/>
          </p:nvSpPr>
          <p:spPr bwMode="auto">
            <a:xfrm>
              <a:off x="8007350" y="5526088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22" name="Rectangle 1175"/>
            <p:cNvSpPr>
              <a:spLocks noChangeArrowheads="1"/>
            </p:cNvSpPr>
            <p:nvPr/>
          </p:nvSpPr>
          <p:spPr bwMode="auto">
            <a:xfrm>
              <a:off x="8247063" y="5526088"/>
              <a:ext cx="428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223" name="Rectangle 1176"/>
            <p:cNvSpPr>
              <a:spLocks noChangeArrowheads="1"/>
            </p:cNvSpPr>
            <p:nvPr/>
          </p:nvSpPr>
          <p:spPr bwMode="auto">
            <a:xfrm>
              <a:off x="727244" y="5622394"/>
              <a:ext cx="820289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Número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d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e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D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efeitos</a:t>
              </a:r>
              <a:endParaRPr lang="pt-BR" altLang="pt-BR" sz="120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na 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Amostra </a:t>
              </a:r>
              <a:endParaRPr lang="pt-BR" altLang="pt-BR" sz="1200" dirty="0"/>
            </a:p>
          </p:txBody>
        </p:sp>
        <p:sp>
          <p:nvSpPr>
            <p:cNvPr id="4224" name="Rectangle 1177"/>
            <p:cNvSpPr>
              <a:spLocks noChangeArrowheads="1"/>
            </p:cNvSpPr>
            <p:nvPr/>
          </p:nvSpPr>
          <p:spPr bwMode="auto">
            <a:xfrm>
              <a:off x="1035050" y="5740400"/>
              <a:ext cx="4328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 dirty="0"/>
            </a:p>
          </p:txBody>
        </p:sp>
        <p:sp>
          <p:nvSpPr>
            <p:cNvPr id="4225" name="Rectangle 1178"/>
            <p:cNvSpPr>
              <a:spLocks noChangeArrowheads="1"/>
            </p:cNvSpPr>
            <p:nvPr/>
          </p:nvSpPr>
          <p:spPr bwMode="auto">
            <a:xfrm>
              <a:off x="1254125" y="5740400"/>
              <a:ext cx="428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 dirty="0"/>
            </a:p>
          </p:txBody>
        </p:sp>
        <p:sp>
          <p:nvSpPr>
            <p:cNvPr id="4226" name="Rectangle 1179"/>
            <p:cNvSpPr>
              <a:spLocks noChangeArrowheads="1"/>
            </p:cNvSpPr>
            <p:nvPr/>
          </p:nvSpPr>
          <p:spPr bwMode="auto">
            <a:xfrm>
              <a:off x="762000" y="5883275"/>
              <a:ext cx="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/>
            </a:p>
          </p:txBody>
        </p:sp>
        <p:sp>
          <p:nvSpPr>
            <p:cNvPr id="4227" name="Rectangle 1180"/>
            <p:cNvSpPr>
              <a:spLocks noChangeArrowheads="1"/>
            </p:cNvSpPr>
            <p:nvPr/>
          </p:nvSpPr>
          <p:spPr bwMode="auto">
            <a:xfrm>
              <a:off x="966788" y="5883275"/>
              <a:ext cx="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/>
            </a:p>
          </p:txBody>
        </p:sp>
        <p:sp>
          <p:nvSpPr>
            <p:cNvPr id="4228" name="Rectangle 1181"/>
            <p:cNvSpPr>
              <a:spLocks noChangeArrowheads="1"/>
            </p:cNvSpPr>
            <p:nvPr/>
          </p:nvSpPr>
          <p:spPr bwMode="auto">
            <a:xfrm>
              <a:off x="711200" y="5883275"/>
              <a:ext cx="17312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  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  </a:t>
              </a:r>
              <a:endParaRPr lang="pt-BR" altLang="pt-BR" sz="1200" dirty="0"/>
            </a:p>
          </p:txBody>
        </p:sp>
        <p:sp>
          <p:nvSpPr>
            <p:cNvPr id="4229" name="Rectangle 1182"/>
            <p:cNvSpPr>
              <a:spLocks noChangeArrowheads="1"/>
            </p:cNvSpPr>
            <p:nvPr/>
          </p:nvSpPr>
          <p:spPr bwMode="auto">
            <a:xfrm>
              <a:off x="1481138" y="5883275"/>
              <a:ext cx="428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230" name="Rectangle 1183"/>
            <p:cNvSpPr>
              <a:spLocks noChangeArrowheads="1"/>
            </p:cNvSpPr>
            <p:nvPr/>
          </p:nvSpPr>
          <p:spPr bwMode="auto">
            <a:xfrm>
              <a:off x="1752600" y="5715000"/>
              <a:ext cx="1011238" cy="58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231" name="Rectangle 1184"/>
            <p:cNvSpPr>
              <a:spLocks noChangeArrowheads="1"/>
            </p:cNvSpPr>
            <p:nvPr/>
          </p:nvSpPr>
          <p:spPr bwMode="auto">
            <a:xfrm>
              <a:off x="1773256" y="5683270"/>
              <a:ext cx="110184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Taxa ou Fração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de 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Defeitos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or Unidades</a:t>
              </a:r>
              <a:endParaRPr lang="pt-BR" altLang="pt-BR" sz="1200" dirty="0"/>
            </a:p>
          </p:txBody>
        </p:sp>
        <p:sp>
          <p:nvSpPr>
            <p:cNvPr id="4233" name="Rectangle 1186"/>
            <p:cNvSpPr>
              <a:spLocks noChangeArrowheads="1"/>
            </p:cNvSpPr>
            <p:nvPr/>
          </p:nvSpPr>
          <p:spPr bwMode="auto">
            <a:xfrm>
              <a:off x="2447925" y="5780088"/>
              <a:ext cx="428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234" name="Rectangle 1187"/>
            <p:cNvSpPr>
              <a:spLocks noChangeArrowheads="1"/>
            </p:cNvSpPr>
            <p:nvPr/>
          </p:nvSpPr>
          <p:spPr bwMode="auto">
            <a:xfrm>
              <a:off x="1981200" y="5965825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36" name="Rectangle 1189"/>
            <p:cNvSpPr>
              <a:spLocks noChangeArrowheads="1"/>
            </p:cNvSpPr>
            <p:nvPr/>
          </p:nvSpPr>
          <p:spPr bwMode="auto">
            <a:xfrm>
              <a:off x="2214562" y="5922963"/>
              <a:ext cx="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/>
            </a:p>
          </p:txBody>
        </p:sp>
        <p:sp>
          <p:nvSpPr>
            <p:cNvPr id="4237" name="Rectangle 1190"/>
            <p:cNvSpPr>
              <a:spLocks noChangeArrowheads="1"/>
            </p:cNvSpPr>
            <p:nvPr/>
          </p:nvSpPr>
          <p:spPr bwMode="auto">
            <a:xfrm>
              <a:off x="2570162" y="5922963"/>
              <a:ext cx="428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239" name="Rectangle 1192"/>
            <p:cNvSpPr>
              <a:spLocks noChangeArrowheads="1"/>
            </p:cNvSpPr>
            <p:nvPr/>
          </p:nvSpPr>
          <p:spPr bwMode="auto">
            <a:xfrm>
              <a:off x="3115522" y="5697557"/>
              <a:ext cx="80951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Número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d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pt-BR" altLang="pt-BR" sz="120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D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efeituosos</a:t>
              </a:r>
              <a:endParaRPr lang="pt-BR" altLang="pt-BR" sz="1200" dirty="0"/>
            </a:p>
          </p:txBody>
        </p:sp>
        <p:sp>
          <p:nvSpPr>
            <p:cNvPr id="4240" name="Rectangle 1193"/>
            <p:cNvSpPr>
              <a:spLocks noChangeArrowheads="1"/>
            </p:cNvSpPr>
            <p:nvPr/>
          </p:nvSpPr>
          <p:spPr bwMode="auto">
            <a:xfrm>
              <a:off x="3432175" y="5780088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41" name="Rectangle 1194"/>
            <p:cNvSpPr>
              <a:spLocks noChangeArrowheads="1"/>
            </p:cNvSpPr>
            <p:nvPr/>
          </p:nvSpPr>
          <p:spPr bwMode="auto">
            <a:xfrm>
              <a:off x="3652838" y="5780088"/>
              <a:ext cx="428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243" name="Rectangle 1196"/>
            <p:cNvSpPr>
              <a:spLocks noChangeArrowheads="1"/>
            </p:cNvSpPr>
            <p:nvPr/>
          </p:nvSpPr>
          <p:spPr bwMode="auto">
            <a:xfrm>
              <a:off x="3813175" y="5922963"/>
              <a:ext cx="428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244" name="Rectangle 1197"/>
            <p:cNvSpPr>
              <a:spLocks noChangeArrowheads="1"/>
            </p:cNvSpPr>
            <p:nvPr/>
          </p:nvSpPr>
          <p:spPr bwMode="auto">
            <a:xfrm>
              <a:off x="4151313" y="5715000"/>
              <a:ext cx="1136650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245" name="Rectangle 1198"/>
            <p:cNvSpPr>
              <a:spLocks noChangeArrowheads="1"/>
            </p:cNvSpPr>
            <p:nvPr/>
          </p:nvSpPr>
          <p:spPr bwMode="auto">
            <a:xfrm>
              <a:off x="4343563" y="5697557"/>
              <a:ext cx="80951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Percentual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de </a:t>
              </a:r>
              <a:endParaRPr lang="pt-BR" altLang="pt-BR" sz="1200" dirty="0" smtClean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Defeituosos</a:t>
              </a:r>
              <a:endParaRPr lang="pt-BR" altLang="pt-BR" sz="1200" dirty="0"/>
            </a:p>
          </p:txBody>
        </p:sp>
        <p:sp>
          <p:nvSpPr>
            <p:cNvPr id="4246" name="Rectangle 1199"/>
            <p:cNvSpPr>
              <a:spLocks noChangeArrowheads="1"/>
            </p:cNvSpPr>
            <p:nvPr/>
          </p:nvSpPr>
          <p:spPr bwMode="auto">
            <a:xfrm>
              <a:off x="4191000" y="5780088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47" name="Rectangle 1200"/>
            <p:cNvSpPr>
              <a:spLocks noChangeArrowheads="1"/>
            </p:cNvSpPr>
            <p:nvPr/>
          </p:nvSpPr>
          <p:spPr bwMode="auto">
            <a:xfrm>
              <a:off x="5145088" y="5780088"/>
              <a:ext cx="428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249" name="Rectangle 1202"/>
            <p:cNvSpPr>
              <a:spLocks noChangeArrowheads="1"/>
            </p:cNvSpPr>
            <p:nvPr/>
          </p:nvSpPr>
          <p:spPr bwMode="auto">
            <a:xfrm>
              <a:off x="5651184" y="5715000"/>
              <a:ext cx="6892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Medida</a:t>
              </a:r>
            </a:p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Individual</a:t>
              </a:r>
              <a:endParaRPr lang="pt-BR" altLang="pt-BR" sz="1200" dirty="0"/>
            </a:p>
          </p:txBody>
        </p:sp>
        <p:sp>
          <p:nvSpPr>
            <p:cNvPr id="4250" name="Rectangle 1203"/>
            <p:cNvSpPr>
              <a:spLocks noChangeArrowheads="1"/>
            </p:cNvSpPr>
            <p:nvPr/>
          </p:nvSpPr>
          <p:spPr bwMode="auto">
            <a:xfrm>
              <a:off x="5638800" y="5780088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51" name="Rectangle 1204"/>
            <p:cNvSpPr>
              <a:spLocks noChangeArrowheads="1"/>
            </p:cNvSpPr>
            <p:nvPr/>
          </p:nvSpPr>
          <p:spPr bwMode="auto">
            <a:xfrm>
              <a:off x="6380163" y="5780088"/>
              <a:ext cx="428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252" name="Rectangle 1205"/>
            <p:cNvSpPr>
              <a:spLocks noChangeArrowheads="1"/>
            </p:cNvSpPr>
            <p:nvPr/>
          </p:nvSpPr>
          <p:spPr bwMode="auto">
            <a:xfrm>
              <a:off x="6550025" y="5715000"/>
              <a:ext cx="1009650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pt-BR" altLang="pt-BR"/>
            </a:p>
          </p:txBody>
        </p:sp>
        <p:sp>
          <p:nvSpPr>
            <p:cNvPr id="4253" name="Rectangle 1206"/>
            <p:cNvSpPr>
              <a:spLocks noChangeArrowheads="1"/>
            </p:cNvSpPr>
            <p:nvPr/>
          </p:nvSpPr>
          <p:spPr bwMode="auto">
            <a:xfrm>
              <a:off x="6676345" y="5887521"/>
              <a:ext cx="724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Média 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e</a:t>
              </a: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Amplitude </a:t>
              </a:r>
              <a:endParaRPr lang="pt-BR" altLang="pt-BR" sz="1200" dirty="0"/>
            </a:p>
          </p:txBody>
        </p:sp>
        <p:sp>
          <p:nvSpPr>
            <p:cNvPr id="4254" name="Rectangle 1207"/>
            <p:cNvSpPr>
              <a:spLocks noChangeArrowheads="1"/>
            </p:cNvSpPr>
            <p:nvPr/>
          </p:nvSpPr>
          <p:spPr bwMode="auto">
            <a:xfrm>
              <a:off x="6699250" y="5910263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55" name="Rectangle 1208"/>
            <p:cNvSpPr>
              <a:spLocks noChangeArrowheads="1"/>
            </p:cNvSpPr>
            <p:nvPr/>
          </p:nvSpPr>
          <p:spPr bwMode="auto">
            <a:xfrm>
              <a:off x="7410450" y="5910263"/>
              <a:ext cx="428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256" name="Rectangle 1209"/>
            <p:cNvSpPr>
              <a:spLocks noChangeArrowheads="1"/>
            </p:cNvSpPr>
            <p:nvPr/>
          </p:nvSpPr>
          <p:spPr bwMode="auto">
            <a:xfrm>
              <a:off x="7838793" y="5779862"/>
              <a:ext cx="54502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dirty="0">
                  <a:solidFill>
                    <a:srgbClr val="000000"/>
                  </a:solidFill>
                  <a:latin typeface="Arial" charset="0"/>
                </a:rPr>
                <a:t>Média </a:t>
              </a:r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e</a:t>
              </a: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Desvio-</a:t>
              </a:r>
            </a:p>
            <a:p>
              <a:pPr algn="ctr"/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Padrão</a:t>
              </a:r>
            </a:p>
          </p:txBody>
        </p:sp>
        <p:sp>
          <p:nvSpPr>
            <p:cNvPr id="4257" name="Rectangle 1210"/>
            <p:cNvSpPr>
              <a:spLocks noChangeArrowheads="1"/>
            </p:cNvSpPr>
            <p:nvPr/>
          </p:nvSpPr>
          <p:spPr bwMode="auto">
            <a:xfrm>
              <a:off x="7895545" y="5910263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58" name="Rectangle 1211"/>
            <p:cNvSpPr>
              <a:spLocks noChangeArrowheads="1"/>
            </p:cNvSpPr>
            <p:nvPr/>
          </p:nvSpPr>
          <p:spPr bwMode="auto">
            <a:xfrm>
              <a:off x="7932738" y="6053138"/>
              <a:ext cx="6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pt-BR" altLang="pt-BR" sz="1200" dirty="0"/>
            </a:p>
          </p:txBody>
        </p:sp>
        <p:sp>
          <p:nvSpPr>
            <p:cNvPr id="4259" name="Rectangle 1212"/>
            <p:cNvSpPr>
              <a:spLocks noChangeArrowheads="1"/>
            </p:cNvSpPr>
            <p:nvPr/>
          </p:nvSpPr>
          <p:spPr bwMode="auto">
            <a:xfrm>
              <a:off x="8447088" y="6053138"/>
              <a:ext cx="428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/>
            </a:p>
          </p:txBody>
        </p:sp>
        <p:sp>
          <p:nvSpPr>
            <p:cNvPr id="4260" name="Line 1213"/>
            <p:cNvSpPr>
              <a:spLocks noChangeShapeType="1"/>
            </p:cNvSpPr>
            <p:nvPr/>
          </p:nvSpPr>
          <p:spPr bwMode="auto">
            <a:xfrm>
              <a:off x="4403725" y="1463675"/>
              <a:ext cx="0" cy="196850"/>
            </a:xfrm>
            <a:prstGeom prst="line">
              <a:avLst/>
            </a:prstGeom>
            <a:noFill/>
            <a:ln w="120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61" name="Line 1214"/>
            <p:cNvSpPr>
              <a:spLocks noChangeShapeType="1"/>
            </p:cNvSpPr>
            <p:nvPr/>
          </p:nvSpPr>
          <p:spPr bwMode="auto">
            <a:xfrm>
              <a:off x="2762250" y="1660525"/>
              <a:ext cx="4038600" cy="0"/>
            </a:xfrm>
            <a:prstGeom prst="line">
              <a:avLst/>
            </a:prstGeom>
            <a:noFill/>
            <a:ln w="120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4262" name="Group 1215"/>
            <p:cNvGrpSpPr>
              <a:grpSpLocks/>
            </p:cNvGrpSpPr>
            <p:nvPr/>
          </p:nvGrpSpPr>
          <p:grpSpPr bwMode="auto">
            <a:xfrm>
              <a:off x="2693988" y="1660525"/>
              <a:ext cx="139700" cy="196850"/>
              <a:chOff x="3152" y="1001"/>
              <a:chExt cx="212" cy="384"/>
            </a:xfrm>
          </p:grpSpPr>
          <p:sp>
            <p:nvSpPr>
              <p:cNvPr id="4327" name="Line 1216"/>
              <p:cNvSpPr>
                <a:spLocks noChangeShapeType="1"/>
              </p:cNvSpPr>
              <p:nvPr/>
            </p:nvSpPr>
            <p:spPr bwMode="auto">
              <a:xfrm>
                <a:off x="3257" y="1001"/>
                <a:ext cx="1" cy="174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8" name="Freeform 1217"/>
              <p:cNvSpPr>
                <a:spLocks/>
              </p:cNvSpPr>
              <p:nvPr/>
            </p:nvSpPr>
            <p:spPr bwMode="auto">
              <a:xfrm>
                <a:off x="3152" y="1172"/>
                <a:ext cx="212" cy="213"/>
              </a:xfrm>
              <a:custGeom>
                <a:avLst/>
                <a:gdLst>
                  <a:gd name="T0" fmla="*/ 0 w 212"/>
                  <a:gd name="T1" fmla="*/ 0 h 213"/>
                  <a:gd name="T2" fmla="*/ 105 w 212"/>
                  <a:gd name="T3" fmla="*/ 213 h 213"/>
                  <a:gd name="T4" fmla="*/ 212 w 212"/>
                  <a:gd name="T5" fmla="*/ 0 h 213"/>
                  <a:gd name="T6" fmla="*/ 0 w 212"/>
                  <a:gd name="T7" fmla="*/ 0 h 2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" h="213">
                    <a:moveTo>
                      <a:pt x="0" y="0"/>
                    </a:moveTo>
                    <a:lnTo>
                      <a:pt x="105" y="213"/>
                    </a:lnTo>
                    <a:lnTo>
                      <a:pt x="2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63" name="Group 1218"/>
            <p:cNvGrpSpPr>
              <a:grpSpLocks/>
            </p:cNvGrpSpPr>
            <p:nvPr/>
          </p:nvGrpSpPr>
          <p:grpSpPr bwMode="auto">
            <a:xfrm>
              <a:off x="6732588" y="1660525"/>
              <a:ext cx="138112" cy="293688"/>
              <a:chOff x="9267" y="1001"/>
              <a:chExt cx="211" cy="574"/>
            </a:xfrm>
          </p:grpSpPr>
          <p:sp>
            <p:nvSpPr>
              <p:cNvPr id="4325" name="Line 1219"/>
              <p:cNvSpPr>
                <a:spLocks noChangeShapeType="1"/>
              </p:cNvSpPr>
              <p:nvPr/>
            </p:nvSpPr>
            <p:spPr bwMode="auto">
              <a:xfrm>
                <a:off x="9372" y="1001"/>
                <a:ext cx="1" cy="365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6" name="Freeform 1220"/>
              <p:cNvSpPr>
                <a:spLocks/>
              </p:cNvSpPr>
              <p:nvPr/>
            </p:nvSpPr>
            <p:spPr bwMode="auto">
              <a:xfrm>
                <a:off x="9267" y="1362"/>
                <a:ext cx="211" cy="213"/>
              </a:xfrm>
              <a:custGeom>
                <a:avLst/>
                <a:gdLst>
                  <a:gd name="T0" fmla="*/ 0 w 211"/>
                  <a:gd name="T1" fmla="*/ 0 h 213"/>
                  <a:gd name="T2" fmla="*/ 105 w 211"/>
                  <a:gd name="T3" fmla="*/ 213 h 213"/>
                  <a:gd name="T4" fmla="*/ 211 w 211"/>
                  <a:gd name="T5" fmla="*/ 0 h 213"/>
                  <a:gd name="T6" fmla="*/ 0 w 211"/>
                  <a:gd name="T7" fmla="*/ 0 h 2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13">
                    <a:moveTo>
                      <a:pt x="0" y="0"/>
                    </a:moveTo>
                    <a:lnTo>
                      <a:pt x="105" y="213"/>
                    </a:lnTo>
                    <a:lnTo>
                      <a:pt x="2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64" name="Group 1221"/>
            <p:cNvGrpSpPr>
              <a:grpSpLocks/>
            </p:cNvGrpSpPr>
            <p:nvPr/>
          </p:nvGrpSpPr>
          <p:grpSpPr bwMode="auto">
            <a:xfrm>
              <a:off x="2006600" y="2443163"/>
              <a:ext cx="630238" cy="390525"/>
              <a:chOff x="2111" y="2530"/>
              <a:chExt cx="954" cy="764"/>
            </a:xfrm>
          </p:grpSpPr>
          <p:sp>
            <p:nvSpPr>
              <p:cNvPr id="4323" name="Line 1222"/>
              <p:cNvSpPr>
                <a:spLocks noChangeShapeType="1"/>
              </p:cNvSpPr>
              <p:nvPr/>
            </p:nvSpPr>
            <p:spPr bwMode="auto">
              <a:xfrm flipH="1">
                <a:off x="2272" y="2530"/>
                <a:ext cx="793" cy="634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4" name="Freeform 1223"/>
              <p:cNvSpPr>
                <a:spLocks/>
              </p:cNvSpPr>
              <p:nvPr/>
            </p:nvSpPr>
            <p:spPr bwMode="auto">
              <a:xfrm>
                <a:off x="2111" y="3079"/>
                <a:ext cx="232" cy="215"/>
              </a:xfrm>
              <a:custGeom>
                <a:avLst/>
                <a:gdLst>
                  <a:gd name="T0" fmla="*/ 100 w 232"/>
                  <a:gd name="T1" fmla="*/ 0 h 215"/>
                  <a:gd name="T2" fmla="*/ 0 w 232"/>
                  <a:gd name="T3" fmla="*/ 215 h 215"/>
                  <a:gd name="T4" fmla="*/ 232 w 232"/>
                  <a:gd name="T5" fmla="*/ 164 h 215"/>
                  <a:gd name="T6" fmla="*/ 100 w 232"/>
                  <a:gd name="T7" fmla="*/ 0 h 2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2" h="215">
                    <a:moveTo>
                      <a:pt x="100" y="0"/>
                    </a:moveTo>
                    <a:lnTo>
                      <a:pt x="0" y="215"/>
                    </a:lnTo>
                    <a:lnTo>
                      <a:pt x="232" y="16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65" name="Group 1224"/>
            <p:cNvGrpSpPr>
              <a:grpSpLocks/>
            </p:cNvGrpSpPr>
            <p:nvPr/>
          </p:nvGrpSpPr>
          <p:grpSpPr bwMode="auto">
            <a:xfrm>
              <a:off x="2636838" y="2443163"/>
              <a:ext cx="1389062" cy="404812"/>
              <a:chOff x="3065" y="2530"/>
              <a:chExt cx="2105" cy="791"/>
            </a:xfrm>
          </p:grpSpPr>
          <p:sp>
            <p:nvSpPr>
              <p:cNvPr id="4321" name="Line 1225"/>
              <p:cNvSpPr>
                <a:spLocks noChangeShapeType="1"/>
              </p:cNvSpPr>
              <p:nvPr/>
            </p:nvSpPr>
            <p:spPr bwMode="auto">
              <a:xfrm>
                <a:off x="3065" y="2530"/>
                <a:ext cx="1908" cy="691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2" name="Freeform 1226"/>
              <p:cNvSpPr>
                <a:spLocks/>
              </p:cNvSpPr>
              <p:nvPr/>
            </p:nvSpPr>
            <p:spPr bwMode="auto">
              <a:xfrm>
                <a:off x="4934" y="3122"/>
                <a:ext cx="236" cy="199"/>
              </a:xfrm>
              <a:custGeom>
                <a:avLst/>
                <a:gdLst>
                  <a:gd name="T0" fmla="*/ 0 w 236"/>
                  <a:gd name="T1" fmla="*/ 199 h 199"/>
                  <a:gd name="T2" fmla="*/ 236 w 236"/>
                  <a:gd name="T3" fmla="*/ 172 h 199"/>
                  <a:gd name="T4" fmla="*/ 72 w 236"/>
                  <a:gd name="T5" fmla="*/ 0 h 199"/>
                  <a:gd name="T6" fmla="*/ 0 w 236"/>
                  <a:gd name="T7" fmla="*/ 199 h 19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6" h="199">
                    <a:moveTo>
                      <a:pt x="0" y="199"/>
                    </a:moveTo>
                    <a:lnTo>
                      <a:pt x="236" y="172"/>
                    </a:lnTo>
                    <a:lnTo>
                      <a:pt x="72" y="0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66" name="Group 1227"/>
            <p:cNvGrpSpPr>
              <a:grpSpLocks/>
            </p:cNvGrpSpPr>
            <p:nvPr/>
          </p:nvGrpSpPr>
          <p:grpSpPr bwMode="auto">
            <a:xfrm>
              <a:off x="1809750" y="3127375"/>
              <a:ext cx="139700" cy="392113"/>
              <a:chOff x="1814" y="3867"/>
              <a:chExt cx="211" cy="764"/>
            </a:xfrm>
          </p:grpSpPr>
          <p:sp>
            <p:nvSpPr>
              <p:cNvPr id="4319" name="Line 1228"/>
              <p:cNvSpPr>
                <a:spLocks noChangeShapeType="1"/>
              </p:cNvSpPr>
              <p:nvPr/>
            </p:nvSpPr>
            <p:spPr bwMode="auto">
              <a:xfrm>
                <a:off x="1919" y="3867"/>
                <a:ext cx="1" cy="555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20" name="Freeform 1229"/>
              <p:cNvSpPr>
                <a:spLocks/>
              </p:cNvSpPr>
              <p:nvPr/>
            </p:nvSpPr>
            <p:spPr bwMode="auto">
              <a:xfrm>
                <a:off x="1814" y="4419"/>
                <a:ext cx="211" cy="212"/>
              </a:xfrm>
              <a:custGeom>
                <a:avLst/>
                <a:gdLst>
                  <a:gd name="T0" fmla="*/ 0 w 211"/>
                  <a:gd name="T1" fmla="*/ 0 h 212"/>
                  <a:gd name="T2" fmla="*/ 106 w 211"/>
                  <a:gd name="T3" fmla="*/ 212 h 212"/>
                  <a:gd name="T4" fmla="*/ 211 w 211"/>
                  <a:gd name="T5" fmla="*/ 0 h 212"/>
                  <a:gd name="T6" fmla="*/ 0 w 211"/>
                  <a:gd name="T7" fmla="*/ 0 h 2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12">
                    <a:moveTo>
                      <a:pt x="0" y="0"/>
                    </a:moveTo>
                    <a:lnTo>
                      <a:pt x="106" y="212"/>
                    </a:lnTo>
                    <a:lnTo>
                      <a:pt x="2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67" name="Group 1230"/>
            <p:cNvGrpSpPr>
              <a:grpSpLocks/>
            </p:cNvGrpSpPr>
            <p:nvPr/>
          </p:nvGrpSpPr>
          <p:grpSpPr bwMode="auto">
            <a:xfrm>
              <a:off x="4081463" y="3127375"/>
              <a:ext cx="139700" cy="392113"/>
              <a:chOff x="5254" y="3867"/>
              <a:chExt cx="211" cy="764"/>
            </a:xfrm>
          </p:grpSpPr>
          <p:sp>
            <p:nvSpPr>
              <p:cNvPr id="4317" name="Line 1231"/>
              <p:cNvSpPr>
                <a:spLocks noChangeShapeType="1"/>
              </p:cNvSpPr>
              <p:nvPr/>
            </p:nvSpPr>
            <p:spPr bwMode="auto">
              <a:xfrm>
                <a:off x="5359" y="3867"/>
                <a:ext cx="1" cy="555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8" name="Freeform 1232"/>
              <p:cNvSpPr>
                <a:spLocks/>
              </p:cNvSpPr>
              <p:nvPr/>
            </p:nvSpPr>
            <p:spPr bwMode="auto">
              <a:xfrm>
                <a:off x="5254" y="4419"/>
                <a:ext cx="211" cy="212"/>
              </a:xfrm>
              <a:custGeom>
                <a:avLst/>
                <a:gdLst>
                  <a:gd name="T0" fmla="*/ 0 w 211"/>
                  <a:gd name="T1" fmla="*/ 0 h 212"/>
                  <a:gd name="T2" fmla="*/ 106 w 211"/>
                  <a:gd name="T3" fmla="*/ 212 h 212"/>
                  <a:gd name="T4" fmla="*/ 211 w 211"/>
                  <a:gd name="T5" fmla="*/ 0 h 212"/>
                  <a:gd name="T6" fmla="*/ 0 w 211"/>
                  <a:gd name="T7" fmla="*/ 0 h 2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12">
                    <a:moveTo>
                      <a:pt x="0" y="0"/>
                    </a:moveTo>
                    <a:lnTo>
                      <a:pt x="106" y="212"/>
                    </a:lnTo>
                    <a:lnTo>
                      <a:pt x="2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68" name="Group 1233"/>
            <p:cNvGrpSpPr>
              <a:grpSpLocks/>
            </p:cNvGrpSpPr>
            <p:nvPr/>
          </p:nvGrpSpPr>
          <p:grpSpPr bwMode="auto">
            <a:xfrm>
              <a:off x="1249363" y="3910013"/>
              <a:ext cx="503237" cy="392112"/>
              <a:chOff x="964" y="5396"/>
              <a:chExt cx="764" cy="765"/>
            </a:xfrm>
          </p:grpSpPr>
          <p:sp>
            <p:nvSpPr>
              <p:cNvPr id="4315" name="Line 1234"/>
              <p:cNvSpPr>
                <a:spLocks noChangeShapeType="1"/>
              </p:cNvSpPr>
              <p:nvPr/>
            </p:nvSpPr>
            <p:spPr bwMode="auto">
              <a:xfrm flipH="1">
                <a:off x="1111" y="5396"/>
                <a:ext cx="617" cy="617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6" name="Freeform 1235"/>
              <p:cNvSpPr>
                <a:spLocks/>
              </p:cNvSpPr>
              <p:nvPr/>
            </p:nvSpPr>
            <p:spPr bwMode="auto">
              <a:xfrm>
                <a:off x="964" y="5935"/>
                <a:ext cx="226" cy="226"/>
              </a:xfrm>
              <a:custGeom>
                <a:avLst/>
                <a:gdLst>
                  <a:gd name="T0" fmla="*/ 76 w 226"/>
                  <a:gd name="T1" fmla="*/ 0 h 226"/>
                  <a:gd name="T2" fmla="*/ 0 w 226"/>
                  <a:gd name="T3" fmla="*/ 226 h 226"/>
                  <a:gd name="T4" fmla="*/ 226 w 226"/>
                  <a:gd name="T5" fmla="*/ 150 h 226"/>
                  <a:gd name="T6" fmla="*/ 76 w 226"/>
                  <a:gd name="T7" fmla="*/ 0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6" h="226">
                    <a:moveTo>
                      <a:pt x="76" y="0"/>
                    </a:moveTo>
                    <a:lnTo>
                      <a:pt x="0" y="226"/>
                    </a:lnTo>
                    <a:lnTo>
                      <a:pt x="226" y="15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69" name="Group 1236"/>
            <p:cNvGrpSpPr>
              <a:grpSpLocks/>
            </p:cNvGrpSpPr>
            <p:nvPr/>
          </p:nvGrpSpPr>
          <p:grpSpPr bwMode="auto">
            <a:xfrm>
              <a:off x="1752600" y="3911600"/>
              <a:ext cx="758825" cy="392113"/>
              <a:chOff x="1728" y="5399"/>
              <a:chExt cx="1148" cy="766"/>
            </a:xfrm>
          </p:grpSpPr>
          <p:sp>
            <p:nvSpPr>
              <p:cNvPr id="4313" name="Line 1237"/>
              <p:cNvSpPr>
                <a:spLocks noChangeShapeType="1"/>
              </p:cNvSpPr>
              <p:nvPr/>
            </p:nvSpPr>
            <p:spPr bwMode="auto">
              <a:xfrm>
                <a:off x="1728" y="5399"/>
                <a:ext cx="974" cy="649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4" name="Freeform 1238"/>
              <p:cNvSpPr>
                <a:spLocks/>
              </p:cNvSpPr>
              <p:nvPr/>
            </p:nvSpPr>
            <p:spPr bwMode="auto">
              <a:xfrm>
                <a:off x="2641" y="5958"/>
                <a:ext cx="235" cy="207"/>
              </a:xfrm>
              <a:custGeom>
                <a:avLst/>
                <a:gdLst>
                  <a:gd name="T0" fmla="*/ 0 w 235"/>
                  <a:gd name="T1" fmla="*/ 176 h 207"/>
                  <a:gd name="T2" fmla="*/ 235 w 235"/>
                  <a:gd name="T3" fmla="*/ 207 h 207"/>
                  <a:gd name="T4" fmla="*/ 117 w 235"/>
                  <a:gd name="T5" fmla="*/ 0 h 207"/>
                  <a:gd name="T6" fmla="*/ 0 w 235"/>
                  <a:gd name="T7" fmla="*/ 176 h 20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5" h="207">
                    <a:moveTo>
                      <a:pt x="0" y="176"/>
                    </a:moveTo>
                    <a:lnTo>
                      <a:pt x="235" y="207"/>
                    </a:lnTo>
                    <a:lnTo>
                      <a:pt x="117" y="0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70" name="Group 1239"/>
            <p:cNvGrpSpPr>
              <a:grpSpLocks/>
            </p:cNvGrpSpPr>
            <p:nvPr/>
          </p:nvGrpSpPr>
          <p:grpSpPr bwMode="auto">
            <a:xfrm>
              <a:off x="3521075" y="3908425"/>
              <a:ext cx="503238" cy="390525"/>
              <a:chOff x="4404" y="5391"/>
              <a:chExt cx="764" cy="764"/>
            </a:xfrm>
          </p:grpSpPr>
          <p:sp>
            <p:nvSpPr>
              <p:cNvPr id="4311" name="Line 1240"/>
              <p:cNvSpPr>
                <a:spLocks noChangeShapeType="1"/>
              </p:cNvSpPr>
              <p:nvPr/>
            </p:nvSpPr>
            <p:spPr bwMode="auto">
              <a:xfrm flipH="1">
                <a:off x="4551" y="5391"/>
                <a:ext cx="617" cy="617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2" name="Freeform 1241"/>
              <p:cNvSpPr>
                <a:spLocks/>
              </p:cNvSpPr>
              <p:nvPr/>
            </p:nvSpPr>
            <p:spPr bwMode="auto">
              <a:xfrm>
                <a:off x="4404" y="5930"/>
                <a:ext cx="226" cy="225"/>
              </a:xfrm>
              <a:custGeom>
                <a:avLst/>
                <a:gdLst>
                  <a:gd name="T0" fmla="*/ 76 w 226"/>
                  <a:gd name="T1" fmla="*/ 0 h 225"/>
                  <a:gd name="T2" fmla="*/ 0 w 226"/>
                  <a:gd name="T3" fmla="*/ 225 h 225"/>
                  <a:gd name="T4" fmla="*/ 226 w 226"/>
                  <a:gd name="T5" fmla="*/ 151 h 225"/>
                  <a:gd name="T6" fmla="*/ 76 w 226"/>
                  <a:gd name="T7" fmla="*/ 0 h 22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6" h="225">
                    <a:moveTo>
                      <a:pt x="76" y="0"/>
                    </a:moveTo>
                    <a:lnTo>
                      <a:pt x="0" y="225"/>
                    </a:lnTo>
                    <a:lnTo>
                      <a:pt x="226" y="15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71" name="Group 1242"/>
            <p:cNvGrpSpPr>
              <a:grpSpLocks/>
            </p:cNvGrpSpPr>
            <p:nvPr/>
          </p:nvGrpSpPr>
          <p:grpSpPr bwMode="auto">
            <a:xfrm>
              <a:off x="4024313" y="3910013"/>
              <a:ext cx="758825" cy="392112"/>
              <a:chOff x="5168" y="5396"/>
              <a:chExt cx="1148" cy="765"/>
            </a:xfrm>
          </p:grpSpPr>
          <p:sp>
            <p:nvSpPr>
              <p:cNvPr id="4309" name="Line 1243"/>
              <p:cNvSpPr>
                <a:spLocks noChangeShapeType="1"/>
              </p:cNvSpPr>
              <p:nvPr/>
            </p:nvSpPr>
            <p:spPr bwMode="auto">
              <a:xfrm>
                <a:off x="5168" y="5396"/>
                <a:ext cx="974" cy="649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10" name="Freeform 1244"/>
              <p:cNvSpPr>
                <a:spLocks/>
              </p:cNvSpPr>
              <p:nvPr/>
            </p:nvSpPr>
            <p:spPr bwMode="auto">
              <a:xfrm>
                <a:off x="6080" y="5955"/>
                <a:ext cx="236" cy="206"/>
              </a:xfrm>
              <a:custGeom>
                <a:avLst/>
                <a:gdLst>
                  <a:gd name="T0" fmla="*/ 0 w 236"/>
                  <a:gd name="T1" fmla="*/ 176 h 206"/>
                  <a:gd name="T2" fmla="*/ 236 w 236"/>
                  <a:gd name="T3" fmla="*/ 206 h 206"/>
                  <a:gd name="T4" fmla="*/ 118 w 236"/>
                  <a:gd name="T5" fmla="*/ 0 h 206"/>
                  <a:gd name="T6" fmla="*/ 0 w 236"/>
                  <a:gd name="T7" fmla="*/ 176 h 2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6" h="206">
                    <a:moveTo>
                      <a:pt x="0" y="176"/>
                    </a:moveTo>
                    <a:lnTo>
                      <a:pt x="236" y="206"/>
                    </a:lnTo>
                    <a:lnTo>
                      <a:pt x="118" y="0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72" name="Group 1245"/>
            <p:cNvGrpSpPr>
              <a:grpSpLocks/>
            </p:cNvGrpSpPr>
            <p:nvPr/>
          </p:nvGrpSpPr>
          <p:grpSpPr bwMode="auto">
            <a:xfrm>
              <a:off x="1052513" y="4791075"/>
              <a:ext cx="139700" cy="390525"/>
              <a:chOff x="667" y="7116"/>
              <a:chExt cx="212" cy="763"/>
            </a:xfrm>
          </p:grpSpPr>
          <p:sp>
            <p:nvSpPr>
              <p:cNvPr id="4307" name="Line 1246"/>
              <p:cNvSpPr>
                <a:spLocks noChangeShapeType="1"/>
              </p:cNvSpPr>
              <p:nvPr/>
            </p:nvSpPr>
            <p:spPr bwMode="auto">
              <a:xfrm>
                <a:off x="772" y="7116"/>
                <a:ext cx="1" cy="555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08" name="Freeform 1247"/>
              <p:cNvSpPr>
                <a:spLocks/>
              </p:cNvSpPr>
              <p:nvPr/>
            </p:nvSpPr>
            <p:spPr bwMode="auto">
              <a:xfrm>
                <a:off x="667" y="7668"/>
                <a:ext cx="212" cy="211"/>
              </a:xfrm>
              <a:custGeom>
                <a:avLst/>
                <a:gdLst>
                  <a:gd name="T0" fmla="*/ 0 w 212"/>
                  <a:gd name="T1" fmla="*/ 0 h 211"/>
                  <a:gd name="T2" fmla="*/ 107 w 212"/>
                  <a:gd name="T3" fmla="*/ 211 h 211"/>
                  <a:gd name="T4" fmla="*/ 212 w 212"/>
                  <a:gd name="T5" fmla="*/ 0 h 211"/>
                  <a:gd name="T6" fmla="*/ 0 w 212"/>
                  <a:gd name="T7" fmla="*/ 0 h 2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" h="211">
                    <a:moveTo>
                      <a:pt x="0" y="0"/>
                    </a:moveTo>
                    <a:lnTo>
                      <a:pt x="107" y="211"/>
                    </a:lnTo>
                    <a:lnTo>
                      <a:pt x="2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73" name="Group 1248"/>
            <p:cNvGrpSpPr>
              <a:grpSpLocks/>
            </p:cNvGrpSpPr>
            <p:nvPr/>
          </p:nvGrpSpPr>
          <p:grpSpPr bwMode="auto">
            <a:xfrm>
              <a:off x="1122363" y="4791075"/>
              <a:ext cx="925512" cy="374650"/>
              <a:chOff x="772" y="7116"/>
              <a:chExt cx="1403" cy="731"/>
            </a:xfrm>
          </p:grpSpPr>
          <p:sp>
            <p:nvSpPr>
              <p:cNvPr id="4305" name="Line 1249"/>
              <p:cNvSpPr>
                <a:spLocks noChangeShapeType="1"/>
              </p:cNvSpPr>
              <p:nvPr/>
            </p:nvSpPr>
            <p:spPr bwMode="auto">
              <a:xfrm>
                <a:off x="772" y="7116"/>
                <a:ext cx="1219" cy="636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06" name="Freeform 1250"/>
              <p:cNvSpPr>
                <a:spLocks/>
              </p:cNvSpPr>
              <p:nvPr/>
            </p:nvSpPr>
            <p:spPr bwMode="auto">
              <a:xfrm>
                <a:off x="1940" y="7655"/>
                <a:ext cx="235" cy="192"/>
              </a:xfrm>
              <a:custGeom>
                <a:avLst/>
                <a:gdLst>
                  <a:gd name="T0" fmla="*/ 0 w 235"/>
                  <a:gd name="T1" fmla="*/ 187 h 192"/>
                  <a:gd name="T2" fmla="*/ 235 w 235"/>
                  <a:gd name="T3" fmla="*/ 192 h 192"/>
                  <a:gd name="T4" fmla="*/ 98 w 235"/>
                  <a:gd name="T5" fmla="*/ 0 h 192"/>
                  <a:gd name="T6" fmla="*/ 0 w 235"/>
                  <a:gd name="T7" fmla="*/ 187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5" h="192">
                    <a:moveTo>
                      <a:pt x="0" y="187"/>
                    </a:moveTo>
                    <a:lnTo>
                      <a:pt x="235" y="192"/>
                    </a:lnTo>
                    <a:lnTo>
                      <a:pt x="98" y="0"/>
                    </a:lnTo>
                    <a:lnTo>
                      <a:pt x="0" y="1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74" name="Group 1251"/>
            <p:cNvGrpSpPr>
              <a:grpSpLocks/>
            </p:cNvGrpSpPr>
            <p:nvPr/>
          </p:nvGrpSpPr>
          <p:grpSpPr bwMode="auto">
            <a:xfrm>
              <a:off x="4795838" y="4868863"/>
              <a:ext cx="139700" cy="296862"/>
              <a:chOff x="6334" y="7266"/>
              <a:chExt cx="212" cy="581"/>
            </a:xfrm>
          </p:grpSpPr>
          <p:sp>
            <p:nvSpPr>
              <p:cNvPr id="4303" name="Line 1252"/>
              <p:cNvSpPr>
                <a:spLocks noChangeShapeType="1"/>
              </p:cNvSpPr>
              <p:nvPr/>
            </p:nvSpPr>
            <p:spPr bwMode="auto">
              <a:xfrm>
                <a:off x="6439" y="7266"/>
                <a:ext cx="1" cy="373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04" name="Freeform 1253"/>
              <p:cNvSpPr>
                <a:spLocks/>
              </p:cNvSpPr>
              <p:nvPr/>
            </p:nvSpPr>
            <p:spPr bwMode="auto">
              <a:xfrm>
                <a:off x="6334" y="7636"/>
                <a:ext cx="212" cy="211"/>
              </a:xfrm>
              <a:custGeom>
                <a:avLst/>
                <a:gdLst>
                  <a:gd name="T0" fmla="*/ 0 w 212"/>
                  <a:gd name="T1" fmla="*/ 0 h 211"/>
                  <a:gd name="T2" fmla="*/ 105 w 212"/>
                  <a:gd name="T3" fmla="*/ 211 h 211"/>
                  <a:gd name="T4" fmla="*/ 212 w 212"/>
                  <a:gd name="T5" fmla="*/ 0 h 211"/>
                  <a:gd name="T6" fmla="*/ 0 w 212"/>
                  <a:gd name="T7" fmla="*/ 0 h 2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" h="211">
                    <a:moveTo>
                      <a:pt x="0" y="0"/>
                    </a:moveTo>
                    <a:lnTo>
                      <a:pt x="105" y="211"/>
                    </a:lnTo>
                    <a:lnTo>
                      <a:pt x="2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75" name="Group 1254"/>
            <p:cNvGrpSpPr>
              <a:grpSpLocks/>
            </p:cNvGrpSpPr>
            <p:nvPr/>
          </p:nvGrpSpPr>
          <p:grpSpPr bwMode="auto">
            <a:xfrm>
              <a:off x="5818188" y="4868863"/>
              <a:ext cx="141287" cy="296862"/>
              <a:chOff x="7884" y="7266"/>
              <a:chExt cx="212" cy="581"/>
            </a:xfrm>
          </p:grpSpPr>
          <p:sp>
            <p:nvSpPr>
              <p:cNvPr id="4301" name="Line 1255"/>
              <p:cNvSpPr>
                <a:spLocks noChangeShapeType="1"/>
              </p:cNvSpPr>
              <p:nvPr/>
            </p:nvSpPr>
            <p:spPr bwMode="auto">
              <a:xfrm>
                <a:off x="7989" y="7266"/>
                <a:ext cx="1" cy="373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02" name="Freeform 1256"/>
              <p:cNvSpPr>
                <a:spLocks/>
              </p:cNvSpPr>
              <p:nvPr/>
            </p:nvSpPr>
            <p:spPr bwMode="auto">
              <a:xfrm>
                <a:off x="7884" y="7636"/>
                <a:ext cx="212" cy="211"/>
              </a:xfrm>
              <a:custGeom>
                <a:avLst/>
                <a:gdLst>
                  <a:gd name="T0" fmla="*/ 0 w 212"/>
                  <a:gd name="T1" fmla="*/ 0 h 211"/>
                  <a:gd name="T2" fmla="*/ 105 w 212"/>
                  <a:gd name="T3" fmla="*/ 211 h 211"/>
                  <a:gd name="T4" fmla="*/ 212 w 212"/>
                  <a:gd name="T5" fmla="*/ 0 h 211"/>
                  <a:gd name="T6" fmla="*/ 0 w 212"/>
                  <a:gd name="T7" fmla="*/ 0 h 2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" h="211">
                    <a:moveTo>
                      <a:pt x="0" y="0"/>
                    </a:moveTo>
                    <a:lnTo>
                      <a:pt x="105" y="211"/>
                    </a:lnTo>
                    <a:lnTo>
                      <a:pt x="2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76" name="Group 1257"/>
            <p:cNvGrpSpPr>
              <a:grpSpLocks/>
            </p:cNvGrpSpPr>
            <p:nvPr/>
          </p:nvGrpSpPr>
          <p:grpSpPr bwMode="auto">
            <a:xfrm>
              <a:off x="6985000" y="4986338"/>
              <a:ext cx="139700" cy="195262"/>
              <a:chOff x="9650" y="7497"/>
              <a:chExt cx="211" cy="382"/>
            </a:xfrm>
          </p:grpSpPr>
          <p:sp>
            <p:nvSpPr>
              <p:cNvPr id="4299" name="Line 1258"/>
              <p:cNvSpPr>
                <a:spLocks noChangeShapeType="1"/>
              </p:cNvSpPr>
              <p:nvPr/>
            </p:nvSpPr>
            <p:spPr bwMode="auto">
              <a:xfrm>
                <a:off x="9755" y="7497"/>
                <a:ext cx="1" cy="174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00" name="Freeform 1259"/>
              <p:cNvSpPr>
                <a:spLocks/>
              </p:cNvSpPr>
              <p:nvPr/>
            </p:nvSpPr>
            <p:spPr bwMode="auto">
              <a:xfrm>
                <a:off x="9650" y="7668"/>
                <a:ext cx="211" cy="211"/>
              </a:xfrm>
              <a:custGeom>
                <a:avLst/>
                <a:gdLst>
                  <a:gd name="T0" fmla="*/ 0 w 211"/>
                  <a:gd name="T1" fmla="*/ 0 h 211"/>
                  <a:gd name="T2" fmla="*/ 106 w 211"/>
                  <a:gd name="T3" fmla="*/ 211 h 211"/>
                  <a:gd name="T4" fmla="*/ 211 w 211"/>
                  <a:gd name="T5" fmla="*/ 0 h 211"/>
                  <a:gd name="T6" fmla="*/ 0 w 211"/>
                  <a:gd name="T7" fmla="*/ 0 h 2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11">
                    <a:moveTo>
                      <a:pt x="0" y="0"/>
                    </a:moveTo>
                    <a:lnTo>
                      <a:pt x="106" y="211"/>
                    </a:lnTo>
                    <a:lnTo>
                      <a:pt x="2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77" name="Group 1260"/>
            <p:cNvGrpSpPr>
              <a:grpSpLocks/>
            </p:cNvGrpSpPr>
            <p:nvPr/>
          </p:nvGrpSpPr>
          <p:grpSpPr bwMode="auto">
            <a:xfrm>
              <a:off x="8121650" y="4986338"/>
              <a:ext cx="138113" cy="195262"/>
              <a:chOff x="11370" y="7497"/>
              <a:chExt cx="211" cy="382"/>
            </a:xfrm>
          </p:grpSpPr>
          <p:sp>
            <p:nvSpPr>
              <p:cNvPr id="4297" name="Line 1261"/>
              <p:cNvSpPr>
                <a:spLocks noChangeShapeType="1"/>
              </p:cNvSpPr>
              <p:nvPr/>
            </p:nvSpPr>
            <p:spPr bwMode="auto">
              <a:xfrm>
                <a:off x="11474" y="7497"/>
                <a:ext cx="1" cy="174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98" name="Freeform 1262"/>
              <p:cNvSpPr>
                <a:spLocks/>
              </p:cNvSpPr>
              <p:nvPr/>
            </p:nvSpPr>
            <p:spPr bwMode="auto">
              <a:xfrm>
                <a:off x="11370" y="7668"/>
                <a:ext cx="211" cy="211"/>
              </a:xfrm>
              <a:custGeom>
                <a:avLst/>
                <a:gdLst>
                  <a:gd name="T0" fmla="*/ 0 w 211"/>
                  <a:gd name="T1" fmla="*/ 0 h 211"/>
                  <a:gd name="T2" fmla="*/ 104 w 211"/>
                  <a:gd name="T3" fmla="*/ 211 h 211"/>
                  <a:gd name="T4" fmla="*/ 211 w 211"/>
                  <a:gd name="T5" fmla="*/ 0 h 211"/>
                  <a:gd name="T6" fmla="*/ 0 w 211"/>
                  <a:gd name="T7" fmla="*/ 0 h 21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11">
                    <a:moveTo>
                      <a:pt x="0" y="0"/>
                    </a:moveTo>
                    <a:lnTo>
                      <a:pt x="104" y="211"/>
                    </a:lnTo>
                    <a:lnTo>
                      <a:pt x="2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78" name="Group 1263"/>
            <p:cNvGrpSpPr>
              <a:grpSpLocks/>
            </p:cNvGrpSpPr>
            <p:nvPr/>
          </p:nvGrpSpPr>
          <p:grpSpPr bwMode="auto">
            <a:xfrm>
              <a:off x="7054850" y="4986338"/>
              <a:ext cx="752475" cy="200025"/>
              <a:chOff x="9755" y="7497"/>
              <a:chExt cx="1141" cy="390"/>
            </a:xfrm>
          </p:grpSpPr>
          <p:sp>
            <p:nvSpPr>
              <p:cNvPr id="4295" name="Line 1264"/>
              <p:cNvSpPr>
                <a:spLocks noChangeShapeType="1"/>
              </p:cNvSpPr>
              <p:nvPr/>
            </p:nvSpPr>
            <p:spPr bwMode="auto">
              <a:xfrm>
                <a:off x="9755" y="7497"/>
                <a:ext cx="943" cy="289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96" name="Freeform 1265"/>
              <p:cNvSpPr>
                <a:spLocks/>
              </p:cNvSpPr>
              <p:nvPr/>
            </p:nvSpPr>
            <p:spPr bwMode="auto">
              <a:xfrm>
                <a:off x="10664" y="7686"/>
                <a:ext cx="232" cy="201"/>
              </a:xfrm>
              <a:custGeom>
                <a:avLst/>
                <a:gdLst>
                  <a:gd name="T0" fmla="*/ 0 w 232"/>
                  <a:gd name="T1" fmla="*/ 201 h 201"/>
                  <a:gd name="T2" fmla="*/ 232 w 232"/>
                  <a:gd name="T3" fmla="*/ 161 h 201"/>
                  <a:gd name="T4" fmla="*/ 61 w 232"/>
                  <a:gd name="T5" fmla="*/ 0 h 201"/>
                  <a:gd name="T6" fmla="*/ 0 w 232"/>
                  <a:gd name="T7" fmla="*/ 201 h 2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2" h="201">
                    <a:moveTo>
                      <a:pt x="0" y="201"/>
                    </a:moveTo>
                    <a:lnTo>
                      <a:pt x="232" y="161"/>
                    </a:lnTo>
                    <a:lnTo>
                      <a:pt x="61" y="0"/>
                    </a:lnTo>
                    <a:lnTo>
                      <a:pt x="0" y="2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79" name="Group 1266"/>
            <p:cNvGrpSpPr>
              <a:grpSpLocks/>
            </p:cNvGrpSpPr>
            <p:nvPr/>
          </p:nvGrpSpPr>
          <p:grpSpPr bwMode="auto">
            <a:xfrm>
              <a:off x="6018213" y="2443163"/>
              <a:ext cx="781050" cy="1858962"/>
              <a:chOff x="8185" y="2530"/>
              <a:chExt cx="1184" cy="3631"/>
            </a:xfrm>
          </p:grpSpPr>
          <p:sp>
            <p:nvSpPr>
              <p:cNvPr id="4293" name="Line 1267"/>
              <p:cNvSpPr>
                <a:spLocks noChangeShapeType="1"/>
              </p:cNvSpPr>
              <p:nvPr/>
            </p:nvSpPr>
            <p:spPr bwMode="auto">
              <a:xfrm flipH="1">
                <a:off x="8285" y="2530"/>
                <a:ext cx="1084" cy="3431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94" name="Freeform 1268"/>
              <p:cNvSpPr>
                <a:spLocks/>
              </p:cNvSpPr>
              <p:nvPr/>
            </p:nvSpPr>
            <p:spPr bwMode="auto">
              <a:xfrm>
                <a:off x="8185" y="5927"/>
                <a:ext cx="202" cy="234"/>
              </a:xfrm>
              <a:custGeom>
                <a:avLst/>
                <a:gdLst>
                  <a:gd name="T0" fmla="*/ 0 w 202"/>
                  <a:gd name="T1" fmla="*/ 0 h 234"/>
                  <a:gd name="T2" fmla="*/ 37 w 202"/>
                  <a:gd name="T3" fmla="*/ 234 h 234"/>
                  <a:gd name="T4" fmla="*/ 202 w 202"/>
                  <a:gd name="T5" fmla="*/ 63 h 234"/>
                  <a:gd name="T6" fmla="*/ 0 w 202"/>
                  <a:gd name="T7" fmla="*/ 0 h 2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2" h="234">
                    <a:moveTo>
                      <a:pt x="0" y="0"/>
                    </a:moveTo>
                    <a:lnTo>
                      <a:pt x="37" y="234"/>
                    </a:lnTo>
                    <a:lnTo>
                      <a:pt x="202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80" name="Group 1269"/>
            <p:cNvGrpSpPr>
              <a:grpSpLocks/>
            </p:cNvGrpSpPr>
            <p:nvPr/>
          </p:nvGrpSpPr>
          <p:grpSpPr bwMode="auto">
            <a:xfrm>
              <a:off x="6801314" y="2443163"/>
              <a:ext cx="277533" cy="1858962"/>
              <a:chOff x="9372" y="2530"/>
              <a:chExt cx="424" cy="3631"/>
            </a:xfrm>
          </p:grpSpPr>
          <p:sp>
            <p:nvSpPr>
              <p:cNvPr id="4291" name="Line 1270"/>
              <p:cNvSpPr>
                <a:spLocks noChangeShapeType="1"/>
              </p:cNvSpPr>
              <p:nvPr/>
            </p:nvSpPr>
            <p:spPr bwMode="auto">
              <a:xfrm>
                <a:off x="9372" y="2530"/>
                <a:ext cx="281" cy="3394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92" name="Freeform 1271"/>
              <p:cNvSpPr>
                <a:spLocks/>
              </p:cNvSpPr>
              <p:nvPr/>
            </p:nvSpPr>
            <p:spPr bwMode="auto">
              <a:xfrm>
                <a:off x="9585" y="5948"/>
                <a:ext cx="211" cy="213"/>
              </a:xfrm>
              <a:custGeom>
                <a:avLst/>
                <a:gdLst>
                  <a:gd name="T0" fmla="*/ 0 w 211"/>
                  <a:gd name="T1" fmla="*/ 0 h 213"/>
                  <a:gd name="T2" fmla="*/ 105 w 211"/>
                  <a:gd name="T3" fmla="*/ 213 h 213"/>
                  <a:gd name="T4" fmla="*/ 211 w 211"/>
                  <a:gd name="T5" fmla="*/ 0 h 213"/>
                  <a:gd name="T6" fmla="*/ 0 w 211"/>
                  <a:gd name="T7" fmla="*/ 0 h 2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13">
                    <a:moveTo>
                      <a:pt x="0" y="0"/>
                    </a:moveTo>
                    <a:lnTo>
                      <a:pt x="105" y="213"/>
                    </a:lnTo>
                    <a:lnTo>
                      <a:pt x="2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81" name="Group 1272"/>
            <p:cNvGrpSpPr>
              <a:grpSpLocks/>
            </p:cNvGrpSpPr>
            <p:nvPr/>
          </p:nvGrpSpPr>
          <p:grpSpPr bwMode="auto">
            <a:xfrm>
              <a:off x="6800850" y="2443163"/>
              <a:ext cx="1389063" cy="1858962"/>
              <a:chOff x="9372" y="2530"/>
              <a:chExt cx="2102" cy="3631"/>
            </a:xfrm>
          </p:grpSpPr>
          <p:sp>
            <p:nvSpPr>
              <p:cNvPr id="4289" name="Line 1273"/>
              <p:cNvSpPr>
                <a:spLocks noChangeShapeType="1"/>
              </p:cNvSpPr>
              <p:nvPr/>
            </p:nvSpPr>
            <p:spPr bwMode="auto">
              <a:xfrm>
                <a:off x="9372" y="2530"/>
                <a:ext cx="1999" cy="3450"/>
              </a:xfrm>
              <a:prstGeom prst="line">
                <a:avLst/>
              </a:prstGeom>
              <a:noFill/>
              <a:ln w="1206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90" name="Freeform 1274"/>
              <p:cNvSpPr>
                <a:spLocks/>
              </p:cNvSpPr>
              <p:nvPr/>
            </p:nvSpPr>
            <p:spPr bwMode="auto">
              <a:xfrm>
                <a:off x="11277" y="5924"/>
                <a:ext cx="197" cy="237"/>
              </a:xfrm>
              <a:custGeom>
                <a:avLst/>
                <a:gdLst>
                  <a:gd name="T0" fmla="*/ 0 w 197"/>
                  <a:gd name="T1" fmla="*/ 107 h 237"/>
                  <a:gd name="T2" fmla="*/ 197 w 197"/>
                  <a:gd name="T3" fmla="*/ 237 h 237"/>
                  <a:gd name="T4" fmla="*/ 183 w 197"/>
                  <a:gd name="T5" fmla="*/ 0 h 237"/>
                  <a:gd name="T6" fmla="*/ 0 w 197"/>
                  <a:gd name="T7" fmla="*/ 107 h 2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7" h="237">
                    <a:moveTo>
                      <a:pt x="0" y="107"/>
                    </a:moveTo>
                    <a:lnTo>
                      <a:pt x="197" y="237"/>
                    </a:lnTo>
                    <a:lnTo>
                      <a:pt x="183" y="0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282" name="Text Box 1277"/>
            <p:cNvSpPr txBox="1">
              <a:spLocks noChangeArrowheads="1"/>
            </p:cNvSpPr>
            <p:nvPr/>
          </p:nvSpPr>
          <p:spPr bwMode="auto">
            <a:xfrm>
              <a:off x="0" y="2054225"/>
              <a:ext cx="895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pt-BR" altLang="pt-BR" sz="1800" dirty="0">
                  <a:solidFill>
                    <a:srgbClr val="FF3300"/>
                  </a:solidFill>
                </a:rPr>
                <a:t>Poisson</a:t>
              </a:r>
            </a:p>
          </p:txBody>
        </p:sp>
        <p:sp>
          <p:nvSpPr>
            <p:cNvPr id="4283" name="Line 1278"/>
            <p:cNvSpPr>
              <a:spLocks noChangeShapeType="1"/>
            </p:cNvSpPr>
            <p:nvPr/>
          </p:nvSpPr>
          <p:spPr bwMode="auto">
            <a:xfrm>
              <a:off x="838200" y="2286000"/>
              <a:ext cx="457200" cy="4572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84" name="Text Box 1279"/>
            <p:cNvSpPr txBox="1">
              <a:spLocks noChangeArrowheads="1"/>
            </p:cNvSpPr>
            <p:nvPr/>
          </p:nvSpPr>
          <p:spPr bwMode="auto">
            <a:xfrm>
              <a:off x="4419600" y="2057400"/>
              <a:ext cx="1035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pt-BR" altLang="pt-BR" sz="1800" dirty="0">
                  <a:solidFill>
                    <a:srgbClr val="FF3300"/>
                  </a:solidFill>
                </a:rPr>
                <a:t>Binomial</a:t>
              </a:r>
            </a:p>
          </p:txBody>
        </p:sp>
        <p:sp>
          <p:nvSpPr>
            <p:cNvPr id="4285" name="Line 1280"/>
            <p:cNvSpPr>
              <a:spLocks noChangeShapeType="1"/>
            </p:cNvSpPr>
            <p:nvPr/>
          </p:nvSpPr>
          <p:spPr bwMode="auto">
            <a:xfrm flipH="1">
              <a:off x="4419600" y="2362200"/>
              <a:ext cx="76200" cy="4572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86" name="Text Box 1281"/>
            <p:cNvSpPr txBox="1">
              <a:spLocks noChangeArrowheads="1"/>
            </p:cNvSpPr>
            <p:nvPr/>
          </p:nvSpPr>
          <p:spPr bwMode="auto">
            <a:xfrm>
              <a:off x="7543800" y="1139825"/>
              <a:ext cx="882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pt-BR" altLang="pt-BR" sz="1800" dirty="0">
                  <a:solidFill>
                    <a:srgbClr val="FF3300"/>
                  </a:solidFill>
                </a:rPr>
                <a:t>Normal</a:t>
              </a:r>
            </a:p>
          </p:txBody>
        </p:sp>
        <p:sp>
          <p:nvSpPr>
            <p:cNvPr id="4287" name="Line 1282"/>
            <p:cNvSpPr>
              <a:spLocks noChangeShapeType="1"/>
            </p:cNvSpPr>
            <p:nvPr/>
          </p:nvSpPr>
          <p:spPr bwMode="auto">
            <a:xfrm flipH="1">
              <a:off x="7467600" y="1447800"/>
              <a:ext cx="228600" cy="4572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3" name="Rectangle 1176"/>
            <p:cNvSpPr>
              <a:spLocks noChangeArrowheads="1"/>
            </p:cNvSpPr>
            <p:nvPr/>
          </p:nvSpPr>
          <p:spPr bwMode="auto">
            <a:xfrm>
              <a:off x="772213" y="6364015"/>
              <a:ext cx="726160" cy="369332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b="1" dirty="0" smtClean="0">
                  <a:solidFill>
                    <a:srgbClr val="FF0000"/>
                  </a:solidFill>
                  <a:latin typeface="Arial" charset="0"/>
                </a:rPr>
                <a:t>CÉLULAS</a:t>
              </a:r>
            </a:p>
            <a:p>
              <a:pPr algn="ctr"/>
              <a:r>
                <a:rPr lang="pt-BR" altLang="pt-BR" sz="1200" b="1" dirty="0" smtClean="0">
                  <a:solidFill>
                    <a:srgbClr val="FF0000"/>
                  </a:solidFill>
                  <a:latin typeface="Arial" charset="0"/>
                </a:rPr>
                <a:t>23 - 25</a:t>
              </a:r>
              <a:endParaRPr lang="pt-BR" altLang="pt-B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34" name="Rectangle 1176"/>
            <p:cNvSpPr>
              <a:spLocks noChangeArrowheads="1"/>
            </p:cNvSpPr>
            <p:nvPr/>
          </p:nvSpPr>
          <p:spPr bwMode="auto">
            <a:xfrm>
              <a:off x="1954675" y="6364015"/>
              <a:ext cx="726160" cy="369332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b="1" dirty="0" smtClean="0">
                  <a:solidFill>
                    <a:srgbClr val="FF0000"/>
                  </a:solidFill>
                  <a:latin typeface="Arial" charset="0"/>
                </a:rPr>
                <a:t>CÉLULAS</a:t>
              </a:r>
            </a:p>
            <a:p>
              <a:pPr algn="ctr"/>
              <a:r>
                <a:rPr lang="pt-BR" altLang="pt-BR" sz="1200" b="1" dirty="0" smtClean="0">
                  <a:solidFill>
                    <a:srgbClr val="FF0000"/>
                  </a:solidFill>
                  <a:latin typeface="Arial" charset="0"/>
                </a:rPr>
                <a:t>20 - 22</a:t>
              </a:r>
              <a:endParaRPr lang="pt-BR" altLang="pt-B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35" name="Rectangle 1176"/>
            <p:cNvSpPr>
              <a:spLocks noChangeArrowheads="1"/>
            </p:cNvSpPr>
            <p:nvPr/>
          </p:nvSpPr>
          <p:spPr bwMode="auto">
            <a:xfrm>
              <a:off x="3175000" y="6358121"/>
              <a:ext cx="726160" cy="369332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b="1" dirty="0" smtClean="0">
                  <a:solidFill>
                    <a:srgbClr val="FF0000"/>
                  </a:solidFill>
                  <a:latin typeface="Arial" charset="0"/>
                </a:rPr>
                <a:t>CÉLULAS</a:t>
              </a:r>
            </a:p>
            <a:p>
              <a:pPr algn="ctr"/>
              <a:r>
                <a:rPr lang="pt-BR" altLang="pt-BR" sz="1200" b="1" dirty="0" smtClean="0">
                  <a:solidFill>
                    <a:srgbClr val="FF0000"/>
                  </a:solidFill>
                  <a:latin typeface="Arial" charset="0"/>
                </a:rPr>
                <a:t>14 - 16</a:t>
              </a:r>
              <a:endParaRPr lang="pt-BR" altLang="pt-B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36" name="Rectangle 1176"/>
            <p:cNvSpPr>
              <a:spLocks noChangeArrowheads="1"/>
            </p:cNvSpPr>
            <p:nvPr/>
          </p:nvSpPr>
          <p:spPr bwMode="auto">
            <a:xfrm>
              <a:off x="4364772" y="6357257"/>
              <a:ext cx="726160" cy="369332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b="1" dirty="0" smtClean="0">
                  <a:solidFill>
                    <a:srgbClr val="FF0000"/>
                  </a:solidFill>
                  <a:latin typeface="Arial" charset="0"/>
                </a:rPr>
                <a:t>CÉLULAS</a:t>
              </a:r>
            </a:p>
            <a:p>
              <a:pPr algn="ctr"/>
              <a:r>
                <a:rPr lang="pt-BR" altLang="pt-BR" sz="1200" b="1" dirty="0" smtClean="0">
                  <a:solidFill>
                    <a:srgbClr val="FF0000"/>
                  </a:solidFill>
                  <a:latin typeface="Arial" charset="0"/>
                </a:rPr>
                <a:t>17 - 19</a:t>
              </a:r>
              <a:endParaRPr lang="pt-BR" altLang="pt-B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37" name="Rectangle 1176"/>
            <p:cNvSpPr>
              <a:spLocks noChangeArrowheads="1"/>
            </p:cNvSpPr>
            <p:nvPr/>
          </p:nvSpPr>
          <p:spPr bwMode="auto">
            <a:xfrm>
              <a:off x="5628478" y="6355318"/>
              <a:ext cx="726160" cy="369332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b="1" dirty="0" smtClean="0">
                  <a:solidFill>
                    <a:srgbClr val="FF0000"/>
                  </a:solidFill>
                  <a:latin typeface="Arial" charset="0"/>
                </a:rPr>
                <a:t>CÉLULAS</a:t>
              </a:r>
            </a:p>
            <a:p>
              <a:pPr algn="ctr"/>
              <a:r>
                <a:rPr lang="pt-BR" altLang="pt-BR" sz="1200" b="1" dirty="0" smtClean="0">
                  <a:solidFill>
                    <a:srgbClr val="FF0000"/>
                  </a:solidFill>
                  <a:latin typeface="Arial" charset="0"/>
                </a:rPr>
                <a:t>8 - 10</a:t>
              </a:r>
              <a:endParaRPr lang="pt-BR" altLang="pt-B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38" name="Rectangle 1176"/>
            <p:cNvSpPr>
              <a:spLocks noChangeArrowheads="1"/>
            </p:cNvSpPr>
            <p:nvPr/>
          </p:nvSpPr>
          <p:spPr bwMode="auto">
            <a:xfrm>
              <a:off x="7753358" y="6364015"/>
              <a:ext cx="726160" cy="369332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pt-BR" altLang="pt-BR" sz="1200" b="1" dirty="0" smtClean="0">
                  <a:solidFill>
                    <a:srgbClr val="FF0000"/>
                  </a:solidFill>
                  <a:latin typeface="Arial" charset="0"/>
                </a:rPr>
                <a:t>CÉLULAS</a:t>
              </a:r>
            </a:p>
            <a:p>
              <a:pPr algn="ctr"/>
              <a:r>
                <a:rPr lang="pt-BR" altLang="pt-BR" sz="1200" b="1" dirty="0" smtClean="0">
                  <a:solidFill>
                    <a:srgbClr val="FF0000"/>
                  </a:solidFill>
                  <a:latin typeface="Arial" charset="0"/>
                </a:rPr>
                <a:t>11 - 13</a:t>
              </a:r>
              <a:endParaRPr lang="pt-BR" altLang="pt-B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39" name="Rectangle 1119"/>
            <p:cNvSpPr>
              <a:spLocks noChangeArrowheads="1"/>
            </p:cNvSpPr>
            <p:nvPr/>
          </p:nvSpPr>
          <p:spPr bwMode="auto">
            <a:xfrm>
              <a:off x="6691313" y="4770437"/>
              <a:ext cx="4328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altLang="pt-BR" sz="120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pt-BR" altLang="pt-BR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174</Words>
  <Application>Microsoft Office PowerPoint</Application>
  <PresentationFormat>Apresentação na tela (4:3)</PresentationFormat>
  <Paragraphs>120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Estrutura padrão</vt:lpstr>
      <vt:lpstr>Escolha de Gráficos de Controle Estatístico de Processos</vt:lpstr>
    </vt:vector>
  </TitlesOfParts>
  <Company>UNICAMP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Classificação de GDC</dc:title>
  <dc:creator>Administrador</dc:creator>
  <cp:lastModifiedBy>Marco C P Soares</cp:lastModifiedBy>
  <cp:revision>30</cp:revision>
  <dcterms:created xsi:type="dcterms:W3CDTF">2002-05-27T15:34:46Z</dcterms:created>
  <dcterms:modified xsi:type="dcterms:W3CDTF">2021-07-31T00:43:27Z</dcterms:modified>
</cp:coreProperties>
</file>