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9" r:id="rId5"/>
    <p:sldId id="300" r:id="rId6"/>
    <p:sldId id="29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1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3" r:id="rId66"/>
    <p:sldId id="322" r:id="rId67"/>
    <p:sldId id="324" r:id="rId68"/>
    <p:sldId id="325" r:id="rId69"/>
    <p:sldId id="326" r:id="rId70"/>
    <p:sldId id="327" r:id="rId71"/>
    <p:sldId id="328" r:id="rId72"/>
    <p:sldId id="330" r:id="rId73"/>
    <p:sldId id="331" r:id="rId74"/>
    <p:sldId id="337" r:id="rId75"/>
    <p:sldId id="332" r:id="rId76"/>
    <p:sldId id="333" r:id="rId77"/>
    <p:sldId id="334" r:id="rId78"/>
    <p:sldId id="335" r:id="rId79"/>
    <p:sldId id="336" r:id="rId80"/>
    <p:sldId id="338" r:id="rId81"/>
    <p:sldId id="339" r:id="rId82"/>
    <p:sldId id="340" r:id="rId8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8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BA7C4-FD40-4D50-AE74-74BBF1F11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ABCDFE-EE09-4835-933B-664B2D8C6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777AB-5E7C-425E-9190-69EC288D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352E34-08A7-43EA-8700-CCB57E14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0F968-6BFB-4984-95BE-0D855A59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4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06F53-57E6-4FA4-B6EC-5A8D24ED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703D19-DBF6-49E8-817F-F28F8B61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6CBF00-B512-4175-B824-F2FD5946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35E888-4858-48D8-AA17-E2BF2D70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983BDA-D666-4778-820F-3EFA6EDD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89576B-06BC-44F4-B884-732A11C31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4FCC7C-2E66-4D18-9D82-898C0C8F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3DA92-9F0D-43E0-9DD2-11D0AE9D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8FFCC-68B4-497F-8840-AD90215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85909-B58A-4FBB-B283-052434B8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24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56967-6192-4F52-8A16-588E6D1F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788BE-32E2-4F8A-9B87-6DF39A75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7FE739-3D48-4D61-A3C8-EE48731C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FC592-4751-4355-9644-11826F76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12982E-B6D9-4A0E-A23C-5AFA95E7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37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14154-9CE4-4ADB-ACE7-45863381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5D3D0-BB37-4D4D-AF47-D15C6347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EAC5F-D989-458E-A636-7004868E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AD191B-72E5-4FC1-8BA0-1D6CE560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35066-10C7-4724-9B83-12B787BA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7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B3AC1-C08D-4522-93E4-E8304893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C7682-E940-4E67-AB06-12F97F05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069AF4-36E7-428F-9782-4A8B33F2B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45DBFC-6F07-4A06-A175-F4F696BB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4C9D8-BBEF-4AB4-8F63-FE866227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CE6803-EE5E-4051-970D-B2EB98AE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65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B04E6-2F49-4E58-999B-601E75F9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68E3E6-DEAB-4BA5-9BC5-0D18947C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94C24D-8BEE-4D1C-B7FB-0EE8EDD5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488CA4-0B27-434A-86EB-6DDA6F1F1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E3B8F3-C4AE-47B3-977C-907EF8A8F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0B96ED-9210-4D0C-AA80-00E51D33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4F53EF-2176-4CF0-86B2-B1F91A5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6CD5F4-6F60-4EA1-B137-E815D41D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52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0016-B89E-45BD-81D0-6F6CB32B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3AA7A5-158B-4FE8-A468-1AF34FFF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557EFC-FA79-435D-805F-6E035CF8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D7FF1A-05C9-42C8-A31D-AF220FEF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9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DC79CB-0ADD-4B10-9A96-2AC14383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26B4C5-F72F-400C-9F2B-5EEF255C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E72A80-BDCB-4499-B364-A924EA3E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2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8012E-614C-4A51-AC6D-A8601E1D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F8DAD-534E-4975-BFC2-8AB15E73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8B2EBC-537B-49A1-8566-7BD58B403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9508B-B2C0-428C-9396-7ADF39DC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A6F76-442E-4F62-9EB2-2793F6F2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88FC6E-1876-41C8-9495-62569627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6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1384-0963-4455-9925-742E56F4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8C9E46-A231-40C8-B527-6010138E4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A5727E-8FB0-4A8D-B045-7AB0BB5BC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976A8D-619C-46E2-9E81-40F2DB55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DC7FD8-0DA9-45E2-AA96-88E768EE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D307E-5F10-4167-8EE5-004E3580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47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89D039-F1D6-4011-828D-D654FB0D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09B55A-FEA3-40F2-91FC-15CB7099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C5599-F60D-4061-BA53-5ABC6843B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EEE8-C377-4A9D-BDF8-403B9DB48A38}" type="datetimeFigureOut">
              <a:rPr lang="pt-BR" smtClean="0"/>
              <a:t>22/11/2021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1414A8-21CD-482B-9EEE-735650C6E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B4971-E491-454E-8536-9C017AB74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97FB-2902-4B26-A361-BA514306D7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3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0619-1167-4249-B5D6-343E4CA60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Power BI </a:t>
            </a:r>
            <a:r>
              <a:rPr lang="pt-BR" dirty="0" err="1"/>
              <a:t>End-to-End</a:t>
            </a:r>
            <a:r>
              <a:rPr lang="pt-BR" dirty="0"/>
              <a:t>: Estudo de caso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49E51C-653C-4647-9B6C-51892A4B0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Marco César Prado Soares</a:t>
            </a:r>
          </a:p>
        </p:txBody>
      </p:sp>
    </p:spTree>
    <p:extLst>
      <p:ext uri="{BB962C8B-B14F-4D97-AF65-F5344CB8AC3E}">
        <p14:creationId xmlns:p14="http://schemas.microsoft.com/office/powerpoint/2010/main" val="297750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02C2C1-728E-49E4-9E94-7E2E4004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192" y="1597743"/>
            <a:ext cx="3785237" cy="15665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Carregar pastas do arquivo 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3316740"/>
            <a:ext cx="10201276" cy="23798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botão direito do mouse, clique sobre o link “</a:t>
            </a:r>
            <a:r>
              <a:rPr lang="pt-BR" dirty="0" err="1"/>
              <a:t>Table</a:t>
            </a:r>
            <a:r>
              <a:rPr lang="pt-BR" dirty="0"/>
              <a:t>” e selecione “</a:t>
            </a:r>
            <a:r>
              <a:rPr lang="pt-BR" dirty="0" err="1"/>
              <a:t>Add</a:t>
            </a:r>
            <a:r>
              <a:rPr lang="pt-BR" dirty="0"/>
              <a:t> as New Query”. Após carregar a tabela, volte à lista de tabelas e repita o procedimento para o outro link “</a:t>
            </a:r>
            <a:r>
              <a:rPr lang="pt-BR" dirty="0" err="1"/>
              <a:t>Table</a:t>
            </a:r>
            <a:r>
              <a:rPr lang="pt-BR" dirty="0"/>
              <a:t>”.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2AE2B12-6298-4D80-A1DA-46E95007682C}"/>
              </a:ext>
            </a:extLst>
          </p:cNvPr>
          <p:cNvSpPr/>
          <p:nvPr/>
        </p:nvSpPr>
        <p:spPr>
          <a:xfrm>
            <a:off x="9210811" y="1843088"/>
            <a:ext cx="1533390" cy="1039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0C5A51-AB59-44EC-B021-FB190416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2" y="4878704"/>
            <a:ext cx="10842834" cy="126152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0E09FEA-A8C1-4100-9868-A86651318670}"/>
              </a:ext>
            </a:extLst>
          </p:cNvPr>
          <p:cNvSpPr/>
          <p:nvPr/>
        </p:nvSpPr>
        <p:spPr>
          <a:xfrm>
            <a:off x="5394963" y="5325703"/>
            <a:ext cx="1807709" cy="592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3DC8230-A964-4343-A4AF-2BDB7D73B9CE}"/>
              </a:ext>
            </a:extLst>
          </p:cNvPr>
          <p:cNvSpPr txBox="1">
            <a:spLocks/>
          </p:cNvSpPr>
          <p:nvPr/>
        </p:nvSpPr>
        <p:spPr>
          <a:xfrm>
            <a:off x="990601" y="1517334"/>
            <a:ext cx="6077220" cy="1850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Na nova query, clique sobre o ícone que mostra o arquivo Excel a ser carregado.</a:t>
            </a:r>
          </a:p>
        </p:txBody>
      </p:sp>
    </p:spTree>
    <p:extLst>
      <p:ext uri="{BB962C8B-B14F-4D97-AF65-F5344CB8AC3E}">
        <p14:creationId xmlns:p14="http://schemas.microsoft.com/office/powerpoint/2010/main" val="48969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BA8A0B1-0C10-449A-A945-C76D39DF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477" y="1690688"/>
            <a:ext cx="3852129" cy="33385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Carregar pastas do arquivo 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690688"/>
            <a:ext cx="5897879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isso, caso você adicione mais abas ao arquivo Excel, basta retornar à lista de tabelas, sem necessidade de configurar uma nova fonte de dados.</a:t>
            </a:r>
          </a:p>
          <a:p>
            <a:pPr algn="just"/>
            <a:r>
              <a:rPr lang="pt-BR" dirty="0"/>
              <a:t>Mais uma vez, vá ao menu lateral esquerdo (Queries) e clique com o botão direito do mouse sobre a lista de tabelas. Desmarque a caixa “</a:t>
            </a:r>
            <a:r>
              <a:rPr lang="pt-BR" dirty="0" err="1"/>
              <a:t>Enable</a:t>
            </a:r>
            <a:r>
              <a:rPr lang="pt-BR" dirty="0"/>
              <a:t> </a:t>
            </a:r>
            <a:r>
              <a:rPr lang="pt-BR" dirty="0" err="1"/>
              <a:t>load</a:t>
            </a:r>
            <a:r>
              <a:rPr lang="pt-BR" dirty="0"/>
              <a:t>” para que esta lista não seja mostrada no dashboard.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0E09FEA-A8C1-4100-9868-A86651318670}"/>
              </a:ext>
            </a:extLst>
          </p:cNvPr>
          <p:cNvSpPr/>
          <p:nvPr/>
        </p:nvSpPr>
        <p:spPr>
          <a:xfrm>
            <a:off x="7437123" y="3016251"/>
            <a:ext cx="4045483" cy="592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9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1CDEC3-FB32-4559-A825-66339CDA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3" y="4927202"/>
            <a:ext cx="11031734" cy="19351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tabela “Dados de Produção”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690688"/>
            <a:ext cx="10363199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 menu Queries, selecione a tabela “</a:t>
            </a:r>
            <a:r>
              <a:rPr lang="pt-BR" dirty="0" err="1"/>
              <a:t>Dados_produção_Sheet</a:t>
            </a:r>
            <a:r>
              <a:rPr lang="pt-BR" dirty="0"/>
              <a:t>” (você pode </a:t>
            </a:r>
            <a:r>
              <a:rPr lang="pt-BR" dirty="0" err="1"/>
              <a:t>renomeá-la</a:t>
            </a:r>
            <a:r>
              <a:rPr lang="pt-BR" dirty="0"/>
              <a:t> clicando com o botão direito do mouse sobre ela).</a:t>
            </a:r>
          </a:p>
          <a:p>
            <a:pPr algn="just"/>
            <a:r>
              <a:rPr lang="pt-BR" dirty="0"/>
              <a:t>No menu superior, abra a aba “</a:t>
            </a:r>
            <a:r>
              <a:rPr lang="pt-BR" dirty="0" err="1"/>
              <a:t>Transform</a:t>
            </a:r>
            <a:r>
              <a:rPr lang="pt-BR" dirty="0"/>
              <a:t>”.</a:t>
            </a:r>
          </a:p>
          <a:p>
            <a:pPr algn="just"/>
            <a:r>
              <a:rPr lang="pt-BR" dirty="0"/>
              <a:t>Clique em “Use </a:t>
            </a:r>
            <a:r>
              <a:rPr lang="pt-BR" dirty="0" err="1"/>
              <a:t>First</a:t>
            </a:r>
            <a:r>
              <a:rPr lang="pt-BR" dirty="0"/>
              <a:t> Row as </a:t>
            </a:r>
            <a:r>
              <a:rPr lang="pt-BR" dirty="0" err="1"/>
              <a:t>Headers</a:t>
            </a:r>
            <a:r>
              <a:rPr lang="pt-BR" dirty="0"/>
              <a:t>” para que o Power BI converta a primeira linha em cabeçalhos.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0E09FEA-A8C1-4100-9868-A86651318670}"/>
              </a:ext>
            </a:extLst>
          </p:cNvPr>
          <p:cNvSpPr/>
          <p:nvPr/>
        </p:nvSpPr>
        <p:spPr>
          <a:xfrm>
            <a:off x="2305421" y="4927202"/>
            <a:ext cx="1302282" cy="365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DCB876-64E4-4146-9461-54848D2DEEE6}"/>
              </a:ext>
            </a:extLst>
          </p:cNvPr>
          <p:cNvSpPr/>
          <p:nvPr/>
        </p:nvSpPr>
        <p:spPr>
          <a:xfrm>
            <a:off x="1219201" y="5296694"/>
            <a:ext cx="1143000" cy="1196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89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tabela “Dados de Produção”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690688"/>
            <a:ext cx="10363199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É possível que o Power BI reconheça uma última coluna, mas esta coluna terá apenas elementos nulos.</a:t>
            </a:r>
          </a:p>
          <a:p>
            <a:pPr algn="just"/>
            <a:r>
              <a:rPr lang="pt-BR" dirty="0"/>
              <a:t>Este tipo de situação geralmente ocorre quando o usuário da planilha formatou algumas células, mas não a utilizou.</a:t>
            </a:r>
          </a:p>
          <a:p>
            <a:pPr algn="just"/>
            <a:r>
              <a:rPr lang="pt-BR" dirty="0"/>
              <a:t>Como a formatação consome memória, o Power BI reconhece as células formatadas como parte da base de dados.</a:t>
            </a:r>
          </a:p>
          <a:p>
            <a:pPr algn="just"/>
            <a:r>
              <a:rPr lang="pt-BR" dirty="0"/>
              <a:t>Porém, devemos apagar as colunas que não são necessárias: cada coluna de um banco de dados relacional possui uma determinada quantidade de memória reservada.</a:t>
            </a:r>
          </a:p>
          <a:p>
            <a:pPr algn="just"/>
            <a:r>
              <a:rPr lang="pt-BR" dirty="0"/>
              <a:t>Assim, quanto mais colunas na tabela, mais memória do computador é consumida, tornando o Power BI mais lento e o arquivo mais pesado.</a:t>
            </a:r>
          </a:p>
        </p:txBody>
      </p:sp>
    </p:spTree>
    <p:extLst>
      <p:ext uri="{BB962C8B-B14F-4D97-AF65-F5344CB8AC3E}">
        <p14:creationId xmlns:p14="http://schemas.microsoft.com/office/powerpoint/2010/main" val="33483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313669-F4C6-4A20-8FD9-241623D9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11" y="1761470"/>
            <a:ext cx="7187467" cy="35311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tabela “Dados de Produção”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1" y="1690688"/>
            <a:ext cx="4495799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Clique sobre a coluna a ser apagada, para que ela seja mostrada selecionada.</a:t>
            </a:r>
          </a:p>
          <a:p>
            <a:pPr algn="just"/>
            <a:r>
              <a:rPr lang="pt-BR" dirty="0"/>
              <a:t>Clique com o botão direito do mouse sobre o cabeçalho da coluna selecionada e pressione “Remove” para exclui-la.</a:t>
            </a:r>
          </a:p>
          <a:p>
            <a:pPr algn="just"/>
            <a:r>
              <a:rPr lang="pt-BR" dirty="0" err="1"/>
              <a:t>Obs</a:t>
            </a:r>
            <a:r>
              <a:rPr lang="pt-BR" dirty="0"/>
              <a:t>: você pode selecionar e excluir mais de uma coluna ao mesmo tempo.</a:t>
            </a:r>
          </a:p>
          <a:p>
            <a:pPr algn="just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DCB876-64E4-4146-9461-54848D2DEEE6}"/>
              </a:ext>
            </a:extLst>
          </p:cNvPr>
          <p:cNvSpPr/>
          <p:nvPr/>
        </p:nvSpPr>
        <p:spPr>
          <a:xfrm>
            <a:off x="10351770" y="1690688"/>
            <a:ext cx="1840229" cy="3749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99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B6FC65E-9D3F-4390-A2CA-0CA98897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5264302"/>
            <a:ext cx="8584634" cy="15108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tabela “Dados de Produção”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06" y="1514310"/>
            <a:ext cx="11109959" cy="37499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 conceito central em bancos de dados é o de chave.</a:t>
            </a:r>
          </a:p>
          <a:p>
            <a:pPr algn="just"/>
            <a:r>
              <a:rPr lang="pt-BR" dirty="0"/>
              <a:t>A chave primária (</a:t>
            </a:r>
            <a:r>
              <a:rPr lang="pt-BR" dirty="0" err="1"/>
              <a:t>Primary</a:t>
            </a:r>
            <a:r>
              <a:rPr lang="pt-BR" dirty="0"/>
              <a:t> Key) é um código (texto ou número) que identifica de forma única cada entrada (elemento) da base de dados.</a:t>
            </a:r>
          </a:p>
          <a:p>
            <a:pPr algn="just"/>
            <a:r>
              <a:rPr lang="pt-BR" dirty="0"/>
              <a:t>Portanto, a chave primária precisa ser única: não pode haver repetição.</a:t>
            </a:r>
          </a:p>
          <a:p>
            <a:pPr algn="just"/>
            <a:r>
              <a:rPr lang="pt-BR" dirty="0"/>
              <a:t>Nossa base de dados possui uma coluna que pode ser usada como chave primária: é a coluna “Peça”.</a:t>
            </a:r>
          </a:p>
          <a:p>
            <a:pPr algn="just"/>
            <a:r>
              <a:rPr lang="pt-BR" dirty="0"/>
              <a:t>Caso não houvesse tal coluna, bastaria ir ao menu superior: “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” – “Index </a:t>
            </a:r>
            <a:r>
              <a:rPr lang="pt-BR" dirty="0" err="1"/>
              <a:t>Column</a:t>
            </a:r>
            <a:r>
              <a:rPr lang="pt-BR" dirty="0"/>
              <a:t>”.</a:t>
            </a:r>
          </a:p>
          <a:p>
            <a:pPr algn="just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DCB876-64E4-4146-9461-54848D2DEEE6}"/>
              </a:ext>
            </a:extLst>
          </p:cNvPr>
          <p:cNvSpPr/>
          <p:nvPr/>
        </p:nvSpPr>
        <p:spPr>
          <a:xfrm>
            <a:off x="4412726" y="5309857"/>
            <a:ext cx="995906" cy="27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5A2E295-BC65-4C16-B26A-132B987D1F57}"/>
              </a:ext>
            </a:extLst>
          </p:cNvPr>
          <p:cNvSpPr/>
          <p:nvPr/>
        </p:nvSpPr>
        <p:spPr>
          <a:xfrm>
            <a:off x="4222227" y="5862964"/>
            <a:ext cx="1376905" cy="27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33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4B4E19-7A56-4F29-B0B4-BC3716DC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019" y="1690688"/>
            <a:ext cx="6810375" cy="4486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tabela “Dados de Produção”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06" y="1813948"/>
            <a:ext cx="4559074" cy="37499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Clique sobre a coluna “Peça” e, mantendo o mouse pressionado, arraste-a para a esquerda até que ela seja a primeira coluna da tabela.</a:t>
            </a:r>
          </a:p>
          <a:p>
            <a:pPr algn="just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DCB876-64E4-4146-9461-54848D2DEEE6}"/>
              </a:ext>
            </a:extLst>
          </p:cNvPr>
          <p:cNvSpPr/>
          <p:nvPr/>
        </p:nvSpPr>
        <p:spPr>
          <a:xfrm>
            <a:off x="5315624" y="1555760"/>
            <a:ext cx="2121495" cy="4768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tabela “Especificação dos Produtos”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2103120"/>
            <a:ext cx="10363199" cy="43897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 menu Queries, selecione a tabela “</a:t>
            </a:r>
            <a:r>
              <a:rPr lang="pt-BR" dirty="0" err="1"/>
              <a:t>Espec_Produtos_Sheet</a:t>
            </a:r>
            <a:r>
              <a:rPr lang="pt-BR" dirty="0"/>
              <a:t>”.</a:t>
            </a:r>
          </a:p>
          <a:p>
            <a:pPr algn="just"/>
            <a:r>
              <a:rPr lang="pt-BR" dirty="0"/>
              <a:t>No menu superior, abra a aba “</a:t>
            </a:r>
            <a:r>
              <a:rPr lang="pt-BR" dirty="0" err="1"/>
              <a:t>Transform</a:t>
            </a:r>
            <a:r>
              <a:rPr lang="pt-BR" dirty="0"/>
              <a:t>”.</a:t>
            </a:r>
          </a:p>
          <a:p>
            <a:pPr algn="just"/>
            <a:r>
              <a:rPr lang="pt-BR" dirty="0"/>
              <a:t>Clique em “Use </a:t>
            </a:r>
            <a:r>
              <a:rPr lang="pt-BR" dirty="0" err="1"/>
              <a:t>First</a:t>
            </a:r>
            <a:r>
              <a:rPr lang="pt-BR" dirty="0"/>
              <a:t> Row as </a:t>
            </a:r>
            <a:r>
              <a:rPr lang="pt-BR" dirty="0" err="1"/>
              <a:t>Headers</a:t>
            </a:r>
            <a:r>
              <a:rPr lang="pt-BR" dirty="0"/>
              <a:t>” para que o Power BI converta a primeira linha em cabeçalhos.</a:t>
            </a:r>
          </a:p>
        </p:txBody>
      </p:sp>
    </p:spTree>
    <p:extLst>
      <p:ext uri="{BB962C8B-B14F-4D97-AF65-F5344CB8AC3E}">
        <p14:creationId xmlns:p14="http://schemas.microsoft.com/office/powerpoint/2010/main" val="389760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tabela “Especificação dos Produtos”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1" y="1873568"/>
            <a:ext cx="6095999" cy="480218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Esta tabela pode mostrar uma série de linhas nulas, que apenas consomem memória.</a:t>
            </a:r>
          </a:p>
          <a:p>
            <a:pPr algn="just"/>
            <a:r>
              <a:rPr lang="pt-BR" dirty="0"/>
              <a:t>Este caso também costuma ser causado pela presença de células formatadas não utilizadas.</a:t>
            </a:r>
          </a:p>
          <a:p>
            <a:pPr algn="just"/>
            <a:r>
              <a:rPr lang="pt-BR" dirty="0"/>
              <a:t>Ao contrário das colunas, as linhas não são removíveis no Power BI, mas podem ser filtradas.</a:t>
            </a:r>
          </a:p>
          <a:p>
            <a:pPr algn="just"/>
            <a:r>
              <a:rPr lang="pt-BR" dirty="0"/>
              <a:t>Para isso, clique sobre a seta à direita do nome do primeiro cabeçalho para expandir o menu </a:t>
            </a:r>
            <a:r>
              <a:rPr lang="pt-BR" dirty="0" err="1"/>
              <a:t>dropdown</a:t>
            </a:r>
            <a:r>
              <a:rPr lang="pt-BR" dirty="0"/>
              <a:t> e desmarque a opção “</a:t>
            </a:r>
            <a:r>
              <a:rPr lang="pt-BR" dirty="0" err="1"/>
              <a:t>null</a:t>
            </a:r>
            <a:r>
              <a:rPr lang="pt-BR" dirty="0"/>
              <a:t>”.</a:t>
            </a:r>
          </a:p>
          <a:p>
            <a:pPr algn="just"/>
            <a:r>
              <a:rPr lang="pt-BR" dirty="0"/>
              <a:t>Isto fará com que as linhas nas quais esta coluna apresenta valor nulo sejam removidas da tabela. Por fim, clique “OK”.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4E33F5-7DE3-463C-9BED-C5439182D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44" y="1509712"/>
            <a:ext cx="4668507" cy="480218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FAA9201-F457-43D0-963E-6841348EDCD1}"/>
              </a:ext>
            </a:extLst>
          </p:cNvPr>
          <p:cNvSpPr/>
          <p:nvPr/>
        </p:nvSpPr>
        <p:spPr>
          <a:xfrm>
            <a:off x="11353800" y="1509712"/>
            <a:ext cx="726263" cy="532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4524F0-B6AA-4245-AB81-450398747368}"/>
              </a:ext>
            </a:extLst>
          </p:cNvPr>
          <p:cNvSpPr/>
          <p:nvPr/>
        </p:nvSpPr>
        <p:spPr>
          <a:xfrm>
            <a:off x="8092440" y="4588192"/>
            <a:ext cx="914400" cy="395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3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539C223-372D-448A-B616-01C07BDE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67" y="1509712"/>
            <a:ext cx="4793933" cy="23010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Salvar e retornar ao Power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4982873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Neste momento, é interessante salvarmos o arquivo, pois já fizemos o processamento e carregamento básico das tabelas.</a:t>
            </a:r>
          </a:p>
          <a:p>
            <a:pPr algn="just"/>
            <a:r>
              <a:rPr lang="pt-BR" dirty="0"/>
              <a:t>No menu superior, vá à aba “Home” e clique em “Close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Apply</a:t>
            </a:r>
            <a:r>
              <a:rPr lang="pt-BR" dirty="0"/>
              <a:t>” para encerrar o Power Query e carregar as informações no ambiente do Power BI. A seguir, salve o arquivo.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AA9201-F457-43D0-963E-6841348EDCD1}"/>
              </a:ext>
            </a:extLst>
          </p:cNvPr>
          <p:cNvSpPr/>
          <p:nvPr/>
        </p:nvSpPr>
        <p:spPr>
          <a:xfrm>
            <a:off x="6559867" y="1807368"/>
            <a:ext cx="846773" cy="1621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4524F0-B6AA-4245-AB81-450398747368}"/>
              </a:ext>
            </a:extLst>
          </p:cNvPr>
          <p:cNvSpPr/>
          <p:nvPr/>
        </p:nvSpPr>
        <p:spPr>
          <a:xfrm>
            <a:off x="7559040" y="1412080"/>
            <a:ext cx="914400" cy="395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C97A7DA-A232-4073-BEE9-1C9951D8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22" y="4208461"/>
            <a:ext cx="4982874" cy="207041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DCEDDC6-ECD3-49C3-BF50-F094311B5D5C}"/>
              </a:ext>
            </a:extLst>
          </p:cNvPr>
          <p:cNvSpPr/>
          <p:nvPr/>
        </p:nvSpPr>
        <p:spPr>
          <a:xfrm>
            <a:off x="6239827" y="3927480"/>
            <a:ext cx="846773" cy="662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85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835640" cy="49688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Desejamos construir um dashboard referente a uma base de dados formada por 2 tabelas:</a:t>
            </a:r>
          </a:p>
          <a:p>
            <a:pPr algn="just"/>
            <a:r>
              <a:rPr lang="pt-BR" dirty="0" err="1"/>
              <a:t>Dados_produção</a:t>
            </a:r>
            <a:r>
              <a:rPr lang="pt-BR" dirty="0"/>
              <a:t>: informações sobre Máquina (variável inteira); Data e Hora (variável do tipo data e hora/</a:t>
            </a:r>
            <a:r>
              <a:rPr lang="pt-BR" dirty="0" err="1"/>
              <a:t>timestamp</a:t>
            </a:r>
            <a:r>
              <a:rPr lang="pt-BR" dirty="0"/>
              <a:t>); Produto (variável tipo texto/</a:t>
            </a:r>
            <a:r>
              <a:rPr lang="pt-BR" dirty="0" err="1"/>
              <a:t>string</a:t>
            </a:r>
            <a:r>
              <a:rPr lang="pt-BR" dirty="0"/>
              <a:t>); Peça (variável inteira); Comprimento da peça em mm (número decimal/ponto flutuante); Espessura da peça em mm (número decimal/ponto flutuante); Status (variável binária expressa como texto/</a:t>
            </a:r>
            <a:r>
              <a:rPr lang="pt-BR" dirty="0" err="1"/>
              <a:t>string</a:t>
            </a:r>
            <a:r>
              <a:rPr lang="pt-BR" dirty="0"/>
              <a:t>); Causa do defeito (variável tipo texto/</a:t>
            </a:r>
            <a:r>
              <a:rPr lang="pt-BR" dirty="0" err="1"/>
              <a:t>string</a:t>
            </a:r>
            <a:r>
              <a:rPr lang="pt-BR" dirty="0"/>
              <a:t>).</a:t>
            </a:r>
          </a:p>
          <a:p>
            <a:pPr algn="just"/>
            <a:r>
              <a:rPr lang="pt-BR" dirty="0" err="1"/>
              <a:t>Espec_Produtos</a:t>
            </a:r>
            <a:r>
              <a:rPr lang="pt-BR" dirty="0"/>
              <a:t>: especificações técnicas dos produtos A e B, com as seguintes colunas: Produto (variável tipo texto/</a:t>
            </a:r>
            <a:r>
              <a:rPr lang="pt-BR" dirty="0" err="1"/>
              <a:t>string</a:t>
            </a:r>
            <a:r>
              <a:rPr lang="pt-BR" dirty="0"/>
              <a:t>); Comprimento LI (limite inferior, em mm) - (número decimal/ponto flutuante); Comprimento LS (limite superior, em mm) - (número decimal/ponto flutuante); Espessura LI (limite inferior, em mm) - (número decimal/ponto flutuante); Espessura LS (limite superior, em mm) - (número decimal/ponto flutuante). </a:t>
            </a:r>
          </a:p>
        </p:txBody>
      </p:sp>
    </p:spTree>
    <p:extLst>
      <p:ext uri="{BB962C8B-B14F-4D97-AF65-F5344CB8AC3E}">
        <p14:creationId xmlns:p14="http://schemas.microsoft.com/office/powerpoint/2010/main" val="323768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3FB823-2881-411F-9058-602EF92A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3171663"/>
            <a:ext cx="9311560" cy="24010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Salvar e retornar ao Power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10989943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retornar ao Power Query, basta clicar no botão “</a:t>
            </a:r>
            <a:r>
              <a:rPr lang="pt-BR" dirty="0" err="1"/>
              <a:t>Transform</a:t>
            </a:r>
            <a:r>
              <a:rPr lang="pt-BR" dirty="0"/>
              <a:t> data” da aba “Home”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DCEDDC6-ECD3-49C3-BF50-F094311B5D5C}"/>
              </a:ext>
            </a:extLst>
          </p:cNvPr>
          <p:cNvSpPr/>
          <p:nvPr/>
        </p:nvSpPr>
        <p:spPr>
          <a:xfrm>
            <a:off x="8674892" y="4052170"/>
            <a:ext cx="1063468" cy="123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01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das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10989943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Note que a tabela </a:t>
            </a:r>
            <a:r>
              <a:rPr lang="pt-BR" dirty="0" err="1"/>
              <a:t>Espec_Produtos_Sheet</a:t>
            </a:r>
            <a:r>
              <a:rPr lang="pt-BR" dirty="0"/>
              <a:t> possui uma coluna “Produto” com a mesma informação da coluna “Produto” da tabela </a:t>
            </a:r>
            <a:r>
              <a:rPr lang="pt-BR" dirty="0" err="1"/>
              <a:t>Dados_produção_Sheet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Na tabela </a:t>
            </a:r>
            <a:r>
              <a:rPr lang="pt-BR" dirty="0" err="1"/>
              <a:t>Espec_Produtos_Sheet</a:t>
            </a:r>
            <a:r>
              <a:rPr lang="pt-BR" dirty="0"/>
              <a:t>, esta coluna identifica de forma única cada entrada e, portanto, é uma chave primária (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Já na tabela </a:t>
            </a:r>
            <a:r>
              <a:rPr lang="pt-BR" dirty="0" err="1"/>
              <a:t>Dados_produção_Sheet</a:t>
            </a:r>
            <a:r>
              <a:rPr lang="pt-BR" dirty="0"/>
              <a:t>, os valores de produto são repetidos várias vezes, não podendo ser usados como chave primária.</a:t>
            </a:r>
          </a:p>
          <a:p>
            <a:pPr algn="just"/>
            <a:r>
              <a:rPr lang="pt-BR" dirty="0"/>
              <a:t>Porém, note que, uma vez que temos o produto identificado na tabela </a:t>
            </a:r>
            <a:r>
              <a:rPr lang="pt-BR" dirty="0" err="1"/>
              <a:t>Dados_produção_Sheet</a:t>
            </a:r>
            <a:r>
              <a:rPr lang="pt-BR" dirty="0"/>
              <a:t>, podemos consultar a tabela </a:t>
            </a:r>
            <a:r>
              <a:rPr lang="pt-BR" dirty="0" err="1"/>
              <a:t>Espec_Produtos_Sheet</a:t>
            </a:r>
            <a:r>
              <a:rPr lang="pt-BR" dirty="0"/>
              <a:t> para obter todas as informações daquele produto.</a:t>
            </a:r>
          </a:p>
        </p:txBody>
      </p:sp>
    </p:spTree>
    <p:extLst>
      <p:ext uri="{BB962C8B-B14F-4D97-AF65-F5344CB8AC3E}">
        <p14:creationId xmlns:p14="http://schemas.microsoft.com/office/powerpoint/2010/main" val="3640647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das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10989943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Assim, o “Produto” não identifica de forma única os elementos da tabela </a:t>
            </a:r>
            <a:r>
              <a:rPr lang="pt-BR" dirty="0" err="1"/>
              <a:t>Dados_produção_Sheet</a:t>
            </a:r>
            <a:r>
              <a:rPr lang="pt-BR" dirty="0"/>
              <a:t>, mas permite relacionar os elementos desta tabela aos dados de </a:t>
            </a:r>
            <a:r>
              <a:rPr lang="pt-BR" dirty="0" err="1"/>
              <a:t>Espec_Produtos_Sheet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Note então que a coluna “Produto” é uma chave primária de uma tabela (</a:t>
            </a:r>
            <a:r>
              <a:rPr lang="pt-BR" dirty="0" err="1"/>
              <a:t>Espec_Produtos_Sheet</a:t>
            </a:r>
            <a:r>
              <a:rPr lang="pt-BR" dirty="0"/>
              <a:t>) inserida em uma segunda tabela (</a:t>
            </a:r>
            <a:r>
              <a:rPr lang="pt-BR" dirty="0" err="1"/>
              <a:t>Dados_produção_Sheet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Para a tabela </a:t>
            </a:r>
            <a:r>
              <a:rPr lang="pt-BR" dirty="0" err="1"/>
              <a:t>Dados_produção_Sheet</a:t>
            </a:r>
            <a:r>
              <a:rPr lang="pt-BR" dirty="0"/>
              <a:t>, a coluna produto é dita chave estrangeira (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O Power BI permite que criemos um modelo de dados, ou seja, um relacionamento de tabelas que elimina a necessidade de uni-las em uma única grande tabela (alto consumo de memória e dificuldade de visualização).</a:t>
            </a:r>
          </a:p>
        </p:txBody>
      </p:sp>
    </p:spTree>
    <p:extLst>
      <p:ext uri="{BB962C8B-B14F-4D97-AF65-F5344CB8AC3E}">
        <p14:creationId xmlns:p14="http://schemas.microsoft.com/office/powerpoint/2010/main" val="238316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4116703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 um modelo de dados, temos sempre:</a:t>
            </a:r>
          </a:p>
          <a:p>
            <a:pPr lvl="1" algn="just"/>
            <a:r>
              <a:rPr lang="pt-BR" dirty="0"/>
              <a:t>Uma tabela principal;</a:t>
            </a:r>
          </a:p>
          <a:p>
            <a:pPr lvl="1" algn="just"/>
            <a:r>
              <a:rPr lang="pt-BR" dirty="0"/>
              <a:t>Uma tabela de </a:t>
            </a:r>
            <a:r>
              <a:rPr lang="pt-BR" dirty="0" err="1"/>
              <a:t>lookup</a:t>
            </a:r>
            <a:r>
              <a:rPr lang="pt-BR" dirty="0"/>
              <a:t> de onde são recuperadas informações específicas.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B5CCC6-6EF6-4763-A305-E19456336DB0}"/>
              </a:ext>
            </a:extLst>
          </p:cNvPr>
          <p:cNvSpPr/>
          <p:nvPr/>
        </p:nvSpPr>
        <p:spPr>
          <a:xfrm>
            <a:off x="6096000" y="3307080"/>
            <a:ext cx="2118360" cy="2773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Produto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BFA38B-78FF-4111-A1B7-4C8E88AEA91E}"/>
              </a:ext>
            </a:extLst>
          </p:cNvPr>
          <p:cNvSpPr/>
          <p:nvPr/>
        </p:nvSpPr>
        <p:spPr>
          <a:xfrm>
            <a:off x="9616440" y="1112044"/>
            <a:ext cx="1737360" cy="2316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4BB106-E864-47FA-926D-6DD8CB4E81CB}"/>
              </a:ext>
            </a:extLst>
          </p:cNvPr>
          <p:cNvSpPr/>
          <p:nvPr/>
        </p:nvSpPr>
        <p:spPr>
          <a:xfrm>
            <a:off x="5962172" y="4389119"/>
            <a:ext cx="2465548" cy="640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499FB6-5C3A-472A-AD94-3EDD52114D3F}"/>
              </a:ext>
            </a:extLst>
          </p:cNvPr>
          <p:cNvSpPr/>
          <p:nvPr/>
        </p:nvSpPr>
        <p:spPr>
          <a:xfrm>
            <a:off x="9252346" y="1950481"/>
            <a:ext cx="2465548" cy="640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B6182106-3CD6-4717-8E99-6DF50EEC10C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427720" y="2270522"/>
            <a:ext cx="824626" cy="24386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A87CB1-BBAB-4316-96C6-B0CB9F59A8A7}"/>
              </a:ext>
            </a:extLst>
          </p:cNvPr>
          <p:cNvSpPr txBox="1"/>
          <p:nvPr/>
        </p:nvSpPr>
        <p:spPr>
          <a:xfrm>
            <a:off x="6244931" y="2750104"/>
            <a:ext cx="1820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principal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7CE4F1-9EF5-40E8-94B2-710DD4023C0D}"/>
              </a:ext>
            </a:extLst>
          </p:cNvPr>
          <p:cNvSpPr txBox="1"/>
          <p:nvPr/>
        </p:nvSpPr>
        <p:spPr>
          <a:xfrm>
            <a:off x="9533302" y="506700"/>
            <a:ext cx="1948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de </a:t>
            </a:r>
            <a:r>
              <a:rPr lang="pt-BR" sz="2000" dirty="0" err="1">
                <a:solidFill>
                  <a:srgbClr val="FF0000"/>
                </a:solidFill>
              </a:rPr>
              <a:t>lookup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5A9542-6887-49FC-A10B-FB5FD25B9E2B}"/>
              </a:ext>
            </a:extLst>
          </p:cNvPr>
          <p:cNvSpPr txBox="1"/>
          <p:nvPr/>
        </p:nvSpPr>
        <p:spPr>
          <a:xfrm>
            <a:off x="3919998" y="4509104"/>
            <a:ext cx="204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Chave estrangeira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1E651E-32F2-40E9-AF67-419E29E8864A}"/>
              </a:ext>
            </a:extLst>
          </p:cNvPr>
          <p:cNvSpPr txBox="1"/>
          <p:nvPr/>
        </p:nvSpPr>
        <p:spPr>
          <a:xfrm>
            <a:off x="7857945" y="1407258"/>
            <a:ext cx="175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Chave primária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828F67-D126-4C9C-95FE-F2C58985DF2F}"/>
              </a:ext>
            </a:extLst>
          </p:cNvPr>
          <p:cNvSpPr txBox="1"/>
          <p:nvPr/>
        </p:nvSpPr>
        <p:spPr>
          <a:xfrm>
            <a:off x="5726482" y="6206430"/>
            <a:ext cx="2676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rgbClr val="FF0000"/>
                </a:solidFill>
              </a:rPr>
              <a:t>Dados_produção_Sheet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69B921-05A4-47A0-BE5B-8E6B413242E4}"/>
              </a:ext>
            </a:extLst>
          </p:cNvPr>
          <p:cNvSpPr txBox="1"/>
          <p:nvPr/>
        </p:nvSpPr>
        <p:spPr>
          <a:xfrm>
            <a:off x="9310789" y="3609706"/>
            <a:ext cx="25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>
                <a:solidFill>
                  <a:srgbClr val="FF0000"/>
                </a:solidFill>
              </a:rPr>
              <a:t>Espec_Produtos_Sheet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51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11203303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Os modelos de dados são subdivididos em 2 categorias principais: esquema estrela (Star </a:t>
            </a:r>
            <a:r>
              <a:rPr lang="pt-BR" dirty="0" err="1"/>
              <a:t>Schema</a:t>
            </a:r>
            <a:r>
              <a:rPr lang="pt-BR" dirty="0"/>
              <a:t>) e o esquema floco de neve (</a:t>
            </a:r>
            <a:r>
              <a:rPr lang="pt-BR" dirty="0" err="1"/>
              <a:t>Snowflake</a:t>
            </a:r>
            <a:r>
              <a:rPr lang="pt-BR" dirty="0"/>
              <a:t> </a:t>
            </a:r>
            <a:r>
              <a:rPr lang="pt-BR" dirty="0" err="1"/>
              <a:t>Schema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Em bancos de dados mais complexos, encontramos combinações destes esquemas.</a:t>
            </a:r>
          </a:p>
          <a:p>
            <a:pPr algn="just"/>
            <a:r>
              <a:rPr lang="pt-BR" dirty="0"/>
              <a:t>Os bancos de dados nos quais possuímos apenas dados estruturados e tabelas que se relacionam por chaves são ditos bancos de dados relacionais, ou bancos de dados SQL (linguagem mais popular para a manipulação destes arquivos).</a:t>
            </a:r>
          </a:p>
          <a:p>
            <a:pPr algn="just"/>
            <a:r>
              <a:rPr lang="pt-BR" dirty="0"/>
              <a:t>Note que esta definição exclui os bancos de dados contendo áudio, imagens, vídeos e outros formatos de dados não estruturados: neste caso, temos bancos de dados </a:t>
            </a:r>
            <a:r>
              <a:rPr lang="pt-BR" dirty="0" err="1"/>
              <a:t>noSQL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8007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9"/>
            <a:ext cx="4116703" cy="1802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Esquema estrela: uma tabela principal conectada a múltiplas tabelas de </a:t>
            </a:r>
            <a:r>
              <a:rPr lang="pt-BR" dirty="0" err="1"/>
              <a:t>lookup</a:t>
            </a:r>
            <a:r>
              <a:rPr lang="pt-BR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B5CCC6-6EF6-4763-A305-E19456336DB0}"/>
              </a:ext>
            </a:extLst>
          </p:cNvPr>
          <p:cNvSpPr/>
          <p:nvPr/>
        </p:nvSpPr>
        <p:spPr>
          <a:xfrm>
            <a:off x="7453309" y="3283879"/>
            <a:ext cx="1595467" cy="197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BFA38B-78FF-4111-A1B7-4C8E88AEA91E}"/>
              </a:ext>
            </a:extLst>
          </p:cNvPr>
          <p:cNvSpPr/>
          <p:nvPr/>
        </p:nvSpPr>
        <p:spPr>
          <a:xfrm>
            <a:off x="10115346" y="1309074"/>
            <a:ext cx="1324893" cy="196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4BB106-E864-47FA-926D-6DD8CB4E81CB}"/>
              </a:ext>
            </a:extLst>
          </p:cNvPr>
          <p:cNvSpPr/>
          <p:nvPr/>
        </p:nvSpPr>
        <p:spPr>
          <a:xfrm>
            <a:off x="7310941" y="4013932"/>
            <a:ext cx="1880202" cy="54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499FB6-5C3A-472A-AD94-3EDD52114D3F}"/>
              </a:ext>
            </a:extLst>
          </p:cNvPr>
          <p:cNvSpPr/>
          <p:nvPr/>
        </p:nvSpPr>
        <p:spPr>
          <a:xfrm>
            <a:off x="10067783" y="2087879"/>
            <a:ext cx="1486040" cy="47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B6182106-3CD6-4717-8E99-6DF50EEC10C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191143" y="2324784"/>
            <a:ext cx="876640" cy="195995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A87CB1-BBAB-4316-96C6-B0CB9F59A8A7}"/>
              </a:ext>
            </a:extLst>
          </p:cNvPr>
          <p:cNvSpPr txBox="1"/>
          <p:nvPr/>
        </p:nvSpPr>
        <p:spPr>
          <a:xfrm>
            <a:off x="8298606" y="2708538"/>
            <a:ext cx="138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principal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7CE4F1-9EF5-40E8-94B2-710DD4023C0D}"/>
              </a:ext>
            </a:extLst>
          </p:cNvPr>
          <p:cNvSpPr txBox="1"/>
          <p:nvPr/>
        </p:nvSpPr>
        <p:spPr>
          <a:xfrm>
            <a:off x="9995937" y="506700"/>
            <a:ext cx="148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de </a:t>
            </a:r>
            <a:r>
              <a:rPr lang="pt-BR" sz="2000" dirty="0" err="1">
                <a:solidFill>
                  <a:srgbClr val="FF0000"/>
                </a:solidFill>
              </a:rPr>
              <a:t>lookup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9B36A9E-B5FD-4792-9486-18A010B0E8CF}"/>
              </a:ext>
            </a:extLst>
          </p:cNvPr>
          <p:cNvSpPr/>
          <p:nvPr/>
        </p:nvSpPr>
        <p:spPr>
          <a:xfrm>
            <a:off x="10450626" y="4483417"/>
            <a:ext cx="1324893" cy="196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653579-6709-473D-99C1-7A539B3132F6}"/>
              </a:ext>
            </a:extLst>
          </p:cNvPr>
          <p:cNvSpPr/>
          <p:nvPr/>
        </p:nvSpPr>
        <p:spPr>
          <a:xfrm>
            <a:off x="10403063" y="5262222"/>
            <a:ext cx="1486040" cy="47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CB4E0DC-98D5-491C-9DFF-B4EE47482BA6}"/>
              </a:ext>
            </a:extLst>
          </p:cNvPr>
          <p:cNvSpPr txBox="1"/>
          <p:nvPr/>
        </p:nvSpPr>
        <p:spPr>
          <a:xfrm>
            <a:off x="10331217" y="3681043"/>
            <a:ext cx="148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de </a:t>
            </a:r>
            <a:r>
              <a:rPr lang="pt-BR" sz="2000" dirty="0" err="1">
                <a:solidFill>
                  <a:srgbClr val="FF0000"/>
                </a:solidFill>
              </a:rPr>
              <a:t>lookup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390B791-59D1-44FA-ACCA-C4623D695F7F}"/>
              </a:ext>
            </a:extLst>
          </p:cNvPr>
          <p:cNvSpPr/>
          <p:nvPr/>
        </p:nvSpPr>
        <p:spPr>
          <a:xfrm>
            <a:off x="4984970" y="4532374"/>
            <a:ext cx="1324893" cy="196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2ADD9B5-91C2-4010-8D8A-D0F5107A2C88}"/>
              </a:ext>
            </a:extLst>
          </p:cNvPr>
          <p:cNvSpPr/>
          <p:nvPr/>
        </p:nvSpPr>
        <p:spPr>
          <a:xfrm>
            <a:off x="4937407" y="5311179"/>
            <a:ext cx="1486040" cy="47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F6ACB7-A728-4D03-9C60-2AFEBF536EFB}"/>
              </a:ext>
            </a:extLst>
          </p:cNvPr>
          <p:cNvSpPr txBox="1"/>
          <p:nvPr/>
        </p:nvSpPr>
        <p:spPr>
          <a:xfrm>
            <a:off x="4865561" y="3730000"/>
            <a:ext cx="148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de </a:t>
            </a:r>
            <a:r>
              <a:rPr lang="pt-BR" sz="2000" dirty="0" err="1">
                <a:solidFill>
                  <a:srgbClr val="FF0000"/>
                </a:solidFill>
              </a:rPr>
              <a:t>lookup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23FF513-6765-4204-9CB1-334763CF9202}"/>
              </a:ext>
            </a:extLst>
          </p:cNvPr>
          <p:cNvSpPr/>
          <p:nvPr/>
        </p:nvSpPr>
        <p:spPr>
          <a:xfrm>
            <a:off x="5689154" y="896206"/>
            <a:ext cx="1324893" cy="196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A252315-4F5B-4E97-B4C1-11B4EADA5E76}"/>
              </a:ext>
            </a:extLst>
          </p:cNvPr>
          <p:cNvSpPr/>
          <p:nvPr/>
        </p:nvSpPr>
        <p:spPr>
          <a:xfrm>
            <a:off x="5641591" y="1675011"/>
            <a:ext cx="1486040" cy="47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5F35351-51C6-4DE9-844A-E29220848DE1}"/>
              </a:ext>
            </a:extLst>
          </p:cNvPr>
          <p:cNvSpPr txBox="1"/>
          <p:nvPr/>
        </p:nvSpPr>
        <p:spPr>
          <a:xfrm>
            <a:off x="5569745" y="93832"/>
            <a:ext cx="148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de </a:t>
            </a:r>
            <a:r>
              <a:rPr lang="pt-BR" sz="2000" dirty="0" err="1">
                <a:solidFill>
                  <a:srgbClr val="FF0000"/>
                </a:solidFill>
              </a:rPr>
              <a:t>lookup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58309FE0-498F-41EE-8741-8DCD48358F4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9191143" y="4284736"/>
            <a:ext cx="1211920" cy="121439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521A352-EE2B-4501-A8AC-16F850D99E15}"/>
              </a:ext>
            </a:extLst>
          </p:cNvPr>
          <p:cNvCxnSpPr>
            <a:cxnSpLocks/>
            <a:stCxn id="6" idx="1"/>
            <a:endCxn id="24" idx="3"/>
          </p:cNvCxnSpPr>
          <p:nvPr/>
        </p:nvCxnSpPr>
        <p:spPr>
          <a:xfrm rot="10800000" flipV="1">
            <a:off x="6423447" y="4284736"/>
            <a:ext cx="887494" cy="126334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D0968B5-9DD3-42E7-9F97-7B6681A091A9}"/>
              </a:ext>
            </a:extLst>
          </p:cNvPr>
          <p:cNvCxnSpPr>
            <a:cxnSpLocks/>
            <a:stCxn id="6" idx="1"/>
            <a:endCxn id="27" idx="3"/>
          </p:cNvCxnSpPr>
          <p:nvPr/>
        </p:nvCxnSpPr>
        <p:spPr>
          <a:xfrm rot="10800000">
            <a:off x="7127631" y="1911916"/>
            <a:ext cx="183310" cy="23728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8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8" y="1594054"/>
            <a:ext cx="11066143" cy="1802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Esquema floco de neve: uma tabela principal conectada a uma tabela de </a:t>
            </a:r>
            <a:r>
              <a:rPr lang="pt-BR" dirty="0" err="1"/>
              <a:t>lookup</a:t>
            </a:r>
            <a:r>
              <a:rPr lang="pt-BR" dirty="0"/>
              <a:t>, a qual também está conectada a uma tabela de </a:t>
            </a:r>
            <a:r>
              <a:rPr lang="pt-BR" dirty="0" err="1"/>
              <a:t>lookup</a:t>
            </a:r>
            <a:r>
              <a:rPr lang="pt-BR" dirty="0"/>
              <a:t> (e assim sucessivamente).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B5CCC6-6EF6-4763-A305-E19456336DB0}"/>
              </a:ext>
            </a:extLst>
          </p:cNvPr>
          <p:cNvSpPr/>
          <p:nvPr/>
        </p:nvSpPr>
        <p:spPr>
          <a:xfrm>
            <a:off x="1723069" y="4111186"/>
            <a:ext cx="1595467" cy="197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4BB106-E864-47FA-926D-6DD8CB4E81CB}"/>
              </a:ext>
            </a:extLst>
          </p:cNvPr>
          <p:cNvSpPr/>
          <p:nvPr/>
        </p:nvSpPr>
        <p:spPr>
          <a:xfrm>
            <a:off x="1638047" y="4829553"/>
            <a:ext cx="1880202" cy="54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A87CB1-BBAB-4316-96C6-B0CB9F59A8A7}"/>
              </a:ext>
            </a:extLst>
          </p:cNvPr>
          <p:cNvSpPr txBox="1"/>
          <p:nvPr/>
        </p:nvSpPr>
        <p:spPr>
          <a:xfrm>
            <a:off x="1930243" y="3241621"/>
            <a:ext cx="138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principal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9B36A9E-B5FD-4792-9486-18A010B0E8CF}"/>
              </a:ext>
            </a:extLst>
          </p:cNvPr>
          <p:cNvSpPr/>
          <p:nvPr/>
        </p:nvSpPr>
        <p:spPr>
          <a:xfrm>
            <a:off x="4909382" y="4102920"/>
            <a:ext cx="1324893" cy="196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 1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Chave 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653579-6709-473D-99C1-7A539B3132F6}"/>
              </a:ext>
            </a:extLst>
          </p:cNvPr>
          <p:cNvSpPr/>
          <p:nvPr/>
        </p:nvSpPr>
        <p:spPr>
          <a:xfrm>
            <a:off x="4753493" y="4355271"/>
            <a:ext cx="1486040" cy="47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58309FE0-498F-41EE-8741-8DCD48358F4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3518249" y="4592176"/>
            <a:ext cx="1235244" cy="50818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16A4D165-5FBF-457C-935C-1DA1177B0EC5}"/>
              </a:ext>
            </a:extLst>
          </p:cNvPr>
          <p:cNvSpPr/>
          <p:nvPr/>
        </p:nvSpPr>
        <p:spPr>
          <a:xfrm>
            <a:off x="7222172" y="4111186"/>
            <a:ext cx="1324893" cy="196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/>
              <a:t>Chave 2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Chave 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499FB6-5C3A-472A-AD94-3EDD52114D3F}"/>
              </a:ext>
            </a:extLst>
          </p:cNvPr>
          <p:cNvSpPr/>
          <p:nvPr/>
        </p:nvSpPr>
        <p:spPr>
          <a:xfrm>
            <a:off x="4753493" y="5300364"/>
            <a:ext cx="1486040" cy="47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443F382-5DD7-4B7B-A183-4DE997D858AF}"/>
              </a:ext>
            </a:extLst>
          </p:cNvPr>
          <p:cNvSpPr/>
          <p:nvPr/>
        </p:nvSpPr>
        <p:spPr>
          <a:xfrm>
            <a:off x="7141598" y="4432294"/>
            <a:ext cx="1486040" cy="47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71D1C66-ADBA-449E-83A0-16771DFB59BC}"/>
              </a:ext>
            </a:extLst>
          </p:cNvPr>
          <p:cNvSpPr/>
          <p:nvPr/>
        </p:nvSpPr>
        <p:spPr>
          <a:xfrm>
            <a:off x="7141598" y="5279162"/>
            <a:ext cx="1486040" cy="47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576B28-E184-47B6-B57D-E400BB937A50}"/>
              </a:ext>
            </a:extLst>
          </p:cNvPr>
          <p:cNvSpPr txBox="1"/>
          <p:nvPr/>
        </p:nvSpPr>
        <p:spPr>
          <a:xfrm>
            <a:off x="4828808" y="3202049"/>
            <a:ext cx="148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de </a:t>
            </a:r>
            <a:r>
              <a:rPr lang="pt-BR" sz="2000" dirty="0" err="1">
                <a:solidFill>
                  <a:srgbClr val="FF0000"/>
                </a:solidFill>
              </a:rPr>
              <a:t>lookup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63636B8-8E34-43DA-89F8-E37A53DA031E}"/>
              </a:ext>
            </a:extLst>
          </p:cNvPr>
          <p:cNvSpPr txBox="1"/>
          <p:nvPr/>
        </p:nvSpPr>
        <p:spPr>
          <a:xfrm>
            <a:off x="7200231" y="3241621"/>
            <a:ext cx="148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Tabela de </a:t>
            </a:r>
            <a:r>
              <a:rPr lang="pt-BR" sz="2000" dirty="0" err="1">
                <a:solidFill>
                  <a:srgbClr val="FF0000"/>
                </a:solidFill>
              </a:rPr>
              <a:t>lookup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3173DC7B-59CE-4C56-866A-5D4EEDB3A09B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6239533" y="4669199"/>
            <a:ext cx="902065" cy="86807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CF582D36-8874-498E-A337-80579CE9E6E1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627638" y="4592175"/>
            <a:ext cx="1510273" cy="9238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31A0141-CD04-4EB4-A2C1-C5D98D68DA52}"/>
              </a:ext>
            </a:extLst>
          </p:cNvPr>
          <p:cNvSpPr txBox="1"/>
          <p:nvPr/>
        </p:nvSpPr>
        <p:spPr>
          <a:xfrm>
            <a:off x="10249711" y="4301411"/>
            <a:ext cx="148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779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4817743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No Power Query, o modelo de dados é automaticamente criado quando utilizamos uma operação de </a:t>
            </a:r>
            <a:r>
              <a:rPr lang="pt-BR" dirty="0" err="1"/>
              <a:t>Join</a:t>
            </a:r>
            <a:r>
              <a:rPr lang="pt-BR" dirty="0"/>
              <a:t> (Combine – Merge Queries).</a:t>
            </a:r>
          </a:p>
          <a:p>
            <a:pPr algn="just"/>
            <a:r>
              <a:rPr lang="pt-BR" dirty="0"/>
              <a:t>O modelo de dados pode ser criado, acessado ou alterado clicando-se no ícone inferior do menu à esquerda do ambiente do Power BI Desktop (visualização principal).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E520B1-FF07-439A-B7B2-AFB29A1E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2" y="1730770"/>
            <a:ext cx="6349968" cy="495538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3D553CE-67E8-4841-AEEB-F58AABD031DA}"/>
              </a:ext>
            </a:extLst>
          </p:cNvPr>
          <p:cNvSpPr/>
          <p:nvPr/>
        </p:nvSpPr>
        <p:spPr>
          <a:xfrm>
            <a:off x="5516880" y="3784860"/>
            <a:ext cx="640080" cy="528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220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88C9E15-1872-4085-B97D-20976ECA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40" y="2355763"/>
            <a:ext cx="6365360" cy="3386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4817743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Modo manual: clique sobre o nome da coluna contendo uma chave em uma tabela;</a:t>
            </a:r>
          </a:p>
          <a:p>
            <a:pPr algn="just"/>
            <a:r>
              <a:rPr lang="pt-BR" dirty="0"/>
              <a:t>Arraste até o nome da chave correspondente na segunda tabela.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D553CE-67E8-4841-AEEB-F58AABD031DA}"/>
              </a:ext>
            </a:extLst>
          </p:cNvPr>
          <p:cNvSpPr/>
          <p:nvPr/>
        </p:nvSpPr>
        <p:spPr>
          <a:xfrm>
            <a:off x="6019800" y="4581525"/>
            <a:ext cx="2400300" cy="276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2C0F265-EE42-47E7-9353-46D76DE6F036}"/>
              </a:ext>
            </a:extLst>
          </p:cNvPr>
          <p:cNvSpPr/>
          <p:nvPr/>
        </p:nvSpPr>
        <p:spPr>
          <a:xfrm>
            <a:off x="9439275" y="4189412"/>
            <a:ext cx="2400300" cy="276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526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4817743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Modo de gerenciamento de relações:</a:t>
            </a:r>
          </a:p>
          <a:p>
            <a:pPr algn="just"/>
            <a:r>
              <a:rPr lang="pt-BR" dirty="0"/>
              <a:t>Clique no botão </a:t>
            </a:r>
            <a:r>
              <a:rPr lang="pt-BR" dirty="0" err="1"/>
              <a:t>Manage</a:t>
            </a:r>
            <a:r>
              <a:rPr lang="pt-BR" dirty="0"/>
              <a:t> </a:t>
            </a:r>
            <a:r>
              <a:rPr lang="pt-BR" dirty="0" err="1"/>
              <a:t>Relationships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Clique em New e preencha os campos do relacionamento.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73E3D5-9774-4B98-83E5-A46BCFC4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544428"/>
            <a:ext cx="4918075" cy="123725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C0F265-EE42-47E7-9353-46D76DE6F036}"/>
              </a:ext>
            </a:extLst>
          </p:cNvPr>
          <p:cNvSpPr/>
          <p:nvPr/>
        </p:nvSpPr>
        <p:spPr>
          <a:xfrm>
            <a:off x="11172825" y="1655347"/>
            <a:ext cx="1012825" cy="113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4645F9-92C4-41FD-BA2B-B6EFC417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903920"/>
            <a:ext cx="4460874" cy="37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2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8085F51-370D-4054-9A5B-C5F81469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8" y="1043940"/>
            <a:ext cx="11853023" cy="47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0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11096623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modelo criado, podemos criar uma tabela maior contendo a junção das informações no Power Query, ou.</a:t>
            </a:r>
          </a:p>
          <a:p>
            <a:pPr algn="just"/>
            <a:r>
              <a:rPr lang="pt-BR" dirty="0"/>
              <a:t>Criar uma matriz no dashboard contendo já as informações unidas, e exportar estes dados.</a:t>
            </a:r>
          </a:p>
        </p:txBody>
      </p:sp>
    </p:spTree>
    <p:extLst>
      <p:ext uri="{BB962C8B-B14F-4D97-AF65-F5344CB8AC3E}">
        <p14:creationId xmlns:p14="http://schemas.microsoft.com/office/powerpoint/2010/main" val="2172881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1" y="1807368"/>
            <a:ext cx="3931920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construir a matriz, clique sobre o botão correspondente: </a:t>
            </a:r>
          </a:p>
          <a:p>
            <a:pPr algn="just"/>
            <a:r>
              <a:rPr lang="pt-BR" dirty="0"/>
              <a:t>Em </a:t>
            </a:r>
            <a:r>
              <a:rPr lang="pt-BR" dirty="0" err="1"/>
              <a:t>Rows</a:t>
            </a:r>
            <a:r>
              <a:rPr lang="pt-BR" dirty="0"/>
              <a:t>, você deve primeiro colocar os campos da tabela que contém a chave estrangeira (é importante respeitar a direção da relação).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4ACC34-F615-4B72-BAD4-448C3894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68" y="2575560"/>
            <a:ext cx="7422732" cy="353568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7415E38-3711-4DB9-86B6-C535396A533F}"/>
              </a:ext>
            </a:extLst>
          </p:cNvPr>
          <p:cNvSpPr/>
          <p:nvPr/>
        </p:nvSpPr>
        <p:spPr>
          <a:xfrm>
            <a:off x="10058400" y="4343400"/>
            <a:ext cx="42672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14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7B0BEFD-0608-464B-8CB2-EB244ADF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55920" cy="635507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6DE9E22-9476-485E-AE8E-2505A44D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02" y="129540"/>
            <a:ext cx="4917758" cy="29044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D8BF7C5-10B3-4814-B9A8-5AAB9CB9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402" y="3268980"/>
            <a:ext cx="2929486" cy="290444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24DEB8C-692F-42CA-991C-6F7DAED73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512" y="3268980"/>
            <a:ext cx="3095351" cy="29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7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D63CE0-5AF4-4FA3-A80E-07F52B0C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283"/>
            <a:ext cx="11932920" cy="68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8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7" y="1807368"/>
            <a:ext cx="11096623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Note que esta visualização decompõe sequencialmente os dados, sendo o último nível dado pelas ocorrências diárias.</a:t>
            </a:r>
          </a:p>
          <a:p>
            <a:pPr algn="just"/>
            <a:r>
              <a:rPr lang="pt-BR" dirty="0"/>
              <a:t>Para exportar esta tabela como arquivo CSV (</a:t>
            </a:r>
            <a:r>
              <a:rPr lang="pt-BR" dirty="0" err="1"/>
              <a:t>comma</a:t>
            </a:r>
            <a:r>
              <a:rPr lang="pt-BR" dirty="0"/>
              <a:t> </a:t>
            </a:r>
            <a:r>
              <a:rPr lang="pt-BR" dirty="0" err="1"/>
              <a:t>separated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) clique nos 3 pontos e selecione </a:t>
            </a:r>
            <a:r>
              <a:rPr lang="pt-BR" dirty="0" err="1"/>
              <a:t>Export</a:t>
            </a:r>
            <a:r>
              <a:rPr lang="pt-B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141289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39597C-B5E4-4F08-9B34-AA678F32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4" y="1690688"/>
            <a:ext cx="10606191" cy="48021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728B397-F405-4FC8-9F1F-4FFE537DD308}"/>
              </a:ext>
            </a:extLst>
          </p:cNvPr>
          <p:cNvSpPr/>
          <p:nvPr/>
        </p:nvSpPr>
        <p:spPr>
          <a:xfrm>
            <a:off x="9281160" y="1981200"/>
            <a:ext cx="1676400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B292A93-B33F-4001-B70F-E115AA8C9FFD}"/>
              </a:ext>
            </a:extLst>
          </p:cNvPr>
          <p:cNvSpPr/>
          <p:nvPr/>
        </p:nvSpPr>
        <p:spPr>
          <a:xfrm>
            <a:off x="8988318" y="1569720"/>
            <a:ext cx="551922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50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0EE10F9-4CB1-4EEC-BBD2-70C81113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551" y="1807368"/>
            <a:ext cx="7080329" cy="324707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807368"/>
            <a:ext cx="4282439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Podemos ainda acrescentar um controle de intervalos de tempo para obter uma tabela já filtrada para um determinado período.</a:t>
            </a:r>
          </a:p>
          <a:p>
            <a:pPr algn="just"/>
            <a:r>
              <a:rPr lang="pt-BR" dirty="0"/>
              <a:t>Para isso, acrescente o </a:t>
            </a:r>
            <a:r>
              <a:rPr lang="pt-BR" dirty="0" err="1"/>
              <a:t>slicer</a:t>
            </a:r>
            <a:r>
              <a:rPr lang="pt-BR" dirty="0"/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7415E38-3711-4DB9-86B6-C535396A533F}"/>
              </a:ext>
            </a:extLst>
          </p:cNvPr>
          <p:cNvSpPr/>
          <p:nvPr/>
        </p:nvSpPr>
        <p:spPr>
          <a:xfrm>
            <a:off x="10408920" y="3048000"/>
            <a:ext cx="42672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022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0EE10F9-4CB1-4EEC-BBD2-70C81113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551" y="1807368"/>
            <a:ext cx="7080329" cy="324707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807368"/>
            <a:ext cx="4282439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Podemos ainda acrescentar um controle de intervalos de tempo para obter uma tabela já filtrada para um determinado período.</a:t>
            </a:r>
          </a:p>
          <a:p>
            <a:pPr algn="just"/>
            <a:r>
              <a:rPr lang="pt-BR" dirty="0"/>
              <a:t>Para isso, acrescente o </a:t>
            </a:r>
            <a:r>
              <a:rPr lang="pt-BR" dirty="0" err="1"/>
              <a:t>slicer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A seguir acrescente o campo Data e Hora para criar uma barra de rolagem de seleção de data.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7415E38-3711-4DB9-86B6-C535396A533F}"/>
              </a:ext>
            </a:extLst>
          </p:cNvPr>
          <p:cNvSpPr/>
          <p:nvPr/>
        </p:nvSpPr>
        <p:spPr>
          <a:xfrm>
            <a:off x="10408920" y="3048000"/>
            <a:ext cx="42672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087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98C61D-64FA-453C-9DC2-2015AAC1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017" y="1545907"/>
            <a:ext cx="8626354" cy="48021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 no 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1" y="1807368"/>
            <a:ext cx="2788920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Basta arrastar a barra de rolagem para filtrar as data e hora desejadas.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7415E38-3711-4DB9-86B6-C535396A533F}"/>
              </a:ext>
            </a:extLst>
          </p:cNvPr>
          <p:cNvSpPr/>
          <p:nvPr/>
        </p:nvSpPr>
        <p:spPr>
          <a:xfrm>
            <a:off x="3569016" y="1535668"/>
            <a:ext cx="8622983" cy="704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7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nossa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736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retornar ao Power Query para adicionar algumas colunas de suporte.</a:t>
            </a:r>
          </a:p>
          <a:p>
            <a:pPr algn="just"/>
            <a:r>
              <a:rPr lang="pt-BR" dirty="0"/>
              <a:t>No Power Query, os comandos são expressos na linguagem M, a mesma do Power Apps e do Power </a:t>
            </a:r>
            <a:r>
              <a:rPr lang="pt-BR" dirty="0" err="1"/>
              <a:t>Automate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Já as colunas adicionadas fora do ambiente do Power Query, bem como as medidas calculadas (</a:t>
            </a:r>
            <a:r>
              <a:rPr lang="pt-BR" dirty="0" err="1"/>
              <a:t>Measures</a:t>
            </a:r>
            <a:r>
              <a:rPr lang="pt-BR" dirty="0"/>
              <a:t>) são expressas por fórmulas DAX, semelhantes às fórmulas do Excel.</a:t>
            </a:r>
          </a:p>
          <a:p>
            <a:pPr algn="just"/>
            <a:r>
              <a:rPr lang="pt-BR" dirty="0"/>
              <a:t>Sendo assim, retorne ao ambiente do Power Query clicando em </a:t>
            </a:r>
            <a:r>
              <a:rPr lang="pt-BR" dirty="0" err="1"/>
              <a:t>Transform</a:t>
            </a:r>
            <a:r>
              <a:rPr lang="pt-BR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61701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FFEC5E4-108E-456F-BCA7-90ACC114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29500"/>
            <a:ext cx="9067800" cy="65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61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nossa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736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 tabela dos dados de produção, vamos criar uma nova coluna, a qual armazenará o valor 1 caso o Status seja “Refugo”, e armazenará o valor zero caso contrário.</a:t>
            </a:r>
          </a:p>
          <a:p>
            <a:pPr algn="just"/>
            <a:r>
              <a:rPr lang="pt-BR" dirty="0"/>
              <a:t>Note que, com isso, a soma dos elementos desta nova coluna será igual ao total de itens marcados como refugo, enquanto que a média da coluna será a taxa de refugo.</a:t>
            </a:r>
          </a:p>
          <a:p>
            <a:pPr algn="just"/>
            <a:r>
              <a:rPr lang="pt-BR" dirty="0"/>
              <a:t>Multiplicando-se esta média por 100, obteremos a porcentagem de itens marcados como refugo.</a:t>
            </a:r>
          </a:p>
        </p:txBody>
      </p:sp>
    </p:spTree>
    <p:extLst>
      <p:ext uri="{BB962C8B-B14F-4D97-AF65-F5344CB8AC3E}">
        <p14:creationId xmlns:p14="http://schemas.microsoft.com/office/powerpoint/2010/main" val="3041143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nossa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736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 tabela dos dados de produção, vamos criar uma nova coluna, a qual armazenará o valor 1 caso o Status seja “Refugo”, e armazenará o valor zero caso contrário.</a:t>
            </a:r>
          </a:p>
          <a:p>
            <a:pPr algn="just"/>
            <a:r>
              <a:rPr lang="pt-BR" dirty="0"/>
              <a:t>Note que, com isso, a soma dos elementos desta nova coluna será igual ao total de itens marcados como refugo, enquanto que a média da coluna será a taxa de refugo.</a:t>
            </a:r>
          </a:p>
          <a:p>
            <a:pPr algn="just"/>
            <a:r>
              <a:rPr lang="pt-BR" dirty="0"/>
              <a:t>Multiplicando-se esta média por 100, obteremos a porcentagem de itens marcados como refugo.</a:t>
            </a:r>
          </a:p>
          <a:p>
            <a:pPr algn="just"/>
            <a:r>
              <a:rPr lang="pt-BR" dirty="0"/>
              <a:t>Assim, para que não seja necessário programar o código M, vá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– </a:t>
            </a:r>
            <a:r>
              <a:rPr lang="pt-BR" dirty="0" err="1"/>
              <a:t>Conditional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405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812E63B-7009-4668-9CBA-87560E25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8" y="0"/>
            <a:ext cx="10543691" cy="674257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76811CA-45B7-4E40-BC64-6623B14E7A18}"/>
              </a:ext>
            </a:extLst>
          </p:cNvPr>
          <p:cNvSpPr/>
          <p:nvPr/>
        </p:nvSpPr>
        <p:spPr>
          <a:xfrm>
            <a:off x="2895600" y="320040"/>
            <a:ext cx="170688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DD82367-5B94-4300-8AEC-C2804D822DF0}"/>
              </a:ext>
            </a:extLst>
          </p:cNvPr>
          <p:cNvSpPr/>
          <p:nvPr/>
        </p:nvSpPr>
        <p:spPr>
          <a:xfrm>
            <a:off x="3048000" y="0"/>
            <a:ext cx="106680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06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nossa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7368"/>
            <a:ext cx="10347959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Em New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, coloque o nome da nova coluna, o qual não pode ser igual ao de nenhuma outra coluna já existente: </a:t>
            </a:r>
            <a:r>
              <a:rPr lang="pt-BR" dirty="0" err="1"/>
              <a:t>Status_num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Em </a:t>
            </a:r>
            <a:r>
              <a:rPr lang="pt-BR" dirty="0" err="1"/>
              <a:t>If</a:t>
            </a:r>
            <a:r>
              <a:rPr lang="pt-BR" dirty="0"/>
              <a:t>, selecione a coluna Status e, em </a:t>
            </a:r>
            <a:r>
              <a:rPr lang="pt-BR" dirty="0" err="1"/>
              <a:t>Value</a:t>
            </a:r>
            <a:r>
              <a:rPr lang="pt-BR" dirty="0"/>
              <a:t>, digite a palavra Refugo, sem aspas (aqui o valor já é reconhecido como texto, e o próprio Power Query adiciona as aspas à programação);</a:t>
            </a:r>
          </a:p>
          <a:p>
            <a:pPr algn="just"/>
            <a:r>
              <a:rPr lang="pt-BR" dirty="0"/>
              <a:t>Em Output, fornecemos o valor da coluna </a:t>
            </a:r>
            <a:r>
              <a:rPr lang="pt-BR" dirty="0" err="1"/>
              <a:t>Status_num</a:t>
            </a:r>
            <a:r>
              <a:rPr lang="pt-BR" dirty="0"/>
              <a:t> quando a coluna Status for “Refugo”: 1;</a:t>
            </a:r>
          </a:p>
          <a:p>
            <a:pPr algn="just"/>
            <a:r>
              <a:rPr lang="pt-BR" dirty="0"/>
              <a:t>Em Else, fornecemos o valor caso o status seja diferente de “Refugo”: 0;</a:t>
            </a:r>
          </a:p>
          <a:p>
            <a:pPr algn="just"/>
            <a:r>
              <a:rPr lang="pt-BR" dirty="0"/>
              <a:t>Por fim, clicamos em OK para criar esta coluna.</a:t>
            </a:r>
          </a:p>
        </p:txBody>
      </p:sp>
    </p:spTree>
    <p:extLst>
      <p:ext uri="{BB962C8B-B14F-4D97-AF65-F5344CB8AC3E}">
        <p14:creationId xmlns:p14="http://schemas.microsoft.com/office/powerpoint/2010/main" val="278377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6D55B9-5321-4094-8CAA-5863695A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85849"/>
            <a:ext cx="11058525" cy="46863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A5F358D-A6DE-493E-9E35-9BB46ED11D8F}"/>
              </a:ext>
            </a:extLst>
          </p:cNvPr>
          <p:cNvSpPr/>
          <p:nvPr/>
        </p:nvSpPr>
        <p:spPr>
          <a:xfrm>
            <a:off x="7940040" y="2834640"/>
            <a:ext cx="1706880" cy="594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745761A-4E8E-4F7F-B748-F3C148B9E699}"/>
              </a:ext>
            </a:extLst>
          </p:cNvPr>
          <p:cNvSpPr/>
          <p:nvPr/>
        </p:nvSpPr>
        <p:spPr>
          <a:xfrm>
            <a:off x="868680" y="4297680"/>
            <a:ext cx="1706880" cy="594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080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nossa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1" y="1690688"/>
            <a:ext cx="5135879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 coluna criada, clique sobre o símbolo à direita do nome da coluna e mude o tipo para </a:t>
            </a:r>
            <a:r>
              <a:rPr lang="pt-BR" dirty="0" err="1"/>
              <a:t>Whole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Isto garantirá que os valores sejam interpretados como números inteiros, e não como textos.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97CF59-1D4B-41DD-89AF-6E6C5BAD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689" y="239235"/>
            <a:ext cx="3479540" cy="633984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8689AF3-4AFE-4639-A90E-FFA747A32F5B}"/>
              </a:ext>
            </a:extLst>
          </p:cNvPr>
          <p:cNvSpPr/>
          <p:nvPr/>
        </p:nvSpPr>
        <p:spPr>
          <a:xfrm>
            <a:off x="8016240" y="248445"/>
            <a:ext cx="746760" cy="589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642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nossa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1" y="169068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criar uma medida da soma de refugos e da porcentagem de refugos geral.</a:t>
            </a:r>
          </a:p>
          <a:p>
            <a:pPr algn="just"/>
            <a:r>
              <a:rPr lang="pt-BR" dirty="0"/>
              <a:t>A seguir, vamos criar as mesmas medidas, mas individualmente para cada máquina, 1, 2, ou 3.</a:t>
            </a:r>
          </a:p>
          <a:p>
            <a:pPr algn="just"/>
            <a:r>
              <a:rPr lang="pt-BR" dirty="0"/>
              <a:t>Por fim, vamos fazer as medidas das peças A e B (note que poderíamos dividir as máquinas em peças também, mas isso implicaria um maior número de medições).</a:t>
            </a:r>
          </a:p>
          <a:p>
            <a:pPr algn="just"/>
            <a:r>
              <a:rPr lang="pt-BR" dirty="0"/>
              <a:t>Para isso, vamos calcular “</a:t>
            </a:r>
            <a:r>
              <a:rPr lang="pt-BR" dirty="0" err="1"/>
              <a:t>Measures</a:t>
            </a:r>
            <a:r>
              <a:rPr lang="pt-BR" dirty="0"/>
              <a:t>” utilizando as fórmulas DAX (Data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Expressions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09914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5880" cy="1325563"/>
          </a:xfrm>
        </p:spPr>
        <p:txBody>
          <a:bodyPr/>
          <a:lstStyle/>
          <a:p>
            <a:r>
              <a:rPr lang="pt-BR" sz="4400" dirty="0"/>
              <a:t>Criando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1" y="1996440"/>
            <a:ext cx="5273040" cy="449643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o botão direito do mouse, clique sobre o nome da tabela no menu lateral direito (menu Fields);</a:t>
            </a:r>
          </a:p>
          <a:p>
            <a:pPr algn="just"/>
            <a:r>
              <a:rPr lang="pt-BR" dirty="0"/>
              <a:t>Selecione a opção “New </a:t>
            </a:r>
            <a:r>
              <a:rPr lang="pt-BR" dirty="0" err="1"/>
              <a:t>Measure</a:t>
            </a:r>
            <a:r>
              <a:rPr lang="pt-BR" dirty="0"/>
              <a:t>” para que o Power BI revele a barra de expressões.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C77FD32-959F-403D-89FE-DA91B2A9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2356"/>
            <a:ext cx="5798228" cy="610651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9AA6C39-1067-4592-B451-A2168F7E1F90}"/>
              </a:ext>
            </a:extLst>
          </p:cNvPr>
          <p:cNvSpPr/>
          <p:nvPr/>
        </p:nvSpPr>
        <p:spPr>
          <a:xfrm>
            <a:off x="7731862" y="1112520"/>
            <a:ext cx="2844697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65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996440"/>
            <a:ext cx="10759439" cy="449643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barra de expressões será como esta: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seta à direita permite expandir a barra de fórmulas, facilitando a leitura e formatação de fórmulas mais complexas.</a:t>
            </a:r>
          </a:p>
          <a:p>
            <a:pPr algn="just"/>
            <a:r>
              <a:rPr lang="pt-BR" dirty="0"/>
              <a:t>O primeiro nome na barra, à esquerda do sinal de igualdade, é o nome que a medida terá dentro do Power BI. Coloque um nome único e que seja fácil de interpretar.</a:t>
            </a:r>
          </a:p>
          <a:p>
            <a:pPr algn="just"/>
            <a:r>
              <a:rPr lang="pt-BR" dirty="0"/>
              <a:t>Você poderá utilizar este nome tanto para criar gráficos das medições, quanto para criar medições com base nas já existentes.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8D9770-8F30-41C8-9A53-1CB57B88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90812"/>
            <a:ext cx="10759439" cy="53362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1DD0FF3-A008-4C6A-98E8-8C240CBA3FFE}"/>
              </a:ext>
            </a:extLst>
          </p:cNvPr>
          <p:cNvSpPr/>
          <p:nvPr/>
        </p:nvSpPr>
        <p:spPr>
          <a:xfrm>
            <a:off x="1864463" y="2661013"/>
            <a:ext cx="1838858" cy="50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D56DED-D819-4EC3-BA05-8139F0705F98}"/>
              </a:ext>
            </a:extLst>
          </p:cNvPr>
          <p:cNvSpPr/>
          <p:nvPr/>
        </p:nvSpPr>
        <p:spPr>
          <a:xfrm>
            <a:off x="10622280" y="2661013"/>
            <a:ext cx="975358" cy="50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491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9439" cy="1325563"/>
          </a:xfrm>
        </p:spPr>
        <p:txBody>
          <a:bodyPr/>
          <a:lstStyle/>
          <a:p>
            <a:r>
              <a:rPr lang="pt-BR" sz="4400" dirty="0"/>
              <a:t>Criando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8760"/>
            <a:ext cx="11140440" cy="5045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Após digitar a expressão, basta pressionar </a:t>
            </a:r>
            <a:r>
              <a:rPr lang="pt-BR" dirty="0" err="1"/>
              <a:t>Enter</a:t>
            </a:r>
            <a:r>
              <a:rPr lang="pt-BR" dirty="0"/>
              <a:t> e aguardar.</a:t>
            </a:r>
          </a:p>
          <a:p>
            <a:pPr algn="just"/>
            <a:r>
              <a:rPr lang="pt-BR" dirty="0"/>
              <a:t>Note que no mesmo menu em que havia a opção “New </a:t>
            </a:r>
            <a:r>
              <a:rPr lang="pt-BR" dirty="0" err="1"/>
              <a:t>Measure</a:t>
            </a:r>
            <a:r>
              <a:rPr lang="pt-BR" dirty="0"/>
              <a:t>”, também existe a opção “New </a:t>
            </a:r>
            <a:r>
              <a:rPr lang="pt-BR" dirty="0" err="1"/>
              <a:t>Column</a:t>
            </a:r>
            <a:r>
              <a:rPr lang="pt-BR" dirty="0"/>
              <a:t>”.</a:t>
            </a:r>
          </a:p>
          <a:p>
            <a:pPr algn="just"/>
            <a:r>
              <a:rPr lang="pt-BR" dirty="0"/>
              <a:t>Esta é uma forma alternativa de criação de coluna, fora do ambiente do Power Query.</a:t>
            </a:r>
          </a:p>
          <a:p>
            <a:pPr algn="just"/>
            <a:r>
              <a:rPr lang="pt-BR" dirty="0"/>
              <a:t>Enquanto que no ambiente Power Query as colunas são criadas em linguagem M, aqui as colunas são criadas em DAX.</a:t>
            </a:r>
          </a:p>
          <a:p>
            <a:pPr algn="just"/>
            <a:r>
              <a:rPr lang="pt-BR" dirty="0"/>
              <a:t>Note a diferença importante entre criar uma medida e criar uma coluna: a medida é um valor agregado, que representa o total da coluna para um determinado conjunto de filtros.</a:t>
            </a:r>
          </a:p>
          <a:p>
            <a:pPr algn="just"/>
            <a:r>
              <a:rPr lang="pt-BR" dirty="0"/>
              <a:t>Já a coluna não cria um valor agregado, mas sim um valor associado a cada entrada (cada linha) da tabela. Exige, portanto, um espaço de memória maior, e que aumenta com a quantidade de entradas.</a:t>
            </a:r>
          </a:p>
          <a:p>
            <a:pPr algn="just"/>
            <a:r>
              <a:rPr lang="pt-BR" dirty="0"/>
              <a:t>Resumindo: crie medidas quando for necessário calcular valores agregados. Crie colunas se for necessário obter um valor por linha da tabela.</a:t>
            </a:r>
          </a:p>
        </p:txBody>
      </p:sp>
    </p:spTree>
    <p:extLst>
      <p:ext uri="{BB962C8B-B14F-4D97-AF65-F5344CB8AC3E}">
        <p14:creationId xmlns:p14="http://schemas.microsoft.com/office/powerpoint/2010/main" val="42432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835640" cy="49688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Vamos construir o dashboard em Microsoft Power BI. Para isso, devemos:</a:t>
            </a:r>
          </a:p>
          <a:p>
            <a:pPr algn="just"/>
            <a:r>
              <a:rPr lang="pt-BR" dirty="0"/>
              <a:t>Importar a base de dados para o ambiente do Power BI;</a:t>
            </a:r>
          </a:p>
          <a:p>
            <a:pPr algn="just"/>
            <a:r>
              <a:rPr lang="pt-BR" dirty="0"/>
              <a:t>Limpar e trabalhar estes dados, para obter informações úteis;</a:t>
            </a:r>
          </a:p>
          <a:p>
            <a:pPr algn="just"/>
            <a:r>
              <a:rPr lang="pt-BR" dirty="0"/>
              <a:t>Relacionar as tabelas (criar o modelo de dados);</a:t>
            </a:r>
          </a:p>
          <a:p>
            <a:pPr algn="just"/>
            <a:r>
              <a:rPr lang="pt-BR" dirty="0"/>
              <a:t>Construir visualizações e calcular indicadores de interesse.</a:t>
            </a:r>
          </a:p>
          <a:p>
            <a:pPr algn="just"/>
            <a:r>
              <a:rPr lang="pt-BR" dirty="0"/>
              <a:t>Note que estas etapas são iterativas: à medida que avançamos no processo, percebemos que um passo anterior pode ser melhorado ou acrescentado.</a:t>
            </a:r>
          </a:p>
          <a:p>
            <a:pPr algn="just"/>
            <a:r>
              <a:rPr lang="pt-BR" dirty="0"/>
              <a:t>Na última seção deste estudo, vamos focar as visualizações na análise dos refugos, de modo a encontrar os alvos mais importantes dos esforços de melhoria.</a:t>
            </a:r>
          </a:p>
        </p:txBody>
      </p:sp>
    </p:spTree>
    <p:extLst>
      <p:ext uri="{BB962C8B-B14F-4D97-AF65-F5344CB8AC3E}">
        <p14:creationId xmlns:p14="http://schemas.microsoft.com/office/powerpoint/2010/main" val="42941509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996440"/>
            <a:ext cx="10759439" cy="449643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Primeira medida: soma total dos refugos. Digite a seguinte expressão: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Total_refugos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Vamos analisar esta expressão, chamada </a:t>
            </a:r>
            <a:r>
              <a:rPr lang="pt-BR" dirty="0" err="1"/>
              <a:t>Total_refugos</a:t>
            </a:r>
            <a:r>
              <a:rPr lang="pt-BR" dirty="0"/>
              <a:t>. Ela utiliza a função CALCULATE, a qual calcula uma determinada operação, para um determinado conjunto de filtros ou condições.</a:t>
            </a:r>
          </a:p>
          <a:p>
            <a:pPr algn="just"/>
            <a:r>
              <a:rPr lang="pt-BR" dirty="0"/>
              <a:t>Neste caso, utilizamos a função SUM, a qual soma toda a coluna indicada (</a:t>
            </a:r>
            <a:r>
              <a:rPr lang="pt-BR" dirty="0" err="1"/>
              <a:t>Status_num</a:t>
            </a:r>
            <a:r>
              <a:rPr lang="pt-BR" dirty="0"/>
              <a:t>, da tabela ‘</a:t>
            </a:r>
            <a:r>
              <a:rPr lang="pt-BR" dirty="0" err="1"/>
              <a:t>Dados_produção_Sheet</a:t>
            </a:r>
            <a:r>
              <a:rPr lang="pt-BR" dirty="0"/>
              <a:t>’).</a:t>
            </a:r>
          </a:p>
          <a:p>
            <a:pPr algn="just"/>
            <a:r>
              <a:rPr lang="pt-BR" dirty="0"/>
              <a:t>O filtro aplicado é o ALL: este filtro toma todos os elementos da tabela ou coluna indicada. Assim, o filtro ALL é utilizado para desconsiderar quaisquer outros filtros ou </a:t>
            </a:r>
            <a:r>
              <a:rPr lang="pt-BR" dirty="0" err="1"/>
              <a:t>slicers</a:t>
            </a:r>
            <a:r>
              <a:rPr lang="pt-BR" dirty="0"/>
              <a:t> que possam haver na visualização, e que modificariam a soma total.</a:t>
            </a:r>
          </a:p>
          <a:p>
            <a:pPr algn="just"/>
            <a:r>
              <a:rPr lang="pt-BR" dirty="0"/>
              <a:t>Assim, a fórmula acima pode ser lida como: calcule a soma do total de itens marcados como refugos, independente de quaisquer outros filtros que existam.</a:t>
            </a:r>
          </a:p>
        </p:txBody>
      </p:sp>
    </p:spTree>
    <p:extLst>
      <p:ext uri="{BB962C8B-B14F-4D97-AF65-F5344CB8AC3E}">
        <p14:creationId xmlns:p14="http://schemas.microsoft.com/office/powerpoint/2010/main" val="3621108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996440"/>
            <a:ext cx="10759439" cy="449643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Medida: porcentagem de refugos. Crie uma nova medida e digite a seguinte expressão:</a:t>
            </a:r>
          </a:p>
          <a:p>
            <a:pPr algn="just"/>
            <a:endParaRPr lang="pt-BR" dirty="0"/>
          </a:p>
          <a:p>
            <a:pPr marL="0" indent="0" algn="ctr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Porcentagem_refugos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))*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Vamos analisar esta expressão, chamada </a:t>
            </a:r>
            <a:r>
              <a:rPr lang="pt-BR" dirty="0" err="1"/>
              <a:t>Porcentagem_refugos</a:t>
            </a:r>
            <a:r>
              <a:rPr lang="pt-BR" dirty="0"/>
              <a:t>. Ela utiliza a função CALCULATE, a qual calcula uma determinada operação, para um determinado conjunto de filtros ou condições.</a:t>
            </a:r>
          </a:p>
          <a:p>
            <a:pPr algn="just"/>
            <a:r>
              <a:rPr lang="pt-BR" dirty="0"/>
              <a:t>Neste caso, utilizamos a função AVERAGE, a qual calcula o valor médio da coluna indicada (</a:t>
            </a:r>
            <a:r>
              <a:rPr lang="pt-BR" dirty="0" err="1"/>
              <a:t>Status_num</a:t>
            </a:r>
            <a:r>
              <a:rPr lang="pt-BR" dirty="0"/>
              <a:t>, da tabela ‘</a:t>
            </a:r>
            <a:r>
              <a:rPr lang="pt-BR" dirty="0" err="1"/>
              <a:t>Dados_produção_Sheet</a:t>
            </a:r>
            <a:r>
              <a:rPr lang="pt-BR" dirty="0"/>
              <a:t>’).</a:t>
            </a:r>
          </a:p>
          <a:p>
            <a:pPr algn="just"/>
            <a:r>
              <a:rPr lang="pt-BR" dirty="0"/>
              <a:t>O filtro aplicado é o ALL: este filtro toma todos os elementos da tabela ou coluna indicada. Assim, o filtro ALL é utilizado para desconsiderar quaisquer outros filtros ou </a:t>
            </a:r>
            <a:r>
              <a:rPr lang="pt-BR" dirty="0" err="1"/>
              <a:t>slicers</a:t>
            </a:r>
            <a:r>
              <a:rPr lang="pt-BR" dirty="0"/>
              <a:t> que possam haver na visualização, e que modificariam a soma total.</a:t>
            </a:r>
          </a:p>
          <a:p>
            <a:pPr algn="just"/>
            <a:r>
              <a:rPr lang="pt-BR" dirty="0"/>
              <a:t>Assim, a fórmula acima pode ser lida como: calcule a média do total de itens marcados como refugos, independente de quaisquer outros filtros que existam (isto gera uma fração entre 0 e 1). Multiplique por 100 para obter a porcentagem.</a:t>
            </a:r>
          </a:p>
        </p:txBody>
      </p:sp>
    </p:spTree>
    <p:extLst>
      <p:ext uri="{BB962C8B-B14F-4D97-AF65-F5344CB8AC3E}">
        <p14:creationId xmlns:p14="http://schemas.microsoft.com/office/powerpoint/2010/main" val="2244326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996440"/>
            <a:ext cx="10759439" cy="449643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Agora vamos criar as medidas individualmente para cada máquina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Total_refugos_maq1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'[Máquina]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Note a única diferença para a fórmula de soma anterior: substituímos o filtro ALL pelo filtro: Coluna Máquina da tabela ‘</a:t>
            </a:r>
            <a:r>
              <a:rPr lang="pt-BR" dirty="0" err="1"/>
              <a:t>Dados_produção_Sheet</a:t>
            </a:r>
            <a:r>
              <a:rPr lang="pt-BR" dirty="0"/>
              <a:t>’ = 1. Como a variável que armazena o número das máquinas é um número inteiro, este valor não deve vir entre aspas.</a:t>
            </a:r>
          </a:p>
          <a:p>
            <a:pPr algn="just"/>
            <a:r>
              <a:rPr lang="pt-BR" dirty="0"/>
              <a:t>Analogamente, as fórmulas para as outras 2 somas são:</a:t>
            </a:r>
          </a:p>
          <a:p>
            <a:pPr marL="0" indent="0" algn="ctr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Total_refugos_maq2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'[Máquina]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Total_refugos_maq3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'[Máquina]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297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996440"/>
            <a:ext cx="10759439" cy="44964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E as fórmulas das porcentagens de refugos são:</a:t>
            </a:r>
          </a:p>
          <a:p>
            <a:pPr algn="just"/>
            <a:endParaRPr lang="pt-BR" dirty="0"/>
          </a:p>
          <a:p>
            <a:pPr marL="0" indent="0" algn="ctr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Porcentagem_refugos_maq1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'[Máquina]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Porcentagem_refugos_maq2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'[Máquina]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Porcentagem_refugos_maq3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'[Máquina]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769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996440"/>
            <a:ext cx="10759439" cy="44964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Da mesma forma, o total de refugos por peça é:</a:t>
            </a:r>
          </a:p>
          <a:p>
            <a:pPr marL="0" indent="0">
              <a:buNone/>
            </a:pP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Total_refugos_A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’[Produto]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pt-BR" dirty="0"/>
              <a:t>Note que, como a variável Produto é do tipo texto, seu valor deve vir entre aspas, e a deve ser mantida a configuração de letras maiúsculas e minúsculas.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Total_refugos_B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'[Produto]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400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996440"/>
            <a:ext cx="10759439" cy="449643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 as fórmulas das porcentagens de refugos por peças são:</a:t>
            </a:r>
          </a:p>
          <a:p>
            <a:pPr marL="0" indent="0" algn="just">
              <a:buNone/>
            </a:pP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Porcentagem_refugos_A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'[Produto]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Porcentagem_refugos_B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Status_num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Dados_produção_Sheet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'[Produto]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793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visualizações das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4274821" cy="44964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Vamos agora criar telas e visualizações para as medidas anteriores. Para isso, clique com o botão direito do mouse sobre o nome da primeira tela e selecione a opção “</a:t>
            </a:r>
            <a:r>
              <a:rPr lang="pt-BR" dirty="0" err="1"/>
              <a:t>Duplicate</a:t>
            </a:r>
            <a:r>
              <a:rPr lang="pt-BR" dirty="0"/>
              <a:t> Page”.</a:t>
            </a:r>
          </a:p>
          <a:p>
            <a:pPr algn="just"/>
            <a:r>
              <a:rPr lang="pt-BR" dirty="0"/>
              <a:t>Isto irá criar uma cópia da primeira página, de modo que o </a:t>
            </a:r>
            <a:r>
              <a:rPr lang="pt-BR" dirty="0" err="1"/>
              <a:t>slicer</a:t>
            </a:r>
            <a:r>
              <a:rPr lang="pt-BR" dirty="0"/>
              <a:t> de tempo já estará formatado.</a:t>
            </a:r>
          </a:p>
          <a:p>
            <a:pPr algn="just"/>
            <a:r>
              <a:rPr lang="pt-BR" dirty="0"/>
              <a:t>Apague a matriz da primeira tela e crie 2 Cards.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201291-8973-458C-8B23-299D542A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2147887"/>
            <a:ext cx="6515100" cy="25622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122A451-069E-45B6-956D-76D4909262F9}"/>
              </a:ext>
            </a:extLst>
          </p:cNvPr>
          <p:cNvSpPr/>
          <p:nvPr/>
        </p:nvSpPr>
        <p:spPr>
          <a:xfrm>
            <a:off x="10911839" y="3435985"/>
            <a:ext cx="510541" cy="450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C47290-D262-4734-BC2F-F4B5F76BCCBD}"/>
              </a:ext>
            </a:extLst>
          </p:cNvPr>
          <p:cNvSpPr/>
          <p:nvPr/>
        </p:nvSpPr>
        <p:spPr>
          <a:xfrm flipH="1">
            <a:off x="5227317" y="1922779"/>
            <a:ext cx="4274821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67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F380D6-78EF-4D13-9B74-CCE4C073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0" y="1589405"/>
            <a:ext cx="6757672" cy="33788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visualizações das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4274821" cy="44964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Arraste a medida “</a:t>
            </a:r>
            <a:r>
              <a:rPr lang="pt-BR" dirty="0" err="1"/>
              <a:t>Porcentagem_refugos</a:t>
            </a:r>
            <a:r>
              <a:rPr lang="pt-BR" dirty="0"/>
              <a:t>” do menu lateral direito até o primeiro Card ou ao seu campo “Fields”.</a:t>
            </a:r>
          </a:p>
          <a:p>
            <a:pPr algn="just"/>
            <a:r>
              <a:rPr lang="pt-BR" dirty="0"/>
              <a:t>No segundo Card, cole a medida “</a:t>
            </a:r>
            <a:r>
              <a:rPr lang="pt-BR" dirty="0" err="1"/>
              <a:t>Total_refugos</a:t>
            </a:r>
            <a:r>
              <a:rPr lang="pt-BR" dirty="0"/>
              <a:t>”. Com isso, teremos dois painéis superiores mostrando os totais, sem a presença de nenhum filtro (como usamos o comando ALL, o </a:t>
            </a:r>
            <a:r>
              <a:rPr lang="pt-BR" dirty="0" err="1"/>
              <a:t>slicer</a:t>
            </a:r>
            <a:r>
              <a:rPr lang="pt-BR" dirty="0"/>
              <a:t> não afeta estes valores).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22A451-069E-45B6-956D-76D4909262F9}"/>
              </a:ext>
            </a:extLst>
          </p:cNvPr>
          <p:cNvSpPr/>
          <p:nvPr/>
        </p:nvSpPr>
        <p:spPr>
          <a:xfrm>
            <a:off x="8742676" y="4091305"/>
            <a:ext cx="1757684" cy="495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C47290-D262-4734-BC2F-F4B5F76BCCBD}"/>
              </a:ext>
            </a:extLst>
          </p:cNvPr>
          <p:cNvSpPr/>
          <p:nvPr/>
        </p:nvSpPr>
        <p:spPr>
          <a:xfrm flipH="1">
            <a:off x="5378762" y="1589405"/>
            <a:ext cx="2957518" cy="788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DF78488-103B-46FD-9DC8-9785279F5924}"/>
              </a:ext>
            </a:extLst>
          </p:cNvPr>
          <p:cNvSpPr/>
          <p:nvPr/>
        </p:nvSpPr>
        <p:spPr>
          <a:xfrm>
            <a:off x="10683228" y="3690938"/>
            <a:ext cx="1438284" cy="400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519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4A5675D-8A6B-4935-A762-B746D88C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20" y="1589405"/>
            <a:ext cx="6830407" cy="51466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visualizações das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4274821" cy="449643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modificar a cor do valor numérico, clique no ícone do rolo, procure por “Data </a:t>
            </a:r>
            <a:r>
              <a:rPr lang="pt-BR" dirty="0" err="1"/>
              <a:t>label</a:t>
            </a:r>
            <a:r>
              <a:rPr lang="pt-BR" dirty="0"/>
              <a:t>” e selecione uma cor na propriedade “Color”.</a:t>
            </a:r>
          </a:p>
          <a:p>
            <a:pPr algn="just"/>
            <a:r>
              <a:rPr lang="pt-BR" dirty="0"/>
              <a:t>O ícone do rolo é sempre usado para modificar a formatação de um visual no Power BI.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22A451-069E-45B6-956D-76D4909262F9}"/>
              </a:ext>
            </a:extLst>
          </p:cNvPr>
          <p:cNvSpPr/>
          <p:nvPr/>
        </p:nvSpPr>
        <p:spPr>
          <a:xfrm>
            <a:off x="9319260" y="5313578"/>
            <a:ext cx="1912619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C47290-D262-4734-BC2F-F4B5F76BCCBD}"/>
              </a:ext>
            </a:extLst>
          </p:cNvPr>
          <p:cNvSpPr/>
          <p:nvPr/>
        </p:nvSpPr>
        <p:spPr>
          <a:xfrm flipH="1">
            <a:off x="6781800" y="1589405"/>
            <a:ext cx="2057400" cy="788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DF78488-103B-46FD-9DC8-9785279F5924}"/>
              </a:ext>
            </a:extLst>
          </p:cNvPr>
          <p:cNvSpPr/>
          <p:nvPr/>
        </p:nvSpPr>
        <p:spPr>
          <a:xfrm>
            <a:off x="10195548" y="4387056"/>
            <a:ext cx="655332" cy="495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6380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visualizações das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10843261" cy="4802187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Crie um gráfico de área (“Area </a:t>
            </a:r>
            <a:r>
              <a:rPr lang="pt-BR" dirty="0" err="1"/>
              <a:t>chart</a:t>
            </a:r>
            <a:r>
              <a:rPr lang="pt-BR" dirty="0"/>
              <a:t>”) e arraste o campo “Data e Hora” da tabela de dados de produção.</a:t>
            </a:r>
          </a:p>
          <a:p>
            <a:pPr algn="just"/>
            <a:r>
              <a:rPr lang="pt-BR" dirty="0"/>
              <a:t>Remova os campos “Year” e “</a:t>
            </a:r>
            <a:r>
              <a:rPr lang="pt-BR" dirty="0" err="1"/>
              <a:t>Quarter</a:t>
            </a:r>
            <a:r>
              <a:rPr lang="pt-BR" dirty="0"/>
              <a:t>”, de modo que restem apenas os campos “</a:t>
            </a:r>
            <a:r>
              <a:rPr lang="pt-BR" dirty="0" err="1"/>
              <a:t>Month</a:t>
            </a:r>
            <a:r>
              <a:rPr lang="pt-BR" dirty="0"/>
              <a:t>” e “Day”. Isso porque todos os dados se referem ao mesmo ano.</a:t>
            </a:r>
          </a:p>
          <a:p>
            <a:pPr algn="just"/>
            <a:r>
              <a:rPr lang="pt-BR" dirty="0"/>
              <a:t>Note que, como as medidas foram associadas à tabela de dados de produção, o Power BI fará a correspondência automática entre a data e a medida apenas para aquela data (exceto medidas calculadas com o filtro ALL);</a:t>
            </a:r>
          </a:p>
          <a:p>
            <a:pPr algn="just"/>
            <a:r>
              <a:rPr lang="pt-BR" dirty="0"/>
              <a:t>Como o </a:t>
            </a:r>
            <a:r>
              <a:rPr lang="pt-BR" dirty="0" err="1"/>
              <a:t>slicer</a:t>
            </a:r>
            <a:r>
              <a:rPr lang="pt-BR" dirty="0"/>
              <a:t> também foi associado à coluna Data e Hora desta tabela, basta arrastar a barra de </a:t>
            </a:r>
            <a:r>
              <a:rPr lang="pt-BR" dirty="0" err="1"/>
              <a:t>slider</a:t>
            </a:r>
            <a:r>
              <a:rPr lang="pt-BR" dirty="0"/>
              <a:t> para que as medidas sejam recalculadas apenas para o intervalo de tempo selecionado (isto não é válido para medidas com o filtro ALL, como visto).</a:t>
            </a:r>
          </a:p>
        </p:txBody>
      </p:sp>
    </p:spTree>
    <p:extLst>
      <p:ext uri="{BB962C8B-B14F-4D97-AF65-F5344CB8AC3E}">
        <p14:creationId xmlns:p14="http://schemas.microsoft.com/office/powerpoint/2010/main" val="113269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Quando associamos uma base de dados ao Power BI, um problema comum é a diferença de endereços entre as máquinas.</a:t>
            </a:r>
          </a:p>
          <a:p>
            <a:pPr algn="just"/>
            <a:r>
              <a:rPr lang="pt-BR" dirty="0"/>
              <a:t>Se você associar uma pasta ou arquivo no diretório Meus Documentos do Windows e outro usuário tentar acessar o Power Query, será mostrada uma mensagem de erro, a não ser que o nome dos dois usuários seja o mesmo e que ambos possuam os mesmos endereços de arquivos.</a:t>
            </a:r>
          </a:p>
          <a:p>
            <a:pPr algn="just"/>
            <a:r>
              <a:rPr lang="pt-BR" dirty="0"/>
              <a:t>Uma forma de resolver este problema é criando uma pasta diretamente no diretório C:\ - não haverá informações de usuário nem particularidades da máquina, de modo que basta que cada usuário do dashboard possua a pasta de mesmo nome neste diretório para que possa recarregar as informações.</a:t>
            </a:r>
          </a:p>
          <a:p>
            <a:pPr algn="just"/>
            <a:r>
              <a:rPr lang="pt-BR" dirty="0"/>
              <a:t>Neste exemplo, criamos uma pasta de endereço: C:\exemplo_pbi</a:t>
            </a:r>
          </a:p>
        </p:txBody>
      </p:sp>
    </p:spTree>
    <p:extLst>
      <p:ext uri="{BB962C8B-B14F-4D97-AF65-F5344CB8AC3E}">
        <p14:creationId xmlns:p14="http://schemas.microsoft.com/office/powerpoint/2010/main" val="22205066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8BCF9A9-0D5D-4267-B53C-BF9F5C21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023937"/>
            <a:ext cx="12172950" cy="48101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122A451-069E-45B6-956D-76D4909262F9}"/>
              </a:ext>
            </a:extLst>
          </p:cNvPr>
          <p:cNvSpPr/>
          <p:nvPr/>
        </p:nvSpPr>
        <p:spPr>
          <a:xfrm>
            <a:off x="7907643" y="4191000"/>
            <a:ext cx="2287905" cy="1501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C47290-D262-4734-BC2F-F4B5F76BCCBD}"/>
              </a:ext>
            </a:extLst>
          </p:cNvPr>
          <p:cNvSpPr/>
          <p:nvPr/>
        </p:nvSpPr>
        <p:spPr>
          <a:xfrm flipH="1">
            <a:off x="8260080" y="1797683"/>
            <a:ext cx="457200" cy="601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DF78488-103B-46FD-9DC8-9785279F5924}"/>
              </a:ext>
            </a:extLst>
          </p:cNvPr>
          <p:cNvSpPr/>
          <p:nvPr/>
        </p:nvSpPr>
        <p:spPr>
          <a:xfrm>
            <a:off x="10363187" y="2004853"/>
            <a:ext cx="1645933" cy="601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056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visualizações das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10843261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Arraste e cole, em sequência, do menu lateral esquerdo para o campo </a:t>
            </a:r>
            <a:r>
              <a:rPr lang="pt-BR" dirty="0" err="1"/>
              <a:t>Values</a:t>
            </a:r>
            <a:r>
              <a:rPr lang="pt-BR" dirty="0"/>
              <a:t> as medidas: Total_refugos_maq1, Total_refugos_maq2, e Total_refugos_maq3.</a:t>
            </a:r>
          </a:p>
          <a:p>
            <a:pPr algn="just"/>
            <a:r>
              <a:rPr lang="pt-BR" dirty="0"/>
              <a:t>Isto fará com que seja gerado um gráfico contendo 3 regiões: cada uma conterá o total de refugos de uma das 3 máquinas para uma determinada data (ou seja, a medida calculada para cada data, sendo que os limites inferior e superior de data são definidos pela barra de rolagem do </a:t>
            </a:r>
            <a:r>
              <a:rPr lang="pt-BR" dirty="0" err="1"/>
              <a:t>slicer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47832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4D1753-19CE-4671-B134-AB74B0DB1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8" y="2129552"/>
            <a:ext cx="11832842" cy="458009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122A451-069E-45B6-956D-76D4909262F9}"/>
              </a:ext>
            </a:extLst>
          </p:cNvPr>
          <p:cNvSpPr/>
          <p:nvPr/>
        </p:nvSpPr>
        <p:spPr>
          <a:xfrm>
            <a:off x="9377285" y="5029201"/>
            <a:ext cx="2638437" cy="1680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C47290-D262-4734-BC2F-F4B5F76BCCBD}"/>
              </a:ext>
            </a:extLst>
          </p:cNvPr>
          <p:cNvSpPr/>
          <p:nvPr/>
        </p:nvSpPr>
        <p:spPr>
          <a:xfrm flipH="1">
            <a:off x="5791200" y="1995803"/>
            <a:ext cx="548640" cy="473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E3A6A90-7E5B-4D33-B441-1AD48946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274320"/>
            <a:ext cx="10843261" cy="62185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Note que o gráfico é gerado no nível mais alto (mês). Para fazer “</a:t>
            </a:r>
            <a:r>
              <a:rPr lang="pt-BR" dirty="0" err="1"/>
              <a:t>drill</a:t>
            </a:r>
            <a:r>
              <a:rPr lang="pt-BR" dirty="0"/>
              <a:t> </a:t>
            </a:r>
            <a:r>
              <a:rPr lang="pt-BR" dirty="0" err="1"/>
              <a:t>down</a:t>
            </a:r>
            <a:r>
              <a:rPr lang="pt-BR" dirty="0"/>
              <a:t>” para o nível imediatamente abaixo (dia) clique na seta que se </a:t>
            </a:r>
            <a:r>
              <a:rPr lang="pt-BR" dirty="0" err="1"/>
              <a:t>dividie</a:t>
            </a:r>
            <a:r>
              <a:rPr lang="pt-BR" dirty="0"/>
              <a:t> em duas.</a:t>
            </a:r>
          </a:p>
          <a:p>
            <a:pPr algn="just"/>
            <a:r>
              <a:rPr lang="pt-BR" dirty="0"/>
              <a:t>A seta para cima retorna ao nível superior (pode haver mais níveis).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66F2727-2309-4D94-ABCF-B206F10F9A67}"/>
              </a:ext>
            </a:extLst>
          </p:cNvPr>
          <p:cNvSpPr/>
          <p:nvPr/>
        </p:nvSpPr>
        <p:spPr>
          <a:xfrm flipH="1">
            <a:off x="7040880" y="1995802"/>
            <a:ext cx="548640" cy="473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9CC554-1E0A-40E3-BCAE-CCEF7802B9F2}"/>
              </a:ext>
            </a:extLst>
          </p:cNvPr>
          <p:cNvSpPr/>
          <p:nvPr/>
        </p:nvSpPr>
        <p:spPr>
          <a:xfrm>
            <a:off x="4053840" y="3655576"/>
            <a:ext cx="1274883" cy="733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8529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EF90EF1-8A15-4947-8713-13FA06BA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90" y="1465383"/>
            <a:ext cx="10774390" cy="2734826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E3A6A90-7E5B-4D33-B441-1AD48946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636390"/>
            <a:ext cx="10843261" cy="585648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gráfico por dias mostra uma série vermelha (total de refugos da máquina 3) consideravelmente superior às séries das demais máquinas.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Copie e cole o este gráfico para preencher a região vazia restante da tela.</a:t>
            </a:r>
          </a:p>
          <a:p>
            <a:pPr algn="just"/>
            <a:r>
              <a:rPr lang="pt-BR" dirty="0"/>
              <a:t>No campo </a:t>
            </a:r>
            <a:r>
              <a:rPr lang="pt-BR" dirty="0" err="1"/>
              <a:t>Values</a:t>
            </a:r>
            <a:r>
              <a:rPr lang="pt-BR" dirty="0"/>
              <a:t>, substitua os totais por máquina pelas medidas por produto (</a:t>
            </a:r>
            <a:r>
              <a:rPr lang="pt-BR" dirty="0" err="1"/>
              <a:t>Total_refugos_A</a:t>
            </a:r>
            <a:r>
              <a:rPr lang="pt-BR" dirty="0"/>
              <a:t> e </a:t>
            </a:r>
            <a:r>
              <a:rPr lang="pt-BR" dirty="0" err="1"/>
              <a:t>Total_refugos_B</a:t>
            </a:r>
            <a:r>
              <a:rPr lang="pt-BR" dirty="0"/>
              <a:t>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9CC554-1E0A-40E3-BCAE-CCEF7802B9F2}"/>
              </a:ext>
            </a:extLst>
          </p:cNvPr>
          <p:cNvSpPr/>
          <p:nvPr/>
        </p:nvSpPr>
        <p:spPr>
          <a:xfrm>
            <a:off x="3185161" y="1980562"/>
            <a:ext cx="1188720" cy="473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6ED0848-7C9A-46A8-B8DB-4E9E4B252B8C}"/>
              </a:ext>
            </a:extLst>
          </p:cNvPr>
          <p:cNvCxnSpPr>
            <a:cxnSpLocks/>
          </p:cNvCxnSpPr>
          <p:nvPr/>
        </p:nvCxnSpPr>
        <p:spPr>
          <a:xfrm>
            <a:off x="4373881" y="2167409"/>
            <a:ext cx="921728" cy="373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8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60BE8C-A8CC-40A2-9B50-4A56B06E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2" y="1980562"/>
            <a:ext cx="11723934" cy="2606993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E3A6A90-7E5B-4D33-B441-1AD48946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636390"/>
            <a:ext cx="10843261" cy="585648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gráfico obtido mostra que o Produto B corresponde a um valor total de refugos maior: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9CC554-1E0A-40E3-BCAE-CCEF7802B9F2}"/>
              </a:ext>
            </a:extLst>
          </p:cNvPr>
          <p:cNvSpPr/>
          <p:nvPr/>
        </p:nvSpPr>
        <p:spPr>
          <a:xfrm>
            <a:off x="1383030" y="2197888"/>
            <a:ext cx="1188720" cy="473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6ED0848-7C9A-46A8-B8DB-4E9E4B252B8C}"/>
              </a:ext>
            </a:extLst>
          </p:cNvPr>
          <p:cNvCxnSpPr>
            <a:cxnSpLocks/>
          </p:cNvCxnSpPr>
          <p:nvPr/>
        </p:nvCxnSpPr>
        <p:spPr>
          <a:xfrm>
            <a:off x="2571750" y="2701441"/>
            <a:ext cx="921728" cy="373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504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D432B8E-DCB0-4719-BEC5-9C5C23B2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-32765"/>
            <a:ext cx="11800611" cy="68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48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Criando visualizações das medidas em DAX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10843261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Vamos agora criar as visualizações correspondentes, em termos de porcentagem de refugos.</a:t>
            </a:r>
          </a:p>
          <a:p>
            <a:pPr algn="just"/>
            <a:r>
              <a:rPr lang="pt-BR" dirty="0"/>
              <a:t>Note que esta análise complementa a anterior: se analisarmos apenas o total de refugos, uma máquina pode resultar em número maior apenas por ter processado mais peças.</a:t>
            </a:r>
          </a:p>
          <a:p>
            <a:pPr algn="just"/>
            <a:r>
              <a:rPr lang="pt-BR" dirty="0"/>
              <a:t>Da mesma forma, caso haja muito mais de um produto do que outro, isto pode causar um número maior de refugos.</a:t>
            </a:r>
          </a:p>
          <a:p>
            <a:pPr algn="just"/>
            <a:r>
              <a:rPr lang="pt-BR" dirty="0"/>
              <a:t>Assim, duplique a página anterior. No gráfico superior, substitua o campo </a:t>
            </a:r>
            <a:r>
              <a:rPr lang="pt-BR" dirty="0" err="1"/>
              <a:t>Values</a:t>
            </a:r>
            <a:r>
              <a:rPr lang="pt-BR" dirty="0"/>
              <a:t> pelos valores de Porcentagem correspondentes a cada uma das 3 máquinas (ou seja, pelas medidas Porcentagem_refugos_maq1, Porcentagem_refugos_maq2 e Porcentagem_refugos_maq3).</a:t>
            </a:r>
          </a:p>
        </p:txBody>
      </p:sp>
    </p:spTree>
    <p:extLst>
      <p:ext uri="{BB962C8B-B14F-4D97-AF65-F5344CB8AC3E}">
        <p14:creationId xmlns:p14="http://schemas.microsoft.com/office/powerpoint/2010/main" val="4237130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FF98E2-BD53-40B4-8862-ABB7E7BD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212899"/>
            <a:ext cx="11872081" cy="244470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E3A6A90-7E5B-4D33-B441-1AD48946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636390"/>
            <a:ext cx="10843261" cy="585648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mostra outra tendência: a máquina com maior taxa de refugo é a 2.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Porém a taxa de refugo da máquina 3 cresce nos 3 primeiros dias até alcançar a máquina 2, e as duas mantêm taxas aproximadamente iguais.</a:t>
            </a:r>
          </a:p>
          <a:p>
            <a:pPr algn="just"/>
            <a:r>
              <a:rPr lang="pt-BR" dirty="0"/>
              <a:t>A máquina 1 apresenta tanto valores totais de refugo mais baixos que a máquina 3, quanto as menores taxas de refugo das 3 máquinas (exceto no primeiro dia, quando sua taxa foi levemente superior à da máquina 3).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9CC554-1E0A-40E3-BCAE-CCEF7802B9F2}"/>
              </a:ext>
            </a:extLst>
          </p:cNvPr>
          <p:cNvSpPr/>
          <p:nvPr/>
        </p:nvSpPr>
        <p:spPr>
          <a:xfrm>
            <a:off x="1977390" y="1397470"/>
            <a:ext cx="308610" cy="492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6ED0848-7C9A-46A8-B8DB-4E9E4B252B8C}"/>
              </a:ext>
            </a:extLst>
          </p:cNvPr>
          <p:cNvCxnSpPr>
            <a:cxnSpLocks/>
          </p:cNvCxnSpPr>
          <p:nvPr/>
        </p:nvCxnSpPr>
        <p:spPr>
          <a:xfrm>
            <a:off x="4067175" y="1763870"/>
            <a:ext cx="2425065" cy="263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2A6D93-953A-49C0-BCB5-6A8A2D9B1233}"/>
              </a:ext>
            </a:extLst>
          </p:cNvPr>
          <p:cNvSpPr/>
          <p:nvPr/>
        </p:nvSpPr>
        <p:spPr>
          <a:xfrm>
            <a:off x="3758565" y="1508760"/>
            <a:ext cx="30861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AA8B25E-D404-4D6C-9EC9-B0C51661155A}"/>
              </a:ext>
            </a:extLst>
          </p:cNvPr>
          <p:cNvCxnSpPr>
            <a:cxnSpLocks/>
          </p:cNvCxnSpPr>
          <p:nvPr/>
        </p:nvCxnSpPr>
        <p:spPr>
          <a:xfrm>
            <a:off x="2286000" y="1744980"/>
            <a:ext cx="1021080" cy="14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58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716D09-7DC1-4CE4-B955-ED49DC98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169"/>
            <a:ext cx="12099347" cy="271272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E3A6A90-7E5B-4D33-B441-1AD48946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636390"/>
            <a:ext cx="10843261" cy="585648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Já o outro gráfico mostra que, além de corresponder ao maior valor total, o Produto B corresponde às maiores taxas de refugos: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9CC554-1E0A-40E3-BCAE-CCEF7802B9F2}"/>
              </a:ext>
            </a:extLst>
          </p:cNvPr>
          <p:cNvSpPr/>
          <p:nvPr/>
        </p:nvSpPr>
        <p:spPr>
          <a:xfrm>
            <a:off x="1611630" y="2335049"/>
            <a:ext cx="1558290" cy="373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6ED0848-7C9A-46A8-B8DB-4E9E4B252B8C}"/>
              </a:ext>
            </a:extLst>
          </p:cNvPr>
          <p:cNvCxnSpPr>
            <a:cxnSpLocks/>
          </p:cNvCxnSpPr>
          <p:nvPr/>
        </p:nvCxnSpPr>
        <p:spPr>
          <a:xfrm>
            <a:off x="3169920" y="2574929"/>
            <a:ext cx="921728" cy="373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80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727AFB-A96C-4506-B875-4A0030CF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449" y="0"/>
            <a:ext cx="12230449" cy="68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Associar pasta com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46383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Clique em </a:t>
            </a:r>
            <a:r>
              <a:rPr lang="pt-BR" dirty="0" err="1"/>
              <a:t>Get</a:t>
            </a:r>
            <a:r>
              <a:rPr lang="pt-BR" dirty="0"/>
              <a:t> data – File – Folder e forneça o endereço C:\exemplo_pbi. </a:t>
            </a:r>
          </a:p>
          <a:p>
            <a:pPr algn="just"/>
            <a:r>
              <a:rPr lang="pt-BR" dirty="0"/>
              <a:t>Clique em Connect.</a:t>
            </a:r>
          </a:p>
          <a:p>
            <a:pPr algn="just"/>
            <a:r>
              <a:rPr lang="pt-BR" dirty="0"/>
              <a:t>Certifique-se de que sua base de dados está salva nesta pasta e clique em “</a:t>
            </a:r>
            <a:r>
              <a:rPr lang="pt-BR" dirty="0" err="1"/>
              <a:t>Transform</a:t>
            </a:r>
            <a:r>
              <a:rPr lang="pt-BR" dirty="0"/>
              <a:t> Data”.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F228BD-3EA4-481D-9CD3-E6483BD1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06" y="1361971"/>
            <a:ext cx="4362993" cy="136510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2AE2B12-6298-4D80-A1DA-46E95007682C}"/>
              </a:ext>
            </a:extLst>
          </p:cNvPr>
          <p:cNvSpPr/>
          <p:nvPr/>
        </p:nvSpPr>
        <p:spPr>
          <a:xfrm>
            <a:off x="8372613" y="1920240"/>
            <a:ext cx="379502" cy="767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30FF87-2BA4-4570-AAD9-59915B6C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07" y="2727079"/>
            <a:ext cx="4362993" cy="409282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A4D6A7D-03ED-40C5-9358-971777CDCAAE}"/>
              </a:ext>
            </a:extLst>
          </p:cNvPr>
          <p:cNvSpPr/>
          <p:nvPr/>
        </p:nvSpPr>
        <p:spPr>
          <a:xfrm>
            <a:off x="7164299" y="3622548"/>
            <a:ext cx="379502" cy="307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9F6C213-0403-400D-B54A-7FD075C2BF84}"/>
              </a:ext>
            </a:extLst>
          </p:cNvPr>
          <p:cNvSpPr/>
          <p:nvPr/>
        </p:nvSpPr>
        <p:spPr>
          <a:xfrm>
            <a:off x="8529707" y="4221263"/>
            <a:ext cx="636063" cy="328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F3EADB2-BC27-4304-9E70-962B06D12C47}"/>
              </a:ext>
            </a:extLst>
          </p:cNvPr>
          <p:cNvSpPr/>
          <p:nvPr/>
        </p:nvSpPr>
        <p:spPr>
          <a:xfrm>
            <a:off x="9999279" y="6409292"/>
            <a:ext cx="636063" cy="328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9334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Conclusões desta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10843261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máquinas resultaram um total de 1431 refugos.</a:t>
            </a:r>
          </a:p>
          <a:p>
            <a:pPr algn="just"/>
            <a:r>
              <a:rPr lang="pt-BR" dirty="0"/>
              <a:t>Isto corresponde a uma taxa média de 22,93% dos itens marcados como refugo.</a:t>
            </a:r>
          </a:p>
          <a:p>
            <a:pPr algn="just"/>
            <a:r>
              <a:rPr lang="pt-BR" dirty="0"/>
              <a:t>Os esforços de melhoria devem ser focados no produto “B”, o qual corresponde a um número e a uma porcentagem maior de refugos.</a:t>
            </a:r>
          </a:p>
          <a:p>
            <a:pPr algn="just"/>
            <a:r>
              <a:rPr lang="pt-BR" dirty="0"/>
              <a:t>As máquinas 3 e 2 devem ser o foco de análises em termos de máquinas.</a:t>
            </a:r>
          </a:p>
        </p:txBody>
      </p:sp>
    </p:spTree>
    <p:extLst>
      <p:ext uri="{BB962C8B-B14F-4D97-AF65-F5344CB8AC3E}">
        <p14:creationId xmlns:p14="http://schemas.microsoft.com/office/powerpoint/2010/main" val="4404847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Refinando a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10843261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Para criar uma ordem de prioridade, podemos usar a chamada análise de componentes principais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, PCA).</a:t>
            </a:r>
          </a:p>
          <a:p>
            <a:pPr algn="just"/>
            <a:r>
              <a:rPr lang="pt-BR" dirty="0"/>
              <a:t>O Power BI é capaz de realizar a PCA por meio de algoritmos </a:t>
            </a:r>
            <a:r>
              <a:rPr lang="pt-BR" dirty="0" err="1"/>
              <a:t>Machine</a:t>
            </a:r>
            <a:r>
              <a:rPr lang="pt-BR" dirty="0"/>
              <a:t> Learning simples: regressões lineares para variáveis contínuas, e regressões logísticas para variáveis classificatórias.</a:t>
            </a:r>
          </a:p>
          <a:p>
            <a:pPr algn="just"/>
            <a:r>
              <a:rPr lang="pt-BR" dirty="0"/>
              <a:t>O Power BI fornece dois visuais capazes de realizar etapas complementares da PCA:</a:t>
            </a:r>
          </a:p>
          <a:p>
            <a:pPr lvl="1" algn="just"/>
            <a:r>
              <a:rPr lang="pt-BR" dirty="0"/>
              <a:t>Key influencers: verifica se um determinado fator é de fato influenciador da resposta, e ordena os fatores em ordem de importância;</a:t>
            </a:r>
          </a:p>
          <a:p>
            <a:pPr lvl="1" algn="just"/>
            <a:r>
              <a:rPr lang="pt-BR" dirty="0" err="1"/>
              <a:t>Decomposition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: com base em uma ordem de prioridade das variáveis (definida, por exemplo, no Key influencers), cria uma árvore de importância relativa dos valores possíveis, permitindo criar a ordem de priorização das melhorias.</a:t>
            </a:r>
          </a:p>
        </p:txBody>
      </p:sp>
    </p:spTree>
    <p:extLst>
      <p:ext uri="{BB962C8B-B14F-4D97-AF65-F5344CB8AC3E}">
        <p14:creationId xmlns:p14="http://schemas.microsoft.com/office/powerpoint/2010/main" val="14623145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Key influencers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4168141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 err="1"/>
              <a:t>Analyze</a:t>
            </a:r>
            <a:r>
              <a:rPr lang="pt-BR" dirty="0"/>
              <a:t>: </a:t>
            </a:r>
            <a:r>
              <a:rPr lang="pt-BR" dirty="0" err="1"/>
              <a:t>Status_num</a:t>
            </a:r>
            <a:r>
              <a:rPr lang="pt-BR" dirty="0"/>
              <a:t> (variável numérica binária);</a:t>
            </a:r>
          </a:p>
          <a:p>
            <a:pPr algn="just"/>
            <a:r>
              <a:rPr lang="pt-BR" dirty="0" err="1"/>
              <a:t>Explain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: Máquina; Produto.</a:t>
            </a:r>
          </a:p>
          <a:p>
            <a:pPr algn="just"/>
            <a:r>
              <a:rPr lang="pt-BR" dirty="0"/>
              <a:t>Resultado: o fator mais importante é o Produto. Logo, a ordem da </a:t>
            </a:r>
            <a:r>
              <a:rPr lang="pt-BR" dirty="0" err="1"/>
              <a:t>Decomposition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deve ser Produto; Máquina.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BB801E-9C03-4B52-9DF9-1B339709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4382352"/>
            <a:ext cx="2457449" cy="20178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9AB4B2-A02D-497F-8E58-DE2CCE84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1" y="1690688"/>
            <a:ext cx="4065269" cy="464296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C3A4ACD-A3BA-4547-BB10-9E3DEAD369F4}"/>
              </a:ext>
            </a:extLst>
          </p:cNvPr>
          <p:cNvSpPr/>
          <p:nvPr/>
        </p:nvSpPr>
        <p:spPr>
          <a:xfrm>
            <a:off x="7920990" y="2642551"/>
            <a:ext cx="2137409" cy="373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6D7FB8-BC4C-4950-8726-A6321A66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778001"/>
            <a:ext cx="2038350" cy="24765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CC80967-48BA-41F5-8AAD-13096A76C5C7}"/>
              </a:ext>
            </a:extLst>
          </p:cNvPr>
          <p:cNvSpPr/>
          <p:nvPr/>
        </p:nvSpPr>
        <p:spPr>
          <a:xfrm>
            <a:off x="7021831" y="3345870"/>
            <a:ext cx="426720" cy="418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8024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7FE9BD4-FEA9-4046-9840-8D6BA1C7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9" y="1620519"/>
            <a:ext cx="4281201" cy="23042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 err="1"/>
              <a:t>Decomposition</a:t>
            </a:r>
            <a:r>
              <a:rPr lang="pt-BR" sz="4400" dirty="0"/>
              <a:t> </a:t>
            </a:r>
            <a:r>
              <a:rPr lang="pt-BR" sz="4400" dirty="0" err="1"/>
              <a:t>tree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4168141" cy="4802187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err="1"/>
              <a:t>Analyze</a:t>
            </a:r>
            <a:r>
              <a:rPr lang="pt-BR" dirty="0"/>
              <a:t>: </a:t>
            </a:r>
            <a:r>
              <a:rPr lang="pt-BR" dirty="0" err="1"/>
              <a:t>Status_num</a:t>
            </a:r>
            <a:r>
              <a:rPr lang="pt-BR" dirty="0"/>
              <a:t> (variável numérica binária);</a:t>
            </a:r>
          </a:p>
          <a:p>
            <a:pPr algn="just"/>
            <a:r>
              <a:rPr lang="pt-BR" dirty="0" err="1"/>
              <a:t>Explain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: Produto; Máquina.</a:t>
            </a:r>
          </a:p>
          <a:p>
            <a:pPr algn="just"/>
            <a:r>
              <a:rPr lang="pt-BR" dirty="0"/>
              <a:t>Resultado: Prioridade – Produto “B”. Dentro do produto “B”, a ordem de prioridade é: Máquina 3 &gt; Máquina 2 &gt; Máquina 1.</a:t>
            </a:r>
          </a:p>
          <a:p>
            <a:pPr algn="just"/>
            <a:r>
              <a:rPr lang="pt-BR" dirty="0"/>
              <a:t> No Produto “A” a ordem é Máquina 1 &gt; Máquina 3.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3A4ACD-A3BA-4547-BB10-9E3DEAD369F4}"/>
              </a:ext>
            </a:extLst>
          </p:cNvPr>
          <p:cNvSpPr/>
          <p:nvPr/>
        </p:nvSpPr>
        <p:spPr>
          <a:xfrm>
            <a:off x="9144000" y="2398946"/>
            <a:ext cx="1173479" cy="664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6D7FB8-BC4C-4950-8726-A6321A66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778001"/>
            <a:ext cx="2038350" cy="24765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CC80967-48BA-41F5-8AAD-13096A76C5C7}"/>
              </a:ext>
            </a:extLst>
          </p:cNvPr>
          <p:cNvSpPr/>
          <p:nvPr/>
        </p:nvSpPr>
        <p:spPr>
          <a:xfrm>
            <a:off x="5410200" y="3657600"/>
            <a:ext cx="350520" cy="354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4E1D363-6040-4E38-A758-811B308AC81A}"/>
              </a:ext>
            </a:extLst>
          </p:cNvPr>
          <p:cNvSpPr/>
          <p:nvPr/>
        </p:nvSpPr>
        <p:spPr>
          <a:xfrm>
            <a:off x="10391773" y="1445853"/>
            <a:ext cx="1757076" cy="2304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EB432DB-A707-4AF7-9793-67FF78D94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527" y="4633032"/>
            <a:ext cx="3908773" cy="1861908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8D46B10-F3BF-45E7-A77A-30FA1D5FFA7C}"/>
              </a:ext>
            </a:extLst>
          </p:cNvPr>
          <p:cNvSpPr/>
          <p:nvPr/>
        </p:nvSpPr>
        <p:spPr>
          <a:xfrm>
            <a:off x="10543843" y="5005502"/>
            <a:ext cx="1395457" cy="1561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744571E-3B24-48DF-B736-9CE063368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714" y="4618615"/>
            <a:ext cx="2327385" cy="18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61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BDF37A65-FA14-4B33-84B7-1AC7E790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2"/>
            <a:ext cx="12192000" cy="68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600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Uma última análise... (sobre o refugo)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10843261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Note que nesta etapa das visualizações, focamos nossa análise sobre os refugos, mas poderíamos também visualizar e calcular medidas derivadas das outras variáveis, como comprimento, espessura, lote, etc.</a:t>
            </a:r>
          </a:p>
          <a:p>
            <a:pPr algn="just"/>
            <a:r>
              <a:rPr lang="pt-BR" dirty="0"/>
              <a:t>Agora que definimos uma ordem de priorização de produtos e máquinas, uma última análise interessante consiste em verificar se existe alguma hora do dia na qual são gerados mais refugos.</a:t>
            </a:r>
          </a:p>
          <a:p>
            <a:pPr algn="just"/>
            <a:r>
              <a:rPr lang="pt-BR" dirty="0"/>
              <a:t>Para tal, precisamos criar uma coluna Hora, a qual extraia apenas o valor de hora do </a:t>
            </a:r>
            <a:r>
              <a:rPr lang="pt-BR" dirty="0" err="1"/>
              <a:t>timestamp</a:t>
            </a:r>
            <a:r>
              <a:rPr lang="pt-BR" dirty="0"/>
              <a:t> “Data e Hora”.</a:t>
            </a:r>
          </a:p>
          <a:p>
            <a:pPr algn="just"/>
            <a:r>
              <a:rPr lang="pt-BR" dirty="0"/>
              <a:t>Isto pode ser feito no Power Query ou diretamente no ambiente do Power BI utilizando DAX (opção “New </a:t>
            </a:r>
            <a:r>
              <a:rPr lang="pt-BR" dirty="0" err="1"/>
              <a:t>column</a:t>
            </a:r>
            <a:r>
              <a:rPr lang="pt-BR" dirty="0"/>
              <a:t>”, ao invés de “New </a:t>
            </a:r>
            <a:r>
              <a:rPr lang="pt-BR" dirty="0" err="1"/>
              <a:t>measure</a:t>
            </a:r>
            <a:r>
              <a:rPr lang="pt-BR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36111408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Uma última análise... (sobre o refugo)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4046221" cy="48021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O assistente manual do Power Query permite fazer isso de forma bastante simples, sem utilizar código M (este código será gerado automaticamente à medida que você acrescentar etapas):</a:t>
            </a:r>
          </a:p>
          <a:p>
            <a:pPr algn="just"/>
            <a:r>
              <a:rPr lang="pt-BR" dirty="0"/>
              <a:t>No ambiente do Power Query, vá à tabela </a:t>
            </a:r>
            <a:r>
              <a:rPr lang="pt-BR" dirty="0" err="1"/>
              <a:t>Dados_produção_Sheet</a:t>
            </a:r>
            <a:r>
              <a:rPr lang="pt-BR" dirty="0"/>
              <a:t> e clique sobre o cabeçalho da coluna “Data e Hora” para selecionar a variável de onde a hora será extraída: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90F5FD-373D-4AB1-BAFC-CC55E122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209" y="1950720"/>
            <a:ext cx="6889376" cy="401478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465180F-7538-4FD4-A63F-F09137242EF8}"/>
              </a:ext>
            </a:extLst>
          </p:cNvPr>
          <p:cNvSpPr/>
          <p:nvPr/>
        </p:nvSpPr>
        <p:spPr>
          <a:xfrm>
            <a:off x="10208229" y="2276872"/>
            <a:ext cx="1757076" cy="3834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53F3DC5-59FB-405F-B0E0-DC09C340ECC9}"/>
              </a:ext>
            </a:extLst>
          </p:cNvPr>
          <p:cNvSpPr/>
          <p:nvPr/>
        </p:nvSpPr>
        <p:spPr>
          <a:xfrm>
            <a:off x="4984488" y="2849880"/>
            <a:ext cx="1757075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1702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93E86A8-59E9-4FF0-88C0-A326B608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7" y="3977006"/>
            <a:ext cx="11313382" cy="18910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Uma última análise... (sobre o refugo)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" y="1690688"/>
            <a:ext cx="10929734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 menu superior, vá em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e clique no botão “Time”, o qual estará acessível porque você selecionou uma coluna de tempo e data.</a:t>
            </a:r>
          </a:p>
          <a:p>
            <a:pPr algn="just"/>
            <a:r>
              <a:rPr lang="pt-BR" dirty="0"/>
              <a:t>Ao clicar em “Time”, selecione “Hour” para expandir o menu, e clique em “Hour” no último submenu expandido.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65180F-7538-4FD4-A63F-F09137242EF8}"/>
              </a:ext>
            </a:extLst>
          </p:cNvPr>
          <p:cNvSpPr/>
          <p:nvPr/>
        </p:nvSpPr>
        <p:spPr>
          <a:xfrm>
            <a:off x="10561320" y="4617720"/>
            <a:ext cx="51816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53F3DC5-59FB-405F-B0E0-DC09C340ECC9}"/>
              </a:ext>
            </a:extLst>
          </p:cNvPr>
          <p:cNvSpPr/>
          <p:nvPr/>
        </p:nvSpPr>
        <p:spPr>
          <a:xfrm>
            <a:off x="3058765" y="4313872"/>
            <a:ext cx="111699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38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E4EC6C8-E5A5-42CB-816A-36F24666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9" y="2149792"/>
            <a:ext cx="6337848" cy="32118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Uma última análise... (sobre o refugo)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690688"/>
            <a:ext cx="5023574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 isso, teremos uma coluna com números inteiros contendo apenas a hora na qual é feito o registro (coluna “Hour”, que você pode renomear).</a:t>
            </a:r>
          </a:p>
          <a:p>
            <a:pPr algn="just"/>
            <a:r>
              <a:rPr lang="pt-BR" dirty="0"/>
              <a:t>Note que esta informação ainda não está filtrada para apenas os itens marcados como Refugo.</a:t>
            </a:r>
          </a:p>
          <a:p>
            <a:pPr algn="just"/>
            <a:r>
              <a:rPr lang="pt-BR" dirty="0"/>
              <a:t>Aplique as mudanças e feche o ambiente do Power Query.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65180F-7538-4FD4-A63F-F09137242EF8}"/>
              </a:ext>
            </a:extLst>
          </p:cNvPr>
          <p:cNvSpPr/>
          <p:nvPr/>
        </p:nvSpPr>
        <p:spPr>
          <a:xfrm>
            <a:off x="10690860" y="2149792"/>
            <a:ext cx="1242060" cy="3211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15A159-E661-40F8-95B8-B4CAD32046DE}"/>
              </a:ext>
            </a:extLst>
          </p:cNvPr>
          <p:cNvSpPr/>
          <p:nvPr/>
        </p:nvSpPr>
        <p:spPr>
          <a:xfrm>
            <a:off x="5806439" y="2715419"/>
            <a:ext cx="1242060" cy="363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3419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Uma última análise... (sobre o refugo)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690688"/>
            <a:ext cx="5023574" cy="48021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Crie uma nova tela e adicione um </a:t>
            </a:r>
            <a:r>
              <a:rPr lang="pt-BR" dirty="0" err="1"/>
              <a:t>Slicer</a:t>
            </a:r>
            <a:r>
              <a:rPr lang="pt-BR" dirty="0"/>
              <a:t>. No campo do </a:t>
            </a:r>
            <a:r>
              <a:rPr lang="pt-BR" dirty="0" err="1"/>
              <a:t>slicer</a:t>
            </a:r>
            <a:r>
              <a:rPr lang="pt-BR" dirty="0"/>
              <a:t>, acrescente a variável Status, e marque a opção “Refugo” para que os gráficos desta página sejam referentes apenas aos refugos.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DF9AF9-D8A1-4391-8F23-48AA3CE5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929" y="2674064"/>
            <a:ext cx="3806576" cy="150987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D756271-B159-48C0-9B5C-DC7A82E0D54D}"/>
              </a:ext>
            </a:extLst>
          </p:cNvPr>
          <p:cNvSpPr/>
          <p:nvPr/>
        </p:nvSpPr>
        <p:spPr>
          <a:xfrm>
            <a:off x="6625418" y="3428999"/>
            <a:ext cx="1710862" cy="548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4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281FF0C-C320-49E0-A13C-1416C90E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44" y="1501694"/>
            <a:ext cx="9292999" cy="32300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Associar pasta com os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87686"/>
            <a:ext cx="10272713" cy="18505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Com isso, o assistente do Power Query será aberto.</a:t>
            </a:r>
          </a:p>
          <a:p>
            <a:pPr algn="just"/>
            <a:r>
              <a:rPr lang="pt-BR" dirty="0"/>
              <a:t>Clique com o botão direito do mouse sobre o link “</a:t>
            </a:r>
            <a:r>
              <a:rPr lang="pt-BR" dirty="0" err="1"/>
              <a:t>Binary</a:t>
            </a:r>
            <a:r>
              <a:rPr lang="pt-BR" dirty="0"/>
              <a:t>” e selecione “</a:t>
            </a:r>
            <a:r>
              <a:rPr lang="pt-BR" dirty="0" err="1"/>
              <a:t>Add</a:t>
            </a:r>
            <a:r>
              <a:rPr lang="pt-BR" dirty="0"/>
              <a:t> as New Query”.</a:t>
            </a:r>
          </a:p>
          <a:p>
            <a:pPr algn="just"/>
            <a:r>
              <a:rPr lang="pt-BR" dirty="0"/>
              <a:t>Isto fará com que o arquivo seja aberto como uma nova tabela e manterá a lista dos arquivos da pasta acessível.</a:t>
            </a:r>
          </a:p>
          <a:p>
            <a:pPr algn="just"/>
            <a:r>
              <a:rPr lang="pt-BR" dirty="0"/>
              <a:t>Assim, caso você adicione arquivos à pasta, basta recarregar a visualização do Power Query e selecionar o novo arquivo, sem necessidade de associar outra fonte de dados,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2AE2B12-6298-4D80-A1DA-46E95007682C}"/>
              </a:ext>
            </a:extLst>
          </p:cNvPr>
          <p:cNvSpPr/>
          <p:nvPr/>
        </p:nvSpPr>
        <p:spPr>
          <a:xfrm>
            <a:off x="3049498" y="3449534"/>
            <a:ext cx="2142988" cy="307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2778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Uma última análise... (sobre o refugo)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1690688"/>
            <a:ext cx="5924549" cy="49691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Crie um gráfico de colunas (“</a:t>
            </a:r>
            <a:r>
              <a:rPr lang="pt-BR" dirty="0" err="1"/>
              <a:t>Stacked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chart</a:t>
            </a:r>
            <a:r>
              <a:rPr lang="pt-BR" dirty="0"/>
              <a:t>”);</a:t>
            </a:r>
          </a:p>
          <a:p>
            <a:pPr algn="just"/>
            <a:r>
              <a:rPr lang="pt-BR" dirty="0"/>
              <a:t>No campo “</a:t>
            </a:r>
            <a:r>
              <a:rPr lang="pt-BR" dirty="0" err="1"/>
              <a:t>Axis</a:t>
            </a:r>
            <a:r>
              <a:rPr lang="pt-BR" dirty="0"/>
              <a:t>”, coloque a variável “Hour” – será o eixo horizontal do gráfico.</a:t>
            </a:r>
          </a:p>
          <a:p>
            <a:pPr algn="just"/>
            <a:r>
              <a:rPr lang="pt-BR" dirty="0"/>
              <a:t>No campo “</a:t>
            </a:r>
            <a:r>
              <a:rPr lang="pt-BR" dirty="0" err="1"/>
              <a:t>Values</a:t>
            </a:r>
            <a:r>
              <a:rPr lang="pt-BR" dirty="0"/>
              <a:t>”, coloque a variável “</a:t>
            </a:r>
            <a:r>
              <a:rPr lang="pt-BR" dirty="0" err="1"/>
              <a:t>Status_num</a:t>
            </a:r>
            <a:r>
              <a:rPr lang="pt-BR" dirty="0"/>
              <a:t>”.</a:t>
            </a:r>
          </a:p>
          <a:p>
            <a:pPr algn="just"/>
            <a:r>
              <a:rPr lang="pt-BR" dirty="0"/>
              <a:t>Por padrão, o gráfico mostrará a soma. Portanto, este gráfico mostrará o total de itens marcados como “Refugo” para cada hora do dia (considerando todos os dias simultaneamente, ou seja, quantas ocorrências foram na hora 0, quantas na hora 1, ....).</a:t>
            </a:r>
          </a:p>
          <a:p>
            <a:pPr algn="just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ADD395-E530-47F9-B99D-A2D14017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8" y="1650681"/>
            <a:ext cx="2545080" cy="300679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F475CF7-8006-4FC3-BBE0-B51914430ADB}"/>
              </a:ext>
            </a:extLst>
          </p:cNvPr>
          <p:cNvSpPr/>
          <p:nvPr/>
        </p:nvSpPr>
        <p:spPr>
          <a:xfrm>
            <a:off x="7198909" y="2255518"/>
            <a:ext cx="421091" cy="426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1A22A7-EF45-408B-91DA-852B507C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528" y="1650681"/>
            <a:ext cx="2152650" cy="12096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A2EE5E-9E9A-4D89-85B5-BF35A03D4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240" y="3154080"/>
            <a:ext cx="21812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098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0DF5D7-C610-4418-A7F2-DF1A4628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668" y="0"/>
            <a:ext cx="12434788" cy="69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87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2279" cy="1325563"/>
          </a:xfrm>
        </p:spPr>
        <p:txBody>
          <a:bodyPr/>
          <a:lstStyle/>
          <a:p>
            <a:r>
              <a:rPr lang="pt-BR" sz="4400" dirty="0"/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622279" cy="49691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Como podemos ver no gráfico anterior, os refugos se distribuem de forma mais ou menos homogênea ao longo do dia.</a:t>
            </a:r>
          </a:p>
          <a:p>
            <a:pPr algn="just"/>
            <a:r>
              <a:rPr lang="pt-BR" dirty="0"/>
              <a:t>Não há indicativo claro de uma hora ou turno que concentre as ocorrências de refugo.</a:t>
            </a:r>
          </a:p>
          <a:p>
            <a:pPr algn="just"/>
            <a:r>
              <a:rPr lang="pt-BR" dirty="0"/>
              <a:t>Assim, os esforços de melhoria para redução dos refugos devem ser focados no produto “B” e nas máquinas 3 e 2, e não no procedimento da equipe de um determinado turno.</a:t>
            </a:r>
          </a:p>
          <a:p>
            <a:pPr algn="just"/>
            <a:r>
              <a:rPr lang="pt-BR" dirty="0"/>
              <a:t>Para o produto “A”, o foco deve ser a máquina 1.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6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4CF9-6334-4E1D-919C-597C5CD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8C4F3-5A8F-4721-BFF9-A293D1F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Após o passo do slide anterior, clique com o botão direito do mouse sobre o nome da pasta, no menu lateral esquerdo (Queries), e desmarque a caixa “</a:t>
            </a:r>
            <a:r>
              <a:rPr lang="pt-BR" dirty="0" err="1"/>
              <a:t>Enable</a:t>
            </a:r>
            <a:r>
              <a:rPr lang="pt-BR" dirty="0"/>
              <a:t> </a:t>
            </a:r>
            <a:r>
              <a:rPr lang="pt-BR" dirty="0" err="1"/>
              <a:t>load</a:t>
            </a:r>
            <a:r>
              <a:rPr lang="pt-BR" dirty="0"/>
              <a:t>”.</a:t>
            </a:r>
          </a:p>
          <a:p>
            <a:pPr algn="just"/>
            <a:r>
              <a:rPr lang="pt-BR" dirty="0"/>
              <a:t>Com isso, a lista dos arquivos da pasta não será mostrada no dashboard, apenas no ambiente do Power Query.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49A30C-802F-4BC8-9E7B-862B7BD8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12" y="1109662"/>
            <a:ext cx="2704148" cy="56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6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5668</Words>
  <Application>Microsoft Office PowerPoint</Application>
  <PresentationFormat>Widescreen</PresentationFormat>
  <Paragraphs>344</Paragraphs>
  <Slides>82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Consolas</vt:lpstr>
      <vt:lpstr>Tema do Office</vt:lpstr>
      <vt:lpstr>Power BI End-to-End: Estudo de caso</vt:lpstr>
      <vt:lpstr>Resumo</vt:lpstr>
      <vt:lpstr>Apresentação do PowerPoint</vt:lpstr>
      <vt:lpstr>Apresentação do PowerPoint</vt:lpstr>
      <vt:lpstr>Resumo</vt:lpstr>
      <vt:lpstr>Dica</vt:lpstr>
      <vt:lpstr>Associar pasta com arquivos</vt:lpstr>
      <vt:lpstr>Associar pasta com os arquivos</vt:lpstr>
      <vt:lpstr>Dica</vt:lpstr>
      <vt:lpstr>Carregar pastas do arquivo Excel</vt:lpstr>
      <vt:lpstr>Carregar pastas do arquivo Excel</vt:lpstr>
      <vt:lpstr>Configurar tabela “Dados de Produção”</vt:lpstr>
      <vt:lpstr>Configurar tabela “Dados de Produção”</vt:lpstr>
      <vt:lpstr>Configurar tabela “Dados de Produção”</vt:lpstr>
      <vt:lpstr>Configurar tabela “Dados de Produção”</vt:lpstr>
      <vt:lpstr>Configurar tabela “Dados de Produção”</vt:lpstr>
      <vt:lpstr>Configurar tabela “Especificação dos Produtos”</vt:lpstr>
      <vt:lpstr>Configurar tabela “Especificação dos Produtos”</vt:lpstr>
      <vt:lpstr>Salvar e retornar ao Power Query</vt:lpstr>
      <vt:lpstr>Salvar e retornar ao Power Query</vt:lpstr>
      <vt:lpstr>Relacionamento das tabelas</vt:lpstr>
      <vt:lpstr>Relacionamento das tabelas</vt:lpstr>
      <vt:lpstr>Modelos de dados</vt:lpstr>
      <vt:lpstr>Modelos de dados</vt:lpstr>
      <vt:lpstr>Modelos de dados</vt:lpstr>
      <vt:lpstr>Modelos de dados</vt:lpstr>
      <vt:lpstr>Modelos de dados no Power BI</vt:lpstr>
      <vt:lpstr>Modelos de dados no Power BI</vt:lpstr>
      <vt:lpstr>Modelos de dados no Power BI</vt:lpstr>
      <vt:lpstr>Modelos de dados no Power BI</vt:lpstr>
      <vt:lpstr>Modelos de dados no Power BI</vt:lpstr>
      <vt:lpstr>Apresentação do PowerPoint</vt:lpstr>
      <vt:lpstr>Apresentação do PowerPoint</vt:lpstr>
      <vt:lpstr>Modelos de dados no Power BI</vt:lpstr>
      <vt:lpstr>Modelos de dados no Power BI</vt:lpstr>
      <vt:lpstr>Modelos de dados no Power BI</vt:lpstr>
      <vt:lpstr>Modelos de dados no Power BI</vt:lpstr>
      <vt:lpstr>Modelos de dados no Power BI</vt:lpstr>
      <vt:lpstr>Ampliando nossa análise</vt:lpstr>
      <vt:lpstr>Ampliando nossa análise</vt:lpstr>
      <vt:lpstr>Ampliando nossa análise</vt:lpstr>
      <vt:lpstr>Apresentação do PowerPoint</vt:lpstr>
      <vt:lpstr>Ampliando nossa análise</vt:lpstr>
      <vt:lpstr>Apresentação do PowerPoint</vt:lpstr>
      <vt:lpstr>Ampliando nossa análise</vt:lpstr>
      <vt:lpstr>Ampliando nossa análise</vt:lpstr>
      <vt:lpstr>Criando medidas em DAX</vt:lpstr>
      <vt:lpstr>Criando medidas em DAX</vt:lpstr>
      <vt:lpstr>Criando medidas em DAX</vt:lpstr>
      <vt:lpstr>Criando medidas em DAX</vt:lpstr>
      <vt:lpstr>Criando medidas em DAX</vt:lpstr>
      <vt:lpstr>Criando medidas em DAX</vt:lpstr>
      <vt:lpstr>Criando medidas em DAX</vt:lpstr>
      <vt:lpstr>Criando medidas em DAX</vt:lpstr>
      <vt:lpstr>Criando medidas em DAX</vt:lpstr>
      <vt:lpstr>Criando visualizações das medidas em DAX</vt:lpstr>
      <vt:lpstr>Criando visualizações das medidas em DAX</vt:lpstr>
      <vt:lpstr>Criando visualizações das medidas em DAX</vt:lpstr>
      <vt:lpstr>Criando visualizações das medidas em DAX</vt:lpstr>
      <vt:lpstr>Apresentação do PowerPoint</vt:lpstr>
      <vt:lpstr>Criando visualizações das medidas em DAX</vt:lpstr>
      <vt:lpstr>Apresentação do PowerPoint</vt:lpstr>
      <vt:lpstr>Apresentação do PowerPoint</vt:lpstr>
      <vt:lpstr>Apresentação do PowerPoint</vt:lpstr>
      <vt:lpstr>Apresentação do PowerPoint</vt:lpstr>
      <vt:lpstr>Criando visualizações das medidas em DAX</vt:lpstr>
      <vt:lpstr>Apresentação do PowerPoint</vt:lpstr>
      <vt:lpstr>Apresentação do PowerPoint</vt:lpstr>
      <vt:lpstr>Apresentação do PowerPoint</vt:lpstr>
      <vt:lpstr>Conclusões desta análise</vt:lpstr>
      <vt:lpstr>Refinando a análise</vt:lpstr>
      <vt:lpstr>Key influencers</vt:lpstr>
      <vt:lpstr>Decomposition tree</vt:lpstr>
      <vt:lpstr>Apresentação do PowerPoint</vt:lpstr>
      <vt:lpstr>Uma última análise... (sobre o refugo)</vt:lpstr>
      <vt:lpstr>Uma última análise... (sobre o refugo)</vt:lpstr>
      <vt:lpstr>Uma última análise... (sobre o refugo)</vt:lpstr>
      <vt:lpstr>Uma última análise... (sobre o refugo)</vt:lpstr>
      <vt:lpstr>Uma última análise... (sobre o refugo)</vt:lpstr>
      <vt:lpstr>Uma última análise... (sobre o refugo)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C P SOARES</dc:creator>
  <cp:lastModifiedBy>MARCO C P SOARES</cp:lastModifiedBy>
  <cp:revision>42</cp:revision>
  <dcterms:created xsi:type="dcterms:W3CDTF">2021-11-19T15:15:50Z</dcterms:created>
  <dcterms:modified xsi:type="dcterms:W3CDTF">2021-11-23T02:11:34Z</dcterms:modified>
</cp:coreProperties>
</file>