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91" r:id="rId2"/>
    <p:sldId id="256" r:id="rId3"/>
    <p:sldId id="355" r:id="rId4"/>
    <p:sldId id="389" r:id="rId5"/>
    <p:sldId id="370" r:id="rId6"/>
    <p:sldId id="371" r:id="rId7"/>
    <p:sldId id="383" r:id="rId8"/>
    <p:sldId id="372" r:id="rId9"/>
    <p:sldId id="373" r:id="rId10"/>
    <p:sldId id="374" r:id="rId11"/>
    <p:sldId id="375" r:id="rId12"/>
    <p:sldId id="376" r:id="rId13"/>
    <p:sldId id="377" r:id="rId14"/>
    <p:sldId id="362" r:id="rId15"/>
    <p:sldId id="378" r:id="rId16"/>
    <p:sldId id="380" r:id="rId17"/>
    <p:sldId id="379" r:id="rId18"/>
    <p:sldId id="385" r:id="rId19"/>
    <p:sldId id="381" r:id="rId20"/>
    <p:sldId id="382" r:id="rId21"/>
    <p:sldId id="384" r:id="rId22"/>
    <p:sldId id="386" r:id="rId23"/>
    <p:sldId id="387" r:id="rId24"/>
    <p:sldId id="3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dati Marco" initials="SM" lastIdx="1" clrIdx="0">
    <p:extLst>
      <p:ext uri="{19B8F6BF-5375-455C-9EA6-DF929625EA0E}">
        <p15:presenceInfo xmlns:p15="http://schemas.microsoft.com/office/powerpoint/2012/main" userId="S::marco.soldati@fhnw.ch::3f9208b0-0ee7-48fc-9dc6-83d5e3b590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DE7"/>
    <a:srgbClr val="1D1F21"/>
    <a:srgbClr val="F5F5F5"/>
    <a:srgbClr val="253C15"/>
    <a:srgbClr val="D7ACD6"/>
    <a:srgbClr val="FE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810"/>
  </p:normalViewPr>
  <p:slideViewPr>
    <p:cSldViewPr snapToGrid="0" snapToObjects="1">
      <p:cViewPr varScale="1">
        <p:scale>
          <a:sx n="115" d="100"/>
          <a:sy n="115" d="100"/>
        </p:scale>
        <p:origin x="92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2T06:29:34.31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980EB-4DF1-EE46-A48B-2E4CDDDDD50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5819-A151-B743-B0B2-1D63B7E5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2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1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4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2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1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6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5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1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95819-A151-B743-B0B2-1D63B7E577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16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7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3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23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9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ube.switch.ch/videos/4c68f6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microsoft.com/_#/school/files/General?threadId=19%3A4a5deb4311b343a7bbc9e94d971ae295%40thread.tacv2&amp;ctx=channel&amp;context=Tutorial%2520d3.js&amp;rootfolder=%252Fteams%252FIVIS_FS2021_M365%252FClass%2520Materials%252FTutorial%2520d3.js" TargetMode="External"/><Relationship Id="rId4" Type="http://schemas.openxmlformats.org/officeDocument/2006/relationships/hyperlink" Target="https://tube.switch.ch/videos/199e410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poike/a524526aab5bb42ee22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ag_of_Switzerlan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rco.soldati@fhnw.ch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at-sheets.org/own/svg/index.x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at-sheets.org/own/svg/index.x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Recordings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6CAAF-963D-834E-AEE3-9C1ABED052C9}"/>
              </a:ext>
            </a:extLst>
          </p:cNvPr>
          <p:cNvSpPr/>
          <p:nvPr/>
        </p:nvSpPr>
        <p:spPr>
          <a:xfrm>
            <a:off x="895903" y="1666526"/>
            <a:ext cx="102243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Recordings of this slide show are available 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German</a:t>
            </a:r>
            <a:r>
              <a:rPr lang="en-US" sz="2400" dirty="0"/>
              <a:t> on </a:t>
            </a:r>
            <a:r>
              <a:rPr lang="en-US" sz="2400" dirty="0" err="1"/>
              <a:t>SwitchTube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English</a:t>
            </a:r>
            <a:r>
              <a:rPr lang="en-US" sz="2400" dirty="0"/>
              <a:t> on </a:t>
            </a:r>
            <a:r>
              <a:rPr lang="en-US" sz="2400" dirty="0" err="1"/>
              <a:t>SwitchTube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Course material is available on </a:t>
            </a:r>
            <a:r>
              <a:rPr lang="en-US" sz="2400" dirty="0">
                <a:hlinkClick r:id="rId5"/>
              </a:rPr>
              <a:t>Teams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53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SVG is scalable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30B39-61DC-A147-B03E-BA09ACFC5DB1}"/>
              </a:ext>
            </a:extLst>
          </p:cNvPr>
          <p:cNvSpPr/>
          <p:nvPr/>
        </p:nvSpPr>
        <p:spPr>
          <a:xfrm>
            <a:off x="1101529" y="1576347"/>
            <a:ext cx="970904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"200"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"200"</a:t>
            </a:r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&gt; 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"100%"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"100%"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"fill:white;stroke-width:1;stroke:rgb(0,0,0)"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Menlo" panose="020B0609030804020204" pitchFamily="49" charset="0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"25"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"25"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"green"</a:t>
            </a:r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89FA2-00C3-5240-BBF2-11B6F1313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"/>
          <a:stretch/>
        </p:blipFill>
        <p:spPr>
          <a:xfrm>
            <a:off x="1101529" y="3591517"/>
            <a:ext cx="2678734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6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SVG is scalable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30B39-61DC-A147-B03E-BA09ACFC5DB1}"/>
              </a:ext>
            </a:extLst>
          </p:cNvPr>
          <p:cNvSpPr/>
          <p:nvPr/>
        </p:nvSpPr>
        <p:spPr>
          <a:xfrm>
            <a:off x="1101529" y="1576347"/>
            <a:ext cx="970904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"200"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"200"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viewBox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"0 0 100 100"</a:t>
            </a:r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&gt; 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"100%"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"100%"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"fill:white;stroke-width:1;stroke:rgb(0,0,0)"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Menlo" panose="020B0609030804020204" pitchFamily="49" charset="0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"25"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"25"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Menlo" panose="020B0609030804020204" pitchFamily="49" charset="0"/>
              </a:rPr>
              <a:t>"green"</a:t>
            </a:r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59CDF-C233-B447-8DB2-389F9FF3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29" y="3524650"/>
            <a:ext cx="269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47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Basic shapes 1/2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30B39-61DC-A147-B03E-BA09ACFC5DB1}"/>
              </a:ext>
            </a:extLst>
          </p:cNvPr>
          <p:cNvSpPr/>
          <p:nvPr/>
        </p:nvSpPr>
        <p:spPr>
          <a:xfrm>
            <a:off x="1101529" y="1561599"/>
            <a:ext cx="9709040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"400"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"125"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version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"1.1"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  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xmlns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"http://www.w3.org/2000/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"30"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"30"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 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rx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ry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"30"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"30"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 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"125"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"red"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   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ellipse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"180"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rx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ry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"red"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    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B7669-E1AD-8049-9733-794646DB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29" y="5797550"/>
            <a:ext cx="2781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9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47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Basic shapes 2/2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30B39-61DC-A147-B03E-BA09ACFC5DB1}"/>
              </a:ext>
            </a:extLst>
          </p:cNvPr>
          <p:cNvSpPr/>
          <p:nvPr/>
        </p:nvSpPr>
        <p:spPr>
          <a:xfrm>
            <a:off x="1101529" y="1163393"/>
            <a:ext cx="970904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"400"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version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"1.1"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  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xmlns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"http://www.w3.org/2000/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line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x1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y1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x2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y2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"orange"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   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polyline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points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 10 65 20 70 15 75 30 80 25 85 40 90 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35 95 50 100 45"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   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"orange"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polygon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points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"150 10 155 30 170 30 160 40 165 55 150 45  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135 55 140 40 130 30 145 30"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      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"green"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"M200,30 Q220,05 230,30 T270,30"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"none"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     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CCD52-B1D2-D641-B6AB-6232A2AE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29" y="5972012"/>
            <a:ext cx="3454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0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Path Tag &lt;path&gt;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6CAAF-963D-834E-AEE3-9C1ABED052C9}"/>
              </a:ext>
            </a:extLst>
          </p:cNvPr>
          <p:cNvSpPr/>
          <p:nvPr/>
        </p:nvSpPr>
        <p:spPr>
          <a:xfrm>
            <a:off x="1060127" y="2490281"/>
            <a:ext cx="80013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 language for SVG paths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https://gist.github.com/spoike/a524526aab5bb42ee229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CBE11-87C0-3C48-BA1E-307DD8161178}"/>
              </a:ext>
            </a:extLst>
          </p:cNvPr>
          <p:cNvSpPr/>
          <p:nvPr/>
        </p:nvSpPr>
        <p:spPr>
          <a:xfrm>
            <a:off x="1060127" y="1877437"/>
            <a:ext cx="7289452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"M200,30 Q220,05 230,30 T270,30"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2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SVG path mini language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6CAAF-963D-834E-AEE3-9C1ABED052C9}"/>
              </a:ext>
            </a:extLst>
          </p:cNvPr>
          <p:cNvSpPr/>
          <p:nvPr/>
        </p:nvSpPr>
        <p:spPr>
          <a:xfrm rot="16200000">
            <a:off x="-244700" y="2254202"/>
            <a:ext cx="2231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Line commands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13CEA2-6C1F-8A4D-9DA7-6C191DB2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76400"/>
              </p:ext>
            </p:extLst>
          </p:nvPr>
        </p:nvGraphicFramePr>
        <p:xfrm>
          <a:off x="1313426" y="1464514"/>
          <a:ext cx="5003799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584">
                  <a:extLst>
                    <a:ext uri="{9D8B030D-6E8A-4147-A177-3AD203B41FA5}">
                      <a16:colId xmlns:a16="http://schemas.microsoft.com/office/drawing/2014/main" val="643284271"/>
                    </a:ext>
                  </a:extLst>
                </a:gridCol>
                <a:gridCol w="2685841">
                  <a:extLst>
                    <a:ext uri="{9D8B030D-6E8A-4147-A177-3AD203B41FA5}">
                      <a16:colId xmlns:a16="http://schemas.microsoft.com/office/drawing/2014/main" val="3713855757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146303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M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m</a:t>
                      </a:r>
                      <a:r>
                        <a:rPr lang="en-US" b="0" baseline="30000" dirty="0">
                          <a:latin typeface="Source Code Pro" panose="020B0509030403020204" pitchFamily="49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panose="020B0509030403020204" pitchFamily="49" charset="77"/>
                        </a:rPr>
                        <a:t>moveto</a:t>
                      </a:r>
                      <a:endParaRPr lang="en-US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(x y)+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4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L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panose="020B0509030403020204" pitchFamily="49" charset="77"/>
                        </a:rPr>
                        <a:t>lineto</a:t>
                      </a:r>
                      <a:endParaRPr lang="en-US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(x y)+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7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H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horizontal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lineto</a:t>
                      </a:r>
                      <a:endParaRPr lang="en-US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(x)+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7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V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vertical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lineto</a:t>
                      </a:r>
                      <a:endParaRPr lang="en-US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Code Pro" panose="020B0509030403020204" pitchFamily="49" charset="77"/>
                        </a:rPr>
                        <a:t>(y)+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Z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close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Code Pro" panose="020B0509030403020204" pitchFamily="49" charset="77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171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0D4E16-6530-D140-8648-0DA09CBA7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85745"/>
              </p:ext>
            </p:extLst>
          </p:nvPr>
        </p:nvGraphicFramePr>
        <p:xfrm>
          <a:off x="1313426" y="3777677"/>
          <a:ext cx="9438148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9555">
                  <a:extLst>
                    <a:ext uri="{9D8B030D-6E8A-4147-A177-3AD203B41FA5}">
                      <a16:colId xmlns:a16="http://schemas.microsoft.com/office/drawing/2014/main" val="643284271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3713855757"/>
                    </a:ext>
                  </a:extLst>
                </a:gridCol>
                <a:gridCol w="3097161">
                  <a:extLst>
                    <a:ext uri="{9D8B030D-6E8A-4147-A177-3AD203B41FA5}">
                      <a16:colId xmlns:a16="http://schemas.microsoft.com/office/drawing/2014/main" val="146303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C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panose="020B0509030403020204" pitchFamily="49" charset="77"/>
                        </a:rPr>
                        <a:t>Bézier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curveto</a:t>
                      </a:r>
                      <a:endParaRPr lang="en-US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(x1 y1 x2 y2 x y)+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4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S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Shorthand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Bézier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curveto</a:t>
                      </a:r>
                      <a:endParaRPr lang="en-US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(x2 y2 x y)+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7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Q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Quadratic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Bézier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curveto</a:t>
                      </a:r>
                      <a:endParaRPr lang="en-US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(x1 y1 x y)+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7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T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Shorthand quadratic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Bézier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curveto</a:t>
                      </a:r>
                      <a:endParaRPr lang="en-US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Code Pro" panose="020B0509030403020204" pitchFamily="49" charset="77"/>
                        </a:rPr>
                        <a:t>(x y)+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ource Code Pro" panose="020B0509030403020204" pitchFamily="49" charset="77"/>
                        </a:rPr>
                        <a:t>A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or </a:t>
                      </a:r>
                      <a:r>
                        <a:rPr lang="en-US" b="1" dirty="0">
                          <a:latin typeface="Source Code Pro" panose="020B0509030403020204" pitchFamily="49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77"/>
                        </a:rPr>
                        <a:t>Elliptical 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Code Pro" panose="020B0509030403020204" pitchFamily="49" charset="77"/>
                        </a:rPr>
                        <a:t>(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rx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</a:t>
                      </a:r>
                      <a:r>
                        <a:rPr lang="en-US" dirty="0" err="1">
                          <a:latin typeface="Source Code Pro" panose="020B0509030403020204" pitchFamily="49" charset="77"/>
                        </a:rPr>
                        <a:t>ry</a:t>
                      </a:r>
                      <a:r>
                        <a:rPr lang="en-US" dirty="0">
                          <a:latin typeface="Source Code Pro" panose="020B0509030403020204" pitchFamily="49" charset="77"/>
                        </a:rPr>
                        <a:t> rotation arc-flag sweep-flag 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171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F0EF129-4E6A-174A-86A2-4DE7DFB050D6}"/>
              </a:ext>
            </a:extLst>
          </p:cNvPr>
          <p:cNvSpPr/>
          <p:nvPr/>
        </p:nvSpPr>
        <p:spPr>
          <a:xfrm rot="16200000">
            <a:off x="-345690" y="4617329"/>
            <a:ext cx="2433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Curve commands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1AE90-A939-C943-8B1D-0CFB5DD4669C}"/>
              </a:ext>
            </a:extLst>
          </p:cNvPr>
          <p:cNvSpPr/>
          <p:nvPr/>
        </p:nvSpPr>
        <p:spPr>
          <a:xfrm>
            <a:off x="1313426" y="6023580"/>
            <a:ext cx="837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Capital letter: absolute position, small letter: relative position </a:t>
            </a:r>
          </a:p>
        </p:txBody>
      </p:sp>
    </p:spTree>
    <p:extLst>
      <p:ext uri="{BB962C8B-B14F-4D97-AF65-F5344CB8AC3E}">
        <p14:creationId xmlns:p14="http://schemas.microsoft.com/office/powerpoint/2010/main" val="8136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&lt;path&gt; - lines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CBE11-87C0-3C48-BA1E-307DD8161178}"/>
              </a:ext>
            </a:extLst>
          </p:cNvPr>
          <p:cNvSpPr/>
          <p:nvPr/>
        </p:nvSpPr>
        <p:spPr>
          <a:xfrm>
            <a:off x="1192862" y="1764241"/>
            <a:ext cx="989792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svg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"100"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"100"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xmlns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"http://www.w3.org/2000/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svg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"M10 10 L 90 90 H 10 V 10 Z"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fill:blue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svg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8F468-9E97-E841-AB81-DF36C7F8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62" y="3936723"/>
            <a:ext cx="13462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&lt;path&gt; - curves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32559-7786-2F44-9291-B87A56E00494}"/>
              </a:ext>
            </a:extLst>
          </p:cNvPr>
          <p:cNvSpPr/>
          <p:nvPr/>
        </p:nvSpPr>
        <p:spPr>
          <a:xfrm>
            <a:off x="408038" y="1413618"/>
            <a:ext cx="114201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"M10 10 C 20 20, 40 20, 50 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"M70 10 C 70 20, 120 20, 120 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"M130 10 C 120 20, 180 20, 170 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"M10 60 C 20 80, 40 80, 50 60"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"M70 60 C 70 80, 110 80, 110 60"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"M130 60 C 120 80, 180 80, 170 60"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"M10 110 C 20 140, 40 140, 50 110"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"M70 110 C 70 140, 110 140, 110 110"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path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"M130 110 C 120 140, 180 140, 170 110"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"black"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"transparent"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pic>
        <p:nvPicPr>
          <p:cNvPr id="10242" name="Picture 2" descr="Cubic Bézier Curves with grid">
            <a:extLst>
              <a:ext uri="{FF2B5EF4-FFF2-40B4-BE49-F238E27FC236}">
                <a16:creationId xmlns:a16="http://schemas.microsoft.com/office/drawing/2014/main" id="{585D2C57-62EE-0845-87A7-4C2B187D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8" y="4220166"/>
            <a:ext cx="2809159" cy="236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58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Try it out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7E600-3879-7741-8765-5E7D1CBC6F7F}"/>
              </a:ext>
            </a:extLst>
          </p:cNvPr>
          <p:cNvSpPr txBox="1"/>
          <p:nvPr/>
        </p:nvSpPr>
        <p:spPr>
          <a:xfrm>
            <a:off x="1057283" y="3259419"/>
            <a:ext cx="9517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 the swiss flag with a path statement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you want to be correct use the measures from here: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https://en.wikipedia.org/wiki/Flag_of_Switzerland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371B3-5FEA-1D4E-A919-F63806735917}"/>
              </a:ext>
            </a:extLst>
          </p:cNvPr>
          <p:cNvSpPr/>
          <p:nvPr/>
        </p:nvSpPr>
        <p:spPr>
          <a:xfrm>
            <a:off x="1192862" y="1764241"/>
            <a:ext cx="989792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svg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"320"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"320"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xmlns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"http://www.w3.org/2000/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svg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fill:white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svg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0F9AE-5EBF-0C4A-AB67-C1B4AC8CB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34" y="2822240"/>
            <a:ext cx="2905683" cy="29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Styles / CSS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32559-7786-2F44-9291-B87A56E00494}"/>
              </a:ext>
            </a:extLst>
          </p:cNvPr>
          <p:cNvSpPr/>
          <p:nvPr/>
        </p:nvSpPr>
        <p:spPr>
          <a:xfrm>
            <a:off x="931606" y="1780545"/>
            <a:ext cx="103287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"blue"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"purple”</a:t>
            </a:r>
            <a:b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fill-opacity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"0.5"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stroke-opacity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"0.8"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BBF44-8D48-9945-93D5-0B9DD5BAA654}"/>
              </a:ext>
            </a:extLst>
          </p:cNvPr>
          <p:cNvSpPr/>
          <p:nvPr/>
        </p:nvSpPr>
        <p:spPr>
          <a:xfrm>
            <a:off x="953728" y="2914381"/>
            <a:ext cx="1031384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"180"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"180"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"stroke: black; fill: red;"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62602-C47B-F24B-870D-0DBF800BC579}"/>
              </a:ext>
            </a:extLst>
          </p:cNvPr>
          <p:cNvSpPr/>
          <p:nvPr/>
        </p:nvSpPr>
        <p:spPr>
          <a:xfrm>
            <a:off x="953728" y="4070269"/>
            <a:ext cx="103138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&lt;?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xml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version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"1.0"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standalone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"no"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?&gt;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&lt;?</a:t>
            </a:r>
            <a:r>
              <a:rPr lang="en-US" dirty="0">
                <a:solidFill>
                  <a:srgbClr val="569CD6"/>
                </a:solidFill>
                <a:latin typeface="Source Code Pro" panose="020B0509030403020204" pitchFamily="49" charset="77"/>
              </a:rPr>
              <a:t>xml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-stylesheet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type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"text/</a:t>
            </a:r>
            <a:r>
              <a:rPr lang="en-US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css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href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style.css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?&gt;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"200"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"150"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"10"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dirty="0">
                <a:solidFill>
                  <a:srgbClr val="9CDCFE"/>
                </a:solidFill>
                <a:latin typeface="Source Code Pro" panose="020B0509030403020204" pitchFamily="49" charset="77"/>
              </a:rPr>
              <a:t>id</a:t>
            </a:r>
            <a:r>
              <a:rPr lang="en-US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MyRect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37EE8-EEDB-344B-B8E5-770A99260E94}"/>
              </a:ext>
            </a:extLst>
          </p:cNvPr>
          <p:cNvSpPr/>
          <p:nvPr/>
        </p:nvSpPr>
        <p:spPr>
          <a:xfrm>
            <a:off x="931606" y="1360321"/>
            <a:ext cx="2805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Fill and stroke 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0265C-AA55-5E4D-BFD5-E4A0668E2144}"/>
              </a:ext>
            </a:extLst>
          </p:cNvPr>
          <p:cNvSpPr/>
          <p:nvPr/>
        </p:nvSpPr>
        <p:spPr>
          <a:xfrm>
            <a:off x="924426" y="5883164"/>
            <a:ext cx="6590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use HTML CSS: https://www.w3schools.com/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css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css_howto.asp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4D111-1E47-2847-BC14-C710A09879B6}"/>
              </a:ext>
            </a:extLst>
          </p:cNvPr>
          <p:cNvSpPr/>
          <p:nvPr/>
        </p:nvSpPr>
        <p:spPr>
          <a:xfrm>
            <a:off x="924426" y="2497360"/>
            <a:ext cx="1771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Style attribute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93C528-E06F-7F4C-A2E1-A514CDE23DE7}"/>
              </a:ext>
            </a:extLst>
          </p:cNvPr>
          <p:cNvSpPr/>
          <p:nvPr/>
        </p:nvSpPr>
        <p:spPr>
          <a:xfrm>
            <a:off x="924426" y="3648107"/>
            <a:ext cx="603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78567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813" y="2644170"/>
            <a:ext cx="5285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Source Sans Pro" charset="0"/>
                <a:ea typeface="Source Sans Pro" charset="0"/>
                <a:cs typeface="Source Sans Pro" charset="0"/>
              </a:rPr>
              <a:t>D3.js Tutorial (1/4)</a:t>
            </a:r>
          </a:p>
          <a:p>
            <a:r>
              <a:rPr lang="en-US" sz="4800" b="1" dirty="0">
                <a:latin typeface="Source Sans Pro" charset="0"/>
                <a:ea typeface="Source Sans Pro" charset="0"/>
                <a:cs typeface="Source Sans Pro" charset="0"/>
              </a:rPr>
              <a:t>SVG Introduction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026" name="Picture 2" descr="GitHub - d3/d3: Bring data to life with SVG, Canvas and HTML.">
            <a:extLst>
              <a:ext uri="{FF2B5EF4-FFF2-40B4-BE49-F238E27FC236}">
                <a16:creationId xmlns:a16="http://schemas.microsoft.com/office/drawing/2014/main" id="{EB157B39-EF57-404B-84DA-70CB2FFA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9" y="2486789"/>
            <a:ext cx="3285219" cy="328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7BF056-AB3B-6B40-8E0D-50862A9E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9" y="445868"/>
            <a:ext cx="6725240" cy="64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2A1AD-E5EC-6643-B6A8-7B36865A0B32}"/>
              </a:ext>
            </a:extLst>
          </p:cNvPr>
          <p:cNvSpPr txBox="1"/>
          <p:nvPr/>
        </p:nvSpPr>
        <p:spPr>
          <a:xfrm>
            <a:off x="4673813" y="4610637"/>
            <a:ext cx="5410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m</a:t>
            </a:r>
            <a:r>
              <a:rPr lang="en-CH" dirty="0">
                <a:hlinkClick r:id="rId5"/>
              </a:rPr>
              <a:t>arco.soldati@fhnw.ch</a:t>
            </a:r>
            <a:endParaRPr lang="en-CH" dirty="0"/>
          </a:p>
          <a:p>
            <a:endParaRPr lang="en-CH" dirty="0"/>
          </a:p>
          <a:p>
            <a:r>
              <a:rPr lang="en-CH" dirty="0"/>
              <a:t>Computer scientist, researcher</a:t>
            </a:r>
          </a:p>
          <a:p>
            <a:r>
              <a:rPr lang="en-GB" dirty="0"/>
              <a:t>L</a:t>
            </a:r>
            <a:r>
              <a:rPr lang="en-CH" dirty="0"/>
              <a:t>ecturer in information visualisation</a:t>
            </a:r>
          </a:p>
          <a:p>
            <a:endParaRPr lang="en-CH" dirty="0"/>
          </a:p>
          <a:p>
            <a:r>
              <a:rPr lang="en-CH" dirty="0"/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113856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Styles / CSS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62602-C47B-F24B-870D-0DBF800BC579}"/>
              </a:ext>
            </a:extLst>
          </p:cNvPr>
          <p:cNvSpPr/>
          <p:nvPr/>
        </p:nvSpPr>
        <p:spPr>
          <a:xfrm>
            <a:off x="928598" y="1891245"/>
            <a:ext cx="10309673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svg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width="200" height="200"&gt;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  &lt;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defs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&lt;![CDATA[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#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MyRect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  stroke: black;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  fill: red;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]]&gt;&lt;/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&lt;/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defs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&lt;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rect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x="10" height="180" y="10" width="180" id="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MyRect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"/&gt;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&lt;/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svg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F4D50-2129-4042-B2D5-A46754EB3FC0}"/>
              </a:ext>
            </a:extLst>
          </p:cNvPr>
          <p:cNvSpPr/>
          <p:nvPr/>
        </p:nvSpPr>
        <p:spPr>
          <a:xfrm>
            <a:off x="928598" y="1459229"/>
            <a:ext cx="1824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Embedded CSS</a:t>
            </a:r>
          </a:p>
        </p:txBody>
      </p:sp>
    </p:spTree>
    <p:extLst>
      <p:ext uri="{BB962C8B-B14F-4D97-AF65-F5344CB8AC3E}">
        <p14:creationId xmlns:p14="http://schemas.microsoft.com/office/powerpoint/2010/main" val="922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72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Group Tag &lt;g&gt;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EA8EDA-B2F1-DA4C-8DAE-11DDEC1CD1BB}"/>
              </a:ext>
            </a:extLst>
          </p:cNvPr>
          <p:cNvSpPr/>
          <p:nvPr/>
        </p:nvSpPr>
        <p:spPr>
          <a:xfrm>
            <a:off x="1008612" y="1207383"/>
            <a:ext cx="1038318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06CBD-81DC-604F-B9AC-7522F579958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12" y="4968000"/>
            <a:ext cx="2628000" cy="133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8562AC-06EE-E64F-992D-895D483FCAC9}"/>
              </a:ext>
            </a:extLst>
          </p:cNvPr>
          <p:cNvSpPr/>
          <p:nvPr/>
        </p:nvSpPr>
        <p:spPr>
          <a:xfrm>
            <a:off x="1008612" y="1207383"/>
            <a:ext cx="10383187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"400"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lightblue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"purple"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878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72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Transformation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5C64F-E513-7746-8C42-B303D0CA2E0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12" y="4968000"/>
            <a:ext cx="2628000" cy="133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D9B454-9DC4-9C4C-B339-B7D85592DD32}"/>
              </a:ext>
            </a:extLst>
          </p:cNvPr>
          <p:cNvSpPr/>
          <p:nvPr/>
        </p:nvSpPr>
        <p:spPr>
          <a:xfrm>
            <a:off x="1008612" y="1207383"/>
            <a:ext cx="10383187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"400"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lightblue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"purple"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transform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"translate(20, 20)"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306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172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Transformation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EA8EDA-B2F1-DA4C-8DAE-11DDEC1CD1BB}"/>
              </a:ext>
            </a:extLst>
          </p:cNvPr>
          <p:cNvSpPr/>
          <p:nvPr/>
        </p:nvSpPr>
        <p:spPr>
          <a:xfrm>
            <a:off x="1008612" y="1207383"/>
            <a:ext cx="1038318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"400"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lightblue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   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transform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"rotate(45 50 50)"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   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transform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"translate(40 0) rotate(45 150 50)"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"purple"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transform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"translate(20, 20)"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"25"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D657E-F2A8-6240-AE30-854822B0487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12" y="5139338"/>
            <a:ext cx="2628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2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" charset="0"/>
              </a:rPr>
              <a:t>Try it out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7E600-3879-7741-8765-5E7D1CBC6F7F}"/>
              </a:ext>
            </a:extLst>
          </p:cNvPr>
          <p:cNvSpPr txBox="1"/>
          <p:nvPr/>
        </p:nvSpPr>
        <p:spPr>
          <a:xfrm>
            <a:off x="1201878" y="1297884"/>
            <a:ext cx="951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Create a pattern like this, use group 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0D445-4EB6-7048-AACD-56742395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522" y="2260685"/>
            <a:ext cx="2641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Basic Web Technologies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05CCD-8535-7F4C-8B3F-B567A6D7B26B}"/>
              </a:ext>
            </a:extLst>
          </p:cNvPr>
          <p:cNvSpPr/>
          <p:nvPr/>
        </p:nvSpPr>
        <p:spPr>
          <a:xfrm>
            <a:off x="488795" y="1360449"/>
            <a:ext cx="2438400" cy="450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H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HTML/XML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&lt;head&gt;...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&lt;body&gt;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&lt;h1&gt;...&lt;/h1&gt;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&lt;h2&gt;...&lt;/h2&gt;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&lt;p&gt;...&lt;/p&gt;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&lt;ul id="mylist"&gt;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&lt;li&gt;...&lt;/li&gt;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&lt;/ul&gt;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&lt;/body&gt;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&lt;/html&gt;</a:t>
            </a:r>
          </a:p>
          <a:p>
            <a:endParaRPr lang="en-CH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8A54A-151B-264B-87CF-36548224547C}"/>
              </a:ext>
            </a:extLst>
          </p:cNvPr>
          <p:cNvSpPr/>
          <p:nvPr/>
        </p:nvSpPr>
        <p:spPr>
          <a:xfrm>
            <a:off x="691376" y="4873083"/>
            <a:ext cx="2051824" cy="791737"/>
          </a:xfrm>
          <a:prstGeom prst="rect">
            <a:avLst/>
          </a:prstGeom>
          <a:solidFill>
            <a:srgbClr val="80AD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Source Sans Pro" panose="020B0503030403020204" pitchFamily="34" charset="0"/>
              </a:rPr>
              <a:t>Content &amp;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B79B1B-F1B5-3F4E-9A91-3A5930F17FC2}"/>
              </a:ext>
            </a:extLst>
          </p:cNvPr>
          <p:cNvSpPr/>
          <p:nvPr/>
        </p:nvSpPr>
        <p:spPr>
          <a:xfrm>
            <a:off x="6195430" y="1360449"/>
            <a:ext cx="2438400" cy="450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H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JavaScript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function hello() {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alert('hello’);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en-GB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hello();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B3AA34-BACC-AE48-A874-90166AC2181D}"/>
              </a:ext>
            </a:extLst>
          </p:cNvPr>
          <p:cNvSpPr/>
          <p:nvPr/>
        </p:nvSpPr>
        <p:spPr>
          <a:xfrm>
            <a:off x="6402657" y="4873083"/>
            <a:ext cx="2027665" cy="802887"/>
          </a:xfrm>
          <a:prstGeom prst="rect">
            <a:avLst/>
          </a:prstGeom>
          <a:solidFill>
            <a:srgbClr val="80AD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Source Sans Pro" panose="020B0503030403020204" pitchFamily="34" charset="0"/>
              </a:rPr>
              <a:t>Behaviour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3F488-7A1C-CF47-A611-B3F25FE82A27}"/>
              </a:ext>
            </a:extLst>
          </p:cNvPr>
          <p:cNvSpPr/>
          <p:nvPr/>
        </p:nvSpPr>
        <p:spPr>
          <a:xfrm>
            <a:off x="3375105" y="1360450"/>
            <a:ext cx="2438400" cy="450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H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&lt;style&gt;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body {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color: </a:t>
            </a:r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Silver</a:t>
            </a:r>
            <a:endParaRPr lang="en-CH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}</a:t>
            </a:r>
          </a:p>
          <a:p>
            <a:endParaRPr lang="en-CH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.mylist {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list-style: disc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}</a:t>
            </a:r>
          </a:p>
          <a:p>
            <a:r>
              <a:rPr lang="en-CH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&lt;/style&gt;</a:t>
            </a:r>
          </a:p>
          <a:p>
            <a:endParaRPr lang="en-CH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10E909-33C4-164E-96B6-0B829B678732}"/>
              </a:ext>
            </a:extLst>
          </p:cNvPr>
          <p:cNvSpPr/>
          <p:nvPr/>
        </p:nvSpPr>
        <p:spPr>
          <a:xfrm>
            <a:off x="3570250" y="4861933"/>
            <a:ext cx="2072268" cy="802887"/>
          </a:xfrm>
          <a:prstGeom prst="rect">
            <a:avLst/>
          </a:prstGeom>
          <a:solidFill>
            <a:srgbClr val="80AD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Source Sans Pro" panose="020B0503030403020204" pitchFamily="34" charset="0"/>
              </a:rPr>
              <a:t>Presentation / Styling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C8A3E-3FA6-DF4B-BD49-217E63C0FD48}"/>
              </a:ext>
            </a:extLst>
          </p:cNvPr>
          <p:cNvSpPr/>
          <p:nvPr/>
        </p:nvSpPr>
        <p:spPr>
          <a:xfrm>
            <a:off x="9062224" y="1360449"/>
            <a:ext cx="2438400" cy="450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H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[{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"name": "John",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"age": 30,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"city": "London"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},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"name": "Jane",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"age": 20,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"city": "Rome"</a:t>
            </a:r>
          </a:p>
          <a:p>
            <a:r>
              <a:rPr lang="en-GB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F420B-8FE1-D749-BDB4-68BC5AD98CF1}"/>
              </a:ext>
            </a:extLst>
          </p:cNvPr>
          <p:cNvSpPr/>
          <p:nvPr/>
        </p:nvSpPr>
        <p:spPr>
          <a:xfrm>
            <a:off x="9267591" y="4873083"/>
            <a:ext cx="2027665" cy="802887"/>
          </a:xfrm>
          <a:prstGeom prst="rect">
            <a:avLst/>
          </a:prstGeom>
          <a:solidFill>
            <a:srgbClr val="80AD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Source Sans Pro" panose="020B0503030403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3911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Scalable Vector Graphics (SVG)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6CAAF-963D-834E-AEE3-9C1ABED052C9}"/>
              </a:ext>
            </a:extLst>
          </p:cNvPr>
          <p:cNvSpPr/>
          <p:nvPr/>
        </p:nvSpPr>
        <p:spPr>
          <a:xfrm>
            <a:off x="895903" y="1681274"/>
            <a:ext cx="964732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XML-based vector image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Supports interaction and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CSS for styling and JavaScript for 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Usually created through drawing apps like Inkscape, Adobe Illustrator, </a:t>
            </a:r>
            <a:r>
              <a:rPr lang="en-US" sz="2400" dirty="0" err="1"/>
              <a:t>etc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Natively supported by most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SVG Visual Cheat Sheet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http://www.cheat-sheets.org/own/svg/index.xhtml</a:t>
            </a:r>
            <a:r>
              <a:rPr 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C4B6E-82E4-2A4E-8A7B-7EA68135E0A3}"/>
              </a:ext>
            </a:extLst>
          </p:cNvPr>
          <p:cNvSpPr/>
          <p:nvPr/>
        </p:nvSpPr>
        <p:spPr>
          <a:xfrm>
            <a:off x="5916288" y="6404271"/>
            <a:ext cx="6140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Adopted from: https://</a:t>
            </a:r>
            <a:r>
              <a:rPr lang="en-US" sz="1200" dirty="0" err="1"/>
              <a:t>developer.mozilla.org</a:t>
            </a:r>
            <a:r>
              <a:rPr lang="en-US" sz="1200" dirty="0"/>
              <a:t>/</a:t>
            </a:r>
            <a:r>
              <a:rPr lang="en-US" sz="1200" dirty="0" err="1"/>
              <a:t>en</a:t>
            </a:r>
            <a:r>
              <a:rPr lang="en-US" sz="1200" dirty="0"/>
              <a:t>-US/docs/Web/SVG/Tutorial/Introduction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50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Goals</a:t>
            </a:r>
            <a:endParaRPr lang="en-US" sz="3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6CAAF-963D-834E-AEE3-9C1ABED052C9}"/>
              </a:ext>
            </a:extLst>
          </p:cNvPr>
          <p:cNvSpPr/>
          <p:nvPr/>
        </p:nvSpPr>
        <p:spPr>
          <a:xfrm>
            <a:off x="895903" y="1666526"/>
            <a:ext cx="10224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the basic concepts of SVG (the SVG specification is huge)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how D3.js modifies SVG</a:t>
            </a:r>
          </a:p>
        </p:txBody>
      </p:sp>
    </p:spTree>
    <p:extLst>
      <p:ext uri="{BB962C8B-B14F-4D97-AF65-F5344CB8AC3E}">
        <p14:creationId xmlns:p14="http://schemas.microsoft.com/office/powerpoint/2010/main" val="371309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&lt;</a:t>
            </a:r>
            <a:r>
              <a:rPr lang="en-US" sz="6000" b="1" dirty="0" err="1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svg</a:t>
            </a:r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&gt;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54F7F-F80F-224F-87E1-F3E86A235EB7}"/>
              </a:ext>
            </a:extLst>
          </p:cNvPr>
          <p:cNvSpPr/>
          <p:nvPr/>
        </p:nvSpPr>
        <p:spPr>
          <a:xfrm>
            <a:off x="1101528" y="1576347"/>
            <a:ext cx="10383187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version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"1.1"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baseProfile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"full" 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"300"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"200"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    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xmlns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"http://www.w3.org/2000/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"100%"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"100%"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"yellow"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"80"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text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"125"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font-size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text-anchor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"middle"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     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"white"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text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88F0C-B0A3-E64C-B241-D2BF3ED2C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4"/>
          <a:stretch/>
        </p:blipFill>
        <p:spPr>
          <a:xfrm>
            <a:off x="8233833" y="88970"/>
            <a:ext cx="3822700" cy="25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Try it out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30B39-61DC-A147-B03E-BA09ACFC5DB1}"/>
              </a:ext>
            </a:extLst>
          </p:cNvPr>
          <p:cNvSpPr/>
          <p:nvPr/>
        </p:nvSpPr>
        <p:spPr>
          <a:xfrm>
            <a:off x="1101528" y="1576347"/>
            <a:ext cx="10383187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version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"1.1"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baseProfile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"full" 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"300"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"200"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    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xmlns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"http://www.w3.org/2000/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rect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"100%"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"100%"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"yellow"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"80"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"blue"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text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"125"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font-size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"60"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text-anchor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"middle"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      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"white"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text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b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7E600-3879-7741-8765-5E7D1CBC6F7F}"/>
              </a:ext>
            </a:extLst>
          </p:cNvPr>
          <p:cNvSpPr txBox="1"/>
          <p:nvPr/>
        </p:nvSpPr>
        <p:spPr>
          <a:xfrm>
            <a:off x="1101528" y="5459320"/>
            <a:ext cx="859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1. Copy content into file sample1.svg and open in any browser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2. Swap &lt;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rect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&gt;, &lt;circle&gt; and &lt;text&gt;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3. Play with positions, size and color</a:t>
            </a:r>
          </a:p>
          <a:p>
            <a:r>
              <a:rPr lang="en-US" dirty="0">
                <a:hlinkClick r:id="rId3"/>
              </a:rPr>
              <a:t>http://www.cheat-sheets.org/own/svg/index.xhtml</a:t>
            </a:r>
            <a:r>
              <a:rPr lang="en-US" dirty="0"/>
              <a:t>  is your friend.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Embed SVG in HTML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30B39-61DC-A147-B03E-BA09ACFC5DB1}"/>
              </a:ext>
            </a:extLst>
          </p:cNvPr>
          <p:cNvSpPr/>
          <p:nvPr/>
        </p:nvSpPr>
        <p:spPr>
          <a:xfrm>
            <a:off x="1101528" y="1576347"/>
            <a:ext cx="1038318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object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data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image.svg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"image/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svg+xml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F44747"/>
                </a:solidFill>
                <a:latin typeface="Source Code Pro" panose="020B0509030403020204" pitchFamily="49" charset="77"/>
              </a:rPr>
              <a:t>/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2A265-0AFB-D44A-BC28-A9D95E3E804D}"/>
              </a:ext>
            </a:extLst>
          </p:cNvPr>
          <p:cNvSpPr/>
          <p:nvPr/>
        </p:nvSpPr>
        <p:spPr>
          <a:xfrm>
            <a:off x="1101527" y="2333659"/>
            <a:ext cx="1038318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iframe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Source Code Pro" panose="020B0509030403020204" pitchFamily="49" charset="77"/>
              </a:rPr>
              <a:t>src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Source Code Pro" panose="020B0509030403020204" pitchFamily="49" charset="77"/>
              </a:rPr>
              <a:t>image.svg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iframe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639BB-D46E-1148-9673-6E8CB8501D6B}"/>
              </a:ext>
            </a:extLst>
          </p:cNvPr>
          <p:cNvSpPr/>
          <p:nvPr/>
        </p:nvSpPr>
        <p:spPr>
          <a:xfrm>
            <a:off x="1101527" y="3087962"/>
            <a:ext cx="10383187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&lt;!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DOCTYPE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My first 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height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"100"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  &lt;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circle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cx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cy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"50"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"40"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"green”</a:t>
            </a:r>
            <a:b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</a:b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             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stroke-width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"4"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Source Code Pro" panose="020B0509030403020204" pitchFamily="49" charset="77"/>
              </a:rPr>
              <a:t>fill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Source Code Pro" panose="020B0509030403020204" pitchFamily="49" charset="77"/>
              </a:rPr>
              <a:t>"yellow"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/&gt;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  &lt;/</a:t>
            </a:r>
            <a:r>
              <a:rPr lang="en-US" sz="2000" dirty="0" err="1">
                <a:solidFill>
                  <a:srgbClr val="569CD6"/>
                </a:solidFill>
                <a:latin typeface="Source Code Pro" panose="020B0509030403020204" pitchFamily="49" charset="77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  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body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endParaRPr lang="en-US" sz="2000" dirty="0">
              <a:solidFill>
                <a:srgbClr val="D4D4D4"/>
              </a:solidFill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Source Code Pro" panose="020B0509030403020204" pitchFamily="49" charset="77"/>
              </a:rPr>
              <a:t>html</a:t>
            </a:r>
            <a:r>
              <a:rPr lang="en-US" sz="2000" dirty="0">
                <a:solidFill>
                  <a:srgbClr val="808080"/>
                </a:solidFill>
                <a:latin typeface="Source Code Pro" panose="020B0509030403020204" pitchFamily="49" charset="77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Source Code Pro" panose="020B0509030403020204" pitchFamily="49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A8D54-64C5-B347-87DD-9349DEF27039}"/>
              </a:ext>
            </a:extLst>
          </p:cNvPr>
          <p:cNvSpPr txBox="1"/>
          <p:nvPr/>
        </p:nvSpPr>
        <p:spPr>
          <a:xfrm>
            <a:off x="493433" y="1620143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CC987-AE95-9D4D-940F-A606A20FBBB4}"/>
              </a:ext>
            </a:extLst>
          </p:cNvPr>
          <p:cNvSpPr txBox="1"/>
          <p:nvPr/>
        </p:nvSpPr>
        <p:spPr>
          <a:xfrm>
            <a:off x="485421" y="233365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16714-2F5F-E648-B85A-BC25FDA103CC}"/>
              </a:ext>
            </a:extLst>
          </p:cNvPr>
          <p:cNvSpPr txBox="1"/>
          <p:nvPr/>
        </p:nvSpPr>
        <p:spPr>
          <a:xfrm>
            <a:off x="497073" y="3087962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55625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" charset="0"/>
              </a:rPr>
              <a:t>The SVG grid</a:t>
            </a:r>
            <a:endParaRPr lang="en-US" sz="3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9218" name="Picture 2" descr="https://developer.mozilla.org/@api/deki/files/78/=Canvas_default_grid.png">
            <a:extLst>
              <a:ext uri="{FF2B5EF4-FFF2-40B4-BE49-F238E27FC236}">
                <a16:creationId xmlns:a16="http://schemas.microsoft.com/office/drawing/2014/main" id="{A9B65274-C273-C143-955D-C374B532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62" y="1215629"/>
            <a:ext cx="4426742" cy="442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9EE4FA-F6AD-634B-B367-4E4785347378}"/>
              </a:ext>
            </a:extLst>
          </p:cNvPr>
          <p:cNvSpPr txBox="1"/>
          <p:nvPr/>
        </p:nvSpPr>
        <p:spPr>
          <a:xfrm>
            <a:off x="1661378" y="5907542"/>
            <a:ext cx="859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Note: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somewhat counter intuitive when drawing vertical bar charts with a baseline at the bottom</a:t>
            </a:r>
          </a:p>
        </p:txBody>
      </p:sp>
    </p:spTree>
    <p:extLst>
      <p:ext uri="{BB962C8B-B14F-4D97-AF65-F5344CB8AC3E}">
        <p14:creationId xmlns:p14="http://schemas.microsoft.com/office/powerpoint/2010/main" val="96581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zwerg Nova 1">
      <a:dk1>
        <a:srgbClr val="000000"/>
      </a:dk1>
      <a:lt1>
        <a:srgbClr val="FFFFFF"/>
      </a:lt1>
      <a:dk2>
        <a:srgbClr val="7CC1CA"/>
      </a:dk2>
      <a:lt2>
        <a:srgbClr val="80ADE7"/>
      </a:lt2>
      <a:accent1>
        <a:srgbClr val="9A90E3"/>
      </a:accent1>
      <a:accent2>
        <a:srgbClr val="D18CC2"/>
      </a:accent2>
      <a:accent3>
        <a:srgbClr val="E08B8A"/>
      </a:accent3>
      <a:accent4>
        <a:srgbClr val="F3C38B"/>
      </a:accent4>
      <a:accent5>
        <a:srgbClr val="C7C883"/>
      </a:accent5>
      <a:accent6>
        <a:srgbClr val="A7CE90"/>
      </a:accent6>
      <a:hlink>
        <a:srgbClr val="697C89"/>
      </a:hlink>
      <a:folHlink>
        <a:srgbClr val="C4D3D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zwerg" id="{5CD74383-3D77-5F48-A224-9E9436159E25}" vid="{DFE5EF16-EC61-944F-BF7A-2ABA6802C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Netzwerg</Template>
  <TotalTime>22713</TotalTime>
  <Words>2317</Words>
  <Application>Microsoft Macintosh PowerPoint</Application>
  <PresentationFormat>Widescreen</PresentationFormat>
  <Paragraphs>272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Menlo</vt:lpstr>
      <vt:lpstr>Source Code Pro</vt:lpstr>
      <vt:lpstr>Source Sans Pro</vt:lpstr>
      <vt:lpstr>Source Sans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Lüthy Rahel</dc:creator>
  <cp:keywords/>
  <dc:description/>
  <cp:lastModifiedBy>Soldati Marco</cp:lastModifiedBy>
  <cp:revision>279</cp:revision>
  <cp:lastPrinted>2019-02-26T10:18:30Z</cp:lastPrinted>
  <dcterms:created xsi:type="dcterms:W3CDTF">2016-11-25T15:17:40Z</dcterms:created>
  <dcterms:modified xsi:type="dcterms:W3CDTF">2021-02-25T14:47:43Z</dcterms:modified>
  <cp:category/>
</cp:coreProperties>
</file>