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72" r:id="rId3"/>
    <p:sldId id="373" r:id="rId4"/>
    <p:sldId id="357" r:id="rId5"/>
    <p:sldId id="351" r:id="rId6"/>
    <p:sldId id="359" r:id="rId7"/>
    <p:sldId id="370" r:id="rId8"/>
    <p:sldId id="349" r:id="rId9"/>
    <p:sldId id="350" r:id="rId10"/>
    <p:sldId id="352" r:id="rId11"/>
    <p:sldId id="354" r:id="rId12"/>
    <p:sldId id="364" r:id="rId13"/>
    <p:sldId id="365" r:id="rId14"/>
    <p:sldId id="356" r:id="rId15"/>
    <p:sldId id="361" r:id="rId16"/>
    <p:sldId id="366" r:id="rId17"/>
    <p:sldId id="363" r:id="rId18"/>
    <p:sldId id="305" r:id="rId19"/>
    <p:sldId id="371" r:id="rId20"/>
    <p:sldId id="348" r:id="rId21"/>
    <p:sldId id="327" r:id="rId22"/>
    <p:sldId id="307" r:id="rId23"/>
    <p:sldId id="308" r:id="rId24"/>
    <p:sldId id="309" r:id="rId25"/>
    <p:sldId id="311" r:id="rId26"/>
    <p:sldId id="313" r:id="rId27"/>
    <p:sldId id="316" r:id="rId28"/>
    <p:sldId id="318" r:id="rId29"/>
    <p:sldId id="314" r:id="rId30"/>
    <p:sldId id="325" r:id="rId31"/>
    <p:sldId id="315" r:id="rId32"/>
    <p:sldId id="319" r:id="rId33"/>
    <p:sldId id="320" r:id="rId34"/>
    <p:sldId id="326" r:id="rId35"/>
    <p:sldId id="36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1F21"/>
    <a:srgbClr val="80ADE7"/>
    <a:srgbClr val="F5F5F5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0"/>
    <p:restoredTop sz="93830"/>
  </p:normalViewPr>
  <p:slideViewPr>
    <p:cSldViewPr snapToGrid="0" snapToObjects="1">
      <p:cViewPr varScale="1">
        <p:scale>
          <a:sx n="127" d="100"/>
          <a:sy n="127" d="100"/>
        </p:scale>
        <p:origin x="224" y="672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– Data aggregation is left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– Data aggregation is left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– Data aggregation is left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selectors will be discussed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– Data aggregation is left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atography.com/davechild/cheat-sheets/css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selfhtml.org/wiki/CSS/Selektoren" TargetMode="External"/><Relationship Id="rId4" Type="http://schemas.openxmlformats.org/officeDocument/2006/relationships/hyperlink" Target="https://www.cheatography.com/dimitrios/cheat-sheets/the-30-css-selectors-you-must-memoriz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hyperlink" Target="https://github.com/d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blob/master/API.m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000" y="2601048"/>
            <a:ext cx="2893741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bg2"/>
                </a:solidFill>
                <a:latin typeface="Source Sans Pro" charset="0"/>
                <a:ea typeface="Source Sans Pro" charset="0"/>
                <a:cs typeface="Source Sans Pro" charset="0"/>
              </a:rPr>
              <a:t>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794018"/>
            <a:ext cx="814678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Information Visualization 2021 | Computer Science &amp; iCompetence</a:t>
            </a:r>
          </a:p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Marco Soldati</a:t>
            </a:r>
          </a:p>
          <a:p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March 2021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D3 Introduction / Scale &amp; Axis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160"/>
          <a:stretch/>
        </p:blipFill>
        <p:spPr>
          <a:xfrm>
            <a:off x="10535512" y="794018"/>
            <a:ext cx="1080225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histogram.js</a:t>
            </a:r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 – drawing area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380999" y="1260130"/>
            <a:ext cx="11159068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Menlo" panose="020B0609030804020204" pitchFamily="49" charset="0"/>
              </a:rPr>
              <a:t>// create </a:t>
            </a:r>
            <a:r>
              <a:rPr lang="en-US" sz="2400" dirty="0" err="1">
                <a:solidFill>
                  <a:srgbClr val="608B4E"/>
                </a:solidFill>
                <a:latin typeface="Menlo" panose="020B0609030804020204" pitchFamily="49" charset="0"/>
              </a:rPr>
              <a:t>svg</a:t>
            </a:r>
            <a:r>
              <a:rPr lang="en-US" sz="2400" dirty="0">
                <a:solidFill>
                  <a:srgbClr val="608B4E"/>
                </a:solidFill>
                <a:latin typeface="Menlo" panose="020B0609030804020204" pitchFamily="49" charset="0"/>
              </a:rPr>
              <a:t> canvas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canvHeight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600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canvWidth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800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svg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d3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Menlo" panose="020B0609030804020204" pitchFamily="49" charset="0"/>
              </a:rPr>
              <a:t>select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"body"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svg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US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"width"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canvWidth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US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"height"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canvHeight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US" sz="2400" dirty="0">
                <a:solidFill>
                  <a:srgbClr val="DCDCAA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"border"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"1px solid"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608B4E"/>
                </a:solidFill>
                <a:latin typeface="Menlo" panose="020B0609030804020204" pitchFamily="49" charset="0"/>
              </a:rPr>
              <a:t>// </a:t>
            </a:r>
            <a:r>
              <a:rPr lang="en-US" sz="2400" dirty="0" err="1">
                <a:solidFill>
                  <a:srgbClr val="608B4E"/>
                </a:solidFill>
                <a:latin typeface="Menlo" panose="020B0609030804020204" pitchFamily="49" charset="0"/>
              </a:rPr>
              <a:t>calc</a:t>
            </a:r>
            <a:r>
              <a:rPr lang="en-US" sz="2400" dirty="0">
                <a:solidFill>
                  <a:srgbClr val="608B4E"/>
                </a:solidFill>
                <a:latin typeface="Menlo" panose="020B0609030804020204" pitchFamily="49" charset="0"/>
              </a:rPr>
              <a:t> the width and height depending on margins.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top: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50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right: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bottom: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30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left: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canvH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eight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top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bottom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canvW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idth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right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9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histogram.js</a:t>
            </a:r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 – drawing area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402CD-3143-BB47-839E-62D5CE6E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660" y="1771371"/>
            <a:ext cx="3269746" cy="2455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EB15CF-4A99-054B-B85B-1784536B3919}"/>
              </a:ext>
            </a:extLst>
          </p:cNvPr>
          <p:cNvSpPr/>
          <p:nvPr/>
        </p:nvSpPr>
        <p:spPr>
          <a:xfrm>
            <a:off x="423334" y="4877544"/>
            <a:ext cx="5215467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"circle"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"cx"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"cy"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top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"r"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</a:rPr>
              <a:t>style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"fill"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"red"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FCB5D-0792-814E-8EA7-485F6B8CA863}"/>
              </a:ext>
            </a:extLst>
          </p:cNvPr>
          <p:cNvSpPr/>
          <p:nvPr/>
        </p:nvSpPr>
        <p:spPr>
          <a:xfrm>
            <a:off x="6502400" y="4841613"/>
            <a:ext cx="5215467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"circle"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"cx"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"cy"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top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"r"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</a:rPr>
              <a:t>style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"fill"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B9197-117C-5F4E-BEBD-9704DD290A12}"/>
              </a:ext>
            </a:extLst>
          </p:cNvPr>
          <p:cNvCxnSpPr/>
          <p:nvPr/>
        </p:nvCxnSpPr>
        <p:spPr>
          <a:xfrm>
            <a:off x="4325660" y="1490132"/>
            <a:ext cx="31157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5FF90-DBFC-DB47-8632-A6420426182F}"/>
              </a:ext>
            </a:extLst>
          </p:cNvPr>
          <p:cNvCxnSpPr>
            <a:cxnSpLocks/>
          </p:cNvCxnSpPr>
          <p:nvPr/>
        </p:nvCxnSpPr>
        <p:spPr>
          <a:xfrm>
            <a:off x="4013198" y="1771372"/>
            <a:ext cx="0" cy="24553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7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1B505-863E-5046-935A-0C54C482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60" y="1546514"/>
            <a:ext cx="3269746" cy="2455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F4671-B0AA-314A-9F7B-1637F36902AA}"/>
              </a:ext>
            </a:extLst>
          </p:cNvPr>
          <p:cNvSpPr txBox="1"/>
          <p:nvPr/>
        </p:nvSpPr>
        <p:spPr>
          <a:xfrm>
            <a:off x="1334125" y="4452079"/>
            <a:ext cx="876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Draw red and green point</a:t>
            </a:r>
          </a:p>
        </p:txBody>
      </p:sp>
    </p:spTree>
    <p:extLst>
      <p:ext uri="{BB962C8B-B14F-4D97-AF65-F5344CB8AC3E}">
        <p14:creationId xmlns:p14="http://schemas.microsoft.com/office/powerpoint/2010/main" val="31230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1334125" y="4452079"/>
            <a:ext cx="8769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Append a </a:t>
            </a:r>
            <a:r>
              <a:rPr lang="en-US" sz="2000" dirty="0">
                <a:latin typeface="Source Code Pro" panose="020B0509030403020204" pitchFamily="49" charset="77"/>
                <a:ea typeface="Source Sans Pro" panose="020B0503030403020204" pitchFamily="34" charset="0"/>
              </a:rPr>
              <a:t>&lt;g&gt;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-tag for the chart area, set its top/left point to the red dot (hint: use </a:t>
            </a:r>
            <a:r>
              <a:rPr lang="en-US" sz="2000" dirty="0">
                <a:latin typeface="Source Code Pro" panose="020B0509030403020204" pitchFamily="49" charset="77"/>
                <a:ea typeface="Source Sans Pro" panose="020B0503030403020204" pitchFamily="34" charset="0"/>
              </a:rPr>
              <a:t>transform="translate(</a:t>
            </a:r>
            <a:r>
              <a:rPr lang="en-US" sz="2000" dirty="0" err="1">
                <a:latin typeface="Source Code Pro" panose="020B0509030403020204" pitchFamily="49" charset="77"/>
                <a:ea typeface="Source Sans Pro" panose="020B0503030403020204" pitchFamily="34" charset="0"/>
              </a:rPr>
              <a:t>x,y</a:t>
            </a:r>
            <a:r>
              <a:rPr lang="en-US" sz="2000" dirty="0">
                <a:latin typeface="Source Code Pro" panose="020B0509030403020204" pitchFamily="49" charset="77"/>
                <a:ea typeface="Source Sans Pro" panose="020B0503030403020204" pitchFamily="34" charset="0"/>
              </a:rPr>
              <a:t>)")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Append a </a:t>
            </a:r>
            <a:r>
              <a:rPr lang="en-US" sz="2000" dirty="0">
                <a:latin typeface="Source Code Pro" panose="020B0509030403020204" pitchFamily="49" charset="77"/>
                <a:ea typeface="Source Sans Pro" panose="020B0503030403020204" pitchFamily="34" charset="0"/>
              </a:rPr>
              <a:t>&lt;</a:t>
            </a:r>
            <a:r>
              <a:rPr lang="en-US" sz="2000" dirty="0" err="1">
                <a:latin typeface="Source Code Pro" panose="020B0509030403020204" pitchFamily="49" charset="77"/>
                <a:ea typeface="Source Sans Pro" panose="020B0503030403020204" pitchFamily="34" charset="0"/>
              </a:rPr>
              <a:t>rect</a:t>
            </a:r>
            <a:r>
              <a:rPr lang="en-US" sz="2000" dirty="0">
                <a:latin typeface="Source Code Pro" panose="020B0509030403020204" pitchFamily="49" charset="77"/>
                <a:ea typeface="Source Sans Pro" panose="020B0503030403020204" pitchFamily="34" charset="0"/>
              </a:rPr>
              <a:t> id="chart-area-box" ...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to mark the chart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DF55B-5F76-C84E-B9E6-AEDE96D9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10" y="1575322"/>
            <a:ext cx="3267046" cy="24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Cascading Style Sheets (CSS)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>
            <a:off x="641902" y="1598793"/>
            <a:ext cx="11223201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Describes the presentation of HTML and SVG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https://www.cheatography.com/davechild/cheat-sheets/css2/</a:t>
            </a: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 Selectors – exhaustively used by d3.select() and d3.selectAll()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https://www.cheatography.com/dimitrios/cheat-sheets/the-30-css-selectors-you-must-memorize/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https://wiki.selfhtml.org/wiki/CSS/Selektoren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73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CSS – </a:t>
            </a:r>
            <a:r>
              <a:rPr lang="en-US" sz="6000" b="1" dirty="0" err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index.html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DEAFB-454E-754B-B002-AB088F841A7B}"/>
              </a:ext>
            </a:extLst>
          </p:cNvPr>
          <p:cNvSpPr/>
          <p:nvPr/>
        </p:nvSpPr>
        <p:spPr>
          <a:xfrm>
            <a:off x="3048000" y="2136339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D7BA7D"/>
                </a:solidFill>
                <a:latin typeface="Menlo" panose="020B0609030804020204" pitchFamily="49" charset="0"/>
              </a:rPr>
              <a:t>    #chart-area-box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{ }</a:t>
            </a:r>
          </a:p>
          <a:p>
            <a:r>
              <a:rPr lang="en-US" sz="2400" dirty="0">
                <a:solidFill>
                  <a:srgbClr val="D7BA7D"/>
                </a:solidFill>
                <a:latin typeface="Menlo" panose="020B0609030804020204" pitchFamily="49" charset="0"/>
              </a:rPr>
              <a:t>    .bar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fill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#82AEE5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...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7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1575910" y="1732036"/>
            <a:ext cx="876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CSS &lt;style&gt; section to </a:t>
            </a:r>
            <a:r>
              <a:rPr lang="en-US" sz="2400" dirty="0" err="1"/>
              <a:t>index.html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style for the outer box (fill: none; stroke: black)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A5CE7-4EAE-EE47-950F-5557EDCB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40" y="2862219"/>
            <a:ext cx="3774519" cy="28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0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D3.js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97E5-1E7C-D642-8C88-22C42266CAD3}"/>
              </a:ext>
            </a:extLst>
          </p:cNvPr>
          <p:cNvSpPr/>
          <p:nvPr/>
        </p:nvSpPr>
        <p:spPr>
          <a:xfrm>
            <a:off x="1079292" y="2136339"/>
            <a:ext cx="9893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D3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https://github.com/d3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D3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https://github.com/d3/d3/wiki/Gallery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D3 API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https://github.com/d3/d3/blob/master/API.md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52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6784" y="105873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Scale</a:t>
            </a:r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83" y="2085020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mapping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from values to values ("Math")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6782" y="381770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Axis</a:t>
            </a:r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6781" y="4808089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visual representation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 of a scale ("SVG Generator")</a:t>
            </a:r>
          </a:p>
        </p:txBody>
      </p:sp>
    </p:spTree>
    <p:extLst>
      <p:ext uri="{BB962C8B-B14F-4D97-AF65-F5344CB8AC3E}">
        <p14:creationId xmlns:p14="http://schemas.microsoft.com/office/powerpoint/2010/main" val="168893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824" y="51499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pic>
        <p:nvPicPr>
          <p:cNvPr id="5" name="Picture 2" descr="D3.js Scales scale domain down to range">
            <a:extLst>
              <a:ext uri="{FF2B5EF4-FFF2-40B4-BE49-F238E27FC236}">
                <a16:creationId xmlns:a16="http://schemas.microsoft.com/office/drawing/2014/main" id="{323BC1E8-ABCE-F74F-95AD-E9D114B4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91" y="24346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C386E8-6F4C-4D47-B50A-02C1AC792A50}"/>
              </a:ext>
            </a:extLst>
          </p:cNvPr>
          <p:cNvSpPr/>
          <p:nvPr/>
        </p:nvSpPr>
        <p:spPr>
          <a:xfrm>
            <a:off x="6470966" y="3023779"/>
            <a:ext cx="37605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scaleLinear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320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D85BC-64DA-B542-8673-B443B85ECC11}"/>
              </a:ext>
            </a:extLst>
          </p:cNvPr>
          <p:cNvSpPr txBox="1"/>
          <p:nvPr/>
        </p:nvSpPr>
        <p:spPr>
          <a:xfrm>
            <a:off x="750823" y="1475352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 mapping from values to values – aka a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function:</a:t>
            </a:r>
          </a:p>
        </p:txBody>
      </p:sp>
    </p:spTree>
    <p:extLst>
      <p:ext uri="{BB962C8B-B14F-4D97-AF65-F5344CB8AC3E}">
        <p14:creationId xmlns:p14="http://schemas.microsoft.com/office/powerpoint/2010/main" val="5458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Why D3.js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97E5-1E7C-D642-8C88-22C42266CAD3}"/>
              </a:ext>
            </a:extLst>
          </p:cNvPr>
          <p:cNvSpPr/>
          <p:nvPr/>
        </p:nvSpPr>
        <p:spPr>
          <a:xfrm>
            <a:off x="1079292" y="2136339"/>
            <a:ext cx="98935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 is popular 80M Downloads, 90K Stars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D3 is flexible – as a developer you have full control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 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is renowned for animation and interaction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D3 there is a huge community and lots of examples out there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Why not d3.js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quite a learning curve for d3.js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a software engineer at bachelor level, it is achievable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0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824" y="51499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Scale</a:t>
            </a:r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823" y="1475352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 mapping from values to values – aka a 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function: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823" y="2491015"/>
            <a:ext cx="9165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Input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			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	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Output</a:t>
            </a:r>
          </a:p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Domain		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 	Range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Attribute		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 	Channel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Data (Values)	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	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Screen (Pixels)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b="1" i="1" dirty="0">
                <a:latin typeface="Source Sans Pro" charset="0"/>
                <a:ea typeface="Source Sans Pro" charset="0"/>
                <a:cs typeface="Source Sans Pro" charset="0"/>
              </a:rPr>
              <a:t>Examples:</a:t>
            </a:r>
            <a:br>
              <a:rPr lang="en-US" sz="3000" i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Person Height	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	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Pixel Position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Person Shirt Size		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	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Pixel Color</a:t>
            </a:r>
          </a:p>
        </p:txBody>
      </p:sp>
    </p:spTree>
    <p:extLst>
      <p:ext uri="{BB962C8B-B14F-4D97-AF65-F5344CB8AC3E}">
        <p14:creationId xmlns:p14="http://schemas.microsoft.com/office/powerpoint/2010/main" val="297409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26596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Linear Scales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Continuous Input  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Continuous Output </a:t>
            </a:r>
          </a:p>
          <a:p>
            <a:pPr algn="ctr"/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838" y="4926793"/>
            <a:ext cx="4272323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d3.scaleLinear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9838" y="3855287"/>
            <a:ext cx="427232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d3.scale.linear();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6770" y="4926793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panose="020B0503030403020204" pitchFamily="34" charset="0"/>
                <a:ea typeface="Source Sans Pro" charset="0"/>
                <a:cs typeface="Source Sans Pro" charset="0"/>
              </a:rPr>
              <a:t>≥ v4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4008C-9F86-B74B-8D9D-25910FE0A54C}"/>
              </a:ext>
            </a:extLst>
          </p:cNvPr>
          <p:cNvSpPr/>
          <p:nvPr/>
        </p:nvSpPr>
        <p:spPr>
          <a:xfrm>
            <a:off x="3136769" y="3855287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≤ v3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6146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629" y="2210858"/>
            <a:ext cx="1040674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629" y="4213128"/>
            <a:ext cx="1040674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205" y="2411576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0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517205" y="4406963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0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11382749" y="4406963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1382749" y="2401944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156460" y="1165945"/>
            <a:ext cx="7638630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d3.scaleLinear();</a:t>
            </a:r>
          </a:p>
        </p:txBody>
      </p: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6096001" y="3147029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77812" y="5545028"/>
            <a:ext cx="6436377" cy="101566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scale(0.5); // returns 0.5</a:t>
            </a:r>
            <a:br>
              <a:rPr lang="en-US" sz="300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300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scale(99);  // 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returns 99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1314" y="340307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800313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7943" y="1960139"/>
            <a:ext cx="1040674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43" y="3962409"/>
            <a:ext cx="1040674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565" y="2151225"/>
            <a:ext cx="795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100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582519" y="4153495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0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11382749" y="4156244"/>
            <a:ext cx="375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1382749" y="2151225"/>
            <a:ext cx="795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200</a:t>
            </a:r>
            <a:endParaRPr lang="en-US" sz="3000" b="1" dirty="0"/>
          </a:p>
        </p:txBody>
      </p:sp>
      <p:sp>
        <p:nvSpPr>
          <p:cNvPr id="15" name="Rectangle 14"/>
          <p:cNvSpPr/>
          <p:nvPr/>
        </p:nvSpPr>
        <p:spPr>
          <a:xfrm>
            <a:off x="1675559" y="447535"/>
            <a:ext cx="8840882" cy="101566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d3.scaleLinear()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.domain([100, 200]);</a:t>
            </a:r>
          </a:p>
        </p:txBody>
      </p: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6161315" y="2896310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60965" y="5190837"/>
            <a:ext cx="3070071" cy="132343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scale(100); // 0</a:t>
            </a:r>
            <a:b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scale(150); // 0.5</a:t>
            </a:r>
          </a:p>
          <a:p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scale(200); // 1</a:t>
            </a:r>
            <a:b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scale(300); //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0306" y="3122864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Normalization</a:t>
            </a:r>
            <a:endParaRPr lang="en-US" sz="30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0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7943" y="2240352"/>
            <a:ext cx="1040674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43" y="4242622"/>
            <a:ext cx="1040674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565" y="2431438"/>
            <a:ext cx="7569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100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366114" y="4441964"/>
            <a:ext cx="5918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10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11382749" y="4436457"/>
            <a:ext cx="5918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90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11382749" y="2431438"/>
            <a:ext cx="7569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200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1675559" y="447535"/>
            <a:ext cx="8600431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d3.scaleLinear()</a:t>
            </a:r>
          </a:p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.domain([100, 200])</a:t>
            </a:r>
          </a:p>
          <a:p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 .range([10, 90]);</a:t>
            </a:r>
          </a:p>
        </p:txBody>
      </p: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6161315" y="3176523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99550" y="5298978"/>
            <a:ext cx="3070071" cy="132343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scale(100); //  10</a:t>
            </a:r>
            <a:b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scale(150); //  50</a:t>
            </a:r>
          </a:p>
          <a:p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scale(200); //  90</a:t>
            </a:r>
            <a:b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2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scale(250); // 130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0306" y="3403077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107731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26596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Ordinal Scales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Discrete Input  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Discrete Output </a:t>
            </a:r>
          </a:p>
          <a:p>
            <a:pPr algn="ctr"/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838" y="4926793"/>
            <a:ext cx="4512774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d3.scaleOrdinal();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9838" y="3855287"/>
            <a:ext cx="4512774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d3.scale.ordinal();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0BE48-A654-A54D-A3A8-227413DC5E30}"/>
              </a:ext>
            </a:extLst>
          </p:cNvPr>
          <p:cNvSpPr/>
          <p:nvPr/>
        </p:nvSpPr>
        <p:spPr>
          <a:xfrm>
            <a:off x="3137177" y="3841959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≤ v3</a:t>
            </a:r>
            <a:endParaRPr lang="en-US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03487-B9C3-E746-A0EF-24AB3543AB3A}"/>
              </a:ext>
            </a:extLst>
          </p:cNvPr>
          <p:cNvSpPr/>
          <p:nvPr/>
        </p:nvSpPr>
        <p:spPr>
          <a:xfrm>
            <a:off x="3137176" y="4913465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panose="020B0503030403020204" pitchFamily="34" charset="0"/>
                <a:ea typeface="Source Sans Pro" charset="0"/>
                <a:cs typeface="Source Sans Pro" charset="0"/>
              </a:rPr>
              <a:t>≥ v4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307" y="2240352"/>
            <a:ext cx="293283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307" y="4242622"/>
            <a:ext cx="293283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Jan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3307" y="447535"/>
            <a:ext cx="11245386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d3.scaleOrdinal()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.domain([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</a:t>
            </a:r>
          </a:p>
          <a:p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 .range([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Jan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Feb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Mar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39613" y="5857468"/>
            <a:ext cx="5234125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 // 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Feb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endParaRPr lang="en-US" sz="3000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29584" y="2225159"/>
            <a:ext cx="293283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85860" y="2240352"/>
            <a:ext cx="2932833" cy="9361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18053" y="4242621"/>
            <a:ext cx="293283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Feb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85860" y="4242621"/>
            <a:ext cx="2932833" cy="936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1922" y="3176523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77233" y="3161330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49840" y="3176523"/>
            <a:ext cx="0" cy="1066099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1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11614" y="2159876"/>
            <a:ext cx="1702676" cy="186033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3307" y="5155433"/>
            <a:ext cx="11137078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X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     // 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6396741" y="2394830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6741" y="3323133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82264" y="2828862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5707" y="2384603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707" y="3312906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Jan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52662" y="2377559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79616" y="2384603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47316" y="3312905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Feb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9616" y="3312905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11230" y="2818635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23828" y="2811591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58354" y="2818635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73307" y="447535"/>
            <a:ext cx="11245386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d3.scaleOrdinal()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.domain([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</a:t>
            </a:r>
          </a:p>
          <a:p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 .range([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Jan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Feb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Mar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58012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11614" y="2159876"/>
            <a:ext cx="1702676" cy="186033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3307" y="5155433"/>
            <a:ext cx="1113707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scale(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X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     // 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Jan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”</a:t>
            </a:r>
            <a:endParaRPr lang="en-US" sz="3000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  <a:p>
            <a:r>
              <a:rPr lang="da-DK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scale.domain</a:t>
            </a:r>
            <a:r>
              <a:rPr lang="da-DK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(); // ["I", "II", "III", "X"]</a:t>
            </a:r>
            <a:endParaRPr lang="en-US" sz="3000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6741" y="2394830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6741" y="3323133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Jan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18350" y="3323132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Feb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50650" y="3323132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82264" y="2828862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5707" y="2384603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707" y="3312906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Jan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52662" y="2377559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79616" y="2384603"/>
            <a:ext cx="1359735" cy="434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III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47316" y="3312905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Feb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9616" y="3312905"/>
            <a:ext cx="1359735" cy="434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11230" y="2818635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23828" y="2811591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58354" y="2818635"/>
            <a:ext cx="0" cy="49427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73307" y="447535"/>
            <a:ext cx="11245386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scale = d3.scaleOrdinal()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.domain([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III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</a:t>
            </a:r>
          </a:p>
          <a:p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 .range([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Jan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Feb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, 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Mar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]);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6284" y="4216904"/>
            <a:ext cx="6093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Domain </a:t>
            </a:r>
            <a:r>
              <a:rPr lang="en-US" sz="30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grows dynamically (cyclic)</a:t>
            </a:r>
            <a:endParaRPr lang="en-US" sz="30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3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79567" y="906511"/>
            <a:ext cx="98328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color = d3.scaleOrdinal()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                         .range(d3.schemeCategory10);</a:t>
            </a:r>
            <a:endParaRPr lang="en-US" sz="3000" b="1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179567" y="2889352"/>
            <a:ext cx="9832866" cy="889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79567" y="4745530"/>
            <a:ext cx="98328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color(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one</a:t>
            </a:r>
            <a:r>
              <a:rPr lang="ru-RU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  // </a:t>
            </a:r>
            <a:r>
              <a:rPr lang="uk-UA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"#1f77b4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(Blue)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color(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next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 // </a:t>
            </a:r>
            <a:r>
              <a:rPr lang="uk-UA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"#ff7f0e</a:t>
            </a:r>
            <a:r>
              <a:rPr lang="ru-RU" sz="3000" b="1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"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(Orange)</a:t>
            </a:r>
          </a:p>
        </p:txBody>
      </p:sp>
    </p:spTree>
    <p:extLst>
      <p:ext uri="{BB962C8B-B14F-4D97-AF65-F5344CB8AC3E}">
        <p14:creationId xmlns:p14="http://schemas.microsoft.com/office/powerpoint/2010/main" val="11485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Some comments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97E5-1E7C-D642-8C88-22C42266CAD3}"/>
              </a:ext>
            </a:extLst>
          </p:cNvPr>
          <p:cNvSpPr/>
          <p:nvPr/>
        </p:nvSpPr>
        <p:spPr>
          <a:xfrm>
            <a:off x="1079292" y="2136339"/>
            <a:ext cx="98935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tutorial is meant as a quick start for some of the important and slightly more complex features of d3.js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Thus, this tutorial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cover all aspects of d3.js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the excellent online resources for more details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Best is to start your project from an existing drawing and adapt it towards your needs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5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79567" y="906511"/>
            <a:ext cx="98328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color = d3.scaleOrdinal()</a:t>
            </a:r>
          </a:p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.range(d3.schemeCategory10);</a:t>
            </a:r>
            <a:endParaRPr lang="en-US" sz="3000" b="1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9567" y="4771929"/>
            <a:ext cx="98328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color =</a:t>
            </a:r>
            <a:b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  d3.scaleOrdinal(d3.schemeCategory10);</a:t>
            </a:r>
            <a:endParaRPr lang="en-US" sz="3000" b="1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2508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Equivalent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Pass range to constructor</a:t>
            </a:r>
          </a:p>
          <a:p>
            <a:pPr algn="ctr"/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6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911280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Band Scales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Discrete Input  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Continuous Output Bands</a:t>
            </a:r>
          </a:p>
          <a:p>
            <a:pPr algn="ctr"/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0218" y="4926793"/>
            <a:ext cx="3791423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d3.scaleBand();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0218" y="3855287"/>
            <a:ext cx="7638630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d3.scale.ordinal().</a:t>
            </a:r>
            <a:r>
              <a:rPr lang="en-US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rangeBands</a:t>
            </a:r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2A3DE-E99F-654B-874D-F0ACECDB138F}"/>
              </a:ext>
            </a:extLst>
          </p:cNvPr>
          <p:cNvSpPr/>
          <p:nvPr/>
        </p:nvSpPr>
        <p:spPr>
          <a:xfrm>
            <a:off x="1497557" y="4926793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panose="020B0503030403020204" pitchFamily="34" charset="0"/>
                <a:ea typeface="Source Sans Pro" charset="0"/>
                <a:cs typeface="Source Sans Pro" charset="0"/>
              </a:rPr>
              <a:t>≥ v4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81C47-D686-F34F-B191-1701EFF9889D}"/>
              </a:ext>
            </a:extLst>
          </p:cNvPr>
          <p:cNvSpPr/>
          <p:nvPr/>
        </p:nvSpPr>
        <p:spPr>
          <a:xfrm>
            <a:off x="1497556" y="3855287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≤ v3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7053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911280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Full Padding Control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Perfect for Bar Charts / Histograms / Grids</a:t>
            </a:r>
          </a:p>
          <a:p>
            <a:pPr algn="ctr"/>
            <a:endParaRPr lang="en-US" sz="3000" b="1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658675"/>
            <a:ext cx="9537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91128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Axis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visual representation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of a scale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i="1" dirty="0">
                <a:latin typeface="Source Sans Pro" charset="0"/>
                <a:ea typeface="Source Sans Pro" charset="0"/>
                <a:cs typeface="Source Sans Pro" charset="0"/>
              </a:rPr>
              <a:t>aka</a:t>
            </a:r>
            <a:br>
              <a:rPr lang="en-US" sz="3000" i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sz="3000" b="1" dirty="0"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 which generates SVG</a:t>
            </a: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Scale </a:t>
            </a:r>
            <a:r>
              <a:rPr lang="en-US" sz="3000" dirty="0">
                <a:solidFill>
                  <a:srgbClr val="FFC000"/>
                </a:solidFill>
                <a:latin typeface="Source Sans Pro" charset="0"/>
                <a:ea typeface="Source Sans Pro" charset="0"/>
                <a:cs typeface="Source Sans Pro" charset="0"/>
              </a:rPr>
              <a:t>▶ </a:t>
            </a:r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SVG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708" y="4890651"/>
            <a:ext cx="9838584" cy="8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89" y="5832762"/>
            <a:ext cx="9838584" cy="851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5435" y="1725579"/>
            <a:ext cx="6525492" cy="4024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7740" y="165121"/>
            <a:ext cx="8840882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de-DE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const</a:t>
            </a:r>
            <a:r>
              <a:rPr lang="de-DE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xAxis</a:t>
            </a:r>
            <a:r>
              <a:rPr lang="de-DE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 = d3.axisBottom(</a:t>
            </a:r>
            <a:r>
              <a:rPr lang="de-DE" sz="3000" b="1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xScale</a:t>
            </a:r>
            <a:r>
              <a:rPr lang="de-DE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</a:t>
            </a:r>
          </a:p>
          <a:p>
            <a:endParaRPr lang="de-DE" sz="3000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  <a:p>
            <a:r>
              <a:rPr lang="de-DE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svg.call</a:t>
            </a:r>
            <a:r>
              <a:rPr lang="de-DE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(</a:t>
            </a:r>
            <a:r>
              <a:rPr lang="de-DE" sz="3000" dirty="0" err="1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xAxis</a:t>
            </a:r>
            <a:r>
              <a:rPr lang="de-DE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);</a:t>
            </a:r>
            <a:endParaRPr lang="en-US" sz="3000" dirty="0">
              <a:solidFill>
                <a:schemeClr val="bg1"/>
              </a:solidFill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Homework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537712" y="1454046"/>
            <a:ext cx="8769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the </a:t>
            </a:r>
            <a:r>
              <a:rPr lang="en-US" sz="2400" dirty="0" err="1"/>
              <a:t>TShirt</a:t>
            </a:r>
            <a:r>
              <a:rPr lang="en-US" sz="2400" dirty="0"/>
              <a:t>-Size 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scales for x- and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axis for </a:t>
            </a:r>
            <a:r>
              <a:rPr lang="en-US" sz="2400" dirty="0" err="1"/>
              <a:t>xScale</a:t>
            </a:r>
            <a:r>
              <a:rPr lang="en-US" sz="2400" dirty="0"/>
              <a:t> and </a:t>
            </a:r>
            <a:r>
              <a:rPr lang="en-US" sz="2400" dirty="0" err="1"/>
              <a:t>yScale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Chrome Console to check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EE6B-1E72-DA4D-8848-248190C8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37" y="2045391"/>
            <a:ext cx="5756596" cy="39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Goal – D3 Shirt Size Histogram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B1B10C-386C-6E46-8111-42FFED17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107" y="1603652"/>
            <a:ext cx="3111783" cy="49648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273EF0-802E-644B-9AF6-7599FCCB49EB}"/>
              </a:ext>
            </a:extLst>
          </p:cNvPr>
          <p:cNvSpPr/>
          <p:nvPr/>
        </p:nvSpPr>
        <p:spPr>
          <a:xfrm rot="2540594">
            <a:off x="6745955" y="1611394"/>
            <a:ext cx="181186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Vega-Lite</a:t>
            </a:r>
          </a:p>
        </p:txBody>
      </p:sp>
    </p:spTree>
    <p:extLst>
      <p:ext uri="{BB962C8B-B14F-4D97-AF65-F5344CB8AC3E}">
        <p14:creationId xmlns:p14="http://schemas.microsoft.com/office/powerpoint/2010/main" val="33908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61982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Goal – D3 Shirt Size Histogram</a:t>
            </a:r>
            <a:b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A35-C68E-E04F-99BE-AAB9BAEE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41" y="1371956"/>
            <a:ext cx="7290784" cy="501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0715D-B09E-9A4A-8D05-4414FDFF1D8B}"/>
              </a:ext>
            </a:extLst>
          </p:cNvPr>
          <p:cNvSpPr/>
          <p:nvPr/>
        </p:nvSpPr>
        <p:spPr>
          <a:xfrm rot="2540594">
            <a:off x="8212667" y="1789525"/>
            <a:ext cx="181186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11326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8255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Template folder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5C250-CCC0-4242-8B96-5B8815E2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36" y="1683459"/>
            <a:ext cx="7511673" cy="44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9147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F2200-3005-394B-A8E4-2E1E8B479155}"/>
              </a:ext>
            </a:extLst>
          </p:cNvPr>
          <p:cNvSpPr txBox="1"/>
          <p:nvPr/>
        </p:nvSpPr>
        <p:spPr>
          <a:xfrm>
            <a:off x="840658" y="2109019"/>
            <a:ext cx="9984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Copy template folder from active directory to your computer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 Terminal and cd to your directory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 a local server:</a:t>
            </a:r>
            <a:b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For Python version &gt;3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python3 -m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http.server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# On windows try "python"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For Python version 2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-m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SimpleHTTPServer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index.html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Browser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index.html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your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favourite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Editor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Alternatively: use your web development IDE with an integrated server</a:t>
            </a:r>
          </a:p>
        </p:txBody>
      </p:sp>
    </p:spTree>
    <p:extLst>
      <p:ext uri="{BB962C8B-B14F-4D97-AF65-F5344CB8AC3E}">
        <p14:creationId xmlns:p14="http://schemas.microsoft.com/office/powerpoint/2010/main" val="242683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HTML Template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981200" y="1192393"/>
            <a:ext cx="85344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doctype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html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6A9955"/>
                </a:solidFill>
                <a:latin typeface="Menlo" panose="020B0609030804020204" pitchFamily="49" charset="0"/>
              </a:rPr>
              <a:t>  &lt;!-- put your html stuff here --&gt;</a:t>
            </a:r>
          </a:p>
          <a:p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'lib/d3/d3.js'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'lib/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lodash.js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src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histogram.js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2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histogram.js</a:t>
            </a:r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 – sample data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964267" y="1835862"/>
            <a:ext cx="85344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shirt_data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= [ 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{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"size"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"S"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"count"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 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170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{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"size"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"M"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"count"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 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720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{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"size"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"L"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"count"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 :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Menlo" panose="020B0609030804020204" pitchFamily="49" charset="0"/>
              </a:rPr>
              <a:t>110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776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17761</TotalTime>
  <Words>1559</Words>
  <Application>Microsoft Macintosh PowerPoint</Application>
  <PresentationFormat>Widescreen</PresentationFormat>
  <Paragraphs>243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Menlo</vt:lpstr>
      <vt:lpstr>Operator Mono SSm Book</vt:lpstr>
      <vt:lpstr>Source Code Pro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Soldati Marco</cp:lastModifiedBy>
  <cp:revision>242</cp:revision>
  <cp:lastPrinted>2018-03-13T13:02:00Z</cp:lastPrinted>
  <dcterms:created xsi:type="dcterms:W3CDTF">2016-11-25T15:17:40Z</dcterms:created>
  <dcterms:modified xsi:type="dcterms:W3CDTF">2021-03-01T10:21:53Z</dcterms:modified>
  <cp:category/>
</cp:coreProperties>
</file>