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403" r:id="rId3"/>
    <p:sldId id="400" r:id="rId4"/>
    <p:sldId id="371" r:id="rId5"/>
    <p:sldId id="370" r:id="rId6"/>
    <p:sldId id="391" r:id="rId7"/>
    <p:sldId id="393" r:id="rId8"/>
    <p:sldId id="392" r:id="rId9"/>
    <p:sldId id="364" r:id="rId10"/>
    <p:sldId id="394" r:id="rId11"/>
    <p:sldId id="395" r:id="rId12"/>
    <p:sldId id="396" r:id="rId13"/>
    <p:sldId id="397" r:id="rId14"/>
    <p:sldId id="398" r:id="rId15"/>
    <p:sldId id="3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F21"/>
    <a:srgbClr val="80ADE7"/>
    <a:srgbClr val="F5F5F5"/>
    <a:srgbClr val="253C15"/>
    <a:srgbClr val="D7ACD6"/>
    <a:srgbClr val="FEE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61"/>
    <p:restoredTop sz="93810"/>
  </p:normalViewPr>
  <p:slideViewPr>
    <p:cSldViewPr snapToGrid="0" snapToObjects="1">
      <p:cViewPr varScale="1">
        <p:scale>
          <a:sx n="87" d="100"/>
          <a:sy n="87" d="100"/>
        </p:scale>
        <p:origin x="208" y="8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980EB-4DF1-EE46-A48B-2E4CDDDDD502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95819-A151-B743-B0B2-1D63B7E5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1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966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385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530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249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670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95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370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781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09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30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23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91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-chor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-for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bservablehq.com/@d3/simulation-tick?collection=@d3/d3-force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-ge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bservablehq.com/collection/@d3/d3-geo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-hierarch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-shape" TargetMode="External"/><Relationship Id="rId7" Type="http://schemas.openxmlformats.org/officeDocument/2006/relationships/hyperlink" Target="https://observablehq.com/@d3/learn-d3-shap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bservablehq.com/@d3/easing-anima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0000" y="2601048"/>
            <a:ext cx="2912977" cy="31700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0" b="1" dirty="0">
                <a:solidFill>
                  <a:schemeClr val="bg2"/>
                </a:solidFill>
                <a:latin typeface="Source Sans Pro" charset="0"/>
                <a:ea typeface="Source Sans Pro" charset="0"/>
                <a:cs typeface="Source Sans Pro" charset="0"/>
              </a:rPr>
              <a:t>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000" y="794018"/>
            <a:ext cx="10129696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Information Visualization 2021 | Computer Science &amp; iCompetence</a:t>
            </a:r>
          </a:p>
          <a:p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Marco Soldati</a:t>
            </a:r>
          </a:p>
          <a:p>
            <a:b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</a:br>
            <a:b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March y2021</a:t>
            </a:r>
          </a:p>
          <a:p>
            <a:r>
              <a:rPr lang="en-US" sz="4800" b="1" dirty="0">
                <a:latin typeface="Source Sans Pro" charset="0"/>
                <a:ea typeface="Source Sans Pro" charset="0"/>
                <a:cs typeface="Source Sans Pro" charset="0"/>
              </a:rPr>
              <a:t>D3 Introduction </a:t>
            </a:r>
          </a:p>
          <a:p>
            <a:endParaRPr lang="en-US" sz="48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en-US" sz="4800" b="1" dirty="0">
                <a:latin typeface="Source Sans Pro" charset="0"/>
                <a:ea typeface="Source Sans Pro" charset="0"/>
                <a:cs typeface="Source Sans Pro" charset="0"/>
              </a:rPr>
              <a:t>						Animations and </a:t>
            </a:r>
          </a:p>
          <a:p>
            <a:r>
              <a:rPr lang="en-US" sz="4800" b="1" dirty="0">
                <a:latin typeface="Source Sans Pro" charset="0"/>
                <a:ea typeface="Source Sans Pro" charset="0"/>
                <a:cs typeface="Source Sans Pro" charset="0"/>
              </a:rPr>
              <a:t>						beyond</a:t>
            </a:r>
            <a:endParaRPr lang="en-US" sz="14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160"/>
          <a:stretch/>
        </p:blipFill>
        <p:spPr>
          <a:xfrm>
            <a:off x="10535512" y="794018"/>
            <a:ext cx="1080225" cy="66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6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D3 – Chord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070D1-D828-474F-9AF8-C1EDEEECF752}"/>
              </a:ext>
            </a:extLst>
          </p:cNvPr>
          <p:cNvSpPr/>
          <p:nvPr/>
        </p:nvSpPr>
        <p:spPr>
          <a:xfrm>
            <a:off x="4146414" y="1465525"/>
            <a:ext cx="36282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https://github.com/d3/d3-chord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8D092-B8F4-484D-BDAF-4148CBA8C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467" y="1895546"/>
            <a:ext cx="4353066" cy="478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9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D3 – Force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070D1-D828-474F-9AF8-C1EDEEECF752}"/>
              </a:ext>
            </a:extLst>
          </p:cNvPr>
          <p:cNvSpPr/>
          <p:nvPr/>
        </p:nvSpPr>
        <p:spPr>
          <a:xfrm>
            <a:off x="4146414" y="1465525"/>
            <a:ext cx="36282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https://github.com/d3/d3-force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B6EC8-D121-C94D-9005-A4852471D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102" y="1958800"/>
            <a:ext cx="4983897" cy="45201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750A21-5E0C-FE4B-BB56-8C71A3B43663}"/>
              </a:ext>
            </a:extLst>
          </p:cNvPr>
          <p:cNvSpPr/>
          <p:nvPr/>
        </p:nvSpPr>
        <p:spPr>
          <a:xfrm>
            <a:off x="6426820" y="5715221"/>
            <a:ext cx="5404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H" dirty="0">
                <a:hlinkClick r:id="rId5"/>
              </a:rPr>
              <a:t>https://observablehq.com/@d3/simulation-tick?collection=@d3/d3-force</a:t>
            </a:r>
            <a:r>
              <a:rPr lang="en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837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D3 – Geo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070D1-D828-474F-9AF8-C1EDEEECF752}"/>
              </a:ext>
            </a:extLst>
          </p:cNvPr>
          <p:cNvSpPr/>
          <p:nvPr/>
        </p:nvSpPr>
        <p:spPr>
          <a:xfrm>
            <a:off x="4146414" y="1465525"/>
            <a:ext cx="3410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https://github.com/d3/d3-geo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https://raw.githubusercontent.com/d3/d3-geo/master/img/gnomonic.png">
            <a:extLst>
              <a:ext uri="{FF2B5EF4-FFF2-40B4-BE49-F238E27FC236}">
                <a16:creationId xmlns:a16="http://schemas.microsoft.com/office/drawing/2014/main" id="{8CCBD2E1-4502-8847-A214-824323F2A5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9" r="21039"/>
          <a:stretch/>
        </p:blipFill>
        <p:spPr bwMode="auto">
          <a:xfrm>
            <a:off x="761947" y="2162518"/>
            <a:ext cx="3515096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raw.githubusercontent.com/d3/d3-geo/master/img/naturalEarth1.png">
            <a:extLst>
              <a:ext uri="{FF2B5EF4-FFF2-40B4-BE49-F238E27FC236}">
                <a16:creationId xmlns:a16="http://schemas.microsoft.com/office/drawing/2014/main" id="{CD75C2BB-9F68-2B49-B8A9-2C1B8055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813" y="2162518"/>
            <a:ext cx="6096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D1E302-42B2-1347-9209-D3FA751408F4}"/>
              </a:ext>
            </a:extLst>
          </p:cNvPr>
          <p:cNvSpPr/>
          <p:nvPr/>
        </p:nvSpPr>
        <p:spPr>
          <a:xfrm>
            <a:off x="3613012" y="5938311"/>
            <a:ext cx="4965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dirty="0">
                <a:hlinkClick r:id="rId6"/>
              </a:rPr>
              <a:t>https://observablehq.com/collection/@d3/d3-geo</a:t>
            </a:r>
            <a:r>
              <a:rPr lang="en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6162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D3 – Hierarchy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070D1-D828-474F-9AF8-C1EDEEECF752}"/>
              </a:ext>
            </a:extLst>
          </p:cNvPr>
          <p:cNvSpPr/>
          <p:nvPr/>
        </p:nvSpPr>
        <p:spPr>
          <a:xfrm>
            <a:off x="4146414" y="1465525"/>
            <a:ext cx="3999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https://github.com/d3/d3-hierarchy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Tidy Tree">
            <a:extLst>
              <a:ext uri="{FF2B5EF4-FFF2-40B4-BE49-F238E27FC236}">
                <a16:creationId xmlns:a16="http://schemas.microsoft.com/office/drawing/2014/main" id="{B6BF8582-CCF6-3F47-ABC1-41BD14180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41" y="2351314"/>
            <a:ext cx="5477206" cy="191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reemap">
            <a:extLst>
              <a:ext uri="{FF2B5EF4-FFF2-40B4-BE49-F238E27FC236}">
                <a16:creationId xmlns:a16="http://schemas.microsoft.com/office/drawing/2014/main" id="{5F51D356-E8B2-B546-A44E-BAD21FC96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46" y="2351314"/>
            <a:ext cx="4716483" cy="191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ircle-Packing">
            <a:extLst>
              <a:ext uri="{FF2B5EF4-FFF2-40B4-BE49-F238E27FC236}">
                <a16:creationId xmlns:a16="http://schemas.microsoft.com/office/drawing/2014/main" id="{2387004D-8D63-5240-9306-80F5719CF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238" y="4595999"/>
            <a:ext cx="5477206" cy="192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62773F-4047-DB4E-A5BE-E3399EF6496E}"/>
              </a:ext>
            </a:extLst>
          </p:cNvPr>
          <p:cNvSpPr txBox="1"/>
          <p:nvPr/>
        </p:nvSpPr>
        <p:spPr>
          <a:xfrm>
            <a:off x="795646" y="4348971"/>
            <a:ext cx="136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Treemap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FAF53E-1BE7-574F-8978-49135C3EF099}"/>
              </a:ext>
            </a:extLst>
          </p:cNvPr>
          <p:cNvSpPr txBox="1"/>
          <p:nvPr/>
        </p:nvSpPr>
        <p:spPr>
          <a:xfrm>
            <a:off x="10858825" y="4348971"/>
            <a:ext cx="136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39C83-5A92-AF40-A57F-CFCB4555BF21}"/>
              </a:ext>
            </a:extLst>
          </p:cNvPr>
          <p:cNvSpPr txBox="1"/>
          <p:nvPr/>
        </p:nvSpPr>
        <p:spPr>
          <a:xfrm>
            <a:off x="8877444" y="6125359"/>
            <a:ext cx="136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</a:t>
            </a:r>
          </a:p>
        </p:txBody>
      </p:sp>
    </p:spTree>
    <p:extLst>
      <p:ext uri="{BB962C8B-B14F-4D97-AF65-F5344CB8AC3E}">
        <p14:creationId xmlns:p14="http://schemas.microsoft.com/office/powerpoint/2010/main" val="466397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D3 – Shapes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B4017B-46D2-A64A-AFAF-70EAA761103A}"/>
              </a:ext>
            </a:extLst>
          </p:cNvPr>
          <p:cNvSpPr/>
          <p:nvPr/>
        </p:nvSpPr>
        <p:spPr>
          <a:xfrm>
            <a:off x="4306683" y="1439285"/>
            <a:ext cx="330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https://github.com/d3/d3-shape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Donut Chart">
            <a:extLst>
              <a:ext uri="{FF2B5EF4-FFF2-40B4-BE49-F238E27FC236}">
                <a16:creationId xmlns:a16="http://schemas.microsoft.com/office/drawing/2014/main" id="{247018C9-3027-044A-A9BD-3B7A53F60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283" y="2394176"/>
            <a:ext cx="2398184" cy="239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tacked Area Chart">
            <a:extLst>
              <a:ext uri="{FF2B5EF4-FFF2-40B4-BE49-F238E27FC236}">
                <a16:creationId xmlns:a16="http://schemas.microsoft.com/office/drawing/2014/main" id="{5CD6E359-CD95-E241-8987-A2D2F6B3B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2671233"/>
            <a:ext cx="37465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raw.githubusercontent.com/d3/d3-shape/master/img/star.png">
            <a:extLst>
              <a:ext uri="{FF2B5EF4-FFF2-40B4-BE49-F238E27FC236}">
                <a16:creationId xmlns:a16="http://schemas.microsoft.com/office/drawing/2014/main" id="{EE44AC8A-F965-AD4D-B54D-0DFDBCE9D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133" y="2671233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FC9171-7AB6-EB46-B0CA-08F60E7637BC}"/>
              </a:ext>
            </a:extLst>
          </p:cNvPr>
          <p:cNvSpPr txBox="1"/>
          <p:nvPr/>
        </p:nvSpPr>
        <p:spPr>
          <a:xfrm>
            <a:off x="1293283" y="4927600"/>
            <a:ext cx="136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D250C-9273-1643-8AFB-6A12D4339B7B}"/>
              </a:ext>
            </a:extLst>
          </p:cNvPr>
          <p:cNvSpPr txBox="1"/>
          <p:nvPr/>
        </p:nvSpPr>
        <p:spPr>
          <a:xfrm>
            <a:off x="4683125" y="4775200"/>
            <a:ext cx="136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A3B31-B546-3B40-ACD8-6187406EB2D7}"/>
              </a:ext>
            </a:extLst>
          </p:cNvPr>
          <p:cNvSpPr txBox="1"/>
          <p:nvPr/>
        </p:nvSpPr>
        <p:spPr>
          <a:xfrm>
            <a:off x="9443508" y="3941233"/>
            <a:ext cx="136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Symbol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EFAF65-C260-F749-BAB1-A4A5073571CA}"/>
              </a:ext>
            </a:extLst>
          </p:cNvPr>
          <p:cNvSpPr/>
          <p:nvPr/>
        </p:nvSpPr>
        <p:spPr>
          <a:xfrm>
            <a:off x="3682743" y="5654976"/>
            <a:ext cx="4826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dirty="0">
                <a:hlinkClick r:id="rId7"/>
              </a:rPr>
              <a:t>https://observablehq.com/@d3/learn-d3-shapes</a:t>
            </a:r>
            <a:r>
              <a:rPr lang="en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3194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D3 – Shapes (Lines)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3BDDE-D78F-C843-86C6-CC7C3CA3F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988"/>
            <a:ext cx="12192000" cy="470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2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Goal – Animate Scatterplot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</a:b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EC94A-DCE5-9C4B-B0A8-56E3BBC2A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888" y="1185072"/>
            <a:ext cx="7125289" cy="536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3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11" y="271004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Data Joins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C78E6-7035-4F45-8554-40973817BA4E}"/>
              </a:ext>
            </a:extLst>
          </p:cNvPr>
          <p:cNvSpPr txBox="1"/>
          <p:nvPr/>
        </p:nvSpPr>
        <p:spPr>
          <a:xfrm>
            <a:off x="786581" y="1640628"/>
            <a:ext cx="10618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Source Sans Pro" panose="020B0503030403020204" pitchFamily="34" charset="0"/>
              </a:rPr>
              <a:t>Prefer new selection.join() pattern. It combines enter(), exit(), merge(). </a:t>
            </a:r>
          </a:p>
          <a:p>
            <a:endParaRPr lang="en-CH" dirty="0">
              <a:latin typeface="Source Sans Pro" panose="020B0503030403020204" pitchFamily="34" charset="0"/>
            </a:endParaRPr>
          </a:p>
          <a:p>
            <a:endParaRPr lang="en-CH" dirty="0">
              <a:latin typeface="Source Sans Pro" panose="020B05030304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E2D44-591F-0C46-8F59-E57667F9B1FD}"/>
              </a:ext>
            </a:extLst>
          </p:cNvPr>
          <p:cNvSpPr/>
          <p:nvPr/>
        </p:nvSpPr>
        <p:spPr>
          <a:xfrm>
            <a:off x="786581" y="2266530"/>
            <a:ext cx="8091948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GB" sz="2000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GB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2000" dirty="0" err="1">
                <a:solidFill>
                  <a:srgbClr val="4FC1FF"/>
                </a:solidFill>
                <a:latin typeface="Menlo" panose="020B0609030804020204" pitchFamily="49" charset="0"/>
              </a:rPr>
              <a:t>svg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GB" sz="2000" dirty="0">
                <a:solidFill>
                  <a:srgbClr val="9CDCFE"/>
                </a:solidFill>
                <a:latin typeface="Menlo" panose="020B0609030804020204" pitchFamily="49" charset="0"/>
              </a:rPr>
              <a:t>d3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2000" dirty="0">
                <a:solidFill>
                  <a:srgbClr val="DCDCAA"/>
                </a:solidFill>
                <a:latin typeface="Menlo" panose="020B0609030804020204" pitchFamily="49" charset="0"/>
              </a:rPr>
              <a:t>create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20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GB" sz="2000" dirty="0" err="1">
                <a:solidFill>
                  <a:srgbClr val="CE9178"/>
                </a:solidFill>
                <a:latin typeface="Menlo" panose="020B0609030804020204" pitchFamily="49" charset="0"/>
              </a:rPr>
              <a:t>svg</a:t>
            </a:r>
            <a:r>
              <a:rPr lang="en-GB" sz="20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.</a:t>
            </a:r>
            <a:r>
              <a:rPr lang="en-GB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attr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2000" dirty="0">
                <a:solidFill>
                  <a:srgbClr val="CE9178"/>
                </a:solidFill>
                <a:latin typeface="Menlo" panose="020B0609030804020204" pitchFamily="49" charset="0"/>
              </a:rPr>
              <a:t>"width"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GB" sz="2000" dirty="0">
                <a:solidFill>
                  <a:srgbClr val="9CDCFE"/>
                </a:solidFill>
                <a:latin typeface="Menlo" panose="020B0609030804020204" pitchFamily="49" charset="0"/>
              </a:rPr>
              <a:t>width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.</a:t>
            </a:r>
            <a:r>
              <a:rPr lang="en-GB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attr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2000" dirty="0">
                <a:solidFill>
                  <a:srgbClr val="CE9178"/>
                </a:solidFill>
                <a:latin typeface="Menlo" panose="020B0609030804020204" pitchFamily="49" charset="0"/>
              </a:rPr>
              <a:t>"height"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GB" sz="2000" dirty="0">
                <a:solidFill>
                  <a:srgbClr val="B5CEA8"/>
                </a:solidFill>
                <a:latin typeface="Menlo" panose="020B0609030804020204" pitchFamily="49" charset="0"/>
              </a:rPr>
              <a:t>33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.</a:t>
            </a:r>
            <a:r>
              <a:rPr lang="en-GB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attr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20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GB" sz="2000" dirty="0" err="1">
                <a:solidFill>
                  <a:srgbClr val="CE9178"/>
                </a:solidFill>
                <a:latin typeface="Menlo" panose="020B0609030804020204" pitchFamily="49" charset="0"/>
              </a:rPr>
              <a:t>viewBox</a:t>
            </a:r>
            <a:r>
              <a:rPr lang="en-GB" sz="20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GB" sz="2000" dirty="0">
                <a:solidFill>
                  <a:srgbClr val="CE9178"/>
                </a:solidFill>
                <a:latin typeface="Menlo" panose="020B0609030804020204" pitchFamily="49" charset="0"/>
              </a:rPr>
              <a:t>`0 -20 </a:t>
            </a:r>
            <a:r>
              <a:rPr lang="en-GB" sz="2000" dirty="0">
                <a:solidFill>
                  <a:srgbClr val="569CD6"/>
                </a:solidFill>
                <a:latin typeface="Menlo" panose="020B0609030804020204" pitchFamily="49" charset="0"/>
              </a:rPr>
              <a:t>${</a:t>
            </a:r>
            <a:r>
              <a:rPr lang="en-GB" sz="2000" dirty="0">
                <a:solidFill>
                  <a:srgbClr val="9CDCFE"/>
                </a:solidFill>
                <a:latin typeface="Menlo" panose="020B0609030804020204" pitchFamily="49" charset="0"/>
              </a:rPr>
              <a:t>width</a:t>
            </a:r>
            <a:r>
              <a:rPr lang="en-GB" sz="2000" dirty="0">
                <a:solidFill>
                  <a:srgbClr val="569CD6"/>
                </a:solidFill>
                <a:latin typeface="Menlo" panose="020B0609030804020204" pitchFamily="49" charset="0"/>
              </a:rPr>
              <a:t>}</a:t>
            </a:r>
            <a:r>
              <a:rPr lang="en-GB" sz="2000" dirty="0">
                <a:solidFill>
                  <a:srgbClr val="CE9178"/>
                </a:solidFill>
                <a:latin typeface="Menlo" panose="020B0609030804020204" pitchFamily="49" charset="0"/>
              </a:rPr>
              <a:t> 33`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endParaRPr lang="en-GB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2000" dirty="0">
                <a:solidFill>
                  <a:srgbClr val="4FC1FF"/>
                </a:solidFill>
                <a:latin typeface="Menlo" panose="020B0609030804020204" pitchFamily="49" charset="0"/>
              </a:rPr>
              <a:t>    </a:t>
            </a:r>
            <a:r>
              <a:rPr lang="en-GB" sz="2000" dirty="0" err="1">
                <a:solidFill>
                  <a:srgbClr val="4FC1FF"/>
                </a:solidFill>
                <a:latin typeface="Menlo" panose="020B0609030804020204" pitchFamily="49" charset="0"/>
              </a:rPr>
              <a:t>svg</a:t>
            </a:r>
            <a:r>
              <a:rPr lang="en-GB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selectAll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2000" dirty="0">
                <a:solidFill>
                  <a:srgbClr val="CE9178"/>
                </a:solidFill>
                <a:latin typeface="Menlo" panose="020B0609030804020204" pitchFamily="49" charset="0"/>
              </a:rPr>
              <a:t>"text"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.</a:t>
            </a:r>
            <a:r>
              <a:rPr lang="en-GB" sz="2000" dirty="0">
                <a:solidFill>
                  <a:srgbClr val="DCDCAA"/>
                </a:solidFill>
                <a:latin typeface="Menlo" panose="020B0609030804020204" pitchFamily="49" charset="0"/>
              </a:rPr>
              <a:t>data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randomLetters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())</a:t>
            </a:r>
          </a:p>
          <a:p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.</a:t>
            </a:r>
            <a:r>
              <a:rPr lang="en-GB" sz="2000" dirty="0">
                <a:solidFill>
                  <a:srgbClr val="DCDCAA"/>
                </a:solidFill>
                <a:latin typeface="Menlo" panose="020B0609030804020204" pitchFamily="49" charset="0"/>
              </a:rPr>
              <a:t>join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2000" dirty="0">
                <a:solidFill>
                  <a:srgbClr val="CE9178"/>
                </a:solidFill>
                <a:latin typeface="Menlo" panose="020B0609030804020204" pitchFamily="49" charset="0"/>
              </a:rPr>
              <a:t>"text"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.</a:t>
            </a:r>
            <a:r>
              <a:rPr lang="en-GB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attr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2000" dirty="0">
                <a:solidFill>
                  <a:srgbClr val="CE9178"/>
                </a:solidFill>
                <a:latin typeface="Menlo" panose="020B0609030804020204" pitchFamily="49" charset="0"/>
              </a:rPr>
              <a:t>"x"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, (</a:t>
            </a:r>
            <a:r>
              <a:rPr lang="en-GB" sz="2000" dirty="0">
                <a:solidFill>
                  <a:srgbClr val="9CDCFE"/>
                </a:solidFill>
                <a:latin typeface="Menlo" panose="020B0609030804020204" pitchFamily="49" charset="0"/>
              </a:rPr>
              <a:t>d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GB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GB" sz="2000" dirty="0">
                <a:solidFill>
                  <a:srgbClr val="569CD6"/>
                </a:solidFill>
                <a:latin typeface="Menlo" panose="020B0609030804020204" pitchFamily="49" charset="0"/>
              </a:rPr>
              <a:t>=&gt;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en-GB" sz="2000" dirty="0">
                <a:solidFill>
                  <a:srgbClr val="B5CEA8"/>
                </a:solidFill>
                <a:latin typeface="Menlo" panose="020B0609030804020204" pitchFamily="49" charset="0"/>
              </a:rPr>
              <a:t>16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.</a:t>
            </a:r>
            <a:r>
              <a:rPr lang="en-GB" sz="2000" dirty="0">
                <a:solidFill>
                  <a:srgbClr val="DCDCAA"/>
                </a:solidFill>
                <a:latin typeface="Menlo" panose="020B0609030804020204" pitchFamily="49" charset="0"/>
              </a:rPr>
              <a:t>text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2000" dirty="0">
                <a:solidFill>
                  <a:srgbClr val="9CDCFE"/>
                </a:solidFill>
                <a:latin typeface="Menlo" panose="020B0609030804020204" pitchFamily="49" charset="0"/>
              </a:rPr>
              <a:t>d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Menlo" panose="020B0609030804020204" pitchFamily="49" charset="0"/>
              </a:rPr>
              <a:t>=&gt;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9CDCFE"/>
                </a:solidFill>
                <a:latin typeface="Menlo" panose="020B0609030804020204" pitchFamily="49" charset="0"/>
              </a:rPr>
              <a:t>d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endParaRPr lang="en-GB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2000" dirty="0">
                <a:solidFill>
                  <a:srgbClr val="C586C0"/>
                </a:solidFill>
                <a:latin typeface="Menlo" panose="020B0609030804020204" pitchFamily="49" charset="0"/>
              </a:rPr>
              <a:t>    return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2000" dirty="0" err="1">
                <a:solidFill>
                  <a:srgbClr val="4FC1FF"/>
                </a:solidFill>
                <a:latin typeface="Menlo" panose="020B0609030804020204" pitchFamily="49" charset="0"/>
              </a:rPr>
              <a:t>svg</a:t>
            </a:r>
            <a:r>
              <a:rPr lang="en-GB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node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574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>
                <a:solidFill>
                  <a:srgbClr val="FFFFFF"/>
                </a:solidFill>
                <a:latin typeface="Source Sans Pro Black" charset="0"/>
                <a:ea typeface="Source Sans Pro" charset="0"/>
                <a:cs typeface="Source Sans Pro" charset="0"/>
              </a:rPr>
              <a:t>Browser Console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72EF3-1A3A-2B4D-BD0A-07FFCD79F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890" y="1057910"/>
            <a:ext cx="7166220" cy="5467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CBE53-59A8-D947-BC2B-2CE8365B666A}"/>
              </a:ext>
            </a:extLst>
          </p:cNvPr>
          <p:cNvSpPr txBox="1"/>
          <p:nvPr/>
        </p:nvSpPr>
        <p:spPr>
          <a:xfrm>
            <a:off x="294968" y="5693988"/>
            <a:ext cx="2094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dirty="0">
                <a:latin typeface="Source Sans Pro" panose="020B0503030403020204" pitchFamily="34" charset="0"/>
              </a:rPr>
              <a:t>CTRL-F12</a:t>
            </a:r>
            <a:br>
              <a:rPr lang="en-CH" sz="2400" dirty="0">
                <a:latin typeface="Source Sans Pro" panose="020B0503030403020204" pitchFamily="34" charset="0"/>
              </a:rPr>
            </a:br>
            <a:r>
              <a:rPr lang="en-CH" sz="2400" dirty="0">
                <a:latin typeface="Source Sans Pro" panose="020B0503030403020204" pitchFamily="34" charset="0"/>
              </a:rPr>
              <a:t>CMD-F12</a:t>
            </a:r>
          </a:p>
        </p:txBody>
      </p:sp>
    </p:spTree>
    <p:extLst>
      <p:ext uri="{BB962C8B-B14F-4D97-AF65-F5344CB8AC3E}">
        <p14:creationId xmlns:p14="http://schemas.microsoft.com/office/powerpoint/2010/main" val="292664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D3 – Animations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11A8F54-4625-F64E-97BE-4754BC82EE16}"/>
              </a:ext>
            </a:extLst>
          </p:cNvPr>
          <p:cNvGraphicFramePr>
            <a:graphicFrameLocks noGrp="1"/>
          </p:cNvGraphicFramePr>
          <p:nvPr/>
        </p:nvGraphicFramePr>
        <p:xfrm>
          <a:off x="833361" y="1856007"/>
          <a:ext cx="10515600" cy="228600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693610">
                  <a:extLst>
                    <a:ext uri="{9D8B030D-6E8A-4147-A177-3AD203B41FA5}">
                      <a16:colId xmlns:a16="http://schemas.microsoft.com/office/drawing/2014/main" val="1668952608"/>
                    </a:ext>
                  </a:extLst>
                </a:gridCol>
                <a:gridCol w="7821990">
                  <a:extLst>
                    <a:ext uri="{9D8B030D-6E8A-4147-A177-3AD203B41FA5}">
                      <a16:colId xmlns:a16="http://schemas.microsoft.com/office/drawing/2014/main" val="1929092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Method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14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selection.transition</a:t>
                      </a:r>
                      <a:r>
                        <a:rPr lang="en-US" sz="2000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this schedules a transition for the selected elements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548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/>
                        <a:t>transition.duration</a:t>
                      </a:r>
                      <a:r>
                        <a:rPr lang="en-US" sz="2000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duration specifies the animation duration in milliseconds for each element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689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transition.ease()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ease specifies the easing function, example: linear, elastic, bounce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259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transition.delay()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delay specifies the delay in animation in milliseconds for each element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32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0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D3 – .transition() .duration()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0D08F-6A4D-994B-89E5-6455F9BEC861}"/>
              </a:ext>
            </a:extLst>
          </p:cNvPr>
          <p:cNvSpPr/>
          <p:nvPr/>
        </p:nvSpPr>
        <p:spPr>
          <a:xfrm>
            <a:off x="1039310" y="1906852"/>
            <a:ext cx="1018749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body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"container"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style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"height: 100px; width: 100px;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background-color: black;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position:absolute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;"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script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d3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select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"#container"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transition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duration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1000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style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"background-color"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"red"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&lt;/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script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body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3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D3 – .delay()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0D08F-6A4D-994B-89E5-6455F9BEC861}"/>
              </a:ext>
            </a:extLst>
          </p:cNvPr>
          <p:cNvSpPr/>
          <p:nvPr/>
        </p:nvSpPr>
        <p:spPr>
          <a:xfrm>
            <a:off x="1009402" y="1463727"/>
            <a:ext cx="10105902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body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"container"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style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"height: 100px; width: 100px;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 background-color: black;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position:absolute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;"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script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d3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select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"#container"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transition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delay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2000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duration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1000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ease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easeBounce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style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"background-color"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"red"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transition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style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"left"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"500px"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&lt;/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script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body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38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D3 – .ease()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0D08F-6A4D-994B-89E5-6455F9BEC861}"/>
              </a:ext>
            </a:extLst>
          </p:cNvPr>
          <p:cNvSpPr/>
          <p:nvPr/>
        </p:nvSpPr>
        <p:spPr>
          <a:xfrm>
            <a:off x="1191709" y="1889919"/>
            <a:ext cx="9950423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body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"container"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style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"height: 100px; width: 100px;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background-color: black;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position:absolute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;"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script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d3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select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"#container"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transition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duration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1000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ease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easeBounce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style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"background-color"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"red"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&lt;/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script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body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D90266-1180-C249-B89C-CB07083DF75D}"/>
              </a:ext>
            </a:extLst>
          </p:cNvPr>
          <p:cNvSpPr/>
          <p:nvPr/>
        </p:nvSpPr>
        <p:spPr>
          <a:xfrm>
            <a:off x="1586066" y="5880654"/>
            <a:ext cx="5023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https://observablehq.com/@d3/easing-animations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2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Your turn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3AE4E-5277-284D-A6CD-C03497039D5B}"/>
              </a:ext>
            </a:extLst>
          </p:cNvPr>
          <p:cNvSpPr txBox="1"/>
          <p:nvPr/>
        </p:nvSpPr>
        <p:spPr>
          <a:xfrm>
            <a:off x="1330036" y="1579418"/>
            <a:ext cx="675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Add initial amination to interactive scatterplot</a:t>
            </a:r>
          </a:p>
        </p:txBody>
      </p:sp>
    </p:spTree>
    <p:extLst>
      <p:ext uri="{BB962C8B-B14F-4D97-AF65-F5344CB8AC3E}">
        <p14:creationId xmlns:p14="http://schemas.microsoft.com/office/powerpoint/2010/main" val="382102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tzwerg Nova 1">
      <a:dk1>
        <a:srgbClr val="000000"/>
      </a:dk1>
      <a:lt1>
        <a:srgbClr val="FFFFFF"/>
      </a:lt1>
      <a:dk2>
        <a:srgbClr val="7CC1CA"/>
      </a:dk2>
      <a:lt2>
        <a:srgbClr val="80ADE7"/>
      </a:lt2>
      <a:accent1>
        <a:srgbClr val="9A90E3"/>
      </a:accent1>
      <a:accent2>
        <a:srgbClr val="D18CC2"/>
      </a:accent2>
      <a:accent3>
        <a:srgbClr val="E08B8A"/>
      </a:accent3>
      <a:accent4>
        <a:srgbClr val="F3C38B"/>
      </a:accent4>
      <a:accent5>
        <a:srgbClr val="C7C883"/>
      </a:accent5>
      <a:accent6>
        <a:srgbClr val="A7CE90"/>
      </a:accent6>
      <a:hlink>
        <a:srgbClr val="697C89"/>
      </a:hlink>
      <a:folHlink>
        <a:srgbClr val="C4D3DD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zwerg" id="{5CD74383-3D77-5F48-A224-9E9436159E25}" vid="{DFE5EF16-EC61-944F-BF7A-2ABA6802CF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Netzwerg</Template>
  <TotalTime>24614</TotalTime>
  <Words>615</Words>
  <Application>Microsoft Macintosh PowerPoint</Application>
  <PresentationFormat>Widescreen</PresentationFormat>
  <Paragraphs>118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Menlo</vt:lpstr>
      <vt:lpstr>Source Sans Pro</vt:lpstr>
      <vt:lpstr>Source Sans Pro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Lüthy Rahel</dc:creator>
  <cp:keywords/>
  <dc:description/>
  <cp:lastModifiedBy>Soldati Marco</cp:lastModifiedBy>
  <cp:revision>291</cp:revision>
  <cp:lastPrinted>2018-03-20T12:46:54Z</cp:lastPrinted>
  <dcterms:created xsi:type="dcterms:W3CDTF">2016-11-25T15:17:40Z</dcterms:created>
  <dcterms:modified xsi:type="dcterms:W3CDTF">2021-03-15T17:03:47Z</dcterms:modified>
  <cp:category/>
</cp:coreProperties>
</file>