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Lato Light"/>
      <p:regular r:id="rId46"/>
      <p:bold r:id="rId47"/>
      <p:italic r:id="rId48"/>
      <p:boldItalic r:id="rId49"/>
    </p:embeddedFont>
    <p:embeddedFont>
      <p:font typeface="Open Sans Medium"/>
      <p:regular r:id="rId50"/>
      <p:bold r:id="rId51"/>
      <p:italic r:id="rId52"/>
      <p:boldItalic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iele Napolitano"/>
  <p:cmAuthor clrIdx="1" id="1" initials="" lastIdx="1" name="Marco Solim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Light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LatoLight-italic.fntdata"/><Relationship Id="rId47" Type="http://schemas.openxmlformats.org/officeDocument/2006/relationships/font" Target="fonts/LatoLight-bold.fntdata"/><Relationship Id="rId49" Type="http://schemas.openxmlformats.org/officeDocument/2006/relationships/font" Target="fonts/La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RobotoMedium-bold.fntdata"/><Relationship Id="rId34" Type="http://schemas.openxmlformats.org/officeDocument/2006/relationships/font" Target="fonts/RobotoMedium-regular.fntdata"/><Relationship Id="rId37" Type="http://schemas.openxmlformats.org/officeDocument/2006/relationships/font" Target="fonts/RobotoMedium-boldItalic.fntdata"/><Relationship Id="rId36" Type="http://schemas.openxmlformats.org/officeDocument/2006/relationships/font" Target="fonts/RobotoMedium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Medium-bold.fntdata"/><Relationship Id="rId50" Type="http://schemas.openxmlformats.org/officeDocument/2006/relationships/font" Target="fonts/OpenSansMedium-regular.fntdata"/><Relationship Id="rId53" Type="http://schemas.openxmlformats.org/officeDocument/2006/relationships/font" Target="fonts/OpenSansMedium-boldItalic.fntdata"/><Relationship Id="rId52" Type="http://schemas.openxmlformats.org/officeDocument/2006/relationships/font" Target="fonts/OpenSansMedium-italic.fntdata"/><Relationship Id="rId11" Type="http://schemas.openxmlformats.org/officeDocument/2006/relationships/slide" Target="slides/slide5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7-09T14:20:14.707">
    <p:pos x="106" y="861"/>
    <p:text>bisognerebbe accennare che CTC usa dynamic programming? perchè tutti gli allineamenti possibili sono troppi</p:text>
  </p:cm>
  <p:cm authorId="1" idx="1" dt="2024-07-09T14:20:14.707">
    <p:pos x="106" y="861"/>
    <p:text>Si, possiamo aggiungerlo per completezza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21224000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21224000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93319a3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93319a3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9a60865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9a60865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8e0b1f8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8e0b1f8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9a60865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9a60865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9a60865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9a60865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9a60865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9a60865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96e2335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96e2335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e0b1f85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8e0b1f85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a5e9852a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a5e9852a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a5e9852a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a5e9852a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212240005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212240005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93319a3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93319a3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a5e9852a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a5e9852a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96e2335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96e2335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SLIDES_API212240005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SLIDES_API212240005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212240005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212240005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93dffa0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93dffa0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3dffa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93dffa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a32788b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a32788b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93319a3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93319a3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Potrebbe chiedere la differenza tra unigram e bigram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a7d914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a7d914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7d914e8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a7d914e8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" name="Google Shape;77;p15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rNIfWCVgU0uKsIuA6jKjMl4M5DXUxGl2/view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1904.08779" TargetMode="External"/><Relationship Id="rId4" Type="http://schemas.openxmlformats.org/officeDocument/2006/relationships/hyperlink" Target="https://arxiv.org/abs/1512.02595" TargetMode="External"/><Relationship Id="rId9" Type="http://schemas.openxmlformats.org/officeDocument/2006/relationships/hyperlink" Target="https://arxiv.org/abs/2205.12446" TargetMode="External"/><Relationship Id="rId5" Type="http://schemas.openxmlformats.org/officeDocument/2006/relationships/hyperlink" Target="https://arxiv.org/abs/1904.03288" TargetMode="External"/><Relationship Id="rId6" Type="http://schemas.openxmlformats.org/officeDocument/2006/relationships/hyperlink" Target="https://arxiv.org/abs/2005.08100" TargetMode="External"/><Relationship Id="rId7" Type="http://schemas.openxmlformats.org/officeDocument/2006/relationships/hyperlink" Target="https://arxiv.org/abs/2006.11477" TargetMode="External"/><Relationship Id="rId8" Type="http://schemas.openxmlformats.org/officeDocument/2006/relationships/hyperlink" Target="https://www.openslr.org/12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8170F"/>
                </a:solidFill>
              </a:rPr>
              <a:t>Automatic Speech Recognition with CTC Deep Neural Models</a:t>
            </a:r>
            <a:endParaRPr b="1" sz="3000">
              <a:solidFill>
                <a:srgbClr val="08170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732150" y="275155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Alessandro Folloni, Gabriele Fossi, Daniele Napolitano and Marco Solime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work in Natural Language Processing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Master's Degree in Artificial Intelligence, University of Bologna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Preprocessing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213050" y="1424225"/>
            <a:ext cx="39171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2 Modalities: Audio and Text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 b="1"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Raw data to Mel 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Spectrograms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SpecAugment [1]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Random masking on consecutive timeframes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b="1"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Convert to lowercase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Get rid of special characters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Tokenize character-level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86" y="1424213"/>
            <a:ext cx="4942803" cy="170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272" y="3210325"/>
            <a:ext cx="4942702" cy="170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5" name="Google Shape;165;p26"/>
          <p:cNvSpPr txBox="1"/>
          <p:nvPr/>
        </p:nvSpPr>
        <p:spPr>
          <a:xfrm>
            <a:off x="5729125" y="4917250"/>
            <a:ext cx="3821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From PyTorch doc  (https://pytorch.org/audio/stable/index.html)</a:t>
            </a:r>
            <a:endParaRPr sz="8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Models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21800" y="1489525"/>
            <a:ext cx="83004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We built and trained from scratch 3 ASR models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Deep Speech 2 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Conformer 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[4]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Jasper 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[3]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Additionally, we took a pretrained model from Hugging Face 🤗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Wav2Vec2 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[5]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… and fine-tuned it on a small fraction of </a:t>
            </a: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LibriSpeech 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[6]</a:t>
            </a: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clean train set.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The Ultimate Challenge ⚔️🔥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Pretrained models vs Trained-from-scratch Models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Deep Speech 2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62" y="165475"/>
            <a:ext cx="1845538" cy="484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8" name="Google Shape;178;p28"/>
          <p:cNvSpPr txBox="1"/>
          <p:nvPr/>
        </p:nvSpPr>
        <p:spPr>
          <a:xfrm>
            <a:off x="211300" y="1318175"/>
            <a:ext cx="46725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in 2015 by Baidu Research [2]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Neural Blocks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Convolutional Layers (ResCNN Blocks)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Recurrent Layers (BiGRU Blocks)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Convolutional block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learns audio features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ResNet 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vs </a:t>
            </a: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ResNetInv🏆 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(Pre-Layer Norm)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N=3 in all experiments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Recurrent block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extract temporal information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Gated Recurrent Units (BiGRU); M=5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Vanilla Prenorm Encoders (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MHSA)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M=12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Linear Layers, Dropout, Softmax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402" y="165475"/>
            <a:ext cx="1729548" cy="484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Jasper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213975" y="1363900"/>
            <a:ext cx="4993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</a:t>
            </a: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2019 by NVIDIA [3]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Extremely modular architecture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Inner/Outer Blocks repeated many times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Jasper 5x3 model &amp; DR 5x3 model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Leverages the </a:t>
            </a:r>
            <a:r>
              <a:rPr b="1"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 </a:t>
            </a: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the neural network to learn good audio features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3 ingredients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1D Convolutions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 Norms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Skip connections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recurrent and attention free!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766" y="326663"/>
            <a:ext cx="3630211" cy="449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Conformer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675" y="206925"/>
            <a:ext cx="1829564" cy="47296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3" name="Google Shape;193;p30"/>
          <p:cNvSpPr txBox="1"/>
          <p:nvPr/>
        </p:nvSpPr>
        <p:spPr>
          <a:xfrm>
            <a:off x="95275" y="1353150"/>
            <a:ext cx="49017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in 2020 by Google [4]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Neural Blocks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Convolution Subsampling block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 of Conformer blocks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Conformer blocks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Feed Forward modules sandwich a MHSA block + Conv block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Sinusoidal positional embeddings (good for long sequences)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Decoder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LSTM layer with 320 hidden units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layer outputs a probability distribution over alphabet for each frame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0187" y="188276"/>
            <a:ext cx="1967025" cy="1417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8937" y="1930575"/>
            <a:ext cx="1149525" cy="2843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6" name="Google Shape;196;p30"/>
          <p:cNvSpPr txBox="1"/>
          <p:nvPr/>
        </p:nvSpPr>
        <p:spPr>
          <a:xfrm>
            <a:off x="7331800" y="4773850"/>
            <a:ext cx="14838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Conformer Block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7102875" y="1561313"/>
            <a:ext cx="2109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Sinusoidal Embeddings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Wav2Vec2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950" y="1647500"/>
            <a:ext cx="4753826" cy="247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4" name="Google Shape;204;p31"/>
          <p:cNvSpPr txBox="1"/>
          <p:nvPr/>
        </p:nvSpPr>
        <p:spPr>
          <a:xfrm>
            <a:off x="87975" y="1386400"/>
            <a:ext cx="41364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Facebook AI, 2020 [5]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Trained on </a:t>
            </a:r>
            <a:r>
              <a:rPr b="1"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unsupervised audio speech</a:t>
            </a: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(960 hours)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card on 🤗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</a:t>
            </a:r>
            <a:r>
              <a:rPr b="1"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Masked Language Modeling</a:t>
            </a: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Contrastive loss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Fine-tuned</a:t>
            </a: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small fractions of Libri Speech clean.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FLEURS [7] audioset was also tried, showing poor results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Decoding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155850" y="1438175"/>
            <a:ext cx="43464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Greedy decoding strategy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timeframe, pick the most probable character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b="1"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Model </a:t>
            </a: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 no semantic of 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grammar mistakes, missing character, joined words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huge impact on CER (more on WER)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Post-processing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utterances are pronounced with different speed…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collapse repeated characters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[blank] tokens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400" y="1438175"/>
            <a:ext cx="4469400" cy="17142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2" name="Google Shape;212;p32"/>
          <p:cNvSpPr/>
          <p:nvPr/>
        </p:nvSpPr>
        <p:spPr>
          <a:xfrm>
            <a:off x="4571875" y="3567150"/>
            <a:ext cx="4469400" cy="12876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Original</a:t>
            </a:r>
            <a:r>
              <a:rPr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: "</a:t>
            </a:r>
            <a:r>
              <a:rPr i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he hoped there would be stew for dinner</a:t>
            </a:r>
            <a:r>
              <a:rPr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13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Raw</a:t>
            </a:r>
            <a:r>
              <a:rPr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: "</a:t>
            </a:r>
            <a:r>
              <a:rPr i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heee hope ttthere woullld bee stoooo forrr dinnner</a:t>
            </a:r>
            <a:r>
              <a:rPr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13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: "</a:t>
            </a:r>
            <a:r>
              <a:rPr i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he hope there would be sto for diner</a:t>
            </a:r>
            <a:r>
              <a:rPr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666" y="239746"/>
            <a:ext cx="5579605" cy="104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077" y="1544326"/>
            <a:ext cx="5539153" cy="104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3429" y="2848905"/>
            <a:ext cx="6066455" cy="146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3382698" y="0"/>
            <a:ext cx="2403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ResNet vs Inverted ResNet</a:t>
            </a:r>
            <a:endParaRPr b="1" sz="13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325250" y="1288663"/>
            <a:ext cx="2518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BiGRU vs Prenorm Encoders</a:t>
            </a:r>
            <a:endParaRPr b="1" sz="13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3040825" y="2577325"/>
            <a:ext cx="3368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Unigrams (stride 2) vs Bigrams (stride 4)</a:t>
            </a:r>
            <a:endParaRPr b="1" sz="13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171475" y="4570048"/>
            <a:ext cx="74028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Deep Speech 2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49" y="400875"/>
            <a:ext cx="6572502" cy="21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750" y="2823481"/>
            <a:ext cx="6752400" cy="13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189850" y="45649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Conformer and Wav2Vec 2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4097350" y="0"/>
            <a:ext cx="1129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Conformer</a:t>
            </a:r>
            <a:endParaRPr b="1"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3410550" y="2509375"/>
            <a:ext cx="2322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Wav 2 Vec 2 (5 epochs)</a:t>
            </a:r>
            <a:endParaRPr b="1"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189850" y="45649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Comparison with baselines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3" y="0"/>
            <a:ext cx="7504984" cy="426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6481650" y="1377275"/>
            <a:ext cx="2096100" cy="21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Implementing different models: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DeepSpeech 2</a:t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Jasper</a:t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Conformer</a:t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Medium"/>
              <a:buChar char="●"/>
            </a:pPr>
            <a:r>
              <a:rPr b="1" lang="it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Wav2Vec2 </a:t>
            </a:r>
            <a:r>
              <a:rPr lang="it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(pre-trained)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4" name="Google Shape;94;p18"/>
          <p:cNvSpPr txBox="1"/>
          <p:nvPr>
            <p:ph idx="2" type="subTitle"/>
          </p:nvPr>
        </p:nvSpPr>
        <p:spPr>
          <a:xfrm>
            <a:off x="222950" y="1394975"/>
            <a:ext cx="24429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Studying </a:t>
            </a:r>
            <a:r>
              <a:rPr b="1" lang="it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SoTA literature</a:t>
            </a:r>
            <a:r>
              <a:rPr lang="it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to identify the best ASR approaches and methodologies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Train </a:t>
            </a:r>
            <a:r>
              <a:rPr lang="it" sz="1500">
                <a:solidFill>
                  <a:srgbClr val="08170F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evaluate </a:t>
            </a:r>
            <a:r>
              <a:rPr lang="it" sz="1500">
                <a:solidFill>
                  <a:srgbClr val="08170F"/>
                </a:solidFill>
                <a:latin typeface="Roboto Medium"/>
                <a:ea typeface="Roboto Medium"/>
                <a:cs typeface="Roboto Medium"/>
                <a:sym typeface="Roboto Medium"/>
              </a:rPr>
              <a:t>on a benchmark dataset.</a:t>
            </a:r>
            <a:endParaRPr sz="1500">
              <a:solidFill>
                <a:srgbClr val="08170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2970600" y="302975"/>
            <a:ext cx="32028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08170F"/>
                </a:solidFill>
              </a:rPr>
              <a:t>Objectives</a:t>
            </a:r>
            <a:endParaRPr sz="2800">
              <a:solidFill>
                <a:srgbClr val="08170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 Analysis</a:t>
            </a:r>
            <a:endParaRPr/>
          </a:p>
        </p:txBody>
      </p:sp>
      <p:pic>
        <p:nvPicPr>
          <p:cNvPr id="244" name="Google Shape;244;p36" title="audi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70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/>
          <p:nvPr/>
        </p:nvSpPr>
        <p:spPr>
          <a:xfrm>
            <a:off x="89600" y="1886625"/>
            <a:ext cx="2836500" cy="1873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Original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he hoped there would be stew for dinner turnips and carrots and bruised potatoes and fat mutton pieces to be ladled out in thick peppered flour fattened sauce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3474700" y="1386100"/>
            <a:ext cx="2679600" cy="18294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Deep Speech 3BiGRU (WER=0.28)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he hoped there would be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stoo her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dinner turnips and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carrates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brozed potatos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fhat muten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pieces to be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latled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out in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thick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pepered flower fatend sous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3474700" y="3374675"/>
            <a:ext cx="2679600" cy="17271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Conformer (WER=0.18)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he hoped there would be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stewver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dinner turnips and carrots and bruised potatoes and fat mutton pieces to be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latled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out in thick peppered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flouer fat an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sauce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1" y="3817325"/>
            <a:ext cx="2773701" cy="8478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9" name="Google Shape;249;p36"/>
          <p:cNvSpPr/>
          <p:nvPr/>
        </p:nvSpPr>
        <p:spPr>
          <a:xfrm>
            <a:off x="6336550" y="1386100"/>
            <a:ext cx="2679600" cy="18294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Deep Speech 12 Encoders (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WER=0.45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he hoped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ther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would be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stoo her diner turnipsan carit send brosed potae hos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and that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muttent peces </a:t>
            </a:r>
            <a:r>
              <a:rPr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be</a:t>
            </a:r>
            <a:r>
              <a:rPr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latledoutin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 tick pepered flowr thatten sos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6336550" y="3377700"/>
            <a:ext cx="2679600" cy="17271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Wav2Vec2 30h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 (WER=0.25)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he hoped there would be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stwe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for dinner turnips and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carrets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brused potatos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and fat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muttein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pieces to be ladled out in thick peppered 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flower</a:t>
            </a:r>
            <a:r>
              <a:rPr b="1" i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fateined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sauce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820600" y="85125"/>
            <a:ext cx="5176800" cy="4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●"/>
            </a:pPr>
            <a:r>
              <a:rPr b="1" lang="it" sz="1400">
                <a:solidFill>
                  <a:srgbClr val="08170F"/>
                </a:solidFill>
              </a:rPr>
              <a:t>Wav2Vec2:</a:t>
            </a:r>
            <a:r>
              <a:rPr lang="it" sz="1400">
                <a:solidFill>
                  <a:srgbClr val="08170F"/>
                </a:solidFill>
              </a:rPr>
              <a:t> </a:t>
            </a:r>
            <a:endParaRPr sz="1400">
              <a:solidFill>
                <a:srgbClr val="08170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○"/>
            </a:pPr>
            <a:r>
              <a:rPr lang="it" sz="1400">
                <a:solidFill>
                  <a:srgbClr val="08170F"/>
                </a:solidFill>
              </a:rPr>
              <a:t>Best performance </a:t>
            </a:r>
            <a:endParaRPr sz="1400">
              <a:solidFill>
                <a:srgbClr val="08170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○"/>
            </a:pPr>
            <a:r>
              <a:rPr lang="it" sz="1400">
                <a:solidFill>
                  <a:srgbClr val="08170F"/>
                </a:solidFill>
              </a:rPr>
              <a:t>Effectiveness of </a:t>
            </a:r>
            <a:r>
              <a:rPr b="1" lang="it" sz="1400">
                <a:solidFill>
                  <a:srgbClr val="08170F"/>
                </a:solidFill>
              </a:rPr>
              <a:t>transfer learning</a:t>
            </a:r>
            <a:endParaRPr b="1" sz="1400">
              <a:solidFill>
                <a:srgbClr val="0817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●"/>
            </a:pPr>
            <a:r>
              <a:rPr b="1" lang="it" sz="1400">
                <a:solidFill>
                  <a:srgbClr val="08170F"/>
                </a:solidFill>
              </a:rPr>
              <a:t>Conformer</a:t>
            </a:r>
            <a:r>
              <a:rPr lang="it" sz="1400">
                <a:solidFill>
                  <a:srgbClr val="08170F"/>
                </a:solidFill>
              </a:rPr>
              <a:t>: </a:t>
            </a:r>
            <a:endParaRPr sz="1400">
              <a:solidFill>
                <a:srgbClr val="08170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○"/>
            </a:pPr>
            <a:r>
              <a:rPr lang="it" sz="1400">
                <a:solidFill>
                  <a:srgbClr val="08170F"/>
                </a:solidFill>
              </a:rPr>
              <a:t>promising results due to its hybrid architecture and ability to handle longer audio sequences.</a:t>
            </a:r>
            <a:endParaRPr sz="1400">
              <a:solidFill>
                <a:srgbClr val="0817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●"/>
            </a:pPr>
            <a:r>
              <a:rPr b="1" lang="it" sz="1400">
                <a:solidFill>
                  <a:srgbClr val="08170F"/>
                </a:solidFill>
              </a:rPr>
              <a:t>Jasper</a:t>
            </a:r>
            <a:r>
              <a:rPr lang="it" sz="1400">
                <a:solidFill>
                  <a:srgbClr val="08170F"/>
                </a:solidFill>
              </a:rPr>
              <a:t>: </a:t>
            </a:r>
            <a:endParaRPr sz="1400">
              <a:solidFill>
                <a:srgbClr val="08170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○"/>
            </a:pPr>
            <a:r>
              <a:rPr lang="it" sz="1400">
                <a:solidFill>
                  <a:srgbClr val="08170F"/>
                </a:solidFill>
              </a:rPr>
              <a:t>High complexity and resource demands </a:t>
            </a:r>
            <a:endParaRPr sz="1400">
              <a:solidFill>
                <a:srgbClr val="08170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○"/>
            </a:pPr>
            <a:r>
              <a:rPr lang="it" sz="1400">
                <a:solidFill>
                  <a:srgbClr val="08170F"/>
                </a:solidFill>
              </a:rPr>
              <a:t>requires further optimization and more powerful hardware.</a:t>
            </a:r>
            <a:endParaRPr sz="1400">
              <a:solidFill>
                <a:srgbClr val="0817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●"/>
            </a:pPr>
            <a:r>
              <a:rPr b="1" lang="it" sz="1400">
                <a:solidFill>
                  <a:srgbClr val="08170F"/>
                </a:solidFill>
              </a:rPr>
              <a:t>Deep Speech 2:</a:t>
            </a:r>
            <a:r>
              <a:rPr lang="it" sz="1400">
                <a:solidFill>
                  <a:srgbClr val="08170F"/>
                </a:solidFill>
              </a:rPr>
              <a:t> </a:t>
            </a:r>
            <a:endParaRPr sz="1400">
              <a:solidFill>
                <a:srgbClr val="08170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○"/>
            </a:pPr>
            <a:r>
              <a:rPr lang="it" sz="1400">
                <a:solidFill>
                  <a:srgbClr val="08170F"/>
                </a:solidFill>
              </a:rPr>
              <a:t>Valuable insights</a:t>
            </a:r>
            <a:endParaRPr sz="1400">
              <a:solidFill>
                <a:srgbClr val="08170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400"/>
              <a:buChar char="○"/>
            </a:pPr>
            <a:r>
              <a:rPr lang="it" sz="1400">
                <a:solidFill>
                  <a:srgbClr val="08170F"/>
                </a:solidFill>
              </a:rPr>
              <a:t>Suboptimal results compared to modern architectures.</a:t>
            </a:r>
            <a:endParaRPr sz="1400">
              <a:solidFill>
                <a:srgbClr val="08170F"/>
              </a:solidFill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375475" y="1901625"/>
            <a:ext cx="3000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Optimizing Jasper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integrating a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language model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correct spelling inaccuracies in transcriptions.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360350" y="1496075"/>
            <a:ext cx="85206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[1] Park et al.,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SpecAugment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https://arxiv.org/abs/1904.08779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[2] Amodei et al.,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Deep Speech 2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https://arxiv.org/abs/1512.02595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[3] Li et al.,</a:t>
            </a: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Jasper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https://arxiv.org/abs/1904.03288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[4] Gulati et al.,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Conformer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https://arxiv.org/abs/2005.08100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[5] Baevski et al.,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Wav2Vec2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https://arxiv.org/abs/2006.11477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[6] Panayotov,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LibriSpeech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https://www.openslr.org/12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[7] Conneau et al., FLEURS, </a:t>
            </a:r>
            <a:r>
              <a:rPr lang="it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https://arxiv.org/abs/2205.12446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817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time</a:t>
            </a:r>
            <a:endParaRPr>
              <a:solidFill>
                <a:srgbClr val="0817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subTitle"/>
          </p:nvPr>
        </p:nvSpPr>
        <p:spPr>
          <a:xfrm>
            <a:off x="4293275" y="1425750"/>
            <a:ext cx="45390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t" sz="1500">
                <a:solidFill>
                  <a:schemeClr val="dk1"/>
                </a:solidFill>
              </a:rPr>
              <a:t>Raw audio signals are converted in </a:t>
            </a:r>
            <a:r>
              <a:rPr b="1" lang="it" sz="1500">
                <a:solidFill>
                  <a:schemeClr val="dk1"/>
                </a:solidFill>
              </a:rPr>
              <a:t>MEL spectrograms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it" sz="1500">
                <a:solidFill>
                  <a:schemeClr val="dk1"/>
                </a:solidFill>
              </a:rPr>
              <a:t>Convolutions </a:t>
            </a:r>
            <a:r>
              <a:rPr lang="it" sz="1500">
                <a:solidFill>
                  <a:schemeClr val="dk1"/>
                </a:solidFill>
              </a:rPr>
              <a:t>extract high-level features from 2D representations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t" sz="1500">
                <a:solidFill>
                  <a:schemeClr val="dk1"/>
                </a:solidFill>
              </a:rPr>
              <a:t>MEL Spectrograms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it" sz="1500">
                <a:solidFill>
                  <a:schemeClr val="dk1"/>
                </a:solidFill>
              </a:rPr>
              <a:t>Pictures of sound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it" sz="1500">
                <a:solidFill>
                  <a:schemeClr val="dk1"/>
                </a:solidFill>
              </a:rPr>
              <a:t>a </a:t>
            </a:r>
            <a:r>
              <a:rPr b="1" lang="it" sz="1500">
                <a:solidFill>
                  <a:schemeClr val="dk1"/>
                </a:solidFill>
              </a:rPr>
              <a:t>2D image representation</a:t>
            </a:r>
            <a:r>
              <a:rPr lang="it" sz="1500">
                <a:solidFill>
                  <a:schemeClr val="dk1"/>
                </a:solidFill>
              </a:rPr>
              <a:t> of frequencies (y) over time (x), which emphasizes human-audible frequencies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4F7F6"/>
                </a:solidFill>
              </a:rPr>
              <a:t>Pictures of Sound</a:t>
            </a:r>
            <a:endParaRPr>
              <a:solidFill>
                <a:srgbClr val="F4F7F6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5" y="1359826"/>
            <a:ext cx="3737076" cy="1332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50" y="3109225"/>
            <a:ext cx="3737076" cy="143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/>
          <p:nvPr/>
        </p:nvSpPr>
        <p:spPr>
          <a:xfrm>
            <a:off x="1967150" y="2792175"/>
            <a:ext cx="243300" cy="26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371675" y="2792163"/>
            <a:ext cx="243300" cy="26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562625" y="2792163"/>
            <a:ext cx="243300" cy="26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Subsampling Module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43275" y="1402125"/>
            <a:ext cx="44286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it" sz="1500">
                <a:latin typeface="Roboto"/>
                <a:ea typeface="Roboto"/>
                <a:cs typeface="Roboto"/>
                <a:sym typeface="Roboto"/>
              </a:rPr>
              <a:t>Raw audio file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it" sz="1500">
                <a:latin typeface="Roboto"/>
                <a:ea typeface="Roboto"/>
                <a:cs typeface="Roboto"/>
                <a:sym typeface="Roboto"/>
              </a:rPr>
              <a:t>1D vector 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of floats with varying length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it" sz="1500">
                <a:latin typeface="Roboto"/>
                <a:ea typeface="Roboto"/>
                <a:cs typeface="Roboto"/>
                <a:sym typeface="Roboto"/>
              </a:rPr>
              <a:t>MEL Spectrogram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it" sz="1500">
                <a:latin typeface="Roboto"/>
                <a:ea typeface="Roboto"/>
                <a:cs typeface="Roboto"/>
                <a:sym typeface="Roboto"/>
              </a:rPr>
              <a:t>Subsampling Module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takes MEL spectrograms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extract features and shrinks x and y axis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it" sz="1500">
                <a:latin typeface="Roboto"/>
                <a:ea typeface="Roboto"/>
                <a:cs typeface="Roboto"/>
                <a:sym typeface="Roboto"/>
              </a:rPr>
              <a:t>3D Activations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time length subsampled by 2 or 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Frequency length 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sub sampled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 by 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325" y="200863"/>
            <a:ext cx="2027125" cy="474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CTC Loss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69200" y="1368125"/>
            <a:ext cx="4402800" cy="3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onnectionist </a:t>
            </a: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emporal </a:t>
            </a: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lassification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Alignment-Free</a:t>
            </a:r>
            <a:endParaRPr b="1"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Sequence prediction with no explicit alignment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Blank Token</a:t>
            </a:r>
            <a:endParaRPr b="1"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Handle varying input lengths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Multiple Paths</a:t>
            </a:r>
            <a:endParaRPr b="1"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Computes probabilities of all possible alignments, summing over them 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Output collapsing</a:t>
            </a:r>
            <a:endParaRPr b="1"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Removes repeated characters and blank tokens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100" y="130725"/>
            <a:ext cx="3212074" cy="3220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100" y="3421930"/>
            <a:ext cx="3212075" cy="8760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21"/>
          <p:cNvSpPr txBox="1"/>
          <p:nvPr/>
        </p:nvSpPr>
        <p:spPr>
          <a:xfrm>
            <a:off x="5292550" y="4368375"/>
            <a:ext cx="3405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Loss: Negative log-likelihood of the correct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transcription</a:t>
            </a: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Y given the </a:t>
            </a: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model X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CTC Loss - Continued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06050" y="1479225"/>
            <a:ext cx="86262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CTC loss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sums over the probabilities of all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alignments of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transcription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Feasible alignments of length 8 for Y = “hello”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“h e l _ l o o _”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“h h e l _ l l o”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Time Step Probabilities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Each time step in the input sequence X has a probability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over the possible characters (including the blank token)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Compute Probability for Each Alignment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Multiply the probabilities at each time step for a given alignment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Sum Over All Alignments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final CTC loss considers the sum of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probabilities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of all feasible alignments.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327" y="1989300"/>
            <a:ext cx="4116925" cy="85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2"/>
          <p:cNvSpPr/>
          <p:nvPr/>
        </p:nvSpPr>
        <p:spPr>
          <a:xfrm>
            <a:off x="4572000" y="110150"/>
            <a:ext cx="4486500" cy="1080600"/>
          </a:xfrm>
          <a:prstGeom prst="snip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Why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Multiple Alignments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Flexibility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variation of length and timing of seq.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Robustness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summing to be insensitive to slight variations of input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Word Piece Models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17225" y="1457000"/>
            <a:ext cx="51462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Due to CTC Loss,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length(X) &gt; length(Y)</a:t>
            </a:r>
            <a:endParaRPr b="1"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X: output sequence of the model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Y: reference transcription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Stride of 2 or 4 on the input audio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Output single or pairs of characters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Unigrams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: distribution is over 28 characters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○"/>
            </a:pPr>
            <a:r>
              <a:rPr b="1"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Bigrams</a:t>
            </a: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: distribution is over 704 pairs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Whole vocabulary of well-formed words would have too many tokens (~10-50K)</a:t>
            </a:r>
            <a:endParaRPr sz="16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675" y="1457000"/>
            <a:ext cx="1952750" cy="240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9" name="Google Shape;139;p23"/>
          <p:cNvSpPr txBox="1"/>
          <p:nvPr/>
        </p:nvSpPr>
        <p:spPr>
          <a:xfrm>
            <a:off x="5719200" y="4128200"/>
            <a:ext cx="2826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Word models, content, and cardinality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Metrics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11725" y="1472600"/>
            <a:ext cx="33180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Word Error Rate (WER)</a:t>
            </a:r>
            <a:endParaRPr b="1" sz="18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De facto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standard 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word 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level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11582" r="0" t="20185"/>
          <a:stretch/>
        </p:blipFill>
        <p:spPr>
          <a:xfrm>
            <a:off x="554949" y="2571750"/>
            <a:ext cx="2831549" cy="8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329175" y="1472600"/>
            <a:ext cx="33180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Character </a:t>
            </a:r>
            <a:r>
              <a:rPr b="1" lang="it" sz="18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Error Rate (CER)</a:t>
            </a:r>
            <a:endParaRPr b="1" sz="18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●"/>
            </a:pP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Character 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level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170F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More </a:t>
            </a:r>
            <a:r>
              <a:rPr b="1"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fine-grained</a:t>
            </a:r>
            <a:r>
              <a:rPr lang="it" sz="1500">
                <a:solidFill>
                  <a:srgbClr val="08170F"/>
                </a:solidFill>
                <a:latin typeface="Roboto"/>
                <a:ea typeface="Roboto"/>
                <a:cs typeface="Roboto"/>
                <a:sym typeface="Roboto"/>
              </a:rPr>
              <a:t> measure</a:t>
            </a:r>
            <a:endParaRPr sz="1500">
              <a:solidFill>
                <a:srgbClr val="0817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836" y="2571750"/>
            <a:ext cx="2878689" cy="8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361050" y="3734750"/>
            <a:ext cx="2421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S = substitutions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I = insertions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D = deletions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N = # of words (or characters)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88" y="1458225"/>
            <a:ext cx="8429625" cy="243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5"/>
          <p:cNvSpPr txBox="1"/>
          <p:nvPr/>
        </p:nvSpPr>
        <p:spPr>
          <a:xfrm>
            <a:off x="268113" y="3985625"/>
            <a:ext cx="8373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Reference table for selecting a dataset. From </a:t>
            </a: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Hugging Face 🤗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