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9" r:id="rId6"/>
    <p:sldId id="304" r:id="rId7"/>
    <p:sldId id="305" r:id="rId8"/>
    <p:sldId id="306" r:id="rId9"/>
    <p:sldId id="307" r:id="rId10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E8D1"/>
    <a:srgbClr val="232F3E"/>
    <a:srgbClr val="595A5D"/>
    <a:srgbClr val="414042"/>
    <a:srgbClr val="DCDCDC"/>
    <a:srgbClr val="4F81BD"/>
    <a:srgbClr val="0C9B2E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5876" autoAdjust="0"/>
  </p:normalViewPr>
  <p:slideViewPr>
    <p:cSldViewPr snapToGrid="0" showGuides="1">
      <p:cViewPr varScale="1">
        <p:scale>
          <a:sx n="113" d="100"/>
          <a:sy n="113" d="100"/>
        </p:scale>
        <p:origin x="200" y="102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9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412130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14630402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1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47D4A-FB0D-BE48-ADF8-B8DECA8916C1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67D2B-BBD1-B546-A8C7-1FAD2B60374A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8640" y="411582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9990E-A3D8-4641-B99A-B31E88C6D0B8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59969-BB76-0545-A5CB-3D34504EB147}"/>
              </a:ext>
            </a:extLst>
          </p:cNvPr>
          <p:cNvSpPr txBox="1"/>
          <p:nvPr userDrawn="1"/>
        </p:nvSpPr>
        <p:spPr>
          <a:xfrm>
            <a:off x="538863" y="7695476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B94E5-EC77-5143-891C-94FF7C49B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A5C8A9-88F8-344F-882F-87878685B257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41658-2646-1048-A1DE-3FB40A06912B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F9E69-433E-DC4C-824E-7F476DC447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519" y="7531058"/>
            <a:ext cx="709381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675" r:id="rId2"/>
    <p:sldLayoutId id="2147483696" r:id="rId3"/>
    <p:sldLayoutId id="2147483677" r:id="rId4"/>
    <p:sldLayoutId id="2147483700" r:id="rId5"/>
    <p:sldLayoutId id="2147483697" r:id="rId6"/>
    <p:sldLayoutId id="2147483698" r:id="rId7"/>
    <p:sldLayoutId id="2147483699" r:id="rId8"/>
    <p:sldLayoutId id="2147483689" r:id="rId9"/>
    <p:sldLayoutId id="2147483678" r:id="rId10"/>
    <p:sldLayoutId id="2147483707" r:id="rId11"/>
    <p:sldLayoutId id="2147483679" r:id="rId12"/>
    <p:sldLayoutId id="2147483703" r:id="rId13"/>
    <p:sldLayoutId id="2147483704" r:id="rId14"/>
    <p:sldLayoutId id="2147483705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6" r:id="rId24"/>
    <p:sldLayoutId id="2147483709" r:id="rId25"/>
    <p:sldLayoutId id="2147483710" r:id="rId26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jp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svg"/><Relationship Id="rId19" Type="http://schemas.openxmlformats.org/officeDocument/2006/relationships/image" Target="../media/image25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spot-interruptions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E10B-612A-5B45-95F7-2A25DF5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EC2 Spot Instance Interruption Notices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3F71A-7049-134A-A605-84B5F00CD895}"/>
              </a:ext>
            </a:extLst>
          </p:cNvPr>
          <p:cNvSpPr/>
          <p:nvPr/>
        </p:nvSpPr>
        <p:spPr>
          <a:xfrm>
            <a:off x="354814" y="1525856"/>
            <a:ext cx="12912832" cy="6099638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D59965-CC9E-A44D-8DA4-816E8E7BB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15" y="1525857"/>
            <a:ext cx="330200" cy="33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D3D7BA-E4DA-8546-9135-41F3FB066EE1}"/>
              </a:ext>
            </a:extLst>
          </p:cNvPr>
          <p:cNvSpPr/>
          <p:nvPr/>
        </p:nvSpPr>
        <p:spPr>
          <a:xfrm>
            <a:off x="878840" y="2741334"/>
            <a:ext cx="6158064" cy="373898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6A4DBF-B422-1A4F-977B-0995C04F2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841" y="2741334"/>
            <a:ext cx="330200" cy="33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26CF8-F8F6-8849-B1BF-C56D77CDC2F5}"/>
              </a:ext>
            </a:extLst>
          </p:cNvPr>
          <p:cNvSpPr txBox="1"/>
          <p:nvPr/>
        </p:nvSpPr>
        <p:spPr>
          <a:xfrm>
            <a:off x="7867805" y="267939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252CA0A-D6C5-0F43-842E-6C4189B64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3157" y="1931062"/>
            <a:ext cx="711200" cy="711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1EB1409-E609-2049-B932-481C63661834}"/>
              </a:ext>
            </a:extLst>
          </p:cNvPr>
          <p:cNvSpPr/>
          <p:nvPr/>
        </p:nvSpPr>
        <p:spPr>
          <a:xfrm>
            <a:off x="548639" y="2170617"/>
            <a:ext cx="6726803" cy="462774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Spot Fleet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BBBFF28A-8DE0-B346-BBEE-AA0DCF6B7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40" y="2170618"/>
            <a:ext cx="330200" cy="33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3EFDA-0DFC-B34E-90CB-2C320AF3E25F}"/>
              </a:ext>
            </a:extLst>
          </p:cNvPr>
          <p:cNvSpPr txBox="1"/>
          <p:nvPr/>
        </p:nvSpPr>
        <p:spPr>
          <a:xfrm>
            <a:off x="7664738" y="4972364"/>
            <a:ext cx="65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  </a:t>
            </a:r>
          </a:p>
          <a:p>
            <a:pPr algn="ctr"/>
            <a:endParaRPr lang="en-US" sz="14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1107A60-DAC8-DC4A-B1CE-961F4203A2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71503" y="4567885"/>
            <a:ext cx="427182" cy="4271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52344A-A5ED-7F44-9E72-ADB42F69A1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8689" y="3515799"/>
            <a:ext cx="942481" cy="9424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A46AA1-BE0B-9041-BD1E-6F9542192359}"/>
              </a:ext>
            </a:extLst>
          </p:cNvPr>
          <p:cNvSpPr txBox="1"/>
          <p:nvPr/>
        </p:nvSpPr>
        <p:spPr>
          <a:xfrm>
            <a:off x="1317039" y="4458280"/>
            <a:ext cx="101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watchdog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B644A56-1272-9243-9596-F1A1B33E06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54367" y="3515943"/>
            <a:ext cx="942337" cy="9423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B148932-1E89-9540-8C85-13091A2514CF}"/>
              </a:ext>
            </a:extLst>
          </p:cNvPr>
          <p:cNvSpPr/>
          <p:nvPr/>
        </p:nvSpPr>
        <p:spPr>
          <a:xfrm>
            <a:off x="1209041" y="4915345"/>
            <a:ext cx="5470055" cy="130246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Instance Metadata: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solidFill>
                <a:srgbClr val="FAFAFA"/>
              </a:solidFill>
              <a:latin typeface="Arial" panose="020B0604020202020204"/>
            </a:endParaRPr>
          </a:p>
          <a:p>
            <a:pPr lvl="0" algn="ctr" defTabSz="914400"/>
            <a:r>
              <a:rPr lang="en-US" sz="1400" kern="0" dirty="0">
                <a:solidFill>
                  <a:srgbClr val="FAFAFA"/>
                </a:solidFill>
                <a:latin typeface="Arial" panose="020B0604020202020204"/>
              </a:rPr>
              <a:t> http://169.254.169.254/latest/meta-data/</a:t>
            </a:r>
            <a:r>
              <a:rPr lang="en-US" sz="1400" kern="0" dirty="0">
                <a:solidFill>
                  <a:schemeClr val="accent1"/>
                </a:solidFill>
                <a:latin typeface="Arial" panose="020B0604020202020204"/>
              </a:rPr>
              <a:t>spot/termination-time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B9090A-035C-3742-9B64-8F856F8D8FFC}"/>
              </a:ext>
            </a:extLst>
          </p:cNvPr>
          <p:cNvSpPr txBox="1"/>
          <p:nvPr/>
        </p:nvSpPr>
        <p:spPr>
          <a:xfrm>
            <a:off x="4952669" y="4469136"/>
            <a:ext cx="101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your app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AD409D5-2895-434C-ADF5-74BD756E2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89997" y="3526799"/>
            <a:ext cx="942337" cy="94233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BED1C0-4227-1841-A6BA-02B3DDF442B0}"/>
              </a:ext>
            </a:extLst>
          </p:cNvPr>
          <p:cNvCxnSpPr>
            <a:cxnSpLocks/>
          </p:cNvCxnSpPr>
          <p:nvPr/>
        </p:nvCxnSpPr>
        <p:spPr>
          <a:xfrm>
            <a:off x="2175089" y="4193898"/>
            <a:ext cx="486096" cy="1041885"/>
          </a:xfrm>
          <a:prstGeom prst="bentConnector2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48" name="Straight Arrow Connector 32">
            <a:extLst>
              <a:ext uri="{FF2B5EF4-FFF2-40B4-BE49-F238E27FC236}">
                <a16:creationId xmlns:a16="http://schemas.microsoft.com/office/drawing/2014/main" id="{23768EAC-343C-9C40-8C4F-7569E227793D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2296704" y="3987112"/>
            <a:ext cx="2693293" cy="10856"/>
          </a:xfrm>
          <a:prstGeom prst="straightConnector1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51" name="Straight Arrow Connector 32">
            <a:extLst>
              <a:ext uri="{FF2B5EF4-FFF2-40B4-BE49-F238E27FC236}">
                <a16:creationId xmlns:a16="http://schemas.microsoft.com/office/drawing/2014/main" id="{DD866876-CEFD-4A45-8E1F-219F3A51C18D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370983" y="2987167"/>
            <a:ext cx="2647774" cy="1010801"/>
          </a:xfrm>
          <a:prstGeom prst="bentConnector2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43AA59-BBA9-5C4B-8C21-6D0D507E8E7D}"/>
              </a:ext>
            </a:extLst>
          </p:cNvPr>
          <p:cNvSpPr txBox="1"/>
          <p:nvPr/>
        </p:nvSpPr>
        <p:spPr>
          <a:xfrm>
            <a:off x="1425768" y="5702642"/>
            <a:ext cx="5064207" cy="53860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404 |</a:t>
            </a:r>
            <a:r>
              <a:rPr lang="en-US" sz="29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2015-01-05T18:02:00Z</a:t>
            </a:r>
            <a:endParaRPr lang="en-US" sz="29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164BCB8-987C-A944-8153-D0B4F5A05CF4}"/>
              </a:ext>
            </a:extLst>
          </p:cNvPr>
          <p:cNvSpPr/>
          <p:nvPr/>
        </p:nvSpPr>
        <p:spPr>
          <a:xfrm rot="5400000">
            <a:off x="3848729" y="3161388"/>
            <a:ext cx="218284" cy="5064208"/>
          </a:xfrm>
          <a:prstGeom prst="leftBrace">
            <a:avLst>
              <a:gd name="adj1" fmla="val 8333"/>
              <a:gd name="adj2" fmla="val 217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A0FBAB-4982-B54C-A497-5CD45E71C4E7}"/>
              </a:ext>
            </a:extLst>
          </p:cNvPr>
          <p:cNvSpPr txBox="1"/>
          <p:nvPr/>
        </p:nvSpPr>
        <p:spPr>
          <a:xfrm>
            <a:off x="2661186" y="4313165"/>
            <a:ext cx="19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Read the metadata    every 5 secs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FFA0E0-C109-DB49-96CD-31BAB5D14576}"/>
              </a:ext>
            </a:extLst>
          </p:cNvPr>
          <p:cNvSpPr txBox="1"/>
          <p:nvPr/>
        </p:nvSpPr>
        <p:spPr>
          <a:xfrm>
            <a:off x="2371487" y="3690191"/>
            <a:ext cx="246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Save state and terminate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8DF44E-0A41-794A-9B04-9241DB881E40}"/>
              </a:ext>
            </a:extLst>
          </p:cNvPr>
          <p:cNvSpPr txBox="1"/>
          <p:nvPr/>
        </p:nvSpPr>
        <p:spPr>
          <a:xfrm>
            <a:off x="7173622" y="3188814"/>
            <a:ext cx="1964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 Logs Agent pushes your logs to AWS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04B37D-903F-4D4A-92A2-5C04A0C7A509}"/>
              </a:ext>
            </a:extLst>
          </p:cNvPr>
          <p:cNvSpPr txBox="1"/>
          <p:nvPr/>
        </p:nvSpPr>
        <p:spPr>
          <a:xfrm>
            <a:off x="10839129" y="3677503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/>
              <a:t>AWS</a:t>
            </a:r>
            <a:r>
              <a:rPr lang="en-US" sz="1400" dirty="0">
                <a:solidFill>
                  <a:srgbClr val="FAFAFA"/>
                </a:solidFill>
                <a:latin typeface="Arial" panose="020B0604020202020204"/>
              </a:rPr>
              <a:t> Lambda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67B682A-A78A-824C-9584-131D57BFC2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34481" y="2966303"/>
            <a:ext cx="711200" cy="711200"/>
          </a:xfrm>
          <a:prstGeom prst="rect">
            <a:avLst/>
          </a:prstGeom>
        </p:spPr>
      </p:pic>
      <p:cxnSp>
        <p:nvCxnSpPr>
          <p:cNvPr id="68" name="Straight Arrow Connector 32">
            <a:extLst>
              <a:ext uri="{FF2B5EF4-FFF2-40B4-BE49-F238E27FC236}">
                <a16:creationId xmlns:a16="http://schemas.microsoft.com/office/drawing/2014/main" id="{D10544A3-39B4-974F-A10B-4BFDB6208CB1}"/>
              </a:ext>
            </a:extLst>
          </p:cNvPr>
          <p:cNvCxnSpPr>
            <a:cxnSpLocks/>
            <a:stCxn id="102" idx="3"/>
            <a:endCxn id="67" idx="1"/>
          </p:cNvCxnSpPr>
          <p:nvPr/>
        </p:nvCxnSpPr>
        <p:spPr>
          <a:xfrm flipV="1">
            <a:off x="9238080" y="3321903"/>
            <a:ext cx="2396401" cy="146077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83B44D-F630-C04A-8588-3F4268486FC0}"/>
              </a:ext>
            </a:extLst>
          </p:cNvPr>
          <p:cNvSpPr txBox="1"/>
          <p:nvPr/>
        </p:nvSpPr>
        <p:spPr>
          <a:xfrm>
            <a:off x="10881146" y="5122583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1BB1357F-AC18-C847-84DB-ACD2C5C6C4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34481" y="4427614"/>
            <a:ext cx="711200" cy="711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C931FC0-D7AC-CE41-A3C5-588FD4197D79}"/>
              </a:ext>
            </a:extLst>
          </p:cNvPr>
          <p:cNvSpPr txBox="1"/>
          <p:nvPr/>
        </p:nvSpPr>
        <p:spPr>
          <a:xfrm>
            <a:off x="10881146" y="6501362"/>
            <a:ext cx="2217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Queue Service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6185DBBE-675F-004A-A902-D41A4122E9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34481" y="5806393"/>
            <a:ext cx="711200" cy="711200"/>
          </a:xfrm>
          <a:prstGeom prst="rect">
            <a:avLst/>
          </a:prstGeom>
        </p:spPr>
      </p:pic>
      <p:cxnSp>
        <p:nvCxnSpPr>
          <p:cNvPr id="81" name="Straight Arrow Connector 32">
            <a:extLst>
              <a:ext uri="{FF2B5EF4-FFF2-40B4-BE49-F238E27FC236}">
                <a16:creationId xmlns:a16="http://schemas.microsoft.com/office/drawing/2014/main" id="{A124D74F-6471-D54C-84E9-A0069A914FBB}"/>
              </a:ext>
            </a:extLst>
          </p:cNvPr>
          <p:cNvCxnSpPr>
            <a:cxnSpLocks/>
            <a:stCxn id="102" idx="3"/>
            <a:endCxn id="74" idx="1"/>
          </p:cNvCxnSpPr>
          <p:nvPr/>
        </p:nvCxnSpPr>
        <p:spPr>
          <a:xfrm>
            <a:off x="9238080" y="4782679"/>
            <a:ext cx="2396401" cy="535"/>
          </a:xfrm>
          <a:prstGeom prst="straightConnector1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cxnSp>
        <p:nvCxnSpPr>
          <p:cNvPr id="84" name="Straight Arrow Connector 32">
            <a:extLst>
              <a:ext uri="{FF2B5EF4-FFF2-40B4-BE49-F238E27FC236}">
                <a16:creationId xmlns:a16="http://schemas.microsoft.com/office/drawing/2014/main" id="{CE357E63-6154-354A-8C0B-5F8BB7BC26C8}"/>
              </a:ext>
            </a:extLst>
          </p:cNvPr>
          <p:cNvCxnSpPr>
            <a:cxnSpLocks/>
            <a:stCxn id="102" idx="3"/>
            <a:endCxn id="78" idx="1"/>
          </p:cNvCxnSpPr>
          <p:nvPr/>
        </p:nvCxnSpPr>
        <p:spPr>
          <a:xfrm>
            <a:off x="9238080" y="4782679"/>
            <a:ext cx="2396401" cy="137931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33FC191-BFE8-D94E-AC8D-2E8EDEACBD72}"/>
              </a:ext>
            </a:extLst>
          </p:cNvPr>
          <p:cNvSpPr/>
          <p:nvPr/>
        </p:nvSpPr>
        <p:spPr>
          <a:xfrm>
            <a:off x="938743" y="7163829"/>
            <a:ext cx="12193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two-minute warning before Amazon EC2 must stop or terminate your Spot Instance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03E53994-56C7-2344-BB5C-81F3C09A6CB6}"/>
              </a:ext>
            </a:extLst>
          </p:cNvPr>
          <p:cNvSpPr/>
          <p:nvPr/>
        </p:nvSpPr>
        <p:spPr>
          <a:xfrm rot="16200000">
            <a:off x="7131394" y="6208760"/>
            <a:ext cx="1796697" cy="31222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8149A0D6-2C1C-EB4C-BC1B-1C187A5EF216}"/>
              </a:ext>
            </a:extLst>
          </p:cNvPr>
          <p:cNvSpPr/>
          <p:nvPr/>
        </p:nvSpPr>
        <p:spPr>
          <a:xfrm rot="10800000">
            <a:off x="6679096" y="5701625"/>
            <a:ext cx="1388706" cy="312220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48540D-DFE5-624C-8056-744422F4ECC2}"/>
              </a:ext>
            </a:extLst>
          </p:cNvPr>
          <p:cNvSpPr/>
          <p:nvPr/>
        </p:nvSpPr>
        <p:spPr>
          <a:xfrm>
            <a:off x="10180004" y="1962314"/>
            <a:ext cx="2842192" cy="5062268"/>
          </a:xfrm>
          <a:prstGeom prst="rect">
            <a:avLst/>
          </a:prstGeom>
          <a:solidFill>
            <a:srgbClr val="FAFAFA">
              <a:alpha val="20000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Propagate and trigger additional logic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E0697C7-80EF-0140-993A-D49999A0044E}"/>
              </a:ext>
            </a:extLst>
          </p:cNvPr>
          <p:cNvSpPr txBox="1"/>
          <p:nvPr/>
        </p:nvSpPr>
        <p:spPr>
          <a:xfrm>
            <a:off x="8395909" y="5034695"/>
            <a:ext cx="1212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rule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A19BC3D3-A431-E740-A7CC-9A0EA1D7FF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68180" y="4547729"/>
            <a:ext cx="469900" cy="469900"/>
          </a:xfrm>
          <a:prstGeom prst="rect">
            <a:avLst/>
          </a:prstGeom>
        </p:spPr>
      </p:pic>
      <p:cxnSp>
        <p:nvCxnSpPr>
          <p:cNvPr id="106" name="Straight Arrow Connector 32">
            <a:extLst>
              <a:ext uri="{FF2B5EF4-FFF2-40B4-BE49-F238E27FC236}">
                <a16:creationId xmlns:a16="http://schemas.microsoft.com/office/drawing/2014/main" id="{D1147E59-F8AC-7345-A4DA-B370CCD553B7}"/>
              </a:ext>
            </a:extLst>
          </p:cNvPr>
          <p:cNvCxnSpPr>
            <a:cxnSpLocks/>
            <a:stCxn id="20" idx="3"/>
            <a:endCxn id="102" idx="1"/>
          </p:cNvCxnSpPr>
          <p:nvPr/>
        </p:nvCxnSpPr>
        <p:spPr>
          <a:xfrm>
            <a:off x="8198685" y="4781476"/>
            <a:ext cx="569495" cy="1203"/>
          </a:xfrm>
          <a:prstGeom prst="straightConnector1">
            <a:avLst/>
          </a:prstGeom>
          <a:noFill/>
          <a:ln w="12700" cap="flat" cmpd="sng" algn="ctr">
            <a:solidFill>
              <a:srgbClr val="8FA7C4"/>
            </a:solidFill>
            <a:prstDash val="solid"/>
            <a:miter lim="800000"/>
            <a:headEnd type="none" w="med" len="sm"/>
            <a:tailEnd type="arrow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4586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3" grpId="0"/>
      <p:bldP spid="27" grpId="0" animBg="1"/>
      <p:bldP spid="28" grpId="0"/>
      <p:bldP spid="55" grpId="0" animBg="1"/>
      <p:bldP spid="56" grpId="0" animBg="1"/>
      <p:bldP spid="57" grpId="0"/>
      <p:bldP spid="58" grpId="0"/>
      <p:bldP spid="62" grpId="0"/>
      <p:bldP spid="66" grpId="0"/>
      <p:bldP spid="73" grpId="0"/>
      <p:bldP spid="77" grpId="0"/>
      <p:bldP spid="88" grpId="0"/>
      <p:bldP spid="89" grpId="0" animBg="1"/>
      <p:bldP spid="90" grpId="0" animBg="1"/>
      <p:bldP spid="94" grpId="0" animBg="1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A127-D18F-114E-8132-DC17CBDE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EC2 Spot Instance Interruption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B48DE-3139-ED45-8236-5A2BF83D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159409"/>
            <a:ext cx="13182333" cy="41618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B0BC19-778D-AC46-8C68-D85D34EDFCFC}"/>
              </a:ext>
            </a:extLst>
          </p:cNvPr>
          <p:cNvSpPr/>
          <p:nvPr/>
        </p:nvSpPr>
        <p:spPr>
          <a:xfrm>
            <a:off x="198781" y="6767874"/>
            <a:ext cx="1386011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https://docs.aws.amazon.com/AWSEC2/latest/UserGuide/spot-interruptions.html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8A36D-C29B-3E40-A0DF-C35EAB626A66}"/>
              </a:ext>
            </a:extLst>
          </p:cNvPr>
          <p:cNvSpPr/>
          <p:nvPr/>
        </p:nvSpPr>
        <p:spPr>
          <a:xfrm>
            <a:off x="1073426" y="3078647"/>
            <a:ext cx="9024731" cy="59690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9DF2B-EA89-724B-A16D-59E116023B82}"/>
              </a:ext>
            </a:extLst>
          </p:cNvPr>
          <p:cNvSpPr/>
          <p:nvPr/>
        </p:nvSpPr>
        <p:spPr>
          <a:xfrm>
            <a:off x="1265582" y="4559300"/>
            <a:ext cx="12465391" cy="3175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F993D-0572-FE43-851F-5B8D89CDAED6}"/>
              </a:ext>
            </a:extLst>
          </p:cNvPr>
          <p:cNvSpPr txBox="1"/>
          <p:nvPr/>
        </p:nvSpPr>
        <p:spPr>
          <a:xfrm>
            <a:off x="8169960" y="5351078"/>
            <a:ext cx="504016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hibernate</a:t>
            </a: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29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stop</a:t>
            </a:r>
            <a:r>
              <a:rPr lang="en-US" sz="2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or </a:t>
            </a:r>
            <a:r>
              <a:rPr lang="en-US" sz="29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terminate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BCC84A-1E0E-3D40-B7A5-72FE038945C4}"/>
              </a:ext>
            </a:extLst>
          </p:cNvPr>
          <p:cNvSpPr/>
          <p:nvPr/>
        </p:nvSpPr>
        <p:spPr>
          <a:xfrm>
            <a:off x="6047164" y="5482633"/>
            <a:ext cx="2122801" cy="25804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F7B78-8604-3943-B225-4EF563C3B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1187450"/>
            <a:ext cx="14414500" cy="5854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955E94-C415-D345-8FFE-C9CDA11D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Request History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C43E1-41F9-B542-AB98-B7026655D92C}"/>
              </a:ext>
            </a:extLst>
          </p:cNvPr>
          <p:cNvSpPr/>
          <p:nvPr/>
        </p:nvSpPr>
        <p:spPr>
          <a:xfrm>
            <a:off x="273386" y="3420535"/>
            <a:ext cx="1803770" cy="349955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5CBF7-A605-5342-B93F-6E515354CA1D}"/>
              </a:ext>
            </a:extLst>
          </p:cNvPr>
          <p:cNvSpPr/>
          <p:nvPr/>
        </p:nvSpPr>
        <p:spPr>
          <a:xfrm>
            <a:off x="273386" y="7289492"/>
            <a:ext cx="11601175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Termination notice. Instances will stop at 5/8/2019, 2:35:37 PM (2 minutes later)</a:t>
            </a:r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A0BF132A-CF03-1842-B54F-13D611174602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273386" y="3595513"/>
            <a:ext cx="12700" cy="392481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6457A-E53D-1C40-892B-D0FA3C2D1516}"/>
              </a:ext>
            </a:extLst>
          </p:cNvPr>
          <p:cNvSpPr/>
          <p:nvPr/>
        </p:nvSpPr>
        <p:spPr>
          <a:xfrm>
            <a:off x="12568211" y="3420534"/>
            <a:ext cx="1847699" cy="349956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F96E6E-DDDB-F348-8E02-94C93F36753A}"/>
              </a:ext>
            </a:extLst>
          </p:cNvPr>
          <p:cNvSpPr/>
          <p:nvPr/>
        </p:nvSpPr>
        <p:spPr>
          <a:xfrm>
            <a:off x="9825731" y="411098"/>
            <a:ext cx="2478156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EC2 instance ids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6E43EA2C-7B6B-304C-B164-9C591032909A}"/>
              </a:ext>
            </a:extLst>
          </p:cNvPr>
          <p:cNvCxnSpPr>
            <a:cxnSpLocks/>
            <a:stCxn id="13" idx="1"/>
            <a:endCxn id="14" idx="2"/>
          </p:cNvCxnSpPr>
          <p:nvPr/>
        </p:nvCxnSpPr>
        <p:spPr>
          <a:xfrm rot="10800000">
            <a:off x="11064809" y="872764"/>
            <a:ext cx="1503402" cy="2722749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E782544-D554-B940-94C6-A2F4C54C46B6}"/>
              </a:ext>
            </a:extLst>
          </p:cNvPr>
          <p:cNvSpPr/>
          <p:nvPr/>
        </p:nvSpPr>
        <p:spPr>
          <a:xfrm>
            <a:off x="2746238" y="1768732"/>
            <a:ext cx="872679" cy="526773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4F8AD-8DB4-354D-81D3-A2936C80CE9F}"/>
              </a:ext>
            </a:extLst>
          </p:cNvPr>
          <p:cNvSpPr/>
          <p:nvPr/>
        </p:nvSpPr>
        <p:spPr>
          <a:xfrm>
            <a:off x="6002818" y="641931"/>
            <a:ext cx="1888854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History tab</a:t>
            </a:r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C1A59DFE-1AC7-0E4A-8923-F4B797A753DA}"/>
              </a:ext>
            </a:extLst>
          </p:cNvPr>
          <p:cNvCxnSpPr>
            <a:cxnSpLocks/>
            <a:stCxn id="23" idx="0"/>
            <a:endCxn id="24" idx="1"/>
          </p:cNvCxnSpPr>
          <p:nvPr/>
        </p:nvCxnSpPr>
        <p:spPr>
          <a:xfrm rot="5400000" flipH="1" flipV="1">
            <a:off x="4144714" y="-89372"/>
            <a:ext cx="895968" cy="2820240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1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53F0646-41E8-7E4F-BC03-610563B0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7" y="2108200"/>
            <a:ext cx="14404622" cy="401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6CB065-849C-E640-BE31-BF7BD1EB3FDC}"/>
              </a:ext>
            </a:extLst>
          </p:cNvPr>
          <p:cNvSpPr/>
          <p:nvPr/>
        </p:nvSpPr>
        <p:spPr>
          <a:xfrm>
            <a:off x="1292088" y="7163829"/>
            <a:ext cx="10518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3 seconds after the termination notification, the lambda function is called</a:t>
            </a:r>
          </a:p>
        </p:txBody>
      </p:sp>
      <p:sp>
        <p:nvSpPr>
          <p:cNvPr id="11" name="Bent-Up Arrow 10">
            <a:extLst>
              <a:ext uri="{FF2B5EF4-FFF2-40B4-BE49-F238E27FC236}">
                <a16:creationId xmlns:a16="http://schemas.microsoft.com/office/drawing/2014/main" id="{34A02FAF-1426-704A-ABE8-2E54F418E4BD}"/>
              </a:ext>
            </a:extLst>
          </p:cNvPr>
          <p:cNvSpPr/>
          <p:nvPr/>
        </p:nvSpPr>
        <p:spPr>
          <a:xfrm rot="5400000">
            <a:off x="262650" y="6496696"/>
            <a:ext cx="1577377" cy="437321"/>
          </a:xfrm>
          <a:prstGeom prst="bentUpArrow">
            <a:avLst>
              <a:gd name="adj1" fmla="val 25000"/>
              <a:gd name="adj2" fmla="val 22727"/>
              <a:gd name="adj3" fmla="val 25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02E5F14-51F4-1E43-AE8C-21EB535C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Logs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48882-7A2B-E34B-9E65-36F951FA3C1B}"/>
              </a:ext>
            </a:extLst>
          </p:cNvPr>
          <p:cNvSpPr/>
          <p:nvPr/>
        </p:nvSpPr>
        <p:spPr>
          <a:xfrm>
            <a:off x="6429727" y="4429893"/>
            <a:ext cx="7633743" cy="262851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604849-FD7E-2543-8F05-D3A252A54D8A}"/>
              </a:ext>
            </a:extLst>
          </p:cNvPr>
          <p:cNvSpPr/>
          <p:nvPr/>
        </p:nvSpPr>
        <p:spPr>
          <a:xfrm>
            <a:off x="2299429" y="4985403"/>
            <a:ext cx="8097638" cy="263930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52B129-DC1B-C04A-B760-DC218DFE0A09}"/>
              </a:ext>
            </a:extLst>
          </p:cNvPr>
          <p:cNvSpPr/>
          <p:nvPr/>
        </p:nvSpPr>
        <p:spPr>
          <a:xfrm>
            <a:off x="2918153" y="4734224"/>
            <a:ext cx="2963357" cy="205227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B2F98-FDD2-5C45-AF68-A39A04E0FABF}"/>
              </a:ext>
            </a:extLst>
          </p:cNvPr>
          <p:cNvSpPr/>
          <p:nvPr/>
        </p:nvSpPr>
        <p:spPr>
          <a:xfrm>
            <a:off x="548640" y="3702051"/>
            <a:ext cx="997938" cy="2224616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B53797-4525-0C4E-82BC-A6CAAF403B93}"/>
              </a:ext>
            </a:extLst>
          </p:cNvPr>
          <p:cNvSpPr/>
          <p:nvPr/>
        </p:nvSpPr>
        <p:spPr>
          <a:xfrm>
            <a:off x="12156746" y="630368"/>
            <a:ext cx="1731888" cy="83099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Event source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78F994EE-13DD-9C49-8005-A4995601C6D2}"/>
              </a:ext>
            </a:extLst>
          </p:cNvPr>
          <p:cNvCxnSpPr>
            <a:cxnSpLocks/>
            <a:stCxn id="13" idx="0"/>
            <a:endCxn id="23" idx="2"/>
          </p:cNvCxnSpPr>
          <p:nvPr/>
        </p:nvCxnSpPr>
        <p:spPr>
          <a:xfrm rot="5400000" flipH="1" flipV="1">
            <a:off x="10150380" y="1557584"/>
            <a:ext cx="2968528" cy="277609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85063-18A9-D647-95D3-F98F2A5853DD}"/>
              </a:ext>
            </a:extLst>
          </p:cNvPr>
          <p:cNvSpPr/>
          <p:nvPr/>
        </p:nvSpPr>
        <p:spPr>
          <a:xfrm>
            <a:off x="277786" y="994556"/>
            <a:ext cx="11601175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Termination notice. Instances will stop at 2019-05-08T19:35:37Z (2 minutes later)</a:t>
            </a:r>
          </a:p>
        </p:txBody>
      </p: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6A219573-4C0E-AE49-A73A-D91AA478CEED}"/>
              </a:ext>
            </a:extLst>
          </p:cNvPr>
          <p:cNvCxnSpPr>
            <a:cxnSpLocks/>
            <a:stCxn id="19" idx="0"/>
            <a:endCxn id="29" idx="2"/>
          </p:cNvCxnSpPr>
          <p:nvPr/>
        </p:nvCxnSpPr>
        <p:spPr>
          <a:xfrm rot="5400000" flipH="1" flipV="1">
            <a:off x="3600102" y="2255952"/>
            <a:ext cx="3278003" cy="16785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E179C05-694B-4E4B-BD68-477CD3B466FA}"/>
              </a:ext>
            </a:extLst>
          </p:cNvPr>
          <p:cNvSpPr/>
          <p:nvPr/>
        </p:nvSpPr>
        <p:spPr>
          <a:xfrm>
            <a:off x="9097458" y="6443403"/>
            <a:ext cx="173188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Instance id</a:t>
            </a:r>
          </a:p>
        </p:txBody>
      </p:sp>
      <p:cxnSp>
        <p:nvCxnSpPr>
          <p:cNvPr id="38" name="Straight Connector 15">
            <a:extLst>
              <a:ext uri="{FF2B5EF4-FFF2-40B4-BE49-F238E27FC236}">
                <a16:creationId xmlns:a16="http://schemas.microsoft.com/office/drawing/2014/main" id="{FB87CE0F-5C2A-4D46-AFE2-E6E8FDE6BF77}"/>
              </a:ext>
            </a:extLst>
          </p:cNvPr>
          <p:cNvCxnSpPr>
            <a:cxnSpLocks/>
            <a:stCxn id="18" idx="3"/>
            <a:endCxn id="37" idx="3"/>
          </p:cNvCxnSpPr>
          <p:nvPr/>
        </p:nvCxnSpPr>
        <p:spPr>
          <a:xfrm>
            <a:off x="10397067" y="5117368"/>
            <a:ext cx="432279" cy="1556868"/>
          </a:xfrm>
          <a:prstGeom prst="bentConnector3">
            <a:avLst>
              <a:gd name="adj1" fmla="val 152883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9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C6F5FC-69F8-8145-8DDD-2FCE2B4F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3" y="962379"/>
            <a:ext cx="10755522" cy="61596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9E04787-CB71-7E4B-ABFC-028B210F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CloudWatch Logs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1C94B-A3BA-174C-B1D3-89D95705A0A8}"/>
              </a:ext>
            </a:extLst>
          </p:cNvPr>
          <p:cNvSpPr/>
          <p:nvPr/>
        </p:nvSpPr>
        <p:spPr>
          <a:xfrm>
            <a:off x="10134265" y="6145632"/>
            <a:ext cx="2042918" cy="271043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2C7DB-BBFA-A241-9CD3-5B89879237A0}"/>
              </a:ext>
            </a:extLst>
          </p:cNvPr>
          <p:cNvSpPr/>
          <p:nvPr/>
        </p:nvSpPr>
        <p:spPr>
          <a:xfrm>
            <a:off x="8027425" y="6374874"/>
            <a:ext cx="1918085" cy="279925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A21DA-E8E8-A945-8524-F114622FA7B3}"/>
              </a:ext>
            </a:extLst>
          </p:cNvPr>
          <p:cNvSpPr/>
          <p:nvPr/>
        </p:nvSpPr>
        <p:spPr>
          <a:xfrm>
            <a:off x="6759862" y="973271"/>
            <a:ext cx="1808403" cy="250729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CBD00-DA4A-D640-99BE-D2839D3256A3}"/>
              </a:ext>
            </a:extLst>
          </p:cNvPr>
          <p:cNvSpPr/>
          <p:nvPr/>
        </p:nvSpPr>
        <p:spPr>
          <a:xfrm>
            <a:off x="8856933" y="236524"/>
            <a:ext cx="173188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Instance 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A92F7-AC0D-BD41-93A2-A948A87428D0}"/>
              </a:ext>
            </a:extLst>
          </p:cNvPr>
          <p:cNvSpPr/>
          <p:nvPr/>
        </p:nvSpPr>
        <p:spPr>
          <a:xfrm>
            <a:off x="11392411" y="7217622"/>
            <a:ext cx="1913928" cy="83099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Termination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71B57-ECB2-E84C-9C30-4CB53515E9A7}"/>
              </a:ext>
            </a:extLst>
          </p:cNvPr>
          <p:cNvSpPr/>
          <p:nvPr/>
        </p:nvSpPr>
        <p:spPr>
          <a:xfrm>
            <a:off x="134897" y="5545467"/>
            <a:ext cx="1913928" cy="120032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Time to save state and stop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27B622-491B-4E4A-B024-0C0CFB58DA87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rot="5400000" flipH="1" flipV="1">
            <a:off x="8007541" y="123880"/>
            <a:ext cx="505914" cy="1192869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967352DF-163C-E14F-A77B-A7A18B58A967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>
            <a:off x="2048825" y="6145632"/>
            <a:ext cx="6937643" cy="229242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BCC602C8-3E7E-664C-A326-F08CB6ABDC4A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16200000" flipH="1">
            <a:off x="10665844" y="6906554"/>
            <a:ext cx="1216446" cy="236687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6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E04787-CB71-7E4B-ABFC-028B210F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CloudWatch Logs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DC20E-2B2D-9B49-BB09-A728EF9A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983426"/>
            <a:ext cx="9512300" cy="66167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FD01CA-1CEA-954E-9467-5FB5B1E34C58}"/>
              </a:ext>
            </a:extLst>
          </p:cNvPr>
          <p:cNvSpPr/>
          <p:nvPr/>
        </p:nvSpPr>
        <p:spPr>
          <a:xfrm>
            <a:off x="7040082" y="1061759"/>
            <a:ext cx="1808403" cy="250729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CD076-8C63-204A-AED7-9DA610AAB2F8}"/>
              </a:ext>
            </a:extLst>
          </p:cNvPr>
          <p:cNvSpPr/>
          <p:nvPr/>
        </p:nvSpPr>
        <p:spPr>
          <a:xfrm>
            <a:off x="9137153" y="325012"/>
            <a:ext cx="1731888" cy="46166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Instance id</a:t>
            </a: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59D8D717-57CD-9440-A905-B3F978132EAB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rot="5400000" flipH="1" flipV="1">
            <a:off x="8287761" y="212368"/>
            <a:ext cx="505914" cy="1192869"/>
          </a:xfrm>
          <a:prstGeom prst="bentConnector2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9292BC7-4B0C-3745-9169-FEE510C1558A}"/>
              </a:ext>
            </a:extLst>
          </p:cNvPr>
          <p:cNvSpPr/>
          <p:nvPr/>
        </p:nvSpPr>
        <p:spPr>
          <a:xfrm>
            <a:off x="5392438" y="6028231"/>
            <a:ext cx="4813446" cy="313576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3A957-8C47-574C-84F0-B2EEDAFC61B3}"/>
              </a:ext>
            </a:extLst>
          </p:cNvPr>
          <p:cNvSpPr/>
          <p:nvPr/>
        </p:nvSpPr>
        <p:spPr>
          <a:xfrm>
            <a:off x="12480499" y="4911331"/>
            <a:ext cx="1913928" cy="83099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Watchdog notifies app</a:t>
            </a: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ECCD8369-89EF-7A43-A8D5-2A759E9A860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10205884" y="5326830"/>
            <a:ext cx="2274615" cy="8581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28130-2B4C-374B-85DC-9C5ED96F6389}"/>
              </a:ext>
            </a:extLst>
          </p:cNvPr>
          <p:cNvSpPr/>
          <p:nvPr/>
        </p:nvSpPr>
        <p:spPr>
          <a:xfrm>
            <a:off x="5392439" y="6581249"/>
            <a:ext cx="6020628" cy="508526"/>
          </a:xfrm>
          <a:prstGeom prst="rect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184FEE-D645-B943-B2BF-2673A96F5560}"/>
              </a:ext>
            </a:extLst>
          </p:cNvPr>
          <p:cNvSpPr/>
          <p:nvPr/>
        </p:nvSpPr>
        <p:spPr>
          <a:xfrm>
            <a:off x="134897" y="6410816"/>
            <a:ext cx="2180600" cy="83169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App stops and save state</a:t>
            </a:r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1E8FF55C-B5F6-5D44-A57D-482619FA14B5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315497" y="6826663"/>
            <a:ext cx="3076942" cy="8849"/>
          </a:xfrm>
          <a:prstGeom prst="straightConnector1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1" grpId="0" animBg="1"/>
      <p:bldP spid="22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18422</TotalTime>
  <Words>200</Words>
  <Application>Microsoft Macintosh PowerPoint</Application>
  <PresentationFormat>Custom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EC2 Spot Instance Interruption Notices</vt:lpstr>
      <vt:lpstr>EC2 Spot Instance Interruption Event</vt:lpstr>
      <vt:lpstr>Spot Request History</vt:lpstr>
      <vt:lpstr>Lambda Logs</vt:lpstr>
      <vt:lpstr>Watchdog CloudWatch Logs</vt:lpstr>
      <vt:lpstr>App CloudWatch Logs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167</cp:revision>
  <dcterms:created xsi:type="dcterms:W3CDTF">2016-06-17T18:22:10Z</dcterms:created>
  <dcterms:modified xsi:type="dcterms:W3CDTF">2019-05-08T20:16:10Z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