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9"/>
  </p:notesMasterIdLst>
  <p:handoutMasterIdLst>
    <p:handoutMasterId r:id="rId10"/>
  </p:handoutMasterIdLst>
  <p:sldIdLst>
    <p:sldId id="285" r:id="rId5"/>
    <p:sldId id="286" r:id="rId6"/>
    <p:sldId id="289" r:id="rId7"/>
    <p:sldId id="290" r:id="rId8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AE3D"/>
    <a:srgbClr val="378020"/>
    <a:srgbClr val="232F3E"/>
    <a:srgbClr val="595A5D"/>
    <a:srgbClr val="414042"/>
    <a:srgbClr val="DCDCDC"/>
    <a:srgbClr val="4F81BD"/>
    <a:srgbClr val="0C9B2E"/>
    <a:srgbClr val="FFFAD0"/>
    <a:srgbClr val="FF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015" autoAdjust="0"/>
  </p:normalViewPr>
  <p:slideViewPr>
    <p:cSldViewPr snapToGrid="0" showGuides="1">
      <p:cViewPr varScale="1">
        <p:scale>
          <a:sx n="76" d="100"/>
          <a:sy n="76" d="100"/>
        </p:scale>
        <p:origin x="1304" y="200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9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4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59969-BB76-0545-A5CB-3D34504EB147}"/>
              </a:ext>
            </a:extLst>
          </p:cNvPr>
          <p:cNvSpPr txBox="1"/>
          <p:nvPr userDrawn="1"/>
        </p:nvSpPr>
        <p:spPr>
          <a:xfrm>
            <a:off x="538863" y="7695476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697" r:id="rId6"/>
    <p:sldLayoutId id="2147483698" r:id="rId7"/>
    <p:sldLayoutId id="2147483699" r:id="rId8"/>
    <p:sldLayoutId id="2147483689" r:id="rId9"/>
    <p:sldLayoutId id="2147483678" r:id="rId10"/>
    <p:sldLayoutId id="2147483707" r:id="rId11"/>
    <p:sldLayoutId id="2147483679" r:id="rId12"/>
    <p:sldLayoutId id="2147483703" r:id="rId13"/>
    <p:sldLayoutId id="2147483704" r:id="rId14"/>
    <p:sldLayoutId id="2147483705" r:id="rId15"/>
    <p:sldLayoutId id="2147483690" r:id="rId16"/>
    <p:sldLayoutId id="2147483691" r:id="rId17"/>
    <p:sldLayoutId id="2147483692" r:id="rId18"/>
    <p:sldLayoutId id="2147483702" r:id="rId19"/>
    <p:sldLayoutId id="2147483680" r:id="rId20"/>
    <p:sldLayoutId id="2147483701" r:id="rId21"/>
    <p:sldLayoutId id="2147483693" r:id="rId22"/>
    <p:sldLayoutId id="2147483687" r:id="rId23"/>
    <p:sldLayoutId id="2147483706" r:id="rId24"/>
    <p:sldLayoutId id="2147483709" r:id="rId25"/>
    <p:sldLayoutId id="2147483710" r:id="rId26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7.png"/><Relationship Id="rId18" Type="http://schemas.openxmlformats.org/officeDocument/2006/relationships/image" Target="../media/image16.svg"/><Relationship Id="rId26" Type="http://schemas.openxmlformats.org/officeDocument/2006/relationships/image" Target="../media/image20.svg"/><Relationship Id="rId3" Type="http://schemas.openxmlformats.org/officeDocument/2006/relationships/image" Target="../media/image9.png"/><Relationship Id="rId21" Type="http://schemas.openxmlformats.org/officeDocument/2006/relationships/image" Target="../media/image41.png"/><Relationship Id="rId7" Type="http://schemas.openxmlformats.org/officeDocument/2006/relationships/image" Target="../media/image11.png"/><Relationship Id="rId12" Type="http://schemas.openxmlformats.org/officeDocument/2006/relationships/image" Target="../media/image36.sv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0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svg"/><Relationship Id="rId11" Type="http://schemas.openxmlformats.org/officeDocument/2006/relationships/image" Target="../media/image35.png"/><Relationship Id="rId24" Type="http://schemas.openxmlformats.org/officeDocument/2006/relationships/image" Target="../media/image24.svg"/><Relationship Id="rId5" Type="http://schemas.openxmlformats.org/officeDocument/2006/relationships/image" Target="../media/image33.png"/><Relationship Id="rId15" Type="http://schemas.openxmlformats.org/officeDocument/2006/relationships/image" Target="../media/image39.png"/><Relationship Id="rId23" Type="http://schemas.openxmlformats.org/officeDocument/2006/relationships/image" Target="../media/image23.png"/><Relationship Id="rId28" Type="http://schemas.openxmlformats.org/officeDocument/2006/relationships/image" Target="../media/image44.svg"/><Relationship Id="rId10" Type="http://schemas.openxmlformats.org/officeDocument/2006/relationships/image" Target="../media/image14.svg"/><Relationship Id="rId19" Type="http://schemas.openxmlformats.org/officeDocument/2006/relationships/image" Target="../media/image31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38.svg"/><Relationship Id="rId22" Type="http://schemas.openxmlformats.org/officeDocument/2006/relationships/image" Target="../media/image42.svg"/><Relationship Id="rId27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 or presenters name</a:t>
            </a:r>
          </a:p>
          <a:p>
            <a:r>
              <a:rPr lang="en-US" dirty="0"/>
              <a:t>Date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AWS Deck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520" dirty="0"/>
              <a:t>Subtitle</a:t>
            </a:r>
          </a:p>
          <a:p>
            <a:r>
              <a:rPr lang="en-US" sz="2560" dirty="0"/>
              <a:t>Social handles 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6E2F2A-8D9F-2740-97AD-0983EB3D2310}"/>
              </a:ext>
            </a:extLst>
          </p:cNvPr>
          <p:cNvSpPr txBox="1"/>
          <p:nvPr/>
        </p:nvSpPr>
        <p:spPr>
          <a:xfrm>
            <a:off x="2211514" y="29091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A3A1A51-0356-244B-ADB7-B1ADA6520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6866" y="2170266"/>
            <a:ext cx="711200" cy="711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E96CA1-DE62-6244-B6B3-AFDEDA6886D6}"/>
              </a:ext>
            </a:extLst>
          </p:cNvPr>
          <p:cNvSpPr txBox="1"/>
          <p:nvPr/>
        </p:nvSpPr>
        <p:spPr>
          <a:xfrm>
            <a:off x="1599673" y="2815172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water tank</a:t>
            </a:r>
            <a:endParaRPr lang="en-US" sz="28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F6526DC-E9E1-8E46-8575-EB0769BA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295" y="2290916"/>
            <a:ext cx="469900" cy="4699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4984E-0AF2-2840-B098-D40F74BE4E58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2192195" y="2525866"/>
            <a:ext cx="814671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85B29-23BC-F743-9069-F21D160BB503}"/>
              </a:ext>
            </a:extLst>
          </p:cNvPr>
          <p:cNvSpPr/>
          <p:nvPr/>
        </p:nvSpPr>
        <p:spPr>
          <a:xfrm>
            <a:off x="4276529" y="1643536"/>
            <a:ext cx="6062630" cy="480957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EF1586-897C-9F47-86EC-4AAFBFE19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6529" y="1643536"/>
            <a:ext cx="330200" cy="33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3C7AC1-7357-0149-AD0D-1853FB3DD7E2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 flipV="1">
            <a:off x="3718066" y="2525583"/>
            <a:ext cx="1548457" cy="283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B8DAE2-B6C2-174E-A583-C495C3A18AEC}"/>
              </a:ext>
            </a:extLst>
          </p:cNvPr>
          <p:cNvSpPr txBox="1"/>
          <p:nvPr/>
        </p:nvSpPr>
        <p:spPr>
          <a:xfrm>
            <a:off x="6592409" y="290912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43240C9-D6CD-C844-9534-C3B49145A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0085" y="2169983"/>
            <a:ext cx="711200" cy="711200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3DADCC68-C96F-9C45-B1DE-79E855F1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F8ED49-BA56-5740-A2E6-F90DDF077521}"/>
              </a:ext>
            </a:extLst>
          </p:cNvPr>
          <p:cNvSpPr txBox="1"/>
          <p:nvPr/>
        </p:nvSpPr>
        <p:spPr>
          <a:xfrm>
            <a:off x="4919802" y="2909122"/>
            <a:ext cx="1404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Core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FC9309A0-F90F-504C-AFE6-7A1AAC16D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6523" y="2169983"/>
            <a:ext cx="711200" cy="7112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0BDF62-09EE-EE4E-AD9E-4A03297032DF}"/>
              </a:ext>
            </a:extLst>
          </p:cNvPr>
          <p:cNvCxnSpPr>
            <a:cxnSpLocks/>
            <a:stCxn id="56" idx="3"/>
            <a:endCxn id="46" idx="1"/>
          </p:cNvCxnSpPr>
          <p:nvPr/>
        </p:nvCxnSpPr>
        <p:spPr>
          <a:xfrm>
            <a:off x="5977723" y="2525583"/>
            <a:ext cx="1012362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E830062-568F-F04B-A666-86FA81F041E6}"/>
              </a:ext>
            </a:extLst>
          </p:cNvPr>
          <p:cNvSpPr txBox="1"/>
          <p:nvPr/>
        </p:nvSpPr>
        <p:spPr>
          <a:xfrm>
            <a:off x="8090506" y="2864952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303193DC-7205-1E4B-91BC-CF76934504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3841" y="2169983"/>
            <a:ext cx="711200" cy="7112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455771-B0E8-0544-BF3C-114F7F0C9337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7701285" y="2525583"/>
            <a:ext cx="1142556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B8CAE6-1283-2B42-A6AB-25FB505F2ED7}"/>
              </a:ext>
            </a:extLst>
          </p:cNvPr>
          <p:cNvCxnSpPr>
            <a:cxnSpLocks/>
            <a:stCxn id="60" idx="3"/>
            <a:endCxn id="75" idx="1"/>
          </p:cNvCxnSpPr>
          <p:nvPr/>
        </p:nvCxnSpPr>
        <p:spPr>
          <a:xfrm flipV="1">
            <a:off x="9555041" y="2524467"/>
            <a:ext cx="1555443" cy="1116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8B7C60E2-0989-EA45-8E14-7E86E7E98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10484" y="2289517"/>
            <a:ext cx="469900" cy="4699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4194A3A-830A-FD47-AF5A-51BA366DA0DA}"/>
              </a:ext>
            </a:extLst>
          </p:cNvPr>
          <p:cNvSpPr txBox="1"/>
          <p:nvPr/>
        </p:nvSpPr>
        <p:spPr>
          <a:xfrm>
            <a:off x="10809059" y="2805208"/>
            <a:ext cx="1072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User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46BBA7-0BD2-D849-9DFF-65A1DFE0EA97}"/>
              </a:ext>
            </a:extLst>
          </p:cNvPr>
          <p:cNvSpPr txBox="1"/>
          <p:nvPr/>
        </p:nvSpPr>
        <p:spPr>
          <a:xfrm>
            <a:off x="5544057" y="45161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8C5D5C41-6986-0C47-BA06-E4B8760D65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39409" y="3768089"/>
            <a:ext cx="711200" cy="7112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7470FFE-1385-5242-A49D-87F2985636C7}"/>
              </a:ext>
            </a:extLst>
          </p:cNvPr>
          <p:cNvCxnSpPr>
            <a:cxnSpLocks/>
            <a:stCxn id="55" idx="2"/>
            <a:endCxn id="79" idx="0"/>
          </p:cNvCxnSpPr>
          <p:nvPr/>
        </p:nvCxnSpPr>
        <p:spPr>
          <a:xfrm rot="16200000" flipH="1">
            <a:off x="5882971" y="2956051"/>
            <a:ext cx="551190" cy="107288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DA87265-374D-AF4B-BBE4-15EDC592D14D}"/>
              </a:ext>
            </a:extLst>
          </p:cNvPr>
          <p:cNvSpPr txBox="1"/>
          <p:nvPr/>
        </p:nvSpPr>
        <p:spPr>
          <a:xfrm>
            <a:off x="8296239" y="6128047"/>
            <a:ext cx="180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CloudFront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E389E17F-50DD-E84D-B5CD-A505368C62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43841" y="5383215"/>
            <a:ext cx="711200" cy="7112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D94F057-BD3E-B641-91BF-AC1AF9ACD04A}"/>
              </a:ext>
            </a:extLst>
          </p:cNvPr>
          <p:cNvSpPr txBox="1"/>
          <p:nvPr/>
        </p:nvSpPr>
        <p:spPr>
          <a:xfrm>
            <a:off x="6550553" y="6128047"/>
            <a:ext cx="159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054C6B59-5D51-184E-AADD-6AF7CEE1F9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90085" y="5383215"/>
            <a:ext cx="711200" cy="7112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28C2526C-F733-724D-889A-30954F956B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266523" y="5383215"/>
            <a:ext cx="711200" cy="7112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C2E8356-308D-2D4B-84F2-C43A9002B5A3}"/>
              </a:ext>
            </a:extLst>
          </p:cNvPr>
          <p:cNvSpPr txBox="1"/>
          <p:nvPr/>
        </p:nvSpPr>
        <p:spPr>
          <a:xfrm>
            <a:off x="5044534" y="6128047"/>
            <a:ext cx="115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CDCB35-2F4D-2649-B0A8-D1BF3554FD7D}"/>
              </a:ext>
            </a:extLst>
          </p:cNvPr>
          <p:cNvCxnSpPr>
            <a:cxnSpLocks/>
            <a:stCxn id="76" idx="2"/>
            <a:endCxn id="84" idx="3"/>
          </p:cNvCxnSpPr>
          <p:nvPr/>
        </p:nvCxnSpPr>
        <p:spPr>
          <a:xfrm rot="5400000">
            <a:off x="9137323" y="3530704"/>
            <a:ext cx="2625830" cy="179039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63D02A-980B-144F-B591-E4C7953BBAFE}"/>
              </a:ext>
            </a:extLst>
          </p:cNvPr>
          <p:cNvCxnSpPr>
            <a:cxnSpLocks/>
            <a:stCxn id="84" idx="1"/>
            <a:endCxn id="86" idx="3"/>
          </p:cNvCxnSpPr>
          <p:nvPr/>
        </p:nvCxnSpPr>
        <p:spPr>
          <a:xfrm flipH="1">
            <a:off x="7701285" y="5738815"/>
            <a:ext cx="114255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0CBE57-01E7-9F41-B18A-4D109A7F1EB2}"/>
              </a:ext>
            </a:extLst>
          </p:cNvPr>
          <p:cNvCxnSpPr>
            <a:cxnSpLocks/>
            <a:stCxn id="86" idx="1"/>
            <a:endCxn id="87" idx="3"/>
          </p:cNvCxnSpPr>
          <p:nvPr/>
        </p:nvCxnSpPr>
        <p:spPr>
          <a:xfrm flipH="1">
            <a:off x="5977723" y="5738815"/>
            <a:ext cx="101236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2C630C3-6B22-C541-A336-88849815AA44}"/>
              </a:ext>
            </a:extLst>
          </p:cNvPr>
          <p:cNvCxnSpPr>
            <a:cxnSpLocks/>
            <a:endCxn id="79" idx="1"/>
          </p:cNvCxnSpPr>
          <p:nvPr/>
        </p:nvCxnSpPr>
        <p:spPr>
          <a:xfrm rot="5400000" flipH="1" flipV="1">
            <a:off x="5292803" y="4336608"/>
            <a:ext cx="1259525" cy="83368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61654EA-CC02-7547-A074-315F42F3C959}"/>
              </a:ext>
            </a:extLst>
          </p:cNvPr>
          <p:cNvCxnSpPr>
            <a:cxnSpLocks/>
          </p:cNvCxnSpPr>
          <p:nvPr/>
        </p:nvCxnSpPr>
        <p:spPr>
          <a:xfrm>
            <a:off x="1446222" y="5892703"/>
            <a:ext cx="63537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110794F-2D38-CF4F-8593-4ED719476A4B}"/>
              </a:ext>
            </a:extLst>
          </p:cNvPr>
          <p:cNvSpPr txBox="1"/>
          <p:nvPr/>
        </p:nvSpPr>
        <p:spPr>
          <a:xfrm>
            <a:off x="2237315" y="5738815"/>
            <a:ext cx="14807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Website access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E43D54-1185-174F-AE0A-E4EDB2624DF0}"/>
              </a:ext>
            </a:extLst>
          </p:cNvPr>
          <p:cNvCxnSpPr>
            <a:cxnSpLocks/>
          </p:cNvCxnSpPr>
          <p:nvPr/>
        </p:nvCxnSpPr>
        <p:spPr>
          <a:xfrm>
            <a:off x="1429490" y="6301403"/>
            <a:ext cx="635370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FB95C22-0E5F-C44D-BE72-43C3FBF6E966}"/>
              </a:ext>
            </a:extLst>
          </p:cNvPr>
          <p:cNvSpPr txBox="1"/>
          <p:nvPr/>
        </p:nvSpPr>
        <p:spPr>
          <a:xfrm>
            <a:off x="2237315" y="6147515"/>
            <a:ext cx="18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Water tank data flow</a:t>
            </a:r>
          </a:p>
        </p:txBody>
      </p:sp>
      <p:cxnSp>
        <p:nvCxnSpPr>
          <p:cNvPr id="110" name="Straight Arrow Connector 98">
            <a:extLst>
              <a:ext uri="{FF2B5EF4-FFF2-40B4-BE49-F238E27FC236}">
                <a16:creationId xmlns:a16="http://schemas.microsoft.com/office/drawing/2014/main" id="{197F1772-978F-D645-ABEE-B243B5DD2932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H="1">
            <a:off x="5266522" y="2671401"/>
            <a:ext cx="9569" cy="3067414"/>
          </a:xfrm>
          <a:prstGeom prst="bentConnector4">
            <a:avLst>
              <a:gd name="adj1" fmla="val -4836200"/>
              <a:gd name="adj2" fmla="val 100148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665A69-C98D-8A40-9039-379569652A39}"/>
              </a:ext>
            </a:extLst>
          </p:cNvPr>
          <p:cNvSpPr txBox="1"/>
          <p:nvPr/>
        </p:nvSpPr>
        <p:spPr>
          <a:xfrm>
            <a:off x="8048489" y="45161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2EDEC937-7C09-3940-952C-9C81CC5F5C3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43841" y="3768089"/>
            <a:ext cx="711200" cy="7112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9C5272-7DFC-164B-B31F-B3F84B43D801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16200000" flipH="1">
            <a:off x="7641368" y="2921216"/>
            <a:ext cx="906790" cy="1498156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98">
            <a:extLst>
              <a:ext uri="{FF2B5EF4-FFF2-40B4-BE49-F238E27FC236}">
                <a16:creationId xmlns:a16="http://schemas.microsoft.com/office/drawing/2014/main" id="{1D12AFE5-5BD1-6A41-B584-419A48A40014}"/>
              </a:ext>
            </a:extLst>
          </p:cNvPr>
          <p:cNvCxnSpPr>
            <a:cxnSpLocks/>
            <a:stCxn id="87" idx="0"/>
            <a:endCxn id="41" idx="2"/>
          </p:cNvCxnSpPr>
          <p:nvPr/>
        </p:nvCxnSpPr>
        <p:spPr>
          <a:xfrm rot="5400000" flipH="1" flipV="1">
            <a:off x="7131156" y="3314930"/>
            <a:ext cx="559253" cy="357731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6E2F2A-8D9F-2740-97AD-0983EB3D2310}"/>
              </a:ext>
            </a:extLst>
          </p:cNvPr>
          <p:cNvSpPr txBox="1"/>
          <p:nvPr/>
        </p:nvSpPr>
        <p:spPr>
          <a:xfrm>
            <a:off x="1325428" y="420245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A3A1A51-0356-244B-ADB7-B1ADA6520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0780" y="3412291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CE576C-B014-4649-89AF-9F79E79C9E40}"/>
              </a:ext>
            </a:extLst>
          </p:cNvPr>
          <p:cNvSpPr txBox="1"/>
          <p:nvPr/>
        </p:nvSpPr>
        <p:spPr>
          <a:xfrm>
            <a:off x="7086527" y="330515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republish rule</a:t>
            </a:r>
            <a:endParaRPr lang="en-US" sz="28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3AFF211-5E68-D14B-8541-9708ABF88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451" y="282684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E96CA1-DE62-6244-B6B3-AFDEDA6886D6}"/>
              </a:ext>
            </a:extLst>
          </p:cNvPr>
          <p:cNvSpPr txBox="1"/>
          <p:nvPr/>
        </p:nvSpPr>
        <p:spPr>
          <a:xfrm>
            <a:off x="713587" y="4057197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water tank</a:t>
            </a:r>
            <a:endParaRPr lang="en-US" sz="28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F6526DC-E9E1-8E46-8575-EB0769BAB0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209" y="3532941"/>
            <a:ext cx="469900" cy="4699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4984E-0AF2-2840-B098-D40F74BE4E58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1306109" y="3767891"/>
            <a:ext cx="81467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85B29-23BC-F743-9069-F21D160BB503}"/>
              </a:ext>
            </a:extLst>
          </p:cNvPr>
          <p:cNvSpPr/>
          <p:nvPr/>
        </p:nvSpPr>
        <p:spPr>
          <a:xfrm>
            <a:off x="3576715" y="864634"/>
            <a:ext cx="7919326" cy="670694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EF1586-897C-9F47-86EC-4AAFBFE19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6715" y="864635"/>
            <a:ext cx="330200" cy="33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3C7AC1-7357-0149-AD0D-1853FB3DD7E2}"/>
              </a:ext>
            </a:extLst>
          </p:cNvPr>
          <p:cNvCxnSpPr>
            <a:cxnSpLocks/>
            <a:stCxn id="11" idx="0"/>
            <a:endCxn id="32" idx="1"/>
          </p:cNvCxnSpPr>
          <p:nvPr/>
        </p:nvCxnSpPr>
        <p:spPr>
          <a:xfrm rot="5400000" flipH="1" flipV="1">
            <a:off x="3605773" y="1932118"/>
            <a:ext cx="350781" cy="260956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ADE5EC-1AEB-C149-8BF2-206A4C62DA22}"/>
              </a:ext>
            </a:extLst>
          </p:cNvPr>
          <p:cNvSpPr txBox="1"/>
          <p:nvPr/>
        </p:nvSpPr>
        <p:spPr>
          <a:xfrm>
            <a:off x="4634164" y="3297408"/>
            <a:ext cx="1373464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tanks/+/telemetry</a:t>
            </a:r>
            <a:endParaRPr lang="en-US" sz="28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0AA7708-5781-5049-9440-7AB2755B24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2845131"/>
            <a:ext cx="469900" cy="4327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33E2C80-3ADD-854F-B4C2-65355240B495}"/>
              </a:ext>
            </a:extLst>
          </p:cNvPr>
          <p:cNvSpPr/>
          <p:nvPr/>
        </p:nvSpPr>
        <p:spPr>
          <a:xfrm>
            <a:off x="4569419" y="2198689"/>
            <a:ext cx="4913248" cy="4172074"/>
          </a:xfrm>
          <a:prstGeom prst="rect">
            <a:avLst/>
          </a:prstGeom>
          <a:noFill/>
          <a:ln w="12700">
            <a:solidFill>
              <a:srgbClr val="6C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6CAE3D"/>
                </a:solidFill>
              </a:rPr>
              <a:t>AWS IoT Core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6F10344-3D6F-8945-83AD-257E406374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5769" y="2205576"/>
            <a:ext cx="335747" cy="33574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1794EA-9B46-0349-8990-FD11926F5ECC}"/>
              </a:ext>
            </a:extLst>
          </p:cNvPr>
          <p:cNvSpPr txBox="1"/>
          <p:nvPr/>
        </p:nvSpPr>
        <p:spPr>
          <a:xfrm>
            <a:off x="4855142" y="4036823"/>
            <a:ext cx="931509" cy="2173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 shadow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51A6C8D4-0E82-D84F-8D69-5D01177EAC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85946" y="3532941"/>
            <a:ext cx="469900" cy="4699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BBC412-7908-6F4C-B2D2-BD3DD5E21AED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>
            <a:off x="2831980" y="3767891"/>
            <a:ext cx="22539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800E52-E21F-E241-B11E-5FC2D09A5071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5555846" y="3061510"/>
            <a:ext cx="1812605" cy="28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D4F2CFE-4621-0F4A-8D26-DFB594F88244}"/>
              </a:ext>
            </a:extLst>
          </p:cNvPr>
          <p:cNvSpPr txBox="1"/>
          <p:nvPr/>
        </p:nvSpPr>
        <p:spPr>
          <a:xfrm>
            <a:off x="5985172" y="4029738"/>
            <a:ext cx="1768013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tanks/+/checkThresholds</a:t>
            </a:r>
            <a:endParaRPr lang="en-US" sz="2800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BF2D3613-7B5A-5F4F-8197-B3A5F8703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34228" y="3568537"/>
            <a:ext cx="469900" cy="43275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35D763-0911-6B4B-A69A-F321714E4285}"/>
              </a:ext>
            </a:extLst>
          </p:cNvPr>
          <p:cNvCxnSpPr>
            <a:cxnSpLocks/>
            <a:stCxn id="16" idx="0"/>
            <a:endCxn id="67" idx="2"/>
          </p:cNvCxnSpPr>
          <p:nvPr/>
        </p:nvCxnSpPr>
        <p:spPr>
          <a:xfrm flipV="1">
            <a:off x="7603401" y="1989910"/>
            <a:ext cx="0" cy="83693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05120-3046-DD44-9F60-821834B7F560}"/>
              </a:ext>
            </a:extLst>
          </p:cNvPr>
          <p:cNvCxnSpPr>
            <a:cxnSpLocks/>
            <a:stCxn id="68" idx="3"/>
            <a:endCxn id="53" idx="3"/>
          </p:cNvCxnSpPr>
          <p:nvPr/>
        </p:nvCxnSpPr>
        <p:spPr>
          <a:xfrm flipH="1">
            <a:off x="7104128" y="1356222"/>
            <a:ext cx="854873" cy="2428694"/>
          </a:xfrm>
          <a:prstGeom prst="bentConnector3">
            <a:avLst>
              <a:gd name="adj1" fmla="val -267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B89A2D-3B31-6846-9F7E-A9B588891AF3}"/>
              </a:ext>
            </a:extLst>
          </p:cNvPr>
          <p:cNvSpPr txBox="1"/>
          <p:nvPr/>
        </p:nvSpPr>
        <p:spPr>
          <a:xfrm>
            <a:off x="4804022" y="4822085"/>
            <a:ext cx="1033748" cy="4189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push to iot events rule</a:t>
            </a:r>
            <a:endParaRPr lang="en-US" sz="2800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4D3F6E-6842-614E-91FB-90873B7FF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946" y="4343770"/>
            <a:ext cx="469900" cy="4699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3EC06D-F7F4-BC43-82C1-D96BD2C14D53}"/>
              </a:ext>
            </a:extLst>
          </p:cNvPr>
          <p:cNvCxnSpPr>
            <a:cxnSpLocks/>
            <a:stCxn id="52" idx="2"/>
            <a:endCxn id="42" idx="3"/>
          </p:cNvCxnSpPr>
          <p:nvPr/>
        </p:nvCxnSpPr>
        <p:spPr>
          <a:xfrm rot="5400000">
            <a:off x="6054079" y="3763620"/>
            <a:ext cx="316868" cy="131333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B8DAE2-B6C2-174E-A583-C495C3A18AEC}"/>
              </a:ext>
            </a:extLst>
          </p:cNvPr>
          <p:cNvSpPr txBox="1"/>
          <p:nvPr/>
        </p:nvSpPr>
        <p:spPr>
          <a:xfrm>
            <a:off x="3172236" y="716672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43240C9-D6CD-C844-9534-C3B49145AE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67588" y="6478897"/>
            <a:ext cx="711200" cy="711200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3DADCC68-C96F-9C45-B1DE-79E855F1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/>
          <a:p>
            <a:r>
              <a:rPr lang="en-US" dirty="0"/>
              <a:t>IoT Core Detailed Architecture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8C6608F-9265-DB42-81F0-05D4E4E6CE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291466"/>
            <a:ext cx="469900" cy="432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19D2990-DF2F-5E4A-8FA0-57E4DEF59F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843488"/>
            <a:ext cx="469900" cy="4327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5CA7FDC-90E2-0543-8FE0-E325A9DA9E58}"/>
              </a:ext>
            </a:extLst>
          </p:cNvPr>
          <p:cNvSpPr txBox="1"/>
          <p:nvPr/>
        </p:nvSpPr>
        <p:spPr>
          <a:xfrm>
            <a:off x="5530704" y="5401202"/>
            <a:ext cx="2162767" cy="2132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tanks/levelThresholdExceeded</a:t>
            </a: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27CD57-8E9E-8E47-8815-56BE429A967A}"/>
              </a:ext>
            </a:extLst>
          </p:cNvPr>
          <p:cNvSpPr txBox="1"/>
          <p:nvPr/>
        </p:nvSpPr>
        <p:spPr>
          <a:xfrm>
            <a:off x="5555081" y="5951559"/>
            <a:ext cx="1916996" cy="2175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tanks/levelBackToNormal</a:t>
            </a:r>
            <a:endParaRPr lang="en-US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70AC61-0185-0545-A063-D2FF4889EDC2}"/>
              </a:ext>
            </a:extLst>
          </p:cNvPr>
          <p:cNvCxnSpPr>
            <a:cxnSpLocks/>
            <a:stCxn id="42" idx="1"/>
            <a:endCxn id="46" idx="1"/>
          </p:cNvCxnSpPr>
          <p:nvPr/>
        </p:nvCxnSpPr>
        <p:spPr>
          <a:xfrm rot="10800000" flipV="1">
            <a:off x="3967588" y="4578719"/>
            <a:ext cx="1118358" cy="2255777"/>
          </a:xfrm>
          <a:prstGeom prst="bentConnector3">
            <a:avLst>
              <a:gd name="adj1" fmla="val 1204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3E576A-AAC3-1F44-9173-A609DF51CC97}"/>
              </a:ext>
            </a:extLst>
          </p:cNvPr>
          <p:cNvCxnSpPr>
            <a:cxnSpLocks/>
            <a:stCxn id="46" idx="0"/>
            <a:endCxn id="37" idx="1"/>
          </p:cNvCxnSpPr>
          <p:nvPr/>
        </p:nvCxnSpPr>
        <p:spPr>
          <a:xfrm rot="5400000" flipH="1" flipV="1">
            <a:off x="4219041" y="5611992"/>
            <a:ext cx="971052" cy="76275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9D731C-4627-164D-BF32-934D76A15B67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4678788" y="6276245"/>
            <a:ext cx="642108" cy="558252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704BC8-77A2-3F47-85BE-D93477A65B5A}"/>
              </a:ext>
            </a:extLst>
          </p:cNvPr>
          <p:cNvSpPr txBox="1"/>
          <p:nvPr/>
        </p:nvSpPr>
        <p:spPr>
          <a:xfrm>
            <a:off x="8375051" y="5951559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handle event rule</a:t>
            </a:r>
            <a:endParaRPr lang="en-US" sz="2800" dirty="0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C774B9A8-F08F-6747-A045-12F4B8A76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6975" y="5483568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FF539CA-D8D4-5340-897D-105B5C95F717}"/>
              </a:ext>
            </a:extLst>
          </p:cNvPr>
          <p:cNvSpPr txBox="1"/>
          <p:nvPr/>
        </p:nvSpPr>
        <p:spPr>
          <a:xfrm>
            <a:off x="7740973" y="724545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5B5044F-7555-354C-A975-2941E27BF9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536325" y="6539037"/>
            <a:ext cx="711200" cy="711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4E3AFC3-BBC0-FB41-8430-EF63C74A70EA}"/>
              </a:ext>
            </a:extLst>
          </p:cNvPr>
          <p:cNvSpPr txBox="1"/>
          <p:nvPr/>
        </p:nvSpPr>
        <p:spPr>
          <a:xfrm>
            <a:off x="6452449" y="168213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8E9184C-AC32-A949-B82D-E50A008D84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47801" y="1000622"/>
            <a:ext cx="711200" cy="711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FF6B395-657D-4843-B160-F4BBE33553AF}"/>
              </a:ext>
            </a:extLst>
          </p:cNvPr>
          <p:cNvSpPr txBox="1"/>
          <p:nvPr/>
        </p:nvSpPr>
        <p:spPr>
          <a:xfrm>
            <a:off x="4412656" y="176856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0AC03E19-E9FC-F84B-9036-39ED00B2B9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08008" y="1020238"/>
            <a:ext cx="711200" cy="7112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D5DAE4A-63E1-484B-85B8-F295D4D16593}"/>
              </a:ext>
            </a:extLst>
          </p:cNvPr>
          <p:cNvSpPr txBox="1"/>
          <p:nvPr/>
        </p:nvSpPr>
        <p:spPr>
          <a:xfrm>
            <a:off x="6349840" y="279566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putMetric rule</a:t>
            </a:r>
            <a:endParaRPr lang="en-US" sz="2800" dirty="0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92B6744D-7F40-3E4D-870E-649CF666E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1764" y="2317353"/>
            <a:ext cx="469900" cy="4699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FB528F-4419-164A-BA9E-0AFEF0F385D0}"/>
              </a:ext>
            </a:extLst>
          </p:cNvPr>
          <p:cNvCxnSpPr>
            <a:cxnSpLocks/>
            <a:stCxn id="82" idx="0"/>
            <a:endCxn id="78" idx="3"/>
          </p:cNvCxnSpPr>
          <p:nvPr/>
        </p:nvCxnSpPr>
        <p:spPr>
          <a:xfrm rot="16200000" flipV="1">
            <a:off x="5922204" y="1372843"/>
            <a:ext cx="941515" cy="94750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45CD2D-B0D6-A941-8AF8-D83DD3A2120F}"/>
              </a:ext>
            </a:extLst>
          </p:cNvPr>
          <p:cNvCxnSpPr>
            <a:cxnSpLocks/>
            <a:stCxn id="32" idx="0"/>
            <a:endCxn id="82" idx="1"/>
          </p:cNvCxnSpPr>
          <p:nvPr/>
        </p:nvCxnSpPr>
        <p:spPr>
          <a:xfrm rot="5400000" flipH="1" flipV="1">
            <a:off x="5829916" y="2043283"/>
            <a:ext cx="292828" cy="131086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07E332-336E-B948-ABEC-DD81D5E52C8B}"/>
              </a:ext>
            </a:extLst>
          </p:cNvPr>
          <p:cNvCxnSpPr>
            <a:cxnSpLocks/>
            <a:stCxn id="50" idx="0"/>
            <a:endCxn id="61" idx="0"/>
          </p:cNvCxnSpPr>
          <p:nvPr/>
        </p:nvCxnSpPr>
        <p:spPr>
          <a:xfrm rot="16200000" flipH="1">
            <a:off x="7710823" y="4302467"/>
            <a:ext cx="82366" cy="2279837"/>
          </a:xfrm>
          <a:prstGeom prst="bentConnector3">
            <a:avLst>
              <a:gd name="adj1" fmla="val -277542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E90168B-0779-9B46-896E-3663BB659DEB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7472077" y="6059867"/>
            <a:ext cx="902974" cy="4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89521C-D20F-A34D-B4DC-D8F181C1A8FB}"/>
              </a:ext>
            </a:extLst>
          </p:cNvPr>
          <p:cNvCxnSpPr>
            <a:cxnSpLocks/>
            <a:stCxn id="61" idx="3"/>
            <a:endCxn id="124" idx="1"/>
          </p:cNvCxnSpPr>
          <p:nvPr/>
        </p:nvCxnSpPr>
        <p:spPr>
          <a:xfrm>
            <a:off x="9126875" y="5718518"/>
            <a:ext cx="110361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584B4C0-404D-8F4D-94CD-91466A356E97}"/>
              </a:ext>
            </a:extLst>
          </p:cNvPr>
          <p:cNvSpPr/>
          <p:nvPr/>
        </p:nvSpPr>
        <p:spPr>
          <a:xfrm>
            <a:off x="3732564" y="29237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281F12D-0B85-524F-ABD7-408287B325D4}"/>
              </a:ext>
            </a:extLst>
          </p:cNvPr>
          <p:cNvSpPr/>
          <p:nvPr/>
        </p:nvSpPr>
        <p:spPr>
          <a:xfrm>
            <a:off x="3732564" y="3619920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46BF186-EF59-C84D-8A7A-CD9B839DE124}"/>
              </a:ext>
            </a:extLst>
          </p:cNvPr>
          <p:cNvSpPr/>
          <p:nvPr/>
        </p:nvSpPr>
        <p:spPr>
          <a:xfrm>
            <a:off x="6108849" y="240711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684F8CC-9EB9-8C42-AB40-2E0D94F588E1}"/>
              </a:ext>
            </a:extLst>
          </p:cNvPr>
          <p:cNvSpPr/>
          <p:nvPr/>
        </p:nvSpPr>
        <p:spPr>
          <a:xfrm>
            <a:off x="7472077" y="235661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AC899B-CB8F-1E4A-9260-DF4A82523B35}"/>
              </a:ext>
            </a:extLst>
          </p:cNvPr>
          <p:cNvSpPr/>
          <p:nvPr/>
        </p:nvSpPr>
        <p:spPr>
          <a:xfrm>
            <a:off x="6108849" y="4431857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319F5D-A2ED-D449-9610-216175EA4A2C}"/>
              </a:ext>
            </a:extLst>
          </p:cNvPr>
          <p:cNvSpPr txBox="1"/>
          <p:nvPr/>
        </p:nvSpPr>
        <p:spPr>
          <a:xfrm>
            <a:off x="9477159" y="4040966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2EA2629E-4177-F84A-891D-366A96DF7F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230494" y="3345997"/>
            <a:ext cx="711200" cy="7112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25336B9-8BC7-0245-A956-FA4B738AA046}"/>
              </a:ext>
            </a:extLst>
          </p:cNvPr>
          <p:cNvSpPr txBox="1"/>
          <p:nvPr/>
        </p:nvSpPr>
        <p:spPr>
          <a:xfrm>
            <a:off x="9435142" y="604442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E6B1493-3883-204E-9C46-CE5FE39A19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230494" y="5362918"/>
            <a:ext cx="711200" cy="711200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7F2924-2E03-D141-A0A5-F9C33D0DF67B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flipV="1">
            <a:off x="10586094" y="4564186"/>
            <a:ext cx="1" cy="79873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111B776-9026-634D-A8E5-199B9A264D90}"/>
              </a:ext>
            </a:extLst>
          </p:cNvPr>
          <p:cNvCxnSpPr>
            <a:cxnSpLocks/>
            <a:stCxn id="123" idx="2"/>
            <a:endCxn id="66" idx="3"/>
          </p:cNvCxnSpPr>
          <p:nvPr/>
        </p:nvCxnSpPr>
        <p:spPr>
          <a:xfrm rot="5400000">
            <a:off x="9645595" y="5954137"/>
            <a:ext cx="542431" cy="1338569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132">
            <a:extLst>
              <a:ext uri="{FF2B5EF4-FFF2-40B4-BE49-F238E27FC236}">
                <a16:creationId xmlns:a16="http://schemas.microsoft.com/office/drawing/2014/main" id="{6B9854E6-3E86-044E-A3C4-7BA38527D5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flipH="1">
            <a:off x="12064350" y="3466647"/>
            <a:ext cx="483586" cy="4699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6F2B9F2-A5CE-7C4E-9BF3-2E05A84F8838}"/>
              </a:ext>
            </a:extLst>
          </p:cNvPr>
          <p:cNvSpPr txBox="1"/>
          <p:nvPr/>
        </p:nvSpPr>
        <p:spPr>
          <a:xfrm>
            <a:off x="11769768" y="390365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E8559A1-97A2-CA41-B2AE-661A0120E5C4}"/>
              </a:ext>
            </a:extLst>
          </p:cNvPr>
          <p:cNvCxnSpPr>
            <a:cxnSpLocks/>
            <a:stCxn id="122" idx="3"/>
            <a:endCxn id="133" idx="3"/>
          </p:cNvCxnSpPr>
          <p:nvPr/>
        </p:nvCxnSpPr>
        <p:spPr>
          <a:xfrm>
            <a:off x="10941694" y="3701597"/>
            <a:ext cx="112265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368B7D90-9D31-9942-966E-79FD9749DDD1}"/>
              </a:ext>
            </a:extLst>
          </p:cNvPr>
          <p:cNvSpPr/>
          <p:nvPr/>
        </p:nvSpPr>
        <p:spPr>
          <a:xfrm>
            <a:off x="4720061" y="5786372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23FEBCA-7FAC-4744-9077-1CEED07111AF}"/>
              </a:ext>
            </a:extLst>
          </p:cNvPr>
          <p:cNvSpPr/>
          <p:nvPr/>
        </p:nvSpPr>
        <p:spPr>
          <a:xfrm>
            <a:off x="9623051" y="55930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6E67B14-FE62-814F-86FE-E9C4A8AACABC}"/>
              </a:ext>
            </a:extLst>
          </p:cNvPr>
          <p:cNvSpPr/>
          <p:nvPr/>
        </p:nvSpPr>
        <p:spPr>
          <a:xfrm>
            <a:off x="207301" y="130861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20C4B7C-C517-204F-AD63-C0F045C58C89}"/>
              </a:ext>
            </a:extLst>
          </p:cNvPr>
          <p:cNvSpPr/>
          <p:nvPr/>
        </p:nvSpPr>
        <p:spPr>
          <a:xfrm>
            <a:off x="201380" y="1716123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9DEF11B-5B58-D841-B13B-ED4D471C9F9E}"/>
              </a:ext>
            </a:extLst>
          </p:cNvPr>
          <p:cNvSpPr txBox="1"/>
          <p:nvPr/>
        </p:nvSpPr>
        <p:spPr>
          <a:xfrm>
            <a:off x="453642" y="1302092"/>
            <a:ext cx="2951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Tanks send telemetry every 15 seconds.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A9FF36-86B5-3946-8287-8A096DC5AE81}"/>
              </a:ext>
            </a:extLst>
          </p:cNvPr>
          <p:cNvSpPr txBox="1"/>
          <p:nvPr/>
        </p:nvSpPr>
        <p:spPr>
          <a:xfrm>
            <a:off x="430000" y="1711822"/>
            <a:ext cx="3156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Tanks also report their state is device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shadow on AWS IoT. The variable reported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are: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telemetry rate (every 15 seconds).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 limit (%)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high-high limit (%)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B8EF070-14F9-5149-82F1-11A79CE5A00C}"/>
              </a:ext>
            </a:extLst>
          </p:cNvPr>
          <p:cNvSpPr/>
          <p:nvPr/>
        </p:nvSpPr>
        <p:spPr>
          <a:xfrm>
            <a:off x="207301" y="484898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C9A646F-FF29-4047-97C1-00AE3FC31D09}"/>
              </a:ext>
            </a:extLst>
          </p:cNvPr>
          <p:cNvSpPr txBox="1"/>
          <p:nvPr/>
        </p:nvSpPr>
        <p:spPr>
          <a:xfrm>
            <a:off x="453642" y="4842462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Records tank level as a CloudWatch metric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 we can plot tank level over time.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F6E86EC-3BE6-A349-ACAF-616BD7E66F31}"/>
              </a:ext>
            </a:extLst>
          </p:cNvPr>
          <p:cNvSpPr/>
          <p:nvPr/>
        </p:nvSpPr>
        <p:spPr>
          <a:xfrm>
            <a:off x="207301" y="5466711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077D7E-D3B9-4C4B-BB01-65847673D747}"/>
              </a:ext>
            </a:extLst>
          </p:cNvPr>
          <p:cNvSpPr txBox="1"/>
          <p:nvPr/>
        </p:nvSpPr>
        <p:spPr>
          <a:xfrm>
            <a:off x="453642" y="5460185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lambda function gets the latest data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point received (15 data points every 15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seconds) and republishes it to an MQTT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topic.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E13965A-4119-8C4F-81BD-01E7C6D2AA10}"/>
              </a:ext>
            </a:extLst>
          </p:cNvPr>
          <p:cNvSpPr/>
          <p:nvPr/>
        </p:nvSpPr>
        <p:spPr>
          <a:xfrm>
            <a:off x="207301" y="6399102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3A559D-20AE-8342-AB70-2FC88F95E407}"/>
              </a:ext>
            </a:extLst>
          </p:cNvPr>
          <p:cNvSpPr txBox="1"/>
          <p:nvPr/>
        </p:nvSpPr>
        <p:spPr>
          <a:xfrm>
            <a:off x="453642" y="6392576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Publishes the latest data point to AWS IoT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Events.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B13AEEE-432F-F042-BA78-6E106C3599A8}"/>
              </a:ext>
            </a:extLst>
          </p:cNvPr>
          <p:cNvSpPr/>
          <p:nvPr/>
        </p:nvSpPr>
        <p:spPr>
          <a:xfrm>
            <a:off x="207301" y="6925226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FCC376-0F0F-5E4B-9DEC-FAE9F1FFC1FF}"/>
              </a:ext>
            </a:extLst>
          </p:cNvPr>
          <p:cNvSpPr txBox="1"/>
          <p:nvPr/>
        </p:nvSpPr>
        <p:spPr>
          <a:xfrm>
            <a:off x="453642" y="6918700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IoT Events keeps track of tank level 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 exceeding the high or high-high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thresholds and getting back to normal.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276812A-C2A1-BD45-A7F4-400833373D51}"/>
              </a:ext>
            </a:extLst>
          </p:cNvPr>
          <p:cNvSpPr/>
          <p:nvPr/>
        </p:nvSpPr>
        <p:spPr>
          <a:xfrm>
            <a:off x="11583411" y="1114044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8D0EBE-D249-A248-8DEA-C60CF0CA8FD4}"/>
              </a:ext>
            </a:extLst>
          </p:cNvPr>
          <p:cNvSpPr txBox="1"/>
          <p:nvPr/>
        </p:nvSpPr>
        <p:spPr>
          <a:xfrm>
            <a:off x="11829752" y="1035802"/>
            <a:ext cx="2597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Whenever a tank level crosses a threshold or gets back to normal,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publish an SNS notification (that will trigger an e-mail or text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being sent to the users) and record the event on a DynamoDB table</a:t>
            </a:r>
          </a:p>
        </p:txBody>
      </p:sp>
    </p:spTree>
    <p:extLst>
      <p:ext uri="{BB962C8B-B14F-4D97-AF65-F5344CB8AC3E}">
        <p14:creationId xmlns:p14="http://schemas.microsoft.com/office/powerpoint/2010/main" val="348418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619E-01B3-924E-9D2A-F7F832D5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Tank Level Detector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AC959-3307-BD43-8B5E-7C0E7CA9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99364"/>
            <a:ext cx="12192000" cy="302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739EBD-2571-CC4F-A461-C4789A1E6A1E}"/>
              </a:ext>
            </a:extLst>
          </p:cNvPr>
          <p:cNvSpPr txBox="1"/>
          <p:nvPr/>
        </p:nvSpPr>
        <p:spPr>
          <a:xfrm>
            <a:off x="1152142" y="1006284"/>
            <a:ext cx="373531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OnEnter, setVariables: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maxThreshold = 85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maxThresholdExceeded = false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tankLevel = $input.tankLevel.sensorData.tankLevel</a:t>
            </a:r>
          </a:p>
          <a:p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OnInput setVariables: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tankLevel = $input.tankLevel.sensorData.tankLevel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EB91A-3B48-1440-9686-492EECA068A5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398832" y="3012248"/>
            <a:ext cx="2519385" cy="1277446"/>
          </a:xfrm>
          <a:prstGeom prst="bentConnector3">
            <a:avLst>
              <a:gd name="adj1" fmla="val 997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F53E02-1CE1-E947-91FA-63F56838D196}"/>
              </a:ext>
            </a:extLst>
          </p:cNvPr>
          <p:cNvSpPr txBox="1"/>
          <p:nvPr/>
        </p:nvSpPr>
        <p:spPr>
          <a:xfrm>
            <a:off x="7043838" y="980882"/>
            <a:ext cx="70150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OnEnter, Publish IoT Topic: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Topic: tanks/tankLevelEvent</a:t>
            </a:r>
          </a:p>
          <a:p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OnInput setVariables: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tankLevel = $input.tankLevel.sensorData.tankLevel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maxThresholdExceeded = true if $input.tankLevel.sensorData.tankLevel &gt; $variable.maxThreshold</a:t>
            </a:r>
          </a:p>
        </p:txBody>
      </p:sp>
      <p:cxnSp>
        <p:nvCxnSpPr>
          <p:cNvPr id="18" name="Straight Connector 7">
            <a:extLst>
              <a:ext uri="{FF2B5EF4-FFF2-40B4-BE49-F238E27FC236}">
                <a16:creationId xmlns:a16="http://schemas.microsoft.com/office/drawing/2014/main" id="{34B96C2A-18C2-2140-81DD-555329164268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038452" y="2739075"/>
            <a:ext cx="2878654" cy="10242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7">
            <a:extLst>
              <a:ext uri="{FF2B5EF4-FFF2-40B4-BE49-F238E27FC236}">
                <a16:creationId xmlns:a16="http://schemas.microsoft.com/office/drawing/2014/main" id="{2931C5F9-D880-CD4E-B760-423ABA78B88F}"/>
              </a:ext>
            </a:extLst>
          </p:cNvPr>
          <p:cNvCxnSpPr>
            <a:cxnSpLocks/>
          </p:cNvCxnSpPr>
          <p:nvPr/>
        </p:nvCxnSpPr>
        <p:spPr>
          <a:xfrm>
            <a:off x="8597833" y="2181210"/>
            <a:ext cx="0" cy="173039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1A143-AE3F-B244-874F-1235CD7F7C43}"/>
              </a:ext>
            </a:extLst>
          </p:cNvPr>
          <p:cNvSpPr txBox="1"/>
          <p:nvPr/>
        </p:nvSpPr>
        <p:spPr>
          <a:xfrm>
            <a:off x="8906981" y="2275237"/>
            <a:ext cx="473238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trigger logic: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$input.tankLevel.sensorData.tankLevel &gt; $variable.maxThreshold</a:t>
            </a:r>
          </a:p>
        </p:txBody>
      </p:sp>
      <p:cxnSp>
        <p:nvCxnSpPr>
          <p:cNvPr id="32" name="Straight Connector 7">
            <a:extLst>
              <a:ext uri="{FF2B5EF4-FFF2-40B4-BE49-F238E27FC236}">
                <a16:creationId xmlns:a16="http://schemas.microsoft.com/office/drawing/2014/main" id="{905CECC2-AE47-F94D-AF6D-210DF59C94DE}"/>
              </a:ext>
            </a:extLst>
          </p:cNvPr>
          <p:cNvCxnSpPr>
            <a:cxnSpLocks/>
          </p:cNvCxnSpPr>
          <p:nvPr/>
        </p:nvCxnSpPr>
        <p:spPr>
          <a:xfrm>
            <a:off x="10305983" y="2736902"/>
            <a:ext cx="0" cy="78734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6A5452-11BD-8048-9E00-4FFFC68409CC}"/>
              </a:ext>
            </a:extLst>
          </p:cNvPr>
          <p:cNvSpPr txBox="1"/>
          <p:nvPr/>
        </p:nvSpPr>
        <p:spPr>
          <a:xfrm>
            <a:off x="5184025" y="1350213"/>
            <a:ext cx="15632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trigger logic: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45EEAD-BA62-D345-8BC5-45254126B84E}"/>
              </a:ext>
            </a:extLst>
          </p:cNvPr>
          <p:cNvSpPr txBox="1"/>
          <p:nvPr/>
        </p:nvSpPr>
        <p:spPr>
          <a:xfrm>
            <a:off x="914406" y="6604701"/>
            <a:ext cx="482215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trigger logic: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$input.tankLevel.sensorData.tankLevel &lt;= $variable.maxThreshold</a:t>
            </a:r>
          </a:p>
        </p:txBody>
      </p:sp>
      <p:cxnSp>
        <p:nvCxnSpPr>
          <p:cNvPr id="37" name="Straight Connector 7">
            <a:extLst>
              <a:ext uri="{FF2B5EF4-FFF2-40B4-BE49-F238E27FC236}">
                <a16:creationId xmlns:a16="http://schemas.microsoft.com/office/drawing/2014/main" id="{8D14D47D-E5E0-784F-AA91-A4E12BAD68DD}"/>
              </a:ext>
            </a:extLst>
          </p:cNvPr>
          <p:cNvCxnSpPr>
            <a:cxnSpLocks/>
            <a:endCxn id="36" idx="0"/>
          </p:cNvCxnSpPr>
          <p:nvPr/>
        </p:nvCxnSpPr>
        <p:spPr>
          <a:xfrm rot="10800000" flipV="1">
            <a:off x="3325483" y="6028267"/>
            <a:ext cx="6123326" cy="5764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60E9D77-2257-D740-8F26-9D4FA00EF76E}"/>
              </a:ext>
            </a:extLst>
          </p:cNvPr>
          <p:cNvSpPr txBox="1"/>
          <p:nvPr/>
        </p:nvSpPr>
        <p:spPr>
          <a:xfrm>
            <a:off x="6093675" y="6607331"/>
            <a:ext cx="714811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OnEnter, Publish IoT Topic: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Topic: tanks/tankLevelEvent</a:t>
            </a:r>
          </a:p>
          <a:p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OnInput setVariables: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tankLevel = $input.tankLevel.sensorData.tankLevel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maxThresholdExceeded = false if $input.tankLevel.sensorData.tankLevel &lt;= $variable.maxThreshold</a:t>
            </a:r>
          </a:p>
        </p:txBody>
      </p:sp>
      <p:cxnSp>
        <p:nvCxnSpPr>
          <p:cNvPr id="41" name="Straight Connector 7">
            <a:extLst>
              <a:ext uri="{FF2B5EF4-FFF2-40B4-BE49-F238E27FC236}">
                <a16:creationId xmlns:a16="http://schemas.microsoft.com/office/drawing/2014/main" id="{B169931A-190F-BD47-B09F-C2F0E5A241D0}"/>
              </a:ext>
            </a:extLst>
          </p:cNvPr>
          <p:cNvCxnSpPr>
            <a:cxnSpLocks/>
            <a:endCxn id="40" idx="3"/>
          </p:cNvCxnSpPr>
          <p:nvPr/>
        </p:nvCxnSpPr>
        <p:spPr>
          <a:xfrm rot="16200000" flipH="1">
            <a:off x="11754746" y="5720456"/>
            <a:ext cx="2516964" cy="457116"/>
          </a:xfrm>
          <a:prstGeom prst="bentConnector4">
            <a:avLst>
              <a:gd name="adj1" fmla="val 403"/>
              <a:gd name="adj2" fmla="val 2352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9239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18554</TotalTime>
  <Words>427</Words>
  <Application>Microsoft Macintosh PowerPoint</Application>
  <PresentationFormat>Custom</PresentationFormat>
  <Paragraphs>104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Solution Overview</vt:lpstr>
      <vt:lpstr>IoT Core Detailed Architecture</vt:lpstr>
      <vt:lpstr>Tank Level Detector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154</cp:revision>
  <dcterms:created xsi:type="dcterms:W3CDTF">2016-06-17T18:22:10Z</dcterms:created>
  <dcterms:modified xsi:type="dcterms:W3CDTF">2019-09-03T18:28:18Z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