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361" r:id="rId7"/>
    <p:sldId id="363" r:id="rId8"/>
    <p:sldId id="364" r:id="rId9"/>
    <p:sldId id="365" r:id="rId10"/>
    <p:sldId id="367" r:id="rId11"/>
    <p:sldId id="366" r:id="rId12"/>
    <p:sldId id="360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5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rgio Hoyas Calvo" initials="SHC" lastIdx="1" clrIdx="0">
    <p:extLst>
      <p:ext uri="{19B8F6BF-5375-455C-9EA6-DF929625EA0E}">
        <p15:presenceInfo xmlns:p15="http://schemas.microsoft.com/office/powerpoint/2012/main" userId="S-1-5-21-102064544-280963791-1022575233-6137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9F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358" autoAdjust="0"/>
  </p:normalViewPr>
  <p:slideViewPr>
    <p:cSldViewPr snapToGrid="0">
      <p:cViewPr varScale="1">
        <p:scale>
          <a:sx n="95" d="100"/>
          <a:sy n="95" d="100"/>
        </p:scale>
        <p:origin x="1074" y="84"/>
      </p:cViewPr>
      <p:guideLst>
        <p:guide orient="horz" pos="2160"/>
        <p:guide pos="3840"/>
        <p:guide orient="horz" pos="7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60F4A3C-03CC-4CAA-89EB-DECC80D8DD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CF1B18-6F35-4984-8B14-94CFEDC57C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48528-7588-4D31-B6D0-705B6C7F12B0}" type="datetimeFigureOut">
              <a:rPr lang="es-ES" smtClean="0"/>
              <a:t>19/11/2022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C74294-60AC-4AFF-8E86-86D571C41A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A2F6AB-8F90-4B54-94D9-BFD4108471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61D29-3B4C-4F13-BA22-1742A2BD44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9691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63505-E12F-432C-9A99-F0A746DBA524}" type="datetimeFigureOut">
              <a:rPr lang="es-ES" smtClean="0"/>
              <a:t>19/11/2022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32A1F-1C01-4341-A99E-E6229B9F04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74611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Buenos días, mi </a:t>
            </a:r>
            <a:r>
              <a:rPr lang="en-GB" dirty="0" err="1"/>
              <a:t>nombre</a:t>
            </a:r>
            <a:r>
              <a:rPr lang="en-GB" dirty="0"/>
              <a:t> es Alejandro Sánchez y </a:t>
            </a:r>
            <a:r>
              <a:rPr lang="en-GB" dirty="0" err="1"/>
              <a:t>voy</a:t>
            </a:r>
            <a:r>
              <a:rPr lang="en-GB" dirty="0"/>
              <a:t> a presenter mi Proyecto fin de master </a:t>
            </a:r>
            <a:r>
              <a:rPr lang="en-GB" dirty="0" err="1"/>
              <a:t>consistente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studio </a:t>
            </a:r>
            <a:r>
              <a:rPr lang="en-GB" dirty="0" err="1"/>
              <a:t>sobre</a:t>
            </a:r>
            <a:r>
              <a:rPr lang="en-GB" dirty="0"/>
              <a:t> la </a:t>
            </a:r>
            <a:r>
              <a:rPr lang="en-GB" dirty="0" err="1"/>
              <a:t>contribución</a:t>
            </a:r>
            <a:r>
              <a:rPr lang="en-GB" dirty="0"/>
              <a:t> de </a:t>
            </a:r>
            <a:r>
              <a:rPr lang="en-GB" dirty="0" err="1"/>
              <a:t>ingeniería</a:t>
            </a:r>
            <a:r>
              <a:rPr lang="en-GB" dirty="0"/>
              <a:t> </a:t>
            </a:r>
            <a:r>
              <a:rPr lang="en-GB" dirty="0" err="1"/>
              <a:t>aerospacial</a:t>
            </a:r>
            <a:r>
              <a:rPr lang="en-GB" dirty="0"/>
              <a:t> para </a:t>
            </a:r>
            <a:r>
              <a:rPr lang="en-GB" dirty="0" err="1"/>
              <a:t>lograr</a:t>
            </a:r>
            <a:r>
              <a:rPr lang="en-GB" dirty="0"/>
              <a:t> </a:t>
            </a:r>
            <a:r>
              <a:rPr lang="en-GB" dirty="0" err="1"/>
              <a:t>los</a:t>
            </a:r>
            <a:r>
              <a:rPr lang="en-GB" dirty="0"/>
              <a:t> </a:t>
            </a:r>
            <a:r>
              <a:rPr lang="en-GB" dirty="0" err="1"/>
              <a:t>objetivos</a:t>
            </a:r>
            <a:r>
              <a:rPr lang="en-GB" dirty="0"/>
              <a:t> del </a:t>
            </a:r>
            <a:r>
              <a:rPr lang="en-GB" dirty="0" err="1"/>
              <a:t>milenio</a:t>
            </a:r>
            <a:r>
              <a:rPr lang="en-GB" dirty="0"/>
              <a:t> de la </a:t>
            </a:r>
            <a:r>
              <a:rPr lang="en-GB" dirty="0" err="1"/>
              <a:t>uni</a:t>
            </a:r>
            <a:r>
              <a:rPr lang="en-GB" dirty="0"/>
              <a:t> </a:t>
            </a:r>
            <a:r>
              <a:rPr lang="en-GB" dirty="0" err="1"/>
              <a:t>utilizando</a:t>
            </a:r>
            <a:r>
              <a:rPr lang="en-GB" dirty="0"/>
              <a:t> </a:t>
            </a:r>
            <a:r>
              <a:rPr lang="en-GB" dirty="0" err="1"/>
              <a:t>inteligencia</a:t>
            </a:r>
            <a:r>
              <a:rPr lang="en-GB" dirty="0"/>
              <a:t> artificial. </a:t>
            </a:r>
            <a:r>
              <a:rPr lang="en-GB" dirty="0" err="1"/>
              <a:t>Imposible</a:t>
            </a:r>
            <a:r>
              <a:rPr lang="en-GB" dirty="0"/>
              <a:t> </a:t>
            </a:r>
            <a:r>
              <a:rPr lang="en-GB" dirty="0" err="1"/>
              <a:t>explicar</a:t>
            </a:r>
            <a:r>
              <a:rPr lang="en-GB" dirty="0"/>
              <a:t> </a:t>
            </a:r>
            <a:r>
              <a:rPr lang="en-GB" dirty="0" err="1"/>
              <a:t>todo</a:t>
            </a:r>
            <a:r>
              <a:rPr lang="en-GB" dirty="0"/>
              <a:t>, </a:t>
            </a:r>
            <a:r>
              <a:rPr lang="en-GB" dirty="0" err="1"/>
              <a:t>entonces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alguna</a:t>
            </a:r>
            <a:r>
              <a:rPr lang="en-GB" dirty="0"/>
              <a:t> </a:t>
            </a:r>
            <a:r>
              <a:rPr lang="en-GB" dirty="0" err="1"/>
              <a:t>vez</a:t>
            </a:r>
            <a:r>
              <a:rPr lang="en-GB" dirty="0"/>
              <a:t> </a:t>
            </a:r>
            <a:r>
              <a:rPr lang="en-GB" dirty="0" err="1"/>
              <a:t>asumo</a:t>
            </a:r>
            <a:r>
              <a:rPr lang="en-GB" dirty="0"/>
              <a:t> </a:t>
            </a:r>
            <a:r>
              <a:rPr lang="en-GB" dirty="0" err="1"/>
              <a:t>algún</a:t>
            </a:r>
            <a:r>
              <a:rPr lang="en-GB" dirty="0"/>
              <a:t> </a:t>
            </a:r>
            <a:r>
              <a:rPr lang="en-GB" dirty="0" err="1"/>
              <a:t>conocimiento</a:t>
            </a:r>
            <a:r>
              <a:rPr lang="en-GB" dirty="0"/>
              <a:t> y algo no </a:t>
            </a:r>
            <a:r>
              <a:rPr lang="en-GB" dirty="0" err="1"/>
              <a:t>queda</a:t>
            </a:r>
            <a:r>
              <a:rPr lang="en-GB" dirty="0"/>
              <a:t> claro </a:t>
            </a:r>
            <a:r>
              <a:rPr lang="en-GB" dirty="0" err="1"/>
              <a:t>interrumpirme</a:t>
            </a:r>
            <a:r>
              <a:rPr lang="en-GB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532A1F-1C01-4341-A99E-E6229B9F043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67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En</a:t>
            </a:r>
            <a:r>
              <a:rPr lang="en-GB" dirty="0"/>
              <a:t> primer </a:t>
            </a:r>
            <a:r>
              <a:rPr lang="en-GB" dirty="0" err="1"/>
              <a:t>lugar</a:t>
            </a:r>
            <a:r>
              <a:rPr lang="en-GB" dirty="0"/>
              <a:t> </a:t>
            </a:r>
            <a:r>
              <a:rPr lang="en-GB" dirty="0" err="1"/>
              <a:t>comienzo</a:t>
            </a:r>
            <a:r>
              <a:rPr lang="en-GB" dirty="0"/>
              <a:t> </a:t>
            </a:r>
            <a:r>
              <a:rPr lang="en-GB" dirty="0" err="1"/>
              <a:t>dando</a:t>
            </a:r>
            <a:r>
              <a:rPr lang="en-GB" dirty="0"/>
              <a:t> </a:t>
            </a:r>
            <a:r>
              <a:rPr lang="en-GB" dirty="0" err="1"/>
              <a:t>una</a:t>
            </a:r>
            <a:r>
              <a:rPr lang="en-GB" dirty="0"/>
              <a:t> breve </a:t>
            </a:r>
            <a:r>
              <a:rPr lang="en-GB" dirty="0" err="1"/>
              <a:t>introducción</a:t>
            </a:r>
            <a:r>
              <a:rPr lang="en-GB" dirty="0"/>
              <a:t> de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qué</a:t>
            </a:r>
            <a:r>
              <a:rPr lang="en-GB" dirty="0"/>
              <a:t> </a:t>
            </a:r>
            <a:r>
              <a:rPr lang="en-GB" dirty="0" err="1"/>
              <a:t>consisten</a:t>
            </a:r>
            <a:r>
              <a:rPr lang="en-GB" dirty="0"/>
              <a:t> </a:t>
            </a:r>
            <a:r>
              <a:rPr lang="en-GB" dirty="0" err="1"/>
              <a:t>estos</a:t>
            </a:r>
            <a:r>
              <a:rPr lang="en-GB" dirty="0"/>
              <a:t> </a:t>
            </a:r>
            <a:r>
              <a:rPr lang="en-GB" dirty="0" err="1"/>
              <a:t>objetivos</a:t>
            </a:r>
            <a:r>
              <a:rPr lang="en-GB" dirty="0"/>
              <a:t> del </a:t>
            </a:r>
            <a:r>
              <a:rPr lang="en-GB" dirty="0" err="1"/>
              <a:t>milenio</a:t>
            </a:r>
            <a:r>
              <a:rPr lang="en-GB" dirty="0"/>
              <a:t>, y </a:t>
            </a:r>
            <a:r>
              <a:rPr lang="en-GB" dirty="0" err="1"/>
              <a:t>contínuo</a:t>
            </a:r>
            <a:r>
              <a:rPr lang="en-GB" dirty="0"/>
              <a:t> </a:t>
            </a:r>
            <a:r>
              <a:rPr lang="en-GB" dirty="0" err="1"/>
              <a:t>explicando</a:t>
            </a:r>
            <a:r>
              <a:rPr lang="en-GB" dirty="0"/>
              <a:t> </a:t>
            </a:r>
            <a:r>
              <a:rPr lang="en-GB" dirty="0" err="1"/>
              <a:t>los</a:t>
            </a:r>
            <a:r>
              <a:rPr lang="en-GB" dirty="0"/>
              <a:t> </a:t>
            </a:r>
            <a:r>
              <a:rPr lang="en-GB" dirty="0" err="1"/>
              <a:t>objetivos</a:t>
            </a:r>
            <a:r>
              <a:rPr lang="en-GB" dirty="0"/>
              <a:t> del Proyecto.</a:t>
            </a:r>
          </a:p>
          <a:p>
            <a:r>
              <a:rPr lang="en-GB" dirty="0" err="1"/>
              <a:t>Veremos</a:t>
            </a:r>
            <a:r>
              <a:rPr lang="en-GB" dirty="0"/>
              <a:t> </a:t>
            </a:r>
            <a:r>
              <a:rPr lang="en-GB" dirty="0" err="1"/>
              <a:t>después</a:t>
            </a:r>
            <a:r>
              <a:rPr lang="en-GB" dirty="0"/>
              <a:t> </a:t>
            </a:r>
            <a:r>
              <a:rPr lang="en-GB" dirty="0" err="1"/>
              <a:t>otros</a:t>
            </a:r>
            <a:r>
              <a:rPr lang="en-GB" dirty="0"/>
              <a:t> </a:t>
            </a:r>
            <a:r>
              <a:rPr lang="en-GB" dirty="0" err="1"/>
              <a:t>trabajos</a:t>
            </a:r>
            <a:r>
              <a:rPr lang="en-GB" dirty="0"/>
              <a:t> </a:t>
            </a:r>
            <a:r>
              <a:rPr lang="en-GB" dirty="0" err="1"/>
              <a:t>relacionados</a:t>
            </a:r>
            <a:r>
              <a:rPr lang="en-GB" dirty="0"/>
              <a:t>, y </a:t>
            </a:r>
            <a:r>
              <a:rPr lang="en-GB" dirty="0" err="1"/>
              <a:t>los</a:t>
            </a:r>
            <a:r>
              <a:rPr lang="en-GB" dirty="0"/>
              <a:t> datasets que he </a:t>
            </a:r>
            <a:r>
              <a:rPr lang="en-GB" dirty="0" err="1"/>
              <a:t>utilizado</a:t>
            </a:r>
            <a:r>
              <a:rPr lang="en-GB" dirty="0"/>
              <a:t>.</a:t>
            </a:r>
          </a:p>
          <a:p>
            <a:r>
              <a:rPr lang="en-GB" dirty="0" err="1"/>
              <a:t>Contínuo</a:t>
            </a:r>
            <a:r>
              <a:rPr lang="en-GB" dirty="0"/>
              <a:t> </a:t>
            </a:r>
            <a:r>
              <a:rPr lang="en-GB" dirty="0" err="1"/>
              <a:t>explicando</a:t>
            </a:r>
            <a:r>
              <a:rPr lang="en-GB" dirty="0"/>
              <a:t> </a:t>
            </a:r>
            <a:r>
              <a:rPr lang="en-GB" dirty="0" err="1"/>
              <a:t>los</a:t>
            </a:r>
            <a:r>
              <a:rPr lang="en-GB" dirty="0"/>
              <a:t> </a:t>
            </a:r>
            <a:r>
              <a:rPr lang="en-GB" dirty="0" err="1"/>
              <a:t>modelos</a:t>
            </a:r>
            <a:r>
              <a:rPr lang="en-GB" dirty="0"/>
              <a:t> </a:t>
            </a:r>
            <a:r>
              <a:rPr lang="en-GB" dirty="0" err="1"/>
              <a:t>escogidos</a:t>
            </a:r>
            <a:r>
              <a:rPr lang="en-GB" dirty="0"/>
              <a:t>, y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validación</a:t>
            </a:r>
            <a:r>
              <a:rPr lang="en-GB" dirty="0"/>
              <a:t>.</a:t>
            </a:r>
          </a:p>
          <a:p>
            <a:r>
              <a:rPr lang="en-GB" dirty="0" err="1"/>
              <a:t>Introduzco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denominado</a:t>
            </a:r>
            <a:r>
              <a:rPr lang="en-GB" dirty="0"/>
              <a:t> </a:t>
            </a:r>
            <a:r>
              <a:rPr lang="en-GB" dirty="0" err="1"/>
              <a:t>mecanismo</a:t>
            </a:r>
            <a:r>
              <a:rPr lang="en-GB" dirty="0"/>
              <a:t> de </a:t>
            </a:r>
            <a:r>
              <a:rPr lang="en-GB" dirty="0" err="1"/>
              <a:t>votación</a:t>
            </a:r>
            <a:r>
              <a:rPr lang="en-GB" dirty="0"/>
              <a:t>, </a:t>
            </a:r>
            <a:r>
              <a:rPr lang="en-GB" dirty="0" err="1"/>
              <a:t>veremos</a:t>
            </a:r>
            <a:r>
              <a:rPr lang="en-GB" dirty="0"/>
              <a:t> </a:t>
            </a:r>
            <a:r>
              <a:rPr lang="en-GB" dirty="0" err="1"/>
              <a:t>más</a:t>
            </a:r>
            <a:r>
              <a:rPr lang="en-GB" dirty="0"/>
              <a:t> </a:t>
            </a:r>
            <a:r>
              <a:rPr lang="en-GB" dirty="0" err="1"/>
              <a:t>tarde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qué</a:t>
            </a:r>
            <a:r>
              <a:rPr lang="en-GB" dirty="0"/>
              <a:t> </a:t>
            </a:r>
            <a:r>
              <a:rPr lang="en-GB" dirty="0" err="1"/>
              <a:t>consiste</a:t>
            </a:r>
            <a:r>
              <a:rPr lang="en-GB" dirty="0"/>
              <a:t>.</a:t>
            </a:r>
          </a:p>
          <a:p>
            <a:r>
              <a:rPr lang="en-GB" dirty="0"/>
              <a:t>Una </a:t>
            </a:r>
            <a:r>
              <a:rPr lang="en-GB" dirty="0" err="1"/>
              <a:t>vez</a:t>
            </a:r>
            <a:r>
              <a:rPr lang="en-GB" dirty="0"/>
              <a:t> </a:t>
            </a:r>
            <a:r>
              <a:rPr lang="en-GB" dirty="0" err="1"/>
              <a:t>entrenados</a:t>
            </a:r>
            <a:r>
              <a:rPr lang="en-GB" dirty="0"/>
              <a:t> </a:t>
            </a:r>
            <a:r>
              <a:rPr lang="en-GB" dirty="0" err="1"/>
              <a:t>los</a:t>
            </a:r>
            <a:r>
              <a:rPr lang="en-GB" dirty="0"/>
              <a:t> </a:t>
            </a:r>
            <a:r>
              <a:rPr lang="en-GB" dirty="0" err="1"/>
              <a:t>modelos</a:t>
            </a:r>
            <a:r>
              <a:rPr lang="en-GB" dirty="0"/>
              <a:t> y </a:t>
            </a:r>
            <a:r>
              <a:rPr lang="en-GB" dirty="0" err="1"/>
              <a:t>validados</a:t>
            </a:r>
            <a:r>
              <a:rPr lang="en-GB" dirty="0"/>
              <a:t>,  </a:t>
            </a:r>
            <a:r>
              <a:rPr lang="en-GB" dirty="0" err="1"/>
              <a:t>analizo</a:t>
            </a:r>
            <a:r>
              <a:rPr lang="en-GB" dirty="0"/>
              <a:t> </a:t>
            </a:r>
            <a:r>
              <a:rPr lang="en-GB" dirty="0" err="1"/>
              <a:t>los</a:t>
            </a:r>
            <a:r>
              <a:rPr lang="en-GB" dirty="0"/>
              <a:t> </a:t>
            </a:r>
            <a:r>
              <a:rPr lang="en-GB" dirty="0" err="1"/>
              <a:t>resultados</a:t>
            </a:r>
            <a:r>
              <a:rPr lang="en-GB" dirty="0"/>
              <a:t> </a:t>
            </a:r>
            <a:r>
              <a:rPr lang="en-GB" dirty="0" err="1"/>
              <a:t>asociados</a:t>
            </a:r>
            <a:r>
              <a:rPr lang="en-GB" dirty="0"/>
              <a:t> al dataset de </a:t>
            </a:r>
            <a:r>
              <a:rPr lang="en-GB" dirty="0" err="1"/>
              <a:t>ingeniería</a:t>
            </a:r>
            <a:r>
              <a:rPr lang="en-GB" dirty="0"/>
              <a:t> </a:t>
            </a:r>
            <a:r>
              <a:rPr lang="en-GB" dirty="0" err="1"/>
              <a:t>aeroespacial</a:t>
            </a:r>
            <a:r>
              <a:rPr lang="en-GB" dirty="0"/>
              <a:t>.</a:t>
            </a:r>
          </a:p>
          <a:p>
            <a:r>
              <a:rPr lang="en-GB" dirty="0" err="1"/>
              <a:t>Finalmente</a:t>
            </a:r>
            <a:r>
              <a:rPr lang="en-GB" dirty="0"/>
              <a:t>, </a:t>
            </a:r>
            <a:r>
              <a:rPr lang="en-GB" dirty="0" err="1"/>
              <a:t>veremos</a:t>
            </a:r>
            <a:r>
              <a:rPr lang="en-GB" dirty="0"/>
              <a:t> las conclusions y </a:t>
            </a:r>
            <a:r>
              <a:rPr lang="en-GB" dirty="0" err="1"/>
              <a:t>posibles</a:t>
            </a:r>
            <a:r>
              <a:rPr lang="en-GB" dirty="0"/>
              <a:t> </a:t>
            </a:r>
            <a:r>
              <a:rPr lang="en-GB" dirty="0" err="1"/>
              <a:t>líneas</a:t>
            </a:r>
            <a:r>
              <a:rPr lang="en-GB" dirty="0"/>
              <a:t> de Desarrollo a </a:t>
            </a:r>
            <a:r>
              <a:rPr lang="en-GB" dirty="0" err="1"/>
              <a:t>partir</a:t>
            </a:r>
            <a:r>
              <a:rPr lang="en-GB" dirty="0"/>
              <a:t> de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trabajo</a:t>
            </a:r>
            <a:r>
              <a:rPr lang="en-GB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532A1F-1C01-4341-A99E-E6229B9F043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1550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Buenos días, mi </a:t>
            </a:r>
            <a:r>
              <a:rPr lang="en-GB" dirty="0" err="1"/>
              <a:t>nombre</a:t>
            </a:r>
            <a:r>
              <a:rPr lang="en-GB" dirty="0"/>
              <a:t> es Alejandro Sánchez y </a:t>
            </a:r>
            <a:r>
              <a:rPr lang="en-GB" dirty="0" err="1"/>
              <a:t>voy</a:t>
            </a:r>
            <a:r>
              <a:rPr lang="en-GB" dirty="0"/>
              <a:t> a presenter mi Proyecto fin de master </a:t>
            </a:r>
            <a:r>
              <a:rPr lang="en-GB" dirty="0" err="1"/>
              <a:t>consistente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studio </a:t>
            </a:r>
            <a:r>
              <a:rPr lang="en-GB" dirty="0" err="1"/>
              <a:t>sobre</a:t>
            </a:r>
            <a:r>
              <a:rPr lang="en-GB" dirty="0"/>
              <a:t> la </a:t>
            </a:r>
            <a:r>
              <a:rPr lang="en-GB" dirty="0" err="1"/>
              <a:t>contribución</a:t>
            </a:r>
            <a:r>
              <a:rPr lang="en-GB" dirty="0"/>
              <a:t> de </a:t>
            </a:r>
            <a:r>
              <a:rPr lang="en-GB" dirty="0" err="1"/>
              <a:t>ingeniería</a:t>
            </a:r>
            <a:r>
              <a:rPr lang="en-GB" dirty="0"/>
              <a:t> </a:t>
            </a:r>
            <a:r>
              <a:rPr lang="en-GB" dirty="0" err="1"/>
              <a:t>aerospacial</a:t>
            </a:r>
            <a:r>
              <a:rPr lang="en-GB" dirty="0"/>
              <a:t> para </a:t>
            </a:r>
            <a:r>
              <a:rPr lang="en-GB" dirty="0" err="1"/>
              <a:t>lograr</a:t>
            </a:r>
            <a:r>
              <a:rPr lang="en-GB" dirty="0"/>
              <a:t> </a:t>
            </a:r>
            <a:r>
              <a:rPr lang="en-GB" dirty="0" err="1"/>
              <a:t>los</a:t>
            </a:r>
            <a:r>
              <a:rPr lang="en-GB" dirty="0"/>
              <a:t> </a:t>
            </a:r>
            <a:r>
              <a:rPr lang="en-GB" dirty="0" err="1"/>
              <a:t>objetivos</a:t>
            </a:r>
            <a:r>
              <a:rPr lang="en-GB" dirty="0"/>
              <a:t> del </a:t>
            </a:r>
            <a:r>
              <a:rPr lang="en-GB" dirty="0" err="1"/>
              <a:t>milenio</a:t>
            </a:r>
            <a:r>
              <a:rPr lang="en-GB" dirty="0"/>
              <a:t> de la </a:t>
            </a:r>
            <a:r>
              <a:rPr lang="en-GB" dirty="0" err="1"/>
              <a:t>uni</a:t>
            </a:r>
            <a:r>
              <a:rPr lang="en-GB" dirty="0"/>
              <a:t> </a:t>
            </a:r>
            <a:r>
              <a:rPr lang="en-GB" dirty="0" err="1"/>
              <a:t>utilizando</a:t>
            </a:r>
            <a:r>
              <a:rPr lang="en-GB" dirty="0"/>
              <a:t> </a:t>
            </a:r>
            <a:r>
              <a:rPr lang="en-GB" dirty="0" err="1"/>
              <a:t>inteligencia</a:t>
            </a:r>
            <a:r>
              <a:rPr lang="en-GB" dirty="0"/>
              <a:t> artificial. </a:t>
            </a:r>
            <a:r>
              <a:rPr lang="en-GB" dirty="0" err="1"/>
              <a:t>Imposible</a:t>
            </a:r>
            <a:r>
              <a:rPr lang="en-GB" dirty="0"/>
              <a:t> </a:t>
            </a:r>
            <a:r>
              <a:rPr lang="en-GB" dirty="0" err="1"/>
              <a:t>explicar</a:t>
            </a:r>
            <a:r>
              <a:rPr lang="en-GB" dirty="0"/>
              <a:t> </a:t>
            </a:r>
            <a:r>
              <a:rPr lang="en-GB" dirty="0" err="1"/>
              <a:t>todo</a:t>
            </a:r>
            <a:r>
              <a:rPr lang="en-GB" dirty="0"/>
              <a:t>, </a:t>
            </a:r>
            <a:r>
              <a:rPr lang="en-GB" dirty="0" err="1"/>
              <a:t>entonces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alguna</a:t>
            </a:r>
            <a:r>
              <a:rPr lang="en-GB" dirty="0"/>
              <a:t> </a:t>
            </a:r>
            <a:r>
              <a:rPr lang="en-GB" dirty="0" err="1"/>
              <a:t>vez</a:t>
            </a:r>
            <a:r>
              <a:rPr lang="en-GB" dirty="0"/>
              <a:t> </a:t>
            </a:r>
            <a:r>
              <a:rPr lang="en-GB" dirty="0" err="1"/>
              <a:t>asumo</a:t>
            </a:r>
            <a:r>
              <a:rPr lang="en-GB" dirty="0"/>
              <a:t> </a:t>
            </a:r>
            <a:r>
              <a:rPr lang="en-GB" dirty="0" err="1"/>
              <a:t>algún</a:t>
            </a:r>
            <a:r>
              <a:rPr lang="en-GB" dirty="0"/>
              <a:t> </a:t>
            </a:r>
            <a:r>
              <a:rPr lang="en-GB" dirty="0" err="1"/>
              <a:t>conocimiento</a:t>
            </a:r>
            <a:r>
              <a:rPr lang="en-GB" dirty="0"/>
              <a:t> y algo no </a:t>
            </a:r>
            <a:r>
              <a:rPr lang="en-GB" dirty="0" err="1"/>
              <a:t>queda</a:t>
            </a:r>
            <a:r>
              <a:rPr lang="en-GB" dirty="0"/>
              <a:t> claro </a:t>
            </a:r>
            <a:r>
              <a:rPr lang="en-GB" dirty="0" err="1"/>
              <a:t>interrumpirme</a:t>
            </a:r>
            <a:r>
              <a:rPr lang="en-GB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532A1F-1C01-4341-A99E-E6229B9F043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1496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15302-03A4-4B0C-B860-FAF1561A0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63424-C1AA-4979-8F14-67D089B6D8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7244E-715D-4ABB-8633-F28EBFBC7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788AE-A153-436C-B6DF-C3FA981A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41267-F739-4842-A4CB-C01451C18713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EB6C32A-FB36-427A-85BA-A931B825A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</a:defRPr>
            </a:lvl1pPr>
          </a:lstStyle>
          <a:p>
            <a:r>
              <a:rPr lang="es-ES"/>
              <a:t>2022/10/05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5551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8A889-AD8D-4DEE-BDEF-6A943647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BF02B8-836A-4AAE-A39A-286122D60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7BC93-CB5F-4BE1-B8CE-64562E03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0E2A-E635-41C7-A743-EF829B6164F8}" type="datetime1">
              <a:rPr lang="es-ES" smtClean="0"/>
              <a:t>19/11/2022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CA4E5-11BD-4E64-8880-ED8142596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C9B08-2670-4426-AA5C-AD98CC25A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41267-F739-4842-A4CB-C01451C187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1033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17040D-FBA0-45F7-9FBA-E51C66C9D2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5538C-067E-4F46-BAAE-A53632A76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39953-08D6-468C-8D7D-E6E5695D3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2113-45D7-4D68-8D82-9D9B072DB793}" type="datetime1">
              <a:rPr lang="es-ES" smtClean="0"/>
              <a:t>19/11/2022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FDF0D-9387-4EBC-88DB-826F197E3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AC778-6B3C-49C2-8F71-AEE0E36D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41267-F739-4842-A4CB-C01451C187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6851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26EAC-76F4-48F1-B799-6F27A75E5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6AC61-2733-4EC9-BD69-CD662B960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03601-187D-4F0B-AC7B-58B2FF1C7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EC76F-43A9-4903-9D51-8E4089173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41267-F739-4842-A4CB-C01451C18713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84769B0-4639-43DA-B940-4FC1117E0D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2022/10/05</a:t>
            </a:r>
          </a:p>
        </p:txBody>
      </p:sp>
    </p:spTree>
    <p:extLst>
      <p:ext uri="{BB962C8B-B14F-4D97-AF65-F5344CB8AC3E}">
        <p14:creationId xmlns:p14="http://schemas.microsoft.com/office/powerpoint/2010/main" val="3675873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CFC5F-3E1A-4F5A-B862-B11BF8304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39D44-1C28-42BB-B788-91CAD83D2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5F928-158E-4603-BD0F-BA49CF4D7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6C462-4947-43AB-8920-CEE9EA54136E}" type="datetime1">
              <a:rPr lang="es-ES" smtClean="0"/>
              <a:t>19/11/2022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1A312-6DC2-4C3F-968A-4B1802D84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DCE78-E022-4CC3-9F75-86A37AED2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41267-F739-4842-A4CB-C01451C187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1545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5BA8F-6C60-4077-9478-F90C19A3B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7D6FB-44FC-4ED9-A26D-3A9B24CD5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A25A5-F585-41F1-B799-5149F58B5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879EB-30E2-445D-887A-A4D2E0D85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A0F8-FD67-466E-9224-385DF6C59A0F}" type="datetime1">
              <a:rPr lang="es-ES" smtClean="0"/>
              <a:t>19/11/2022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4C5EB-7D48-45F1-9720-8E7636144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FE44C-9F79-48EF-BDDC-981223966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41267-F739-4842-A4CB-C01451C187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5175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9F63A-18A5-47C7-91E3-4FB207662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6421E-7AC2-40A0-BFD5-94F7EB7AC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C95209-DD4C-4CE7-8908-14FE59CF3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A807C0-CC57-4C36-AB60-E4E9B05EC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D943CC-F20E-4F4D-B0A5-1CEE656916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C74DD8-AC06-425D-B400-4FC64A113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DA63-8092-4495-A170-FF64E197DD96}" type="datetime1">
              <a:rPr lang="es-ES" smtClean="0"/>
              <a:t>19/11/2022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F1E59B-B6C0-4221-AA72-E8F2EF3B9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0DBE9D-F7F6-4655-B8C0-BE19CDA8B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41267-F739-4842-A4CB-C01451C187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406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C8D61-BF14-4B62-B5D4-9539DD62A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2A277-570A-4AB4-AA28-D47CFB494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A16D-EA98-44EB-A364-3AA1649887A7}" type="datetime1">
              <a:rPr lang="es-ES" smtClean="0"/>
              <a:t>19/11/2022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F4876F-0297-4472-B8EB-BE01F4478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5622B2-1A9C-4B53-AD66-3B87B01F8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41267-F739-4842-A4CB-C01451C187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696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7E5C1A-2498-44BD-8646-DA6C850AA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B40E0-AAF4-440A-BA4A-ACF2057A8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41267-F739-4842-A4CB-C01451C18713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0D38FA-A88C-CC31-E10E-E0828CA1ED63}"/>
              </a:ext>
            </a:extLst>
          </p:cNvPr>
          <p:cNvSpPr txBox="1"/>
          <p:nvPr userDrawn="1"/>
        </p:nvSpPr>
        <p:spPr>
          <a:xfrm>
            <a:off x="623828" y="636005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/>
              <a:t>serhocal@mot.upv.es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670831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C3BDE-8006-49E8-9D1C-9AAC1CEC6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4BE47-7E94-487B-85D4-1E3738DD7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15469-AA53-44DA-B342-DFA93A8A0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A077D-B076-4E37-B0C3-653A8238F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7705-3DD8-49A5-99DE-1DAAA102315B}" type="datetime1">
              <a:rPr lang="es-ES" smtClean="0"/>
              <a:t>19/11/2022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AF7B2-DE42-446F-A430-ABDC02926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0D0A9-FBCE-44B6-A5DA-1EEDE9B02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41267-F739-4842-A4CB-C01451C187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8812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80348-0E44-43BA-9DB0-67932D010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0F52D3-E403-4D7D-A79C-27E42F0D87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CB7F39-B221-4A97-B964-2080C6C5C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63954-5F8E-42F3-A67C-4CE8F400D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CD867-B728-4DC3-AD97-9365A820EE6C}" type="datetime1">
              <a:rPr lang="es-ES" smtClean="0"/>
              <a:t>19/11/2022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D11E1-F9BC-438C-BD9A-B3C1CC49C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A49C5-1B48-4966-BFED-6E20C3DD4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41267-F739-4842-A4CB-C01451C187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5981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221CE9-7BDF-42DE-AECC-BBA522E08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81DAC-BBA1-48F9-B3DC-6E985CEBD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AE19C-BEBB-425A-B5D8-87A7F44C36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ES"/>
              <a:t>2022/10/05</a:t>
            </a:r>
            <a:endParaRPr lang="es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58728-0028-46F9-9219-A309328C28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A0F69-ABE6-47C8-8FAE-EF4430C97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41267-F739-4842-A4CB-C01451C18713}" type="slidenum">
              <a:rPr lang="es-ES" smtClean="0"/>
              <a:pPr/>
              <a:t>‹Nº›</a:t>
            </a:fld>
            <a:endParaRPr lang="es-ES" sz="1400"/>
          </a:p>
        </p:txBody>
      </p:sp>
      <p:pic>
        <p:nvPicPr>
          <p:cNvPr id="1028" name="Picture 4" descr="ICEGOV 2022">
            <a:extLst>
              <a:ext uri="{FF2B5EF4-FFF2-40B4-BE49-F238E27FC236}">
                <a16:creationId xmlns:a16="http://schemas.microsoft.com/office/drawing/2014/main" id="{3885A483-35DE-4657-9E91-BC3D0CCFCEA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duotone>
              <a:prstClr val="black"/>
              <a:schemeClr val="tx1">
                <a:lumMod val="95000"/>
                <a:lumOff val="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291" y="6260552"/>
            <a:ext cx="1611417" cy="53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oogle Shape;64;p13">
            <a:extLst>
              <a:ext uri="{FF2B5EF4-FFF2-40B4-BE49-F238E27FC236}">
                <a16:creationId xmlns:a16="http://schemas.microsoft.com/office/drawing/2014/main" id="{8857EE32-0C4F-4630-871C-044427DDEF3F}"/>
              </a:ext>
            </a:extLst>
          </p:cNvPr>
          <p:cNvPicPr preferRelativeResize="0"/>
          <p:nvPr userDrawn="1"/>
        </p:nvPicPr>
        <p:blipFill>
          <a:blip r:embed="rId15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artisticGlowEdges/>
                    </a14:imgEffect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28559" y="226309"/>
            <a:ext cx="2273559" cy="833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2" descr="KTH Royal Institute of Technology - Wikipedia">
            <a:extLst>
              <a:ext uri="{FF2B5EF4-FFF2-40B4-BE49-F238E27FC236}">
                <a16:creationId xmlns:a16="http://schemas.microsoft.com/office/drawing/2014/main" id="{CF5CAEBB-89E0-4FB9-9C40-9A904B88FCC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4871" y="185738"/>
            <a:ext cx="898919" cy="89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274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pipeflow.org/index.php?title=Main_Page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59;p13">
            <a:extLst>
              <a:ext uri="{FF2B5EF4-FFF2-40B4-BE49-F238E27FC236}">
                <a16:creationId xmlns:a16="http://schemas.microsoft.com/office/drawing/2014/main" id="{FDE6D3F0-9E96-462B-822A-8227CED5178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75571" y="1196975"/>
            <a:ext cx="11563271" cy="21466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800" b="1" i="1" dirty="0">
                <a:solidFill>
                  <a:schemeClr val="bg1">
                    <a:lumMod val="50000"/>
                  </a:schemeClr>
                </a:solidFill>
              </a:rPr>
              <a:t>Pipe10k Kick-Off Meeting</a:t>
            </a:r>
            <a:r>
              <a:rPr lang="en-US" sz="4800" dirty="0"/>
              <a:t> </a:t>
            </a:r>
            <a:endParaRPr lang="es-ES" sz="4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Google Shape;64;p13">
            <a:extLst>
              <a:ext uri="{FF2B5EF4-FFF2-40B4-BE49-F238E27FC236}">
                <a16:creationId xmlns:a16="http://schemas.microsoft.com/office/drawing/2014/main" id="{DDC301C5-EF1D-46B8-BB18-D5137B10601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0640" y="5497138"/>
            <a:ext cx="2256167" cy="779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2" descr="KTH Royal Institute of Technology - Wikipedia">
            <a:extLst>
              <a:ext uri="{FF2B5EF4-FFF2-40B4-BE49-F238E27FC236}">
                <a16:creationId xmlns:a16="http://schemas.microsoft.com/office/drawing/2014/main" id="{CE7F6B57-01DA-4DA8-B69D-CF552D7CA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6940" y="4833853"/>
            <a:ext cx="1784420" cy="1784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060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E7B28-59CC-49E1-A5E4-4BE6F43B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41267-F739-4842-A4CB-C01451C18713}" type="slidenum">
              <a:rPr lang="es-ES" sz="2400" smtClean="0"/>
              <a:t>2</a:t>
            </a:fld>
            <a:endParaRPr lang="es-ES" sz="3200"/>
          </a:p>
        </p:txBody>
      </p:sp>
      <p:sp>
        <p:nvSpPr>
          <p:cNvPr id="8" name="Google Shape;71;p14">
            <a:extLst>
              <a:ext uri="{FF2B5EF4-FFF2-40B4-BE49-F238E27FC236}">
                <a16:creationId xmlns:a16="http://schemas.microsoft.com/office/drawing/2014/main" id="{DF78E5EB-7B59-485E-BF21-D3A26192645E}"/>
              </a:ext>
            </a:extLst>
          </p:cNvPr>
          <p:cNvSpPr txBox="1">
            <a:spLocks/>
          </p:cNvSpPr>
          <p:nvPr/>
        </p:nvSpPr>
        <p:spPr>
          <a:xfrm>
            <a:off x="507643" y="128350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GB" sz="36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People (Europe): </a:t>
            </a:r>
          </a:p>
        </p:txBody>
      </p:sp>
      <p:sp>
        <p:nvSpPr>
          <p:cNvPr id="9" name="Google Shape;72;p14">
            <a:extLst>
              <a:ext uri="{FF2B5EF4-FFF2-40B4-BE49-F238E27FC236}">
                <a16:creationId xmlns:a16="http://schemas.microsoft.com/office/drawing/2014/main" id="{E0DBAFDC-659E-4A9D-9507-19084FFD4B50}"/>
              </a:ext>
            </a:extLst>
          </p:cNvPr>
          <p:cNvSpPr txBox="1">
            <a:spLocks/>
          </p:cNvSpPr>
          <p:nvPr/>
        </p:nvSpPr>
        <p:spPr>
          <a:xfrm>
            <a:off x="-730471" y="1826321"/>
            <a:ext cx="12245882" cy="53429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43100" indent="-457200">
              <a:lnSpc>
                <a:spcPct val="100000"/>
              </a:lnSpc>
              <a:buClr>
                <a:schemeClr val="tx1"/>
              </a:buClr>
            </a:pPr>
            <a:r>
              <a:rPr lang="en-US" sz="2000" dirty="0"/>
              <a:t>Marcos </a:t>
            </a:r>
            <a:r>
              <a:rPr lang="en-US" sz="2000" dirty="0" err="1"/>
              <a:t>Piedrabuena</a:t>
            </a:r>
            <a:r>
              <a:rPr lang="en-US" sz="2000" dirty="0"/>
              <a:t>-Muñoz , </a:t>
            </a:r>
            <a:r>
              <a:rPr lang="en-US" sz="2000" u="sng" dirty="0"/>
              <a:t>SERGIO HOYAS </a:t>
            </a:r>
          </a:p>
          <a:p>
            <a:pPr marL="1485900" indent="0">
              <a:lnSpc>
                <a:spcPct val="100000"/>
              </a:lnSpc>
              <a:buClr>
                <a:schemeClr val="tx1"/>
              </a:buClr>
              <a:buNone/>
            </a:pPr>
            <a:r>
              <a:rPr lang="en-US" sz="2000" dirty="0"/>
              <a:t>	  Universitat Politècnica de València, Spain</a:t>
            </a:r>
          </a:p>
          <a:p>
            <a:pPr marL="1943100" indent="-457200">
              <a:lnSpc>
                <a:spcPct val="100000"/>
              </a:lnSpc>
              <a:buClr>
                <a:schemeClr val="tx1"/>
              </a:buClr>
            </a:pPr>
            <a:r>
              <a:rPr lang="en-US" sz="2000" dirty="0"/>
              <a:t>RICARDO VINUESA</a:t>
            </a:r>
          </a:p>
          <a:p>
            <a:pPr marL="1485900" indent="0">
              <a:lnSpc>
                <a:spcPct val="100000"/>
              </a:lnSpc>
              <a:buClr>
                <a:schemeClr val="tx1"/>
              </a:buClr>
              <a:buNone/>
            </a:pPr>
            <a:r>
              <a:rPr lang="en-US" sz="2000" dirty="0"/>
              <a:t>	  KTH Royal Institute of Technology, Sweden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80D971-2BCC-4382-BFC5-BCBF80E78C7D}"/>
              </a:ext>
            </a:extLst>
          </p:cNvPr>
          <p:cNvSpPr txBox="1"/>
          <p:nvPr/>
        </p:nvSpPr>
        <p:spPr>
          <a:xfrm>
            <a:off x="235670" y="305285"/>
            <a:ext cx="6509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chemeClr val="bg1">
                    <a:lumMod val="50000"/>
                  </a:schemeClr>
                </a:solidFill>
              </a:rPr>
              <a:t>Pipe10k Kick-Off Meeting</a:t>
            </a:r>
            <a:r>
              <a:rPr lang="en-US" sz="2400" dirty="0"/>
              <a:t> </a:t>
            </a:r>
            <a:endParaRPr lang="es-ES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92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68387FC-C83A-49CB-AB2F-EAA813F9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41267-F739-4842-A4CB-C01451C18713}" type="slidenum">
              <a:rPr lang="es-ES" smtClean="0"/>
              <a:t>3</a:t>
            </a:fld>
            <a:endParaRPr lang="es-ES"/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A76F4D41-0B09-4353-9F45-A354A8CF03B0}"/>
              </a:ext>
            </a:extLst>
          </p:cNvPr>
          <p:cNvSpPr txBox="1"/>
          <p:nvPr/>
        </p:nvSpPr>
        <p:spPr>
          <a:xfrm>
            <a:off x="235670" y="305285"/>
            <a:ext cx="6509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chemeClr val="bg1">
                    <a:lumMod val="50000"/>
                  </a:schemeClr>
                </a:solidFill>
              </a:rPr>
              <a:t>Pipe10k Kick-Off Meeting</a:t>
            </a:r>
            <a:r>
              <a:rPr lang="en-US" sz="2400" dirty="0"/>
              <a:t> </a:t>
            </a:r>
            <a:endParaRPr lang="es-ES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Google Shape;71;p14">
            <a:extLst>
              <a:ext uri="{FF2B5EF4-FFF2-40B4-BE49-F238E27FC236}">
                <a16:creationId xmlns:a16="http://schemas.microsoft.com/office/drawing/2014/main" id="{A1318D1F-50DF-474F-9637-D66A303B47A4}"/>
              </a:ext>
            </a:extLst>
          </p:cNvPr>
          <p:cNvSpPr txBox="1">
            <a:spLocks/>
          </p:cNvSpPr>
          <p:nvPr/>
        </p:nvSpPr>
        <p:spPr>
          <a:xfrm>
            <a:off x="507643" y="128350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GB" sz="36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Objective:</a:t>
            </a:r>
          </a:p>
        </p:txBody>
      </p:sp>
      <p:sp>
        <p:nvSpPr>
          <p:cNvPr id="5" name="Google Shape;72;p14">
            <a:extLst>
              <a:ext uri="{FF2B5EF4-FFF2-40B4-BE49-F238E27FC236}">
                <a16:creationId xmlns:a16="http://schemas.microsoft.com/office/drawing/2014/main" id="{E8D2F0A5-456E-4BA5-BD7F-104B08251D86}"/>
              </a:ext>
            </a:extLst>
          </p:cNvPr>
          <p:cNvSpPr txBox="1">
            <a:spLocks/>
          </p:cNvSpPr>
          <p:nvPr/>
        </p:nvSpPr>
        <p:spPr>
          <a:xfrm>
            <a:off x="-730471" y="1826321"/>
            <a:ext cx="12245882" cy="53429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43100" indent="-457200">
              <a:lnSpc>
                <a:spcPct val="100000"/>
              </a:lnSpc>
              <a:buClr>
                <a:schemeClr val="tx1"/>
              </a:buClr>
            </a:pPr>
            <a:r>
              <a:rPr lang="en-US" sz="2000" dirty="0"/>
              <a:t>To run a DNS of a pipe at a friction Reynolds number of 10k</a:t>
            </a:r>
          </a:p>
          <a:p>
            <a:pPr marL="1943100" indent="-457200">
              <a:lnSpc>
                <a:spcPct val="100000"/>
              </a:lnSpc>
              <a:buClr>
                <a:schemeClr val="tx1"/>
              </a:buClr>
            </a:pPr>
            <a:r>
              <a:rPr lang="es-ES" sz="2000" dirty="0"/>
              <a:t>B</a:t>
            </a:r>
            <a:r>
              <a:rPr lang="en-US" sz="2000" dirty="0"/>
              <a:t>ox: </a:t>
            </a:r>
          </a:p>
        </p:txBody>
      </p:sp>
      <p:sp>
        <p:nvSpPr>
          <p:cNvPr id="6" name="Cilindro 5">
            <a:extLst>
              <a:ext uri="{FF2B5EF4-FFF2-40B4-BE49-F238E27FC236}">
                <a16:creationId xmlns:a16="http://schemas.microsoft.com/office/drawing/2014/main" id="{E987C7F3-767C-4DF6-B227-CE2307AF78C1}"/>
              </a:ext>
            </a:extLst>
          </p:cNvPr>
          <p:cNvSpPr/>
          <p:nvPr/>
        </p:nvSpPr>
        <p:spPr>
          <a:xfrm rot="16200000" flipH="1">
            <a:off x="4938187" y="203131"/>
            <a:ext cx="1990731" cy="708409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43D937D8-EB0B-4C40-99E6-844BC11D97B0}"/>
              </a:ext>
            </a:extLst>
          </p:cNvPr>
          <p:cNvCxnSpPr/>
          <p:nvPr/>
        </p:nvCxnSpPr>
        <p:spPr>
          <a:xfrm>
            <a:off x="1326382" y="4220308"/>
            <a:ext cx="1215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B2E5F122-50AA-42C8-94AE-E99C6D594F57}"/>
                  </a:ext>
                </a:extLst>
              </p:cNvPr>
              <p:cNvSpPr txBox="1"/>
              <p:nvPr/>
            </p:nvSpPr>
            <p:spPr>
              <a:xfrm>
                <a:off x="676589" y="3850976"/>
                <a:ext cx="12928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=[0,1]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B2E5F122-50AA-42C8-94AE-E99C6D594F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89" y="3850976"/>
                <a:ext cx="1292887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B8732621-F931-453D-BA3E-60C3B1F0692A}"/>
              </a:ext>
            </a:extLst>
          </p:cNvPr>
          <p:cNvCxnSpPr/>
          <p:nvPr/>
        </p:nvCxnSpPr>
        <p:spPr>
          <a:xfrm>
            <a:off x="2652766" y="3748035"/>
            <a:ext cx="0" cy="9925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Arco 11">
            <a:extLst>
              <a:ext uri="{FF2B5EF4-FFF2-40B4-BE49-F238E27FC236}">
                <a16:creationId xmlns:a16="http://schemas.microsoft.com/office/drawing/2014/main" id="{FE61324B-A309-4BF2-A818-A544AFB4630F}"/>
              </a:ext>
            </a:extLst>
          </p:cNvPr>
          <p:cNvSpPr/>
          <p:nvPr/>
        </p:nvSpPr>
        <p:spPr>
          <a:xfrm>
            <a:off x="2542233" y="3326004"/>
            <a:ext cx="261257" cy="813915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DE5A2BB7-EED8-43D8-99FB-242F0106C626}"/>
              </a:ext>
            </a:extLst>
          </p:cNvPr>
          <p:cNvCxnSpPr>
            <a:cxnSpLocks/>
          </p:cNvCxnSpPr>
          <p:nvPr/>
        </p:nvCxnSpPr>
        <p:spPr>
          <a:xfrm>
            <a:off x="994787" y="3429000"/>
            <a:ext cx="1657979" cy="128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BFC4A44D-F5B2-4D48-BF16-4934B44A369F}"/>
                  </a:ext>
                </a:extLst>
              </p:cNvPr>
              <p:cNvSpPr txBox="1"/>
              <p:nvPr/>
            </p:nvSpPr>
            <p:spPr>
              <a:xfrm>
                <a:off x="422033" y="2988490"/>
                <a:ext cx="12928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b="0" i="0" dirty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=[0,2</m:t>
                      </m:r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BFC4A44D-F5B2-4D48-BF16-4934B44A3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33" y="2988490"/>
                <a:ext cx="1292887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B9C135A0-6EF0-4BDE-8577-2FCD377EBBAD}"/>
                  </a:ext>
                </a:extLst>
              </p:cNvPr>
              <p:cNvSpPr txBox="1"/>
              <p:nvPr/>
            </p:nvSpPr>
            <p:spPr>
              <a:xfrm>
                <a:off x="5375865" y="4888754"/>
                <a:ext cx="1745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a:rPr lang="es-E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⋅2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B9C135A0-6EF0-4BDE-8577-2FCD377EB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865" y="4888754"/>
                <a:ext cx="174592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8099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68387FC-C83A-49CB-AB2F-EAA813F9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41267-F739-4842-A4CB-C01451C18713}" type="slidenum">
              <a:rPr lang="es-ES" smtClean="0"/>
              <a:t>4</a:t>
            </a:fld>
            <a:endParaRPr lang="es-ES" dirty="0"/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A76F4D41-0B09-4353-9F45-A354A8CF03B0}"/>
              </a:ext>
            </a:extLst>
          </p:cNvPr>
          <p:cNvSpPr txBox="1"/>
          <p:nvPr/>
        </p:nvSpPr>
        <p:spPr>
          <a:xfrm>
            <a:off x="235670" y="305285"/>
            <a:ext cx="6509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chemeClr val="bg1">
                    <a:lumMod val="50000"/>
                  </a:schemeClr>
                </a:solidFill>
              </a:rPr>
              <a:t>Pipe10k Kick-Off Meeting</a:t>
            </a:r>
            <a:r>
              <a:rPr lang="en-US" sz="2400" dirty="0"/>
              <a:t> </a:t>
            </a:r>
            <a:endParaRPr lang="es-ES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Google Shape;71;p14">
            <a:extLst>
              <a:ext uri="{FF2B5EF4-FFF2-40B4-BE49-F238E27FC236}">
                <a16:creationId xmlns:a16="http://schemas.microsoft.com/office/drawing/2014/main" id="{A1318D1F-50DF-474F-9637-D66A303B47A4}"/>
              </a:ext>
            </a:extLst>
          </p:cNvPr>
          <p:cNvSpPr txBox="1">
            <a:spLocks/>
          </p:cNvSpPr>
          <p:nvPr/>
        </p:nvSpPr>
        <p:spPr>
          <a:xfrm>
            <a:off x="507643" y="128350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GB" sz="36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Objective:</a:t>
            </a:r>
          </a:p>
        </p:txBody>
      </p:sp>
      <p:sp>
        <p:nvSpPr>
          <p:cNvPr id="5" name="Google Shape;72;p14">
            <a:extLst>
              <a:ext uri="{FF2B5EF4-FFF2-40B4-BE49-F238E27FC236}">
                <a16:creationId xmlns:a16="http://schemas.microsoft.com/office/drawing/2014/main" id="{E8D2F0A5-456E-4BA5-BD7F-104B08251D86}"/>
              </a:ext>
            </a:extLst>
          </p:cNvPr>
          <p:cNvSpPr txBox="1">
            <a:spLocks/>
          </p:cNvSpPr>
          <p:nvPr/>
        </p:nvSpPr>
        <p:spPr>
          <a:xfrm>
            <a:off x="-730471" y="1826321"/>
            <a:ext cx="12245882" cy="53429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43100" indent="-457200">
              <a:lnSpc>
                <a:spcPct val="100000"/>
              </a:lnSpc>
              <a:buClr>
                <a:schemeClr val="tx1"/>
              </a:buClr>
            </a:pPr>
            <a:r>
              <a:rPr lang="es-ES" sz="2000" dirty="0"/>
              <a:t>Box </a:t>
            </a:r>
            <a:r>
              <a:rPr lang="es-ES" sz="2000" dirty="0" err="1"/>
              <a:t>size</a:t>
            </a:r>
            <a:r>
              <a:rPr lang="es-ES" sz="2000" dirty="0"/>
              <a:t>: </a:t>
            </a:r>
            <a:r>
              <a:rPr lang="es-ES" sz="2000" dirty="0" err="1"/>
              <a:t>Based</a:t>
            </a:r>
            <a:r>
              <a:rPr lang="es-ES" sz="2000" dirty="0"/>
              <a:t> </a:t>
            </a:r>
            <a:r>
              <a:rPr lang="es-ES" sz="2000" dirty="0" err="1"/>
              <a:t>on</a:t>
            </a:r>
            <a:r>
              <a:rPr lang="es-ES" sz="2000" dirty="0"/>
              <a:t> Hoyas et al 10k </a:t>
            </a:r>
            <a:r>
              <a:rPr lang="es-ES" sz="2000" dirty="0" err="1"/>
              <a:t>channel</a:t>
            </a:r>
            <a:r>
              <a:rPr lang="es-ES" sz="2000" dirty="0"/>
              <a:t> </a:t>
            </a:r>
            <a:r>
              <a:rPr lang="es-ES" sz="2000" dirty="0" err="1"/>
              <a:t>simulation</a:t>
            </a:r>
            <a:r>
              <a:rPr lang="es-ES" sz="2000" dirty="0"/>
              <a:t> (2022) </a:t>
            </a:r>
            <a:endParaRPr lang="en-US" sz="2000" dirty="0"/>
          </a:p>
        </p:txBody>
      </p:sp>
      <p:sp>
        <p:nvSpPr>
          <p:cNvPr id="6" name="Cilindro 5">
            <a:extLst>
              <a:ext uri="{FF2B5EF4-FFF2-40B4-BE49-F238E27FC236}">
                <a16:creationId xmlns:a16="http://schemas.microsoft.com/office/drawing/2014/main" id="{E987C7F3-767C-4DF6-B227-CE2307AF78C1}"/>
              </a:ext>
            </a:extLst>
          </p:cNvPr>
          <p:cNvSpPr/>
          <p:nvPr/>
        </p:nvSpPr>
        <p:spPr>
          <a:xfrm rot="16200000" flipH="1">
            <a:off x="10588294" y="1434243"/>
            <a:ext cx="718771" cy="9545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B2E5F122-50AA-42C8-94AE-E99C6D594F57}"/>
                  </a:ext>
                </a:extLst>
              </p:cNvPr>
              <p:cNvSpPr txBox="1"/>
              <p:nvPr/>
            </p:nvSpPr>
            <p:spPr>
              <a:xfrm>
                <a:off x="916700" y="3531459"/>
                <a:ext cx="3253365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=2100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B2E5F122-50AA-42C8-94AE-E99C6D594F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700" y="3531459"/>
                <a:ext cx="3253365" cy="391261"/>
              </a:xfrm>
              <a:prstGeom prst="rect">
                <a:avLst/>
              </a:prstGeom>
              <a:blipFill>
                <a:blip r:embed="rId2"/>
                <a:stretch>
                  <a:fillRect t="-7813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BFC4A44D-F5B2-4D48-BF16-4934B44A369F}"/>
                  </a:ext>
                </a:extLst>
              </p:cNvPr>
              <p:cNvSpPr txBox="1"/>
              <p:nvPr/>
            </p:nvSpPr>
            <p:spPr>
              <a:xfrm>
                <a:off x="822919" y="2980633"/>
                <a:ext cx="3739033" cy="374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=[0,2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 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=12288, </m:t>
                    </m:r>
                    <m:sSubSup>
                      <m:sSubSupPr>
                        <m:ctrlPr>
                          <a:rPr lang="es-E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Θ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</m:sup>
                    </m:sSubSup>
                    <m:r>
                      <a:rPr lang="es-E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≈4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BFC4A44D-F5B2-4D48-BF16-4934B44A3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19" y="2980633"/>
                <a:ext cx="3739033" cy="374911"/>
              </a:xfrm>
              <a:prstGeom prst="rect">
                <a:avLst/>
              </a:prstGeom>
              <a:blipFill>
                <a:blip r:embed="rId3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B9C135A0-6EF0-4BDE-8577-2FCD377EBBAD}"/>
                  </a:ext>
                </a:extLst>
              </p:cNvPr>
              <p:cNvSpPr txBox="1"/>
              <p:nvPr/>
            </p:nvSpPr>
            <p:spPr>
              <a:xfrm>
                <a:off x="753623" y="4082763"/>
                <a:ext cx="39978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s-E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s-E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𝛼</m:t>
                    </m:r>
                    <m:r>
                      <a:rPr lang="es-E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⋅6144,</m:t>
                    </m:r>
                    <m:sSubSup>
                      <m:sSubSupPr>
                        <m:ctrlPr>
                          <a:rPr lang="es-E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s-ES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x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</m:sup>
                    </m:sSubSup>
                    <m:r>
                      <a:rPr lang="es-E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≈</m:t>
                    </m:r>
                    <m:r>
                      <a:rPr lang="es-E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8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B9C135A0-6EF0-4BDE-8577-2FCD377EB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23" y="4082763"/>
                <a:ext cx="3997826" cy="369332"/>
              </a:xfrm>
              <a:prstGeom prst="rect">
                <a:avLst/>
              </a:prstGeom>
              <a:blipFill>
                <a:blip r:embed="rId4"/>
                <a:stretch>
                  <a:fillRect t="-1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8F315914-1E9F-466E-9B01-5A888A5651D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4432"/>
          <a:stretch/>
        </p:blipFill>
        <p:spPr>
          <a:xfrm>
            <a:off x="4767943" y="2364852"/>
            <a:ext cx="7159450" cy="2126586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96DF0142-DA2F-40FD-AE5C-7951578D42FE}"/>
              </a:ext>
            </a:extLst>
          </p:cNvPr>
          <p:cNvSpPr/>
          <p:nvPr/>
        </p:nvSpPr>
        <p:spPr>
          <a:xfrm>
            <a:off x="6628358" y="4452095"/>
            <a:ext cx="3964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MTI10"/>
              </a:rPr>
              <a:t>Yao, </a:t>
            </a:r>
            <a:r>
              <a:rPr lang="en-US" dirty="0" err="1">
                <a:latin typeface="CMTI10"/>
              </a:rPr>
              <a:t>Rezaeiravesh</a:t>
            </a:r>
            <a:r>
              <a:rPr lang="en-US" dirty="0">
                <a:latin typeface="CMTI10"/>
              </a:rPr>
              <a:t>, Schlatter and Hussain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9056FAC0-145E-456E-AE05-13CF9001807B}"/>
                  </a:ext>
                </a:extLst>
              </p:cNvPr>
              <p:cNvSpPr/>
              <p:nvPr/>
            </p:nvSpPr>
            <p:spPr>
              <a:xfrm>
                <a:off x="5890125" y="4460362"/>
                <a:ext cx="6352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9056FAC0-145E-456E-AE05-13CF900180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125" y="4460362"/>
                <a:ext cx="63523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80CDA584-4464-4E4F-B9B7-D071F1D910C6}"/>
                  </a:ext>
                </a:extLst>
              </p:cNvPr>
              <p:cNvSpPr txBox="1"/>
              <p:nvPr/>
            </p:nvSpPr>
            <p:spPr>
              <a:xfrm>
                <a:off x="758733" y="5120205"/>
                <a:ext cx="9214574" cy="9452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/>
                  <a:t>Restart File: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=8⋅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⋅8≈</m:t>
                    </m:r>
                    <m:r>
                      <a:rPr lang="es-E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⋅590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𝐺𝐵</m:t>
                    </m:r>
                  </m:oMath>
                </a14:m>
                <a:r>
                  <a:rPr lang="es-ES" dirty="0"/>
                  <a:t> </a:t>
                </a:r>
                <a:r>
                  <a:rPr lang="es-ES" dirty="0">
                    <a:sym typeface="Wingdings" panose="05000000000000000000" pitchFamily="2" charset="2"/>
                  </a:rPr>
                  <a:t> </a:t>
                </a:r>
                <a:r>
                  <a:rPr lang="es-ES" dirty="0" err="1">
                    <a:sym typeface="Wingdings" panose="05000000000000000000" pitchFamily="2" charset="2"/>
                  </a:rPr>
                  <a:t>To</a:t>
                </a:r>
                <a:r>
                  <a:rPr lang="es-ES" dirty="0">
                    <a:sym typeface="Wingdings" panose="05000000000000000000" pitchFamily="2" charset="2"/>
                  </a:rPr>
                  <a:t> store </a:t>
                </a:r>
                <a:r>
                  <a:rPr lang="es-ES" dirty="0" err="1">
                    <a:sym typeface="Wingdings" panose="05000000000000000000" pitchFamily="2" charset="2"/>
                  </a:rPr>
                  <a:t>them</a:t>
                </a:r>
                <a:r>
                  <a:rPr lang="es-ES" dirty="0">
                    <a:sym typeface="Wingdings" panose="05000000000000000000" pitchFamily="2" charset="2"/>
                  </a:rPr>
                  <a:t> </a:t>
                </a:r>
                <a:r>
                  <a:rPr lang="es-ES" dirty="0" err="1">
                    <a:sym typeface="Wingdings" panose="05000000000000000000" pitchFamily="2" charset="2"/>
                  </a:rPr>
                  <a:t>we</a:t>
                </a:r>
                <a:r>
                  <a:rPr lang="es-ES" dirty="0">
                    <a:sym typeface="Wingdings" panose="05000000000000000000" pitchFamily="2" charset="2"/>
                  </a:rPr>
                  <a:t> </a:t>
                </a:r>
                <a:r>
                  <a:rPr lang="es-ES" dirty="0" err="1">
                    <a:sym typeface="Wingdings" panose="05000000000000000000" pitchFamily="2" charset="2"/>
                  </a:rPr>
                  <a:t>have</a:t>
                </a:r>
                <a:r>
                  <a:rPr lang="es-ES" dirty="0">
                    <a:sym typeface="Wingdings" panose="05000000000000000000" pitchFamily="2" charset="2"/>
                  </a:rPr>
                  <a:t> </a:t>
                </a:r>
                <a:r>
                  <a:rPr lang="es-ES" dirty="0" err="1">
                    <a:sym typeface="Wingdings" panose="05000000000000000000" pitchFamily="2" charset="2"/>
                  </a:rPr>
                  <a:t>to</a:t>
                </a:r>
                <a:r>
                  <a:rPr lang="es-ES" dirty="0">
                    <a:sym typeface="Wingdings" panose="05000000000000000000" pitchFamily="2" charset="2"/>
                  </a:rPr>
                  <a:t> </a:t>
                </a:r>
                <a:r>
                  <a:rPr lang="es-ES" dirty="0" err="1">
                    <a:sym typeface="Wingdings" panose="05000000000000000000" pitchFamily="2" charset="2"/>
                  </a:rPr>
                  <a:t>apply</a:t>
                </a:r>
                <a:r>
                  <a:rPr lang="es-ES" dirty="0">
                    <a:sym typeface="Wingdings" panose="05000000000000000000" pitchFamily="2" charset="2"/>
                  </a:rPr>
                  <a:t> a </a:t>
                </a:r>
                <a:r>
                  <a:rPr lang="es-ES" dirty="0" err="1">
                    <a:sym typeface="Wingdings" panose="05000000000000000000" pitchFamily="2" charset="2"/>
                  </a:rPr>
                  <a:t>filter</a:t>
                </a:r>
                <a:r>
                  <a:rPr lang="es-ES" dirty="0">
                    <a:sym typeface="Wingdings" panose="05000000000000000000" pitchFamily="2" charset="2"/>
                  </a:rPr>
                  <a:t>!. </a:t>
                </a:r>
              </a:p>
              <a:p>
                <a:endParaRPr lang="es-ES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s-ES" dirty="0"/>
                  <a:t> </a:t>
                </a:r>
                <a:r>
                  <a:rPr lang="es-ES" dirty="0" err="1"/>
                  <a:t>must</a:t>
                </a:r>
                <a:r>
                  <a:rPr lang="es-ES" dirty="0"/>
                  <a:t> be at </a:t>
                </a:r>
                <a:r>
                  <a:rPr lang="es-ES" dirty="0" err="1"/>
                  <a:t>least</a:t>
                </a:r>
                <a:r>
                  <a:rPr lang="es-ES" dirty="0"/>
                  <a:t> 4! </a:t>
                </a:r>
                <a:endParaRPr lang="en-US" dirty="0"/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80CDA584-4464-4E4F-B9B7-D071F1D91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733" y="5120205"/>
                <a:ext cx="9214574" cy="945259"/>
              </a:xfrm>
              <a:prstGeom prst="rect">
                <a:avLst/>
              </a:prstGeom>
              <a:blipFill>
                <a:blip r:embed="rId7"/>
                <a:stretch>
                  <a:fillRect l="-529" t="-3871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1966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68387FC-C83A-49CB-AB2F-EAA813F9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41267-F739-4842-A4CB-C01451C18713}" type="slidenum">
              <a:rPr lang="es-ES" smtClean="0"/>
              <a:t>5</a:t>
            </a:fld>
            <a:endParaRPr lang="es-ES" dirty="0"/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A76F4D41-0B09-4353-9F45-A354A8CF03B0}"/>
              </a:ext>
            </a:extLst>
          </p:cNvPr>
          <p:cNvSpPr txBox="1"/>
          <p:nvPr/>
        </p:nvSpPr>
        <p:spPr>
          <a:xfrm>
            <a:off x="235670" y="305285"/>
            <a:ext cx="6509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chemeClr val="bg1">
                    <a:lumMod val="50000"/>
                  </a:schemeClr>
                </a:solidFill>
              </a:rPr>
              <a:t>Pipe10k Kick-Off Meeting</a:t>
            </a:r>
            <a:r>
              <a:rPr lang="en-US" sz="2400" dirty="0"/>
              <a:t> </a:t>
            </a:r>
            <a:endParaRPr lang="es-ES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Google Shape;71;p14">
            <a:extLst>
              <a:ext uri="{FF2B5EF4-FFF2-40B4-BE49-F238E27FC236}">
                <a16:creationId xmlns:a16="http://schemas.microsoft.com/office/drawing/2014/main" id="{A1318D1F-50DF-474F-9637-D66A303B47A4}"/>
              </a:ext>
            </a:extLst>
          </p:cNvPr>
          <p:cNvSpPr txBox="1">
            <a:spLocks/>
          </p:cNvSpPr>
          <p:nvPr/>
        </p:nvSpPr>
        <p:spPr>
          <a:xfrm>
            <a:off x="507643" y="128350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GB" sz="36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Code:</a:t>
            </a:r>
          </a:p>
        </p:txBody>
      </p:sp>
      <p:sp>
        <p:nvSpPr>
          <p:cNvPr id="5" name="Google Shape;72;p14">
            <a:extLst>
              <a:ext uri="{FF2B5EF4-FFF2-40B4-BE49-F238E27FC236}">
                <a16:creationId xmlns:a16="http://schemas.microsoft.com/office/drawing/2014/main" id="{E8D2F0A5-456E-4BA5-BD7F-104B08251D86}"/>
              </a:ext>
            </a:extLst>
          </p:cNvPr>
          <p:cNvSpPr txBox="1">
            <a:spLocks/>
          </p:cNvSpPr>
          <p:nvPr/>
        </p:nvSpPr>
        <p:spPr>
          <a:xfrm>
            <a:off x="-730471" y="1826321"/>
            <a:ext cx="12245882" cy="53429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43100" indent="-457200">
              <a:lnSpc>
                <a:spcPct val="100000"/>
              </a:lnSpc>
              <a:buClr>
                <a:schemeClr val="tx1"/>
              </a:buClr>
            </a:pPr>
            <a:r>
              <a:rPr lang="en-US" sz="2000" dirty="0" err="1"/>
              <a:t>OpenPipeFlow</a:t>
            </a:r>
            <a:r>
              <a:rPr lang="en-US" sz="2000" dirty="0"/>
              <a:t>, </a:t>
            </a:r>
            <a:r>
              <a:rPr lang="en-US" sz="2000" dirty="0">
                <a:hlinkClick r:id="rId2"/>
              </a:rPr>
              <a:t>https://openpipeflow.org/index.php?title=Main_Page</a:t>
            </a:r>
            <a:endParaRPr lang="en-US" sz="2000" dirty="0"/>
          </a:p>
          <a:p>
            <a:pPr marL="1943100" indent="-457200">
              <a:lnSpc>
                <a:spcPct val="100000"/>
              </a:lnSpc>
              <a:buClr>
                <a:schemeClr val="tx1"/>
              </a:buClr>
            </a:pPr>
            <a:r>
              <a:rPr lang="en-US" sz="2000" dirty="0"/>
              <a:t>Fortran , MPI + OpenMP + </a:t>
            </a:r>
            <a:r>
              <a:rPr lang="en-US" sz="2000" dirty="0" err="1">
                <a:solidFill>
                  <a:srgbClr val="FF0000"/>
                </a:solidFill>
              </a:rPr>
              <a:t>netcdf</a:t>
            </a:r>
            <a:endParaRPr lang="en-US" sz="2000" dirty="0">
              <a:solidFill>
                <a:srgbClr val="FF0000"/>
              </a:solidFill>
            </a:endParaRPr>
          </a:p>
          <a:p>
            <a:pPr marL="1943100" indent="-457200">
              <a:lnSpc>
                <a:spcPct val="100000"/>
              </a:lnSpc>
              <a:buClr>
                <a:schemeClr val="tx1"/>
              </a:buClr>
            </a:pPr>
            <a:r>
              <a:rPr lang="en-US" sz="2000" dirty="0" err="1"/>
              <a:t>Netcdf</a:t>
            </a:r>
            <a:r>
              <a:rPr lang="en-US" sz="2000" dirty="0"/>
              <a:t> is used for I/O operations. </a:t>
            </a:r>
          </a:p>
          <a:p>
            <a:pPr marL="2400300" lvl="1" indent="-457200">
              <a:lnSpc>
                <a:spcPct val="100000"/>
              </a:lnSpc>
              <a:buClr>
                <a:schemeClr val="tx1"/>
              </a:buClr>
            </a:pPr>
            <a:r>
              <a:rPr lang="en-US" sz="1600" dirty="0"/>
              <a:t>Makes a bit more difficult the portability of the code</a:t>
            </a:r>
          </a:p>
          <a:p>
            <a:pPr marL="2400300" lvl="1" indent="-457200">
              <a:lnSpc>
                <a:spcPct val="100000"/>
              </a:lnSpc>
              <a:buClr>
                <a:schemeClr val="tx1"/>
              </a:buClr>
            </a:pPr>
            <a:r>
              <a:rPr lang="en-US" sz="1600" dirty="0"/>
              <a:t>I/O routines do not work in the range of several thousands processors. </a:t>
            </a:r>
          </a:p>
          <a:p>
            <a:pPr marL="1943100" indent="-457200">
              <a:lnSpc>
                <a:spcPct val="100000"/>
              </a:lnSpc>
              <a:buClr>
                <a:schemeClr val="tx1"/>
              </a:buClr>
            </a:pPr>
            <a:r>
              <a:rPr lang="es-ES" sz="2000" dirty="0"/>
              <a:t>S</a:t>
            </a:r>
            <a:r>
              <a:rPr lang="en-US" sz="2000" dirty="0" err="1"/>
              <a:t>olution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FF0000"/>
                </a:solidFill>
              </a:rPr>
              <a:t>Move I/O routines to HDF5 (doing right now)</a:t>
            </a:r>
          </a:p>
        </p:txBody>
      </p:sp>
    </p:spTree>
    <p:extLst>
      <p:ext uri="{BB962C8B-B14F-4D97-AF65-F5344CB8AC3E}">
        <p14:creationId xmlns:p14="http://schemas.microsoft.com/office/powerpoint/2010/main" val="1270101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68387FC-C83A-49CB-AB2F-EAA813F9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41267-F739-4842-A4CB-C01451C18713}" type="slidenum">
              <a:rPr lang="es-ES" smtClean="0"/>
              <a:t>6</a:t>
            </a:fld>
            <a:endParaRPr lang="es-ES" dirty="0"/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A76F4D41-0B09-4353-9F45-A354A8CF03B0}"/>
              </a:ext>
            </a:extLst>
          </p:cNvPr>
          <p:cNvSpPr txBox="1"/>
          <p:nvPr/>
        </p:nvSpPr>
        <p:spPr>
          <a:xfrm>
            <a:off x="235670" y="305285"/>
            <a:ext cx="6509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chemeClr val="bg1">
                    <a:lumMod val="50000"/>
                  </a:schemeClr>
                </a:solidFill>
              </a:rPr>
              <a:t>Pipe10k Kick-Off Meeting</a:t>
            </a:r>
            <a:r>
              <a:rPr lang="en-US" sz="2400" dirty="0"/>
              <a:t> </a:t>
            </a:r>
            <a:endParaRPr lang="es-ES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Google Shape;71;p14">
            <a:extLst>
              <a:ext uri="{FF2B5EF4-FFF2-40B4-BE49-F238E27FC236}">
                <a16:creationId xmlns:a16="http://schemas.microsoft.com/office/drawing/2014/main" id="{A1318D1F-50DF-474F-9637-D66A303B47A4}"/>
              </a:ext>
            </a:extLst>
          </p:cNvPr>
          <p:cNvSpPr txBox="1">
            <a:spLocks/>
          </p:cNvSpPr>
          <p:nvPr/>
        </p:nvSpPr>
        <p:spPr>
          <a:xfrm>
            <a:off x="507643" y="128350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GB" sz="36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More problems (opportunities)</a:t>
            </a:r>
          </a:p>
        </p:txBody>
      </p:sp>
      <p:sp>
        <p:nvSpPr>
          <p:cNvPr id="5" name="Google Shape;72;p14">
            <a:extLst>
              <a:ext uri="{FF2B5EF4-FFF2-40B4-BE49-F238E27FC236}">
                <a16:creationId xmlns:a16="http://schemas.microsoft.com/office/drawing/2014/main" id="{E8D2F0A5-456E-4BA5-BD7F-104B08251D86}"/>
              </a:ext>
            </a:extLst>
          </p:cNvPr>
          <p:cNvSpPr txBox="1">
            <a:spLocks/>
          </p:cNvSpPr>
          <p:nvPr/>
        </p:nvSpPr>
        <p:spPr>
          <a:xfrm>
            <a:off x="-730471" y="1826321"/>
            <a:ext cx="12245882" cy="29265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43100" indent="-457200">
              <a:lnSpc>
                <a:spcPct val="100000"/>
              </a:lnSpc>
              <a:buClr>
                <a:schemeClr val="tx1"/>
              </a:buClr>
            </a:pPr>
            <a:r>
              <a:rPr lang="en-US" sz="2000" dirty="0"/>
              <a:t>It seems that the </a:t>
            </a:r>
            <a:r>
              <a:rPr lang="en-US" sz="2000" dirty="0" err="1"/>
              <a:t>OpenPipeFlow</a:t>
            </a:r>
            <a:r>
              <a:rPr lang="en-US" sz="2000" dirty="0"/>
              <a:t> does not compute the intensities or any other thing on the fly</a:t>
            </a:r>
          </a:p>
          <a:p>
            <a:pPr marL="1943100" indent="-457200">
              <a:lnSpc>
                <a:spcPct val="100000"/>
              </a:lnSpc>
              <a:buClr>
                <a:schemeClr val="tx1"/>
              </a:buClr>
            </a:pPr>
            <a:r>
              <a:rPr lang="en-US" sz="2000" dirty="0"/>
              <a:t>Right now, statistics are obtained postprocessing the restart files. </a:t>
            </a:r>
          </a:p>
          <a:p>
            <a:pPr marL="2400300" lvl="1" indent="-457200">
              <a:lnSpc>
                <a:spcPct val="100000"/>
              </a:lnSpc>
              <a:buClr>
                <a:schemeClr val="tx1"/>
              </a:buClr>
            </a:pPr>
            <a:r>
              <a:rPr lang="en-US" sz="1600" dirty="0"/>
              <a:t>This is simply impossible in our case</a:t>
            </a:r>
          </a:p>
          <a:p>
            <a:pPr marL="2400300" lvl="1" indent="-457200">
              <a:lnSpc>
                <a:spcPct val="100000"/>
              </a:lnSpc>
              <a:buClr>
                <a:schemeClr val="tx1"/>
              </a:buClr>
            </a:pPr>
            <a:r>
              <a:rPr lang="en-US" sz="1600" dirty="0"/>
              <a:t>Moreover the postprocess routine provided by the developers is a sequential one. </a:t>
            </a:r>
          </a:p>
          <a:p>
            <a:pPr marL="1943100" indent="-457200">
              <a:lnSpc>
                <a:spcPct val="100000"/>
              </a:lnSpc>
              <a:buClr>
                <a:schemeClr val="tx1"/>
              </a:buClr>
            </a:pPr>
            <a:r>
              <a:rPr lang="es-ES" sz="2000" dirty="0"/>
              <a:t>T</a:t>
            </a:r>
            <a:r>
              <a:rPr lang="en-US" sz="2000" dirty="0"/>
              <a:t>hen we have to implement our own routines. </a:t>
            </a:r>
          </a:p>
          <a:p>
            <a:pPr marL="1943100" indent="-457200">
              <a:lnSpc>
                <a:spcPct val="100000"/>
              </a:lnSpc>
              <a:buClr>
                <a:schemeClr val="tx1"/>
              </a:buClr>
            </a:pPr>
            <a:r>
              <a:rPr lang="es-ES" sz="2000" dirty="0" err="1"/>
              <a:t>What</a:t>
            </a:r>
            <a:r>
              <a:rPr lang="es-ES" sz="2000" dirty="0"/>
              <a:t> are </a:t>
            </a:r>
            <a:r>
              <a:rPr lang="es-ES" sz="2000" dirty="0" err="1"/>
              <a:t>you</a:t>
            </a:r>
            <a:r>
              <a:rPr lang="es-ES" sz="2000" dirty="0"/>
              <a:t> </a:t>
            </a:r>
            <a:r>
              <a:rPr lang="es-ES" sz="2000" dirty="0" err="1"/>
              <a:t>interested</a:t>
            </a:r>
            <a:r>
              <a:rPr lang="es-ES" sz="2000" dirty="0"/>
              <a:t> in, </a:t>
            </a:r>
            <a:r>
              <a:rPr lang="es-ES" sz="2000" dirty="0" err="1"/>
              <a:t>apart</a:t>
            </a:r>
            <a:r>
              <a:rPr lang="es-ES" sz="2000" dirty="0"/>
              <a:t> </a:t>
            </a:r>
            <a:r>
              <a:rPr lang="es-ES" sz="2000" dirty="0" err="1"/>
              <a:t>from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classics</a:t>
            </a:r>
            <a:r>
              <a:rPr lang="es-ES" sz="2000" dirty="0"/>
              <a:t>? </a:t>
            </a:r>
          </a:p>
          <a:p>
            <a:pPr marL="1943100" indent="-457200">
              <a:lnSpc>
                <a:spcPct val="100000"/>
              </a:lnSpc>
              <a:buClr>
                <a:schemeClr val="tx1"/>
              </a:buClr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99712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68387FC-C83A-49CB-AB2F-EAA813F9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41267-F739-4842-A4CB-C01451C18713}" type="slidenum">
              <a:rPr lang="es-ES" smtClean="0"/>
              <a:t>7</a:t>
            </a:fld>
            <a:endParaRPr lang="es-ES" dirty="0"/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A76F4D41-0B09-4353-9F45-A354A8CF03B0}"/>
              </a:ext>
            </a:extLst>
          </p:cNvPr>
          <p:cNvSpPr txBox="1"/>
          <p:nvPr/>
        </p:nvSpPr>
        <p:spPr>
          <a:xfrm>
            <a:off x="235670" y="305285"/>
            <a:ext cx="6509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chemeClr val="bg1">
                    <a:lumMod val="50000"/>
                  </a:schemeClr>
                </a:solidFill>
              </a:rPr>
              <a:t>Pipe10k Kick-Off Meeting</a:t>
            </a:r>
            <a:r>
              <a:rPr lang="en-US" sz="2400" dirty="0"/>
              <a:t> </a:t>
            </a:r>
            <a:endParaRPr lang="es-ES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Google Shape;71;p14">
            <a:extLst>
              <a:ext uri="{FF2B5EF4-FFF2-40B4-BE49-F238E27FC236}">
                <a16:creationId xmlns:a16="http://schemas.microsoft.com/office/drawing/2014/main" id="{A1318D1F-50DF-474F-9637-D66A303B47A4}"/>
              </a:ext>
            </a:extLst>
          </p:cNvPr>
          <p:cNvSpPr txBox="1">
            <a:spLocks/>
          </p:cNvSpPr>
          <p:nvPr/>
        </p:nvSpPr>
        <p:spPr>
          <a:xfrm>
            <a:off x="487547" y="102736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GB" sz="28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The code works. Results at 180 (channel at 180)</a:t>
            </a:r>
          </a:p>
        </p:txBody>
      </p:sp>
      <p:sp>
        <p:nvSpPr>
          <p:cNvPr id="5" name="Google Shape;72;p14">
            <a:extLst>
              <a:ext uri="{FF2B5EF4-FFF2-40B4-BE49-F238E27FC236}">
                <a16:creationId xmlns:a16="http://schemas.microsoft.com/office/drawing/2014/main" id="{E8D2F0A5-456E-4BA5-BD7F-104B08251D86}"/>
              </a:ext>
            </a:extLst>
          </p:cNvPr>
          <p:cNvSpPr txBox="1">
            <a:spLocks/>
          </p:cNvSpPr>
          <p:nvPr/>
        </p:nvSpPr>
        <p:spPr>
          <a:xfrm>
            <a:off x="-730471" y="1826321"/>
            <a:ext cx="12245882" cy="29265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43100" indent="-457200">
              <a:lnSpc>
                <a:spcPct val="100000"/>
              </a:lnSpc>
              <a:buClr>
                <a:schemeClr val="tx1"/>
              </a:buClr>
            </a:pPr>
            <a:endParaRPr lang="en-US" sz="2000" dirty="0"/>
          </a:p>
        </p:txBody>
      </p:sp>
      <p:sp>
        <p:nvSpPr>
          <p:cNvPr id="6" name="AutoShape 2" descr="blob:https://web.whatsapp.com/e74966c2-99f4-47b9-a168-40d7f1973ab8">
            <a:extLst>
              <a:ext uri="{FF2B5EF4-FFF2-40B4-BE49-F238E27FC236}">
                <a16:creationId xmlns:a16="http://schemas.microsoft.com/office/drawing/2014/main" id="{CF4FADF9-005F-41CB-84FC-09669C951E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1DF3FDF-5BDC-444B-8C81-86067843E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41" y="1602762"/>
            <a:ext cx="10069917" cy="525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192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68387FC-C83A-49CB-AB2F-EAA813F9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41267-F739-4842-A4CB-C01451C18713}" type="slidenum">
              <a:rPr lang="es-ES" smtClean="0"/>
              <a:t>8</a:t>
            </a:fld>
            <a:endParaRPr lang="es-ES" dirty="0"/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A76F4D41-0B09-4353-9F45-A354A8CF03B0}"/>
              </a:ext>
            </a:extLst>
          </p:cNvPr>
          <p:cNvSpPr txBox="1"/>
          <p:nvPr/>
        </p:nvSpPr>
        <p:spPr>
          <a:xfrm>
            <a:off x="235670" y="305285"/>
            <a:ext cx="6509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chemeClr val="bg1">
                    <a:lumMod val="50000"/>
                  </a:schemeClr>
                </a:solidFill>
              </a:rPr>
              <a:t>Pipe10k Kick-Off Meeting</a:t>
            </a:r>
            <a:r>
              <a:rPr lang="en-US" sz="2400" dirty="0"/>
              <a:t> </a:t>
            </a:r>
            <a:endParaRPr lang="es-ES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Google Shape;71;p14">
            <a:extLst>
              <a:ext uri="{FF2B5EF4-FFF2-40B4-BE49-F238E27FC236}">
                <a16:creationId xmlns:a16="http://schemas.microsoft.com/office/drawing/2014/main" id="{A1318D1F-50DF-474F-9637-D66A303B47A4}"/>
              </a:ext>
            </a:extLst>
          </p:cNvPr>
          <p:cNvSpPr txBox="1">
            <a:spLocks/>
          </p:cNvSpPr>
          <p:nvPr/>
        </p:nvSpPr>
        <p:spPr>
          <a:xfrm>
            <a:off x="487546" y="1027363"/>
            <a:ext cx="1086625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GB" sz="36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The code works. Results at 550, DNS from KTH </a:t>
            </a:r>
          </a:p>
        </p:txBody>
      </p:sp>
      <p:sp>
        <p:nvSpPr>
          <p:cNvPr id="5" name="Google Shape;72;p14">
            <a:extLst>
              <a:ext uri="{FF2B5EF4-FFF2-40B4-BE49-F238E27FC236}">
                <a16:creationId xmlns:a16="http://schemas.microsoft.com/office/drawing/2014/main" id="{E8D2F0A5-456E-4BA5-BD7F-104B08251D86}"/>
              </a:ext>
            </a:extLst>
          </p:cNvPr>
          <p:cNvSpPr txBox="1">
            <a:spLocks/>
          </p:cNvSpPr>
          <p:nvPr/>
        </p:nvSpPr>
        <p:spPr>
          <a:xfrm>
            <a:off x="-730471" y="1826321"/>
            <a:ext cx="12245882" cy="29265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43100" indent="-457200">
              <a:lnSpc>
                <a:spcPct val="100000"/>
              </a:lnSpc>
              <a:buClr>
                <a:schemeClr val="tx1"/>
              </a:buClr>
            </a:pPr>
            <a:endParaRPr lang="en-US" sz="2000" dirty="0"/>
          </a:p>
        </p:txBody>
      </p:sp>
      <p:sp>
        <p:nvSpPr>
          <p:cNvPr id="6" name="AutoShape 2" descr="blob:https://web.whatsapp.com/e74966c2-99f4-47b9-a168-40d7f1973ab8">
            <a:extLst>
              <a:ext uri="{FF2B5EF4-FFF2-40B4-BE49-F238E27FC236}">
                <a16:creationId xmlns:a16="http://schemas.microsoft.com/office/drawing/2014/main" id="{CF4FADF9-005F-41CB-84FC-09669C951E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5D7CA4E-DE1D-4FD8-A30B-A7C6C3319E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063"/>
            <a:ext cx="9453824" cy="485099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3D440D7B-DC67-48A5-9E3B-010EB2D7A880}"/>
              </a:ext>
            </a:extLst>
          </p:cNvPr>
          <p:cNvSpPr txBox="1"/>
          <p:nvPr/>
        </p:nvSpPr>
        <p:spPr>
          <a:xfrm>
            <a:off x="9237784" y="2967335"/>
            <a:ext cx="1818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Small </a:t>
            </a:r>
            <a:r>
              <a:rPr lang="es-ES" dirty="0" err="1"/>
              <a:t>errors</a:t>
            </a:r>
            <a:r>
              <a:rPr lang="es-ES" dirty="0"/>
              <a:t> </a:t>
            </a:r>
            <a:r>
              <a:rPr lang="es-ES" dirty="0" err="1"/>
              <a:t>due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coarse</a:t>
            </a:r>
            <a:r>
              <a:rPr lang="es-ES" dirty="0"/>
              <a:t> </a:t>
            </a:r>
            <a:r>
              <a:rPr lang="es-ES" dirty="0" err="1"/>
              <a:t>mesh</a:t>
            </a:r>
            <a:r>
              <a:rPr lang="es-ES" dirty="0"/>
              <a:t> </a:t>
            </a:r>
            <a:r>
              <a:rPr lang="es-ES" dirty="0" err="1"/>
              <a:t>used</a:t>
            </a:r>
            <a:r>
              <a:rPr lang="es-ES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34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7AEAA1-3F77-4387-F8CC-28B4ADDFF7CC}"/>
              </a:ext>
            </a:extLst>
          </p:cNvPr>
          <p:cNvSpPr/>
          <p:nvPr/>
        </p:nvSpPr>
        <p:spPr>
          <a:xfrm>
            <a:off x="0" y="-19522"/>
            <a:ext cx="12192000" cy="68775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Google Shape;59;p13">
            <a:extLst>
              <a:ext uri="{FF2B5EF4-FFF2-40B4-BE49-F238E27FC236}">
                <a16:creationId xmlns:a16="http://schemas.microsoft.com/office/drawing/2014/main" id="{FDE6D3F0-9E96-462B-822A-8227CED5178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312629" y="-487305"/>
            <a:ext cx="7179769" cy="21466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for your attention!. Questions? </a:t>
            </a:r>
            <a:endParaRPr sz="30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6E6963-1C0B-F6C8-0AAD-A63B5D242C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580" y="2034327"/>
            <a:ext cx="3220177" cy="3220177"/>
          </a:xfrm>
          <a:prstGeom prst="rect">
            <a:avLst/>
          </a:prstGeom>
        </p:spPr>
      </p:pic>
      <p:sp>
        <p:nvSpPr>
          <p:cNvPr id="3" name="CuadroTexto 1">
            <a:extLst>
              <a:ext uri="{FF2B5EF4-FFF2-40B4-BE49-F238E27FC236}">
                <a16:creationId xmlns:a16="http://schemas.microsoft.com/office/drawing/2014/main" id="{34F903CB-269F-2536-2859-8ACC1FDB2432}"/>
              </a:ext>
            </a:extLst>
          </p:cNvPr>
          <p:cNvSpPr txBox="1"/>
          <p:nvPr/>
        </p:nvSpPr>
        <p:spPr>
          <a:xfrm>
            <a:off x="7747819" y="5282694"/>
            <a:ext cx="2745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SH: serhocal@mot.upv.es</a:t>
            </a:r>
          </a:p>
          <a:p>
            <a:r>
              <a:rPr lang="es-ES" b="1" dirty="0">
                <a:solidFill>
                  <a:schemeClr val="bg1"/>
                </a:solidFill>
              </a:rPr>
              <a:t>RV: </a:t>
            </a:r>
            <a:r>
              <a:rPr lang="es-ES" b="1" dirty="0" err="1">
                <a:solidFill>
                  <a:schemeClr val="bg1"/>
                </a:solidFill>
              </a:rPr>
              <a:t>rvinuesa@mech.kth.se</a:t>
            </a:r>
            <a:endParaRPr lang="es-E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104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9552F961E22F44C903F057F4842BE29" ma:contentTypeVersion="2" ma:contentTypeDescription="Crear nuevo documento." ma:contentTypeScope="" ma:versionID="ee6c013d8e279f00921a06e4162f92a2">
  <xsd:schema xmlns:xsd="http://www.w3.org/2001/XMLSchema" xmlns:xs="http://www.w3.org/2001/XMLSchema" xmlns:p="http://schemas.microsoft.com/office/2006/metadata/properties" xmlns:ns2="5b1c8735-bedc-46f9-9e8a-c8d9f0e6b1b6" targetNamespace="http://schemas.microsoft.com/office/2006/metadata/properties" ma:root="true" ma:fieldsID="e304cc4ac4748c24486cbdf3adffdb8e" ns2:_="">
    <xsd:import namespace="5b1c8735-bedc-46f9-9e8a-c8d9f0e6b1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1c8735-bedc-46f9-9e8a-c8d9f0e6b1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CE5B06D-B78A-464C-AA46-582356328E93}">
  <ds:schemaRefs>
    <ds:schemaRef ds:uri="5b1c8735-bedc-46f9-9e8a-c8d9f0e6b1b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53531C6-0C53-4AE1-8535-7378971942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8BF100E-5204-4F1B-AD2B-6B8E7625D6AE}">
  <ds:schemaRefs>
    <ds:schemaRef ds:uri="http://www.w3.org/XML/1998/namespace"/>
    <ds:schemaRef ds:uri="http://purl.org/dc/terms/"/>
    <ds:schemaRef ds:uri="http://schemas.microsoft.com/office/2006/documentManagement/types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5b1c8735-bedc-46f9-9e8a-c8d9f0e6b1b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3763</TotalTime>
  <Words>616</Words>
  <Application>Microsoft Office PowerPoint</Application>
  <PresentationFormat>Panorámica</PresentationFormat>
  <Paragraphs>67</Paragraphs>
  <Slides>9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CMTI10</vt:lpstr>
      <vt:lpstr>Times New Roman</vt:lpstr>
      <vt:lpstr>Wingdings</vt:lpstr>
      <vt:lpstr>Office Theme</vt:lpstr>
      <vt:lpstr>Pipe10k Kick-Off Meeting 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Thank you for your attention!. 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“ROLLS ROYCE MERLIN V12”</dc:title>
  <dc:creator>ALEJANDRO SANCHEZ RONCERO</dc:creator>
  <cp:lastModifiedBy>Sergio Hoyas Calvo</cp:lastModifiedBy>
  <cp:revision>114</cp:revision>
  <dcterms:created xsi:type="dcterms:W3CDTF">2020-12-12T14:13:54Z</dcterms:created>
  <dcterms:modified xsi:type="dcterms:W3CDTF">2022-11-19T14:34:14Z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0x01010059552F961E22F44C903F057F4842BE29</vt:lpwstr>
  </property>
</Properties>
</file>