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 id="268" r:id="rId11"/>
    <p:sldId id="269"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34C5E-9A8F-4ADD-AB77-35F2F7623E3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9847F79-6DBF-4653-8797-58785EC36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7F9B60B-D880-4BB7-8C4A-63BE0B1D055F}"/>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1E33EF54-E741-407E-B495-3ED087D78A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D4D158-8066-4737-A454-2870DF3762F1}"/>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87662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6ECEA-7FD5-494C-A18B-EB585C51DA4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2B7CB92-FF84-4273-AF4A-FAC6C87514C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5E0FBF-90A5-4ACC-B033-2D0281925B52}"/>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CDCC7FEF-44AF-43DC-A48D-97E1C6D6B6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89DCE1-6944-4537-8EE7-06FEBF8439BB}"/>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86418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330F93-34F7-46EE-BD97-CB23E77EEF2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CE83667-4271-4C74-919B-5D40096810B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EF6ECB-AC58-4DF5-B116-0392935D5F92}"/>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4DDA983B-AECC-4E41-90CB-87D8025BDD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FF5E11-334E-49F7-8614-24E1D3030B9F}"/>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98428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5EF8E-82AC-4E18-9526-C983AD7BB40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A1E3C1F-EB83-48B6-900E-B8B71AEE108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72FF07-CD43-402D-AA6E-F5245936FBB5}"/>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1FD4E958-F0C3-4509-A7A5-67A966CD7C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99E526-6F7E-4144-A0C8-887C34C3E9A0}"/>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218129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A683D-CE46-4217-8770-072F73E1138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469D422-E024-4E4C-9A0B-029E4D588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829CBDA-5328-4D58-93C1-A50A70F58052}"/>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C8DFFC05-1857-4ABD-9FE6-012DA1D2C0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D024365-2397-43E3-B747-AAFD35217446}"/>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41333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12187-0F46-4404-A7AB-0171CA22A9C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9F27FB5-2B8F-453B-BDE7-C73C048A4AA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6E7795E-3B75-46EC-9BA8-89C694DE0CD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C7D2184-E7BB-4B7A-A7CE-AC1015478194}"/>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6" name="Espaço Reservado para Rodapé 5">
            <a:extLst>
              <a:ext uri="{FF2B5EF4-FFF2-40B4-BE49-F238E27FC236}">
                <a16:creationId xmlns:a16="http://schemas.microsoft.com/office/drawing/2014/main" id="{842609B1-C9FC-4473-ACEB-9E92595B49D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C1BD618-F0D8-4DA6-BE68-C2DF21085545}"/>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393781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A6B65-7D85-49A3-BCE8-76BEC209FD9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C55E724-9C53-4C7F-A508-BF2D08088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D305036-C604-407E-974F-855625B1204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2244E76-08D3-40D3-800B-5225EF569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996CA4C-DCDE-4633-B78F-9E7C28F95AE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B424AE6-D988-410D-8D24-BCE27B11BDAC}"/>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8" name="Espaço Reservado para Rodapé 7">
            <a:extLst>
              <a:ext uri="{FF2B5EF4-FFF2-40B4-BE49-F238E27FC236}">
                <a16:creationId xmlns:a16="http://schemas.microsoft.com/office/drawing/2014/main" id="{6977F109-6A7C-49E8-BC6B-E07A8A5B7E3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E83F8BD-9E36-45E2-A8E3-A16144A7EE05}"/>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45605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25899-C2C7-4728-BD24-51F30E2A4FC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3B6C29-193C-4C57-9D16-320B3A93AEE4}"/>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4" name="Espaço Reservado para Rodapé 3">
            <a:extLst>
              <a:ext uri="{FF2B5EF4-FFF2-40B4-BE49-F238E27FC236}">
                <a16:creationId xmlns:a16="http://schemas.microsoft.com/office/drawing/2014/main" id="{9D8E6D84-A19B-4822-AAF3-FC8F81863F9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CDD51D1-626F-4F85-B4D7-F8FA97F00241}"/>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202097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E212F9F-A977-4810-9E4A-80342841077A}"/>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3" name="Espaço Reservado para Rodapé 2">
            <a:extLst>
              <a:ext uri="{FF2B5EF4-FFF2-40B4-BE49-F238E27FC236}">
                <a16:creationId xmlns:a16="http://schemas.microsoft.com/office/drawing/2014/main" id="{6CD7B70C-F4F9-49D9-81F9-88B4C85B02B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CD32A74-D731-4029-B5D7-64293A808C19}"/>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8320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E871C-FEAE-4053-9B20-2EF4BE9CEBF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F5EAF9F-F6D3-4AF9-890D-891CD13B8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3D98D9B-C144-488F-AD7C-35E53AD65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0F4C310-7894-400B-874A-D41C19461D29}"/>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6" name="Espaço Reservado para Rodapé 5">
            <a:extLst>
              <a:ext uri="{FF2B5EF4-FFF2-40B4-BE49-F238E27FC236}">
                <a16:creationId xmlns:a16="http://schemas.microsoft.com/office/drawing/2014/main" id="{43F4B178-0EE4-4F50-874B-0C9D24B3ED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06EEFD-0538-49EC-9C16-6C515CF8693C}"/>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256541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7DEF4-7F7E-4ABF-B1F1-4F7C7AEBFA0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88BEFB4-F8FA-470E-8A71-8AB969791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E90B5E4-7E40-46CC-8420-60AE202BE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66CFC15-B619-4FE8-BF0B-62D6A9E72A13}"/>
              </a:ext>
            </a:extLst>
          </p:cNvPr>
          <p:cNvSpPr>
            <a:spLocks noGrp="1"/>
          </p:cNvSpPr>
          <p:nvPr>
            <p:ph type="dt" sz="half" idx="10"/>
          </p:nvPr>
        </p:nvSpPr>
        <p:spPr/>
        <p:txBody>
          <a:bodyPr/>
          <a:lstStyle/>
          <a:p>
            <a:fld id="{B51E7009-81E1-4CC1-9727-5FDDEAC86B46}" type="datetimeFigureOut">
              <a:rPr lang="pt-BR" smtClean="0"/>
              <a:t>02/12/2024</a:t>
            </a:fld>
            <a:endParaRPr lang="pt-BR"/>
          </a:p>
        </p:txBody>
      </p:sp>
      <p:sp>
        <p:nvSpPr>
          <p:cNvPr id="6" name="Espaço Reservado para Rodapé 5">
            <a:extLst>
              <a:ext uri="{FF2B5EF4-FFF2-40B4-BE49-F238E27FC236}">
                <a16:creationId xmlns:a16="http://schemas.microsoft.com/office/drawing/2014/main" id="{D7077EB3-C367-46E0-A97C-19696F4F257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27202E7-EF49-46D6-8D8C-4C3163289FD0}"/>
              </a:ext>
            </a:extLst>
          </p:cNvPr>
          <p:cNvSpPr>
            <a:spLocks noGrp="1"/>
          </p:cNvSpPr>
          <p:nvPr>
            <p:ph type="sldNum" sz="quarter" idx="12"/>
          </p:nvPr>
        </p:nvSpPr>
        <p:spPr/>
        <p:txBody>
          <a:bodyPr/>
          <a:lstStyle/>
          <a:p>
            <a:fld id="{C807E2DF-6FDC-48C7-A5F2-4CC73C15B315}" type="slidenum">
              <a:rPr lang="pt-BR" smtClean="0"/>
              <a:t>‹nº›</a:t>
            </a:fld>
            <a:endParaRPr lang="pt-BR"/>
          </a:p>
        </p:txBody>
      </p:sp>
    </p:spTree>
    <p:extLst>
      <p:ext uri="{BB962C8B-B14F-4D97-AF65-F5344CB8AC3E}">
        <p14:creationId xmlns:p14="http://schemas.microsoft.com/office/powerpoint/2010/main" val="17273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CEE99A3-C287-47CF-A22C-5EF9C05688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4907E2D-B870-447A-9E1A-16D3C68CC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5B9B01-4D69-4AB6-8D4D-2FDA7DEF9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7009-81E1-4CC1-9727-5FDDEAC86B46}" type="datetimeFigureOut">
              <a:rPr lang="pt-BR" smtClean="0"/>
              <a:t>02/12/2024</a:t>
            </a:fld>
            <a:endParaRPr lang="pt-BR"/>
          </a:p>
        </p:txBody>
      </p:sp>
      <p:sp>
        <p:nvSpPr>
          <p:cNvPr id="5" name="Espaço Reservado para Rodapé 4">
            <a:extLst>
              <a:ext uri="{FF2B5EF4-FFF2-40B4-BE49-F238E27FC236}">
                <a16:creationId xmlns:a16="http://schemas.microsoft.com/office/drawing/2014/main" id="{F3CCA9D7-99DA-4BE9-8906-DC9859C9B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8C68E6E-A4C2-48B6-86AB-AD67D9270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7E2DF-6FDC-48C7-A5F2-4CC73C15B315}" type="slidenum">
              <a:rPr lang="pt-BR" smtClean="0"/>
              <a:t>‹nº›</a:t>
            </a:fld>
            <a:endParaRPr lang="pt-BR"/>
          </a:p>
        </p:txBody>
      </p:sp>
    </p:spTree>
    <p:extLst>
      <p:ext uri="{BB962C8B-B14F-4D97-AF65-F5344CB8AC3E}">
        <p14:creationId xmlns:p14="http://schemas.microsoft.com/office/powerpoint/2010/main" val="363507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92DFC-4068-4AC1-B1F5-82DFCBC9DF61}"/>
              </a:ext>
            </a:extLst>
          </p:cNvPr>
          <p:cNvSpPr>
            <a:spLocks noGrp="1"/>
          </p:cNvSpPr>
          <p:nvPr>
            <p:ph type="ctrTitle"/>
          </p:nvPr>
        </p:nvSpPr>
        <p:spPr/>
        <p:txBody>
          <a:bodyPr/>
          <a:lstStyle/>
          <a:p>
            <a:r>
              <a:rPr lang="pt-BR" sz="3400" b="1" dirty="0">
                <a:solidFill>
                  <a:srgbClr val="8A0638"/>
                </a:solidFill>
                <a:latin typeface="+mn-lt"/>
              </a:rPr>
              <a:t>Concurso Cultural</a:t>
            </a:r>
          </a:p>
        </p:txBody>
      </p:sp>
      <p:sp>
        <p:nvSpPr>
          <p:cNvPr id="3" name="Subtítulo 2">
            <a:extLst>
              <a:ext uri="{FF2B5EF4-FFF2-40B4-BE49-F238E27FC236}">
                <a16:creationId xmlns:a16="http://schemas.microsoft.com/office/drawing/2014/main" id="{C22D6795-D732-494C-B158-7BE143290E20}"/>
              </a:ext>
            </a:extLst>
          </p:cNvPr>
          <p:cNvSpPr>
            <a:spLocks noGrp="1"/>
          </p:cNvSpPr>
          <p:nvPr>
            <p:ph type="subTitle" idx="1"/>
          </p:nvPr>
        </p:nvSpPr>
        <p:spPr/>
        <p:txBody>
          <a:bodyPr/>
          <a:lstStyle/>
          <a:p>
            <a:pPr algn="l"/>
            <a:r>
              <a:rPr lang="pt-BR" sz="3600" b="1" dirty="0">
                <a:solidFill>
                  <a:srgbClr val="515151"/>
                </a:solidFill>
                <a:ea typeface="+mj-ea"/>
                <a:cs typeface="+mj-cs"/>
              </a:rPr>
              <a:t>Nome: Marcos Daniel Santana</a:t>
            </a:r>
          </a:p>
        </p:txBody>
      </p:sp>
    </p:spTree>
    <p:extLst>
      <p:ext uri="{BB962C8B-B14F-4D97-AF65-F5344CB8AC3E}">
        <p14:creationId xmlns:p14="http://schemas.microsoft.com/office/powerpoint/2010/main" val="103254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ABDDD-87CF-8C71-F0E6-4BB39B86C1DD}"/>
              </a:ext>
            </a:extLst>
          </p:cNvPr>
          <p:cNvSpPr>
            <a:spLocks noGrp="1"/>
          </p:cNvSpPr>
          <p:nvPr>
            <p:ph type="title"/>
          </p:nvPr>
        </p:nvSpPr>
        <p:spPr>
          <a:xfrm>
            <a:off x="838200" y="365125"/>
            <a:ext cx="10515600" cy="690943"/>
          </a:xfrm>
        </p:spPr>
        <p:txBody>
          <a:bodyPr>
            <a:normAutofit/>
          </a:bodyPr>
          <a:lstStyle/>
          <a:p>
            <a:pPr algn="ctr"/>
            <a:r>
              <a:rPr lang="pt-BR" sz="3200" kern="100" dirty="0">
                <a:effectLst/>
                <a:latin typeface="Calibri" panose="020F0502020204030204" pitchFamily="34" charset="0"/>
                <a:ea typeface="Calibri" panose="020F0502020204030204" pitchFamily="34" charset="0"/>
                <a:cs typeface="Times New Roman" panose="02020603050405020304" pitchFamily="18" charset="0"/>
              </a:rPr>
              <a:t>Reflexões para o futuro:</a:t>
            </a:r>
            <a:endParaRPr lang="pt-BR" sz="6600" dirty="0"/>
          </a:p>
        </p:txBody>
      </p:sp>
      <p:sp>
        <p:nvSpPr>
          <p:cNvPr id="3" name="Espaço Reservado para Conteúdo 2">
            <a:extLst>
              <a:ext uri="{FF2B5EF4-FFF2-40B4-BE49-F238E27FC236}">
                <a16:creationId xmlns:a16="http://schemas.microsoft.com/office/drawing/2014/main" id="{9B187DBF-B3B9-4796-D472-251AD690B2E3}"/>
              </a:ext>
            </a:extLst>
          </p:cNvPr>
          <p:cNvSpPr>
            <a:spLocks noGrp="1"/>
          </p:cNvSpPr>
          <p:nvPr>
            <p:ph idx="1"/>
          </p:nvPr>
        </p:nvSpPr>
        <p:spPr>
          <a:xfrm>
            <a:off x="540913" y="1146220"/>
            <a:ext cx="11050073" cy="5460642"/>
          </a:xfrm>
        </p:spPr>
        <p:txBody>
          <a:bodyPr>
            <a:normAutofit fontScale="92500" lnSpcReduction="20000"/>
          </a:bodyPr>
          <a:lstStyle/>
          <a:p>
            <a:pPr marL="342900" lvl="0" indent="-342900">
              <a:lnSpc>
                <a:spcPct val="107000"/>
              </a:lnSpc>
              <a:spcAft>
                <a:spcPts val="800"/>
              </a:spcAft>
              <a:buFont typeface="+mj-lt"/>
              <a:buAutoNum type="arabicPeriod"/>
              <a:tabLst>
                <a:tab pos="457200" algn="l"/>
              </a:tabLst>
            </a:pPr>
            <a:r>
              <a:rPr lang="pt-BR" sz="1600" b="1" kern="100" dirty="0">
                <a:effectLst/>
                <a:latin typeface="Calibri" panose="020F0502020204030204" pitchFamily="34" charset="0"/>
                <a:ea typeface="Calibri" panose="020F0502020204030204" pitchFamily="34" charset="0"/>
                <a:cs typeface="Times New Roman" panose="02020603050405020304" pitchFamily="18" charset="0"/>
              </a:rPr>
              <a:t>Qual é sua relação com o sagrado?</a:t>
            </a:r>
            <a:r>
              <a:rPr lang="pt-BR" sz="1600" kern="100" dirty="0">
                <a:effectLst/>
                <a:latin typeface="Calibri" panose="020F0502020204030204" pitchFamily="34" charset="0"/>
                <a:ea typeface="Calibri" panose="020F0502020204030204" pitchFamily="34" charset="0"/>
                <a:cs typeface="Times New Roman" panose="02020603050405020304" pitchFamily="18" charset="0"/>
              </a:rPr>
              <a:t> Minha relação com o sagrado hoje é de reverência e busca constante por melhorar o mundo através dos meus atos. Acredito que o sagrado está presente não só nas práticas religiosas, mas em todos os momentos de conexão genuína com a vida e com a natureza. O sagrado é a essência da criação, e vejo essa relação como um aprendizado contínuo, que jamais saberemos a verdade sobre o criador de tudo isso, mas que devemos fazer o bem para receber o bem, que é mantido em equilíbrio através desse criador.</a:t>
            </a:r>
          </a:p>
          <a:p>
            <a:pPr marL="342900" lvl="0" indent="-342900">
              <a:lnSpc>
                <a:spcPct val="107000"/>
              </a:lnSpc>
              <a:spcAft>
                <a:spcPts val="800"/>
              </a:spcAft>
              <a:buFont typeface="+mj-lt"/>
              <a:buAutoNum type="arabicPeriod"/>
              <a:tabLst>
                <a:tab pos="457200" algn="l"/>
              </a:tabLst>
            </a:pPr>
            <a:r>
              <a:rPr lang="pt-BR" sz="1600" b="1" kern="100" dirty="0">
                <a:effectLst/>
                <a:latin typeface="Calibri" panose="020F0502020204030204" pitchFamily="34" charset="0"/>
                <a:ea typeface="Calibri" panose="020F0502020204030204" pitchFamily="34" charset="0"/>
                <a:cs typeface="Times New Roman" panose="02020603050405020304" pitchFamily="18" charset="0"/>
              </a:rPr>
              <a:t>Qual é sua relação com a ciência, a fé e a tecnologia?</a:t>
            </a:r>
            <a:r>
              <a:rPr lang="pt-BR" sz="1600" kern="100" dirty="0">
                <a:effectLst/>
                <a:latin typeface="Calibri" panose="020F0502020204030204" pitchFamily="34" charset="0"/>
                <a:ea typeface="Calibri" panose="020F0502020204030204" pitchFamily="34" charset="0"/>
                <a:cs typeface="Times New Roman" panose="02020603050405020304" pitchFamily="18" charset="0"/>
              </a:rPr>
              <a:t> Acredito que ciência, fé e tecnologia não são contraditórios, mas podem coexistir e se complementar. A ciência oferece explicações sobre o mundo físico e nos ajuda a encontrar soluções práticas para os problemas da humanidade. A fé me proporciona esperança, propósito e uma visão mais ampla doque está além nas nossas vistas. A tecnologia, se bem usada, pode ser uma ferramenta poderosa para resolver questões globais, mas deve ser guiada pela ética e pela responsabilidade.</a:t>
            </a:r>
          </a:p>
          <a:p>
            <a:pPr marL="342900" lvl="0" indent="-342900">
              <a:lnSpc>
                <a:spcPct val="107000"/>
              </a:lnSpc>
              <a:spcAft>
                <a:spcPts val="800"/>
              </a:spcAft>
              <a:buFont typeface="+mj-lt"/>
              <a:buAutoNum type="arabicPeriod"/>
              <a:tabLst>
                <a:tab pos="457200" algn="l"/>
              </a:tabLst>
            </a:pPr>
            <a:r>
              <a:rPr lang="pt-BR" sz="1600" b="1" kern="100" dirty="0">
                <a:effectLst/>
                <a:latin typeface="Calibri" panose="020F0502020204030204" pitchFamily="34" charset="0"/>
                <a:ea typeface="Calibri" panose="020F0502020204030204" pitchFamily="34" charset="0"/>
                <a:cs typeface="Times New Roman" panose="02020603050405020304" pitchFamily="18" charset="0"/>
              </a:rPr>
              <a:t>Como a religião pode tornar o mundo melhor?</a:t>
            </a:r>
            <a:r>
              <a:rPr lang="pt-BR" sz="1600" kern="100" dirty="0">
                <a:effectLst/>
                <a:latin typeface="Calibri" panose="020F0502020204030204" pitchFamily="34" charset="0"/>
                <a:ea typeface="Calibri" panose="020F0502020204030204" pitchFamily="34" charset="0"/>
                <a:cs typeface="Times New Roman" panose="02020603050405020304" pitchFamily="18" charset="0"/>
              </a:rPr>
              <a:t> A religião, em sua essência, pode ser uma força transformadora, ensinando valores de amor, compaixão, perdão,  justiça e respeito. Se as religiões se abrirem para o diálogo inter-religioso e adotarem uma postura mais inclusiva, poderão criar pontes de paz e colaborar para a construção de uma sociedade mais harmoniosa.</a:t>
            </a:r>
          </a:p>
          <a:p>
            <a:pPr marL="342900" lvl="0" indent="-342900">
              <a:lnSpc>
                <a:spcPct val="107000"/>
              </a:lnSpc>
              <a:spcAft>
                <a:spcPts val="800"/>
              </a:spcAft>
              <a:buFont typeface="+mj-lt"/>
              <a:buAutoNum type="arabicPeriod"/>
              <a:tabLst>
                <a:tab pos="457200" algn="l"/>
              </a:tabLst>
            </a:pPr>
            <a:r>
              <a:rPr lang="pt-BR" sz="1600" b="1" kern="100" dirty="0">
                <a:effectLst/>
                <a:latin typeface="Calibri" panose="020F0502020204030204" pitchFamily="34" charset="0"/>
                <a:ea typeface="Calibri" panose="020F0502020204030204" pitchFamily="34" charset="0"/>
                <a:cs typeface="Times New Roman" panose="02020603050405020304" pitchFamily="18" charset="0"/>
              </a:rPr>
              <a:t>Como você imagina sua vida após o término da faculdade e já estabelecido em sua profissão?</a:t>
            </a:r>
            <a:r>
              <a:rPr lang="pt-BR" sz="1600" kern="100" dirty="0">
                <a:effectLst/>
                <a:latin typeface="Calibri" panose="020F0502020204030204" pitchFamily="34" charset="0"/>
                <a:ea typeface="Calibri" panose="020F0502020204030204" pitchFamily="34" charset="0"/>
                <a:cs typeface="Times New Roman" panose="02020603050405020304" pitchFamily="18" charset="0"/>
              </a:rPr>
              <a:t> Imagina-se como alguém realizado, que contribui ativamente para a sociedade, levando consigo os valores de respeito, justiça e compaixão. Sua profissão será uma expressão do desejo de fazer o bem e de transformar realidades, e você se sentirá feliz por ver o impacto positivo de suas ações.</a:t>
            </a:r>
          </a:p>
          <a:p>
            <a:pPr marL="342900" lvl="0" indent="-342900">
              <a:lnSpc>
                <a:spcPct val="107000"/>
              </a:lnSpc>
              <a:spcAft>
                <a:spcPts val="800"/>
              </a:spcAft>
              <a:buFont typeface="+mj-lt"/>
              <a:buAutoNum type="arabicPeriod"/>
              <a:tabLst>
                <a:tab pos="457200" algn="l"/>
              </a:tabLst>
            </a:pPr>
            <a:r>
              <a:rPr lang="pt-BR" sz="1600" b="1" kern="100" dirty="0">
                <a:effectLst/>
                <a:latin typeface="Calibri" panose="020F0502020204030204" pitchFamily="34" charset="0"/>
                <a:ea typeface="Calibri" panose="020F0502020204030204" pitchFamily="34" charset="0"/>
                <a:cs typeface="Times New Roman" panose="02020603050405020304" pitchFamily="18" charset="0"/>
              </a:rPr>
              <a:t>Quais são seus sonhos e objetivos?</a:t>
            </a:r>
            <a:r>
              <a:rPr lang="pt-BR" sz="1600" kern="100" dirty="0">
                <a:effectLst/>
                <a:latin typeface="Calibri" panose="020F0502020204030204" pitchFamily="34" charset="0"/>
                <a:ea typeface="Calibri" panose="020F0502020204030204" pitchFamily="34" charset="0"/>
                <a:cs typeface="Times New Roman" panose="02020603050405020304" pitchFamily="18" charset="0"/>
              </a:rPr>
              <a:t> Meu maior sonho é ser uma pessoa que impacte positivamente o mundo à sua volta, seja no âmbito profissional, social ou pessoal. Quero estar estabilizado, com minha esposa e filhos vivendo em um plenitude de felicidade.</a:t>
            </a:r>
          </a:p>
          <a:p>
            <a:pPr marL="342900" lvl="0" indent="-342900">
              <a:lnSpc>
                <a:spcPct val="107000"/>
              </a:lnSpc>
              <a:spcAft>
                <a:spcPts val="800"/>
              </a:spcAft>
              <a:buFont typeface="+mj-lt"/>
              <a:buAutoNum type="arabicPeriod"/>
              <a:tabLst>
                <a:tab pos="457200" algn="l"/>
              </a:tabLst>
            </a:pPr>
            <a:r>
              <a:rPr lang="pt-BR" sz="1600" b="1" dirty="0">
                <a:effectLst/>
                <a:latin typeface="Calibri" panose="020F0502020204030204" pitchFamily="34" charset="0"/>
                <a:ea typeface="Calibri" panose="020F0502020204030204" pitchFamily="34" charset="0"/>
                <a:cs typeface="Times New Roman" panose="02020603050405020304" pitchFamily="18" charset="0"/>
              </a:rPr>
              <a:t>Como a disciplina contribuiu para as reflexões sobre si mesmo?</a:t>
            </a:r>
            <a:r>
              <a:rPr lang="pt-BR" sz="1600" dirty="0">
                <a:effectLst/>
                <a:latin typeface="Calibri" panose="020F0502020204030204" pitchFamily="34" charset="0"/>
                <a:ea typeface="Calibri" panose="020F0502020204030204" pitchFamily="34" charset="0"/>
                <a:cs typeface="Times New Roman" panose="02020603050405020304" pitchFamily="18" charset="0"/>
              </a:rPr>
              <a:t> A disciplina de Teologia e Sociedade foi um divisor de águas. Ela me proporcionou uma profunda reflexão sobre o sentido da vida, sobre o papel da religião no mundo e sobre como podemos viver de maneira mais ética, respeitosa e solidária. Me fez questionar minhas próprias crenças e me abriu para a pluralidade das experiências humanas. Mais importante, ela me fez entender que a verdadeira fé está em como tratamos os outros e o planeta.</a:t>
            </a:r>
            <a:endParaRPr lang="pt-BR" sz="2400" dirty="0"/>
          </a:p>
        </p:txBody>
      </p:sp>
    </p:spTree>
    <p:extLst>
      <p:ext uri="{BB962C8B-B14F-4D97-AF65-F5344CB8AC3E}">
        <p14:creationId xmlns:p14="http://schemas.microsoft.com/office/powerpoint/2010/main" val="363321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E3C0321-21B4-7FD7-BBAE-4DEA91F14A18}"/>
              </a:ext>
            </a:extLst>
          </p:cNvPr>
          <p:cNvSpPr>
            <a:spLocks noGrp="1"/>
          </p:cNvSpPr>
          <p:nvPr>
            <p:ph idx="1"/>
          </p:nvPr>
        </p:nvSpPr>
        <p:spPr>
          <a:xfrm>
            <a:off x="838200" y="1253331"/>
            <a:ext cx="10515600" cy="4351338"/>
          </a:xfrm>
        </p:spPr>
        <p:txBody>
          <a:bodyPr/>
          <a:lstStyle/>
          <a:p>
            <a:pPr>
              <a:lnSpc>
                <a:spcPct val="107000"/>
              </a:lnSpc>
              <a:spcAft>
                <a:spcPts val="800"/>
              </a:spcAft>
            </a:pPr>
            <a:r>
              <a:rPr lang="pt-BR" sz="1800" b="1" kern="100" dirty="0">
                <a:effectLst/>
                <a:latin typeface="Calibri" panose="020F0502020204030204" pitchFamily="34" charset="0"/>
                <a:ea typeface="Calibri" panose="020F0502020204030204" pitchFamily="34" charset="0"/>
                <a:cs typeface="Times New Roman" panose="02020603050405020304" pitchFamily="18" charset="0"/>
              </a:rPr>
              <a:t>Lembrete importante:</a:t>
            </a: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 Nunca se esqueça de que o amor-próprio e a boa convivência são fundamentais para o seu bem-estar e para o bem-estar do mundo ao seu redor. A vida é preciosa e, apesar das dificuldades, ela sempre traz oportunidades de crescimento e transformação. O valor da vida está na conexão que fazemos com os outros e com o mundo, sempre com compaixão, humildade, respeito e um coração aberto.</a:t>
            </a:r>
          </a:p>
          <a:p>
            <a:pPr>
              <a:lnSpc>
                <a:spcPct val="107000"/>
              </a:lnSpc>
              <a:spcAft>
                <a:spcPts val="800"/>
              </a:spcAft>
            </a:pPr>
            <a:r>
              <a:rPr lang="pt-BR" sz="1800" b="1" kern="100" dirty="0">
                <a:effectLst/>
                <a:latin typeface="Calibri" panose="020F0502020204030204" pitchFamily="34" charset="0"/>
                <a:ea typeface="Calibri" panose="020F0502020204030204" pitchFamily="34" charset="0"/>
                <a:cs typeface="Times New Roman" panose="02020603050405020304" pitchFamily="18" charset="0"/>
              </a:rPr>
              <a:t>Frase de incentivo para o futuro:</a:t>
            </a: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 "Que você nunca se esqueça que a verdadeira força vem do amor que você dá e recebe, da compaixão que você oferece ao mundo e da coragem para seguir em frente, sempre em busca do bem para todos."</a:t>
            </a:r>
          </a:p>
          <a:p>
            <a:pPr>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Com orgulho e esperança, </a:t>
            </a:r>
            <a:r>
              <a:rPr lang="pt-BR" sz="1800" b="1" kern="100" dirty="0">
                <a:effectLst/>
                <a:latin typeface="Calibri" panose="020F0502020204030204" pitchFamily="34" charset="0"/>
                <a:ea typeface="Calibri" panose="020F0502020204030204" pitchFamily="34" charset="0"/>
                <a:cs typeface="Times New Roman" panose="02020603050405020304" pitchFamily="18" charset="0"/>
              </a:rPr>
              <a:t>Eu do presente.</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5378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AD445-7104-4ED6-8C71-E3C704656970}"/>
              </a:ext>
            </a:extLst>
          </p:cNvPr>
          <p:cNvSpPr>
            <a:spLocks noGrp="1"/>
          </p:cNvSpPr>
          <p:nvPr>
            <p:ph type="title"/>
          </p:nvPr>
        </p:nvSpPr>
        <p:spPr/>
        <p:txBody>
          <a:bodyPr/>
          <a:lstStyle/>
          <a:p>
            <a:r>
              <a:rPr lang="pt-BR" sz="3400" b="1" dirty="0">
                <a:solidFill>
                  <a:srgbClr val="8A0638"/>
                </a:solidFill>
                <a:latin typeface="+mn-lt"/>
              </a:rPr>
              <a:t>Quais países foram escolhidos?</a:t>
            </a:r>
          </a:p>
        </p:txBody>
      </p:sp>
      <p:sp>
        <p:nvSpPr>
          <p:cNvPr id="6" name="Espaço Reservado para Conteúdo 5">
            <a:extLst>
              <a:ext uri="{FF2B5EF4-FFF2-40B4-BE49-F238E27FC236}">
                <a16:creationId xmlns:a16="http://schemas.microsoft.com/office/drawing/2014/main" id="{088C5B9A-AEF3-4B88-B85C-614546A3CABD}"/>
              </a:ext>
            </a:extLst>
          </p:cNvPr>
          <p:cNvSpPr>
            <a:spLocks noGrp="1"/>
          </p:cNvSpPr>
          <p:nvPr>
            <p:ph idx="1"/>
          </p:nvPr>
        </p:nvSpPr>
        <p:spPr/>
        <p:txBody>
          <a:bodyPr/>
          <a:lstStyle/>
          <a:p>
            <a:pPr marL="0" indent="0">
              <a:buNone/>
            </a:pPr>
            <a:r>
              <a:rPr lang="pt-BR" dirty="0"/>
              <a:t>China </a:t>
            </a:r>
          </a:p>
          <a:p>
            <a:pPr marL="0" indent="0">
              <a:buNone/>
            </a:pPr>
            <a:r>
              <a:rPr lang="pt-BR" dirty="0"/>
              <a:t>Taiwan</a:t>
            </a:r>
          </a:p>
        </p:txBody>
      </p:sp>
    </p:spTree>
    <p:extLst>
      <p:ext uri="{BB962C8B-B14F-4D97-AF65-F5344CB8AC3E}">
        <p14:creationId xmlns:p14="http://schemas.microsoft.com/office/powerpoint/2010/main" val="390145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690E5-C78B-4EAA-BC1B-CE9424A48DE1}"/>
              </a:ext>
            </a:extLst>
          </p:cNvPr>
          <p:cNvSpPr>
            <a:spLocks noGrp="1"/>
          </p:cNvSpPr>
          <p:nvPr>
            <p:ph type="title"/>
          </p:nvPr>
        </p:nvSpPr>
        <p:spPr/>
        <p:txBody>
          <a:bodyPr/>
          <a:lstStyle/>
          <a:p>
            <a:r>
              <a:rPr lang="pt-BR" sz="3400" b="1" dirty="0">
                <a:solidFill>
                  <a:srgbClr val="8A0638"/>
                </a:solidFill>
                <a:latin typeface="+mn-lt"/>
              </a:rPr>
              <a:t>Motivações da escolha</a:t>
            </a:r>
          </a:p>
        </p:txBody>
      </p:sp>
      <p:sp>
        <p:nvSpPr>
          <p:cNvPr id="3" name="Espaço Reservado para Conteúdo 2">
            <a:extLst>
              <a:ext uri="{FF2B5EF4-FFF2-40B4-BE49-F238E27FC236}">
                <a16:creationId xmlns:a16="http://schemas.microsoft.com/office/drawing/2014/main" id="{1F2473D2-D640-4EE9-B02A-3EE25E7835C8}"/>
              </a:ext>
            </a:extLst>
          </p:cNvPr>
          <p:cNvSpPr>
            <a:spLocks noGrp="1"/>
          </p:cNvSpPr>
          <p:nvPr>
            <p:ph idx="1"/>
          </p:nvPr>
        </p:nvSpPr>
        <p:spPr>
          <a:xfrm>
            <a:off x="838200" y="1614196"/>
            <a:ext cx="10515600" cy="4562767"/>
          </a:xfrm>
        </p:spPr>
        <p:txBody>
          <a:bodyPr/>
          <a:lstStyle/>
          <a:p>
            <a:r>
              <a:rPr lang="pt-BR" sz="1400" b="0" i="0" dirty="0">
                <a:solidFill>
                  <a:srgbClr val="2C3B48"/>
                </a:solidFill>
                <a:effectLst/>
                <a:latin typeface="Lato" panose="020F0502020204030203" pitchFamily="34" charset="0"/>
              </a:rPr>
              <a:t>Conhecer as diferentes culturas religiosas.</a:t>
            </a:r>
          </a:p>
          <a:p>
            <a:r>
              <a:rPr lang="pt-BR" sz="1400" dirty="0">
                <a:solidFill>
                  <a:srgbClr val="2C3B48"/>
                </a:solidFill>
                <a:latin typeface="Lato" panose="020F0502020204030203" pitchFamily="34" charset="0"/>
              </a:rPr>
              <a:t>Saber sobre o comportamento cultural diante do Dualismo, onde se assume que o mundo é regido pela interação entre forças complementares, como o bem e o mal, o corpo e a mente, o sagrado e o profano, ou a luz e a escuridão, e que essas forças complementares não existem isoladamente. Um depende do outro para existir, por exemplo, sem escuridão (Yin), não haveria luz (Yang), e vice-versa. O conceito de Yin-Yang é uma ideia fundamental da filosofia chinesa, especialmente no taoísmo, mas também está presente em outras religiões orientais como Budismo Zen, </a:t>
            </a:r>
            <a:r>
              <a:rPr lang="pt-BR" sz="1400" dirty="0" err="1">
                <a:solidFill>
                  <a:srgbClr val="2C3B48"/>
                </a:solidFill>
                <a:latin typeface="Lato" panose="020F0502020204030203" pitchFamily="34" charset="0"/>
              </a:rPr>
              <a:t>Shintoísmo</a:t>
            </a:r>
            <a:r>
              <a:rPr lang="pt-BR" sz="1400" dirty="0">
                <a:solidFill>
                  <a:srgbClr val="2C3B48"/>
                </a:solidFill>
                <a:latin typeface="Lato" panose="020F0502020204030203" pitchFamily="34" charset="0"/>
              </a:rPr>
              <a:t>, Jainismo, Hinduísmo, Sufismo  e outras.</a:t>
            </a:r>
          </a:p>
          <a:p>
            <a:endParaRPr lang="pt-BR" sz="2000" spc="-7" dirty="0">
              <a:solidFill>
                <a:srgbClr val="515151"/>
              </a:solidFill>
              <a:cs typeface="Calibri Light" panose="020F0302020204030204" pitchFamily="34" charset="0"/>
            </a:endParaRPr>
          </a:p>
        </p:txBody>
      </p:sp>
    </p:spTree>
    <p:extLst>
      <p:ext uri="{BB962C8B-B14F-4D97-AF65-F5344CB8AC3E}">
        <p14:creationId xmlns:p14="http://schemas.microsoft.com/office/powerpoint/2010/main" val="357930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EA4B6-0216-4B52-B223-7DD0C8A350AB}"/>
              </a:ext>
            </a:extLst>
          </p:cNvPr>
          <p:cNvSpPr>
            <a:spLocks noGrp="1"/>
          </p:cNvSpPr>
          <p:nvPr>
            <p:ph type="title"/>
          </p:nvPr>
        </p:nvSpPr>
        <p:spPr>
          <a:xfrm>
            <a:off x="838200" y="113199"/>
            <a:ext cx="10515600" cy="1325563"/>
          </a:xfrm>
        </p:spPr>
        <p:txBody>
          <a:bodyPr>
            <a:normAutofit/>
          </a:bodyPr>
          <a:lstStyle/>
          <a:p>
            <a:r>
              <a:rPr lang="pt-BR" sz="3400" b="1" dirty="0">
                <a:solidFill>
                  <a:srgbClr val="8A0638"/>
                </a:solidFill>
                <a:latin typeface="+mn-lt"/>
              </a:rPr>
              <a:t>Apresentação do primeiro país</a:t>
            </a:r>
          </a:p>
        </p:txBody>
      </p:sp>
      <p:sp>
        <p:nvSpPr>
          <p:cNvPr id="3" name="Espaço Reservado para Conteúdo 2">
            <a:extLst>
              <a:ext uri="{FF2B5EF4-FFF2-40B4-BE49-F238E27FC236}">
                <a16:creationId xmlns:a16="http://schemas.microsoft.com/office/drawing/2014/main" id="{308C9652-8672-45B8-893E-CAE13EE6D584}"/>
              </a:ext>
            </a:extLst>
          </p:cNvPr>
          <p:cNvSpPr>
            <a:spLocks noGrp="1"/>
          </p:cNvSpPr>
          <p:nvPr>
            <p:ph idx="1"/>
          </p:nvPr>
        </p:nvSpPr>
        <p:spPr>
          <a:xfrm>
            <a:off x="838200" y="1530220"/>
            <a:ext cx="10515600" cy="5085184"/>
          </a:xfrm>
        </p:spPr>
        <p:txBody>
          <a:bodyPr>
            <a:normAutofit fontScale="92500" lnSpcReduction="20000"/>
          </a:bodyPr>
          <a:lstStyle/>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A China possui uma rica diversidade religiosa criada a partir de influencias indiana e ocidental, somado ao sincretismo local, que mescla o politeísmo com o confucionismo, taoísmo e budismo, com diferentes tradições espirituais coexistindo, moldou-se a cultura local. Um exemplo de sincretismo na china é a veneração de ancestrais e a importância dada a deuses e espíritos, presente nas religiões com maior predominância na china, como o Taoísmo, que é uma das religiões mais antigas do país, e o Budismo que foi introduzido na China a partir da Índia. O taoísmo e budismo oferecem uma perspectiva de conexão com a natureza por meio da interação entre forças complementares (bem e o mal) e do ciclo de renascimento e morte, sendo praticados por muitos chineses. Além dessas religiões, o Confucionismo, que é mais uma filosofia de vida doque uma religião, tem forte influência sobre o pensamento chinês, enfatizando valores como o respeito pela hierarquia e a harmonia social. A China também possui influências do Cristianismo e Islamismo. </a:t>
            </a:r>
          </a:p>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Práticas espirituais e rituais fazem parte da cultura religiosa chinesa, evidentes em celebrações tradicionais como o Festival de </a:t>
            </a:r>
            <a:r>
              <a:rPr lang="pt-BR" sz="1800" kern="100" dirty="0" err="1">
                <a:effectLst/>
                <a:latin typeface="Calibri" panose="020F0502020204030204" pitchFamily="34" charset="0"/>
                <a:ea typeface="Calibri" panose="020F0502020204030204" pitchFamily="34" charset="0"/>
                <a:cs typeface="Times New Roman" panose="02020603050405020304" pitchFamily="18" charset="0"/>
              </a:rPr>
              <a:t>Qingming</a:t>
            </a: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 dedicado à memória dos ancestrais, e o Festival das Lanternas, associado ao budismo mostrando que o sagrado e o profano coexistem de uma maneira única na cultura chinesa.</a:t>
            </a:r>
          </a:p>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Atualmente a fé na China é vivida de forma mais moderada, sem muito fanatismo, porque o governo controla bastante as atividades religiosas para manter a harmonia na sociedade. Em alguns casos, essa pressão do governo pode ser vista como uma forma de repressão, o que pode acabar limitando a liberdade espiritual das pessoas, impactando de forma negativa a liberdade espiritual individual. Porém a China já viveu diferentes políticas religiosas ao longo dos séculos, com períodos de tolerância e repressão.</a:t>
            </a:r>
          </a:p>
          <a:p>
            <a:endParaRPr lang="pt-BR" dirty="0"/>
          </a:p>
        </p:txBody>
      </p:sp>
    </p:spTree>
    <p:extLst>
      <p:ext uri="{BB962C8B-B14F-4D97-AF65-F5344CB8AC3E}">
        <p14:creationId xmlns:p14="http://schemas.microsoft.com/office/powerpoint/2010/main" val="65974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ED8BC-0A32-4236-9DD5-99849EED70C5}"/>
              </a:ext>
            </a:extLst>
          </p:cNvPr>
          <p:cNvSpPr>
            <a:spLocks noGrp="1"/>
          </p:cNvSpPr>
          <p:nvPr>
            <p:ph type="title"/>
          </p:nvPr>
        </p:nvSpPr>
        <p:spPr/>
        <p:txBody>
          <a:bodyPr/>
          <a:lstStyle/>
          <a:p>
            <a:r>
              <a:rPr lang="pt-BR" sz="3400" b="1" dirty="0">
                <a:solidFill>
                  <a:srgbClr val="8A0638"/>
                </a:solidFill>
                <a:latin typeface="+mn-lt"/>
              </a:rPr>
              <a:t>Roteiro de viagem do primeiro país </a:t>
            </a:r>
          </a:p>
        </p:txBody>
      </p:sp>
      <p:sp>
        <p:nvSpPr>
          <p:cNvPr id="3" name="Espaço Reservado para Conteúdo 2">
            <a:extLst>
              <a:ext uri="{FF2B5EF4-FFF2-40B4-BE49-F238E27FC236}">
                <a16:creationId xmlns:a16="http://schemas.microsoft.com/office/drawing/2014/main" id="{730F30BF-7698-4310-981E-70DA3D77D178}"/>
              </a:ext>
            </a:extLst>
          </p:cNvPr>
          <p:cNvSpPr>
            <a:spLocks noGrp="1"/>
          </p:cNvSpPr>
          <p:nvPr>
            <p:ph idx="1"/>
          </p:nvPr>
        </p:nvSpPr>
        <p:spPr/>
        <p:txBody>
          <a:bodyPr>
            <a:normAutofit/>
          </a:bodyPr>
          <a:lstStyle/>
          <a:p>
            <a:pPr marL="0" indent="0">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Para entender melhor as expressões sagradas na China, um roteiro de viagem pode incluir visitas ao Templo do Cavalo Branco, que é considerado o primeiro templo budista da China, ao Monte Emei, que é uma das montanhas sagradas do Budismo na província de Sichuan, e ao Templo do Céu em Pequim, um lugar especial onde antigos imperadores faziam rituais para garantir uma boa colheita. Esses lugares mostram como a China busca harmonia entre as pessoas e a natureza. Comparando com outras religiões no mundo, especialmente em países com muita história espiritual, a China oferece uma forma interessante de equilíbrio entre a natureza e o que é divino, parecido com tradições de outros países orientais.</a:t>
            </a:r>
          </a:p>
        </p:txBody>
      </p:sp>
    </p:spTree>
    <p:extLst>
      <p:ext uri="{BB962C8B-B14F-4D97-AF65-F5344CB8AC3E}">
        <p14:creationId xmlns:p14="http://schemas.microsoft.com/office/powerpoint/2010/main" val="45792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EA4B6-0216-4B52-B223-7DD0C8A350AB}"/>
              </a:ext>
            </a:extLst>
          </p:cNvPr>
          <p:cNvSpPr>
            <a:spLocks noGrp="1"/>
          </p:cNvSpPr>
          <p:nvPr>
            <p:ph type="title"/>
          </p:nvPr>
        </p:nvSpPr>
        <p:spPr/>
        <p:txBody>
          <a:bodyPr/>
          <a:lstStyle/>
          <a:p>
            <a:r>
              <a:rPr lang="pt-BR" sz="3400" b="1" dirty="0">
                <a:solidFill>
                  <a:srgbClr val="8A0638"/>
                </a:solidFill>
                <a:latin typeface="+mn-lt"/>
              </a:rPr>
              <a:t>Apresentação do segundo país</a:t>
            </a:r>
          </a:p>
        </p:txBody>
      </p:sp>
      <p:sp>
        <p:nvSpPr>
          <p:cNvPr id="4" name="Espaço Reservado para Conteúdo 2">
            <a:extLst>
              <a:ext uri="{FF2B5EF4-FFF2-40B4-BE49-F238E27FC236}">
                <a16:creationId xmlns:a16="http://schemas.microsoft.com/office/drawing/2014/main" id="{CECF8C71-FA67-4DB8-9981-253392672465}"/>
              </a:ext>
            </a:extLst>
          </p:cNvPr>
          <p:cNvSpPr>
            <a:spLocks noGrp="1"/>
          </p:cNvSpPr>
          <p:nvPr>
            <p:ph idx="1"/>
          </p:nvPr>
        </p:nvSpPr>
        <p:spPr>
          <a:xfrm>
            <a:off x="838200" y="1530220"/>
            <a:ext cx="10515600" cy="5085184"/>
          </a:xfrm>
        </p:spPr>
        <p:txBody>
          <a:bodyPr>
            <a:normAutofit fontScale="92500" lnSpcReduction="20000"/>
          </a:bodyPr>
          <a:lstStyle/>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Taiwan e China são lugares ricos em tradições espirituais e celebram uma diversidade religiosa impressionante. O Taoísmo, o Budismo e o Confucionismo são as crenças mais comuns, com o Taoísmo enfatizando a harmonia com a natureza e o entendimento do Tao, enquanto o Budismo em Taiwan se destaca pelo foco na meditação e na busca pela iluminação.</a:t>
            </a:r>
          </a:p>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A cultura taiwanesa é um fascinante encontro entre o antigo e o moderno. Isso se revela em festivais vibrantes, cerimônias coloridas e rituais que honram tanto os deuses quanto os ancestrais. Durante o Ano Novo Lunar, por exemplo, as celebrações familiares se misturam aos rituais religiosos, mostrando como o sagrado e o cotidiano coexistem em harmonia. Os templos, com suas decorações detalhadas e atmosfera única, são não só lugares de devoção, mas também pontos de encontro social, revelando o quanto a espiritualidade permeia a vida diária dos taiwaneses.</a:t>
            </a:r>
          </a:p>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Em Taiwan, a fé é vivida de maneira aberta e inclusiva, sem a presença de um forte elemento de fanatismo. Existe uma grande diversidade de crenças e práticas, e o diálogo entre diferentes religiões é comum, reforçando uma cultura de respeito e aceitação. As expressões religiosas fortalecem o senso de comunidade e ajudam a preservar tradições culturais valiosas. Ao mesmo tempo, os desafios incluem o risco de comercialização excessiva de práticas, como a queima de incenso e as oferendas aos ancestrais, o que pode diluir valores espirituais em uma sociedade cada vez mais materialista.</a:t>
            </a:r>
          </a:p>
          <a:p>
            <a:pPr marL="0" indent="0">
              <a:lnSpc>
                <a:spcPct val="107000"/>
              </a:lnSpc>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No geral, a diversidade religiosa de Taiwan enriquece sua vida social e cultural, mostrando como a espiritualidade pode assumir formas variadas e significativas que vão além das fronteiras e das diferenças culturais.</a:t>
            </a:r>
          </a:p>
          <a:p>
            <a:pPr marL="0" indent="0">
              <a:buNone/>
            </a:pPr>
            <a:endParaRPr lang="pt-BR" dirty="0"/>
          </a:p>
        </p:txBody>
      </p:sp>
    </p:spTree>
    <p:extLst>
      <p:ext uri="{BB962C8B-B14F-4D97-AF65-F5344CB8AC3E}">
        <p14:creationId xmlns:p14="http://schemas.microsoft.com/office/powerpoint/2010/main" val="199547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ED8BC-0A32-4236-9DD5-99849EED70C5}"/>
              </a:ext>
            </a:extLst>
          </p:cNvPr>
          <p:cNvSpPr>
            <a:spLocks noGrp="1"/>
          </p:cNvSpPr>
          <p:nvPr>
            <p:ph type="title"/>
          </p:nvPr>
        </p:nvSpPr>
        <p:spPr/>
        <p:txBody>
          <a:bodyPr/>
          <a:lstStyle/>
          <a:p>
            <a:r>
              <a:rPr lang="pt-BR" sz="3400" b="1" dirty="0">
                <a:solidFill>
                  <a:srgbClr val="8A0638"/>
                </a:solidFill>
                <a:latin typeface="+mn-lt"/>
              </a:rPr>
              <a:t>Roteiro de viagem do segundo país</a:t>
            </a:r>
          </a:p>
        </p:txBody>
      </p:sp>
      <p:sp>
        <p:nvSpPr>
          <p:cNvPr id="3" name="Espaço Reservado para Conteúdo 2">
            <a:extLst>
              <a:ext uri="{FF2B5EF4-FFF2-40B4-BE49-F238E27FC236}">
                <a16:creationId xmlns:a16="http://schemas.microsoft.com/office/drawing/2014/main" id="{730F30BF-7698-4310-981E-70DA3D77D178}"/>
              </a:ext>
            </a:extLst>
          </p:cNvPr>
          <p:cNvSpPr>
            <a:spLocks noGrp="1"/>
          </p:cNvSpPr>
          <p:nvPr>
            <p:ph idx="1"/>
          </p:nvPr>
        </p:nvSpPr>
        <p:spPr/>
        <p:txBody>
          <a:bodyPr>
            <a:normAutofit/>
          </a:bodyPr>
          <a:lstStyle/>
          <a:p>
            <a:pPr marL="0" indent="0">
              <a:buNone/>
            </a:pPr>
            <a:r>
              <a:rPr lang="pt-BR" sz="2000" spc="-7" dirty="0">
                <a:solidFill>
                  <a:srgbClr val="515151"/>
                </a:solidFill>
                <a:cs typeface="Calibri Light" panose="020F0302020204030204" pitchFamily="34" charset="0"/>
              </a:rPr>
              <a:t>Os espaços turísticos sagrados de Taiwan, como o Caminho do Buda em Kaohsiung e o Templo de Confúcio, oferecem uma visão das tradições religiosas e da cultura local. Um roteiro de viagem ideal incluiria a visita ao Templo </a:t>
            </a:r>
            <a:r>
              <a:rPr lang="pt-BR" sz="2000" spc="-7" dirty="0" err="1">
                <a:solidFill>
                  <a:srgbClr val="515151"/>
                </a:solidFill>
                <a:cs typeface="Calibri Light" panose="020F0302020204030204" pitchFamily="34" charset="0"/>
              </a:rPr>
              <a:t>Longshan</a:t>
            </a:r>
            <a:r>
              <a:rPr lang="pt-BR" sz="2000" spc="-7" dirty="0">
                <a:solidFill>
                  <a:srgbClr val="515151"/>
                </a:solidFill>
                <a:cs typeface="Calibri Light" panose="020F0302020204030204" pitchFamily="34" charset="0"/>
              </a:rPr>
              <a:t> e ao Museu do Palácio Nacional em Taipei, seguido por uma viagem a </a:t>
            </a:r>
            <a:r>
              <a:rPr lang="pt-BR" sz="2000" spc="-7" dirty="0" err="1">
                <a:solidFill>
                  <a:srgbClr val="515151"/>
                </a:solidFill>
                <a:cs typeface="Calibri Light" panose="020F0302020204030204" pitchFamily="34" charset="0"/>
              </a:rPr>
              <a:t>Tainan</a:t>
            </a:r>
            <a:r>
              <a:rPr lang="pt-BR" sz="2000" spc="-7" dirty="0">
                <a:solidFill>
                  <a:srgbClr val="515151"/>
                </a:solidFill>
                <a:cs typeface="Calibri Light" panose="020F0302020204030204" pitchFamily="34" charset="0"/>
              </a:rPr>
              <a:t> para explorar o Templo de </a:t>
            </a:r>
            <a:r>
              <a:rPr lang="pt-BR" sz="2000" spc="-7" dirty="0" err="1">
                <a:solidFill>
                  <a:srgbClr val="515151"/>
                </a:solidFill>
                <a:cs typeface="Calibri Light" panose="020F0302020204030204" pitchFamily="34" charset="0"/>
              </a:rPr>
              <a:t>Tianhou</a:t>
            </a:r>
            <a:r>
              <a:rPr lang="pt-BR" sz="2000" spc="-7" dirty="0">
                <a:solidFill>
                  <a:srgbClr val="515151"/>
                </a:solidFill>
                <a:cs typeface="Calibri Light" panose="020F0302020204030204" pitchFamily="34" charset="0"/>
              </a:rPr>
              <a:t>, e uma parada em Kaohsiung para conhecer o Fo </a:t>
            </a:r>
            <a:r>
              <a:rPr lang="pt-BR" sz="2000" spc="-7" dirty="0" err="1">
                <a:solidFill>
                  <a:srgbClr val="515151"/>
                </a:solidFill>
                <a:cs typeface="Calibri Light" panose="020F0302020204030204" pitchFamily="34" charset="0"/>
              </a:rPr>
              <a:t>Guang</a:t>
            </a:r>
            <a:r>
              <a:rPr lang="pt-BR" sz="2000" spc="-7" dirty="0">
                <a:solidFill>
                  <a:srgbClr val="515151"/>
                </a:solidFill>
                <a:cs typeface="Calibri Light" panose="020F0302020204030204" pitchFamily="34" charset="0"/>
              </a:rPr>
              <a:t> Shan </a:t>
            </a:r>
            <a:r>
              <a:rPr lang="pt-BR" sz="2000" spc="-7" dirty="0" err="1">
                <a:solidFill>
                  <a:srgbClr val="515151"/>
                </a:solidFill>
                <a:cs typeface="Calibri Light" panose="020F0302020204030204" pitchFamily="34" charset="0"/>
              </a:rPr>
              <a:t>Buddha</a:t>
            </a:r>
            <a:r>
              <a:rPr lang="pt-BR" sz="2000" spc="-7" dirty="0">
                <a:solidFill>
                  <a:srgbClr val="515151"/>
                </a:solidFill>
                <a:cs typeface="Calibri Light" panose="020F0302020204030204" pitchFamily="34" charset="0"/>
              </a:rPr>
              <a:t> Memorial Center. </a:t>
            </a:r>
          </a:p>
        </p:txBody>
      </p:sp>
    </p:spTree>
    <p:extLst>
      <p:ext uri="{BB962C8B-B14F-4D97-AF65-F5344CB8AC3E}">
        <p14:creationId xmlns:p14="http://schemas.microsoft.com/office/powerpoint/2010/main" val="22224877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89EDA-3BB6-46CD-90B9-300221C8BB7A}"/>
              </a:ext>
            </a:extLst>
          </p:cNvPr>
          <p:cNvSpPr>
            <a:spLocks noGrp="1"/>
          </p:cNvSpPr>
          <p:nvPr>
            <p:ph type="title"/>
          </p:nvPr>
        </p:nvSpPr>
        <p:spPr/>
        <p:txBody>
          <a:bodyPr/>
          <a:lstStyle/>
          <a:p>
            <a:r>
              <a:rPr lang="pt-BR" sz="3400" b="1" dirty="0">
                <a:solidFill>
                  <a:srgbClr val="8A0638"/>
                </a:solidFill>
                <a:latin typeface="+mn-lt"/>
              </a:rPr>
              <a:t>Espiritualidade </a:t>
            </a:r>
          </a:p>
        </p:txBody>
      </p:sp>
      <p:sp>
        <p:nvSpPr>
          <p:cNvPr id="3" name="Espaço Reservado para Conteúdo 2">
            <a:extLst>
              <a:ext uri="{FF2B5EF4-FFF2-40B4-BE49-F238E27FC236}">
                <a16:creationId xmlns:a16="http://schemas.microsoft.com/office/drawing/2014/main" id="{9A418F00-E20C-4B7C-B779-D948C962A60E}"/>
              </a:ext>
            </a:extLst>
          </p:cNvPr>
          <p:cNvSpPr>
            <a:spLocks noGrp="1"/>
          </p:cNvSpPr>
          <p:nvPr>
            <p:ph idx="1"/>
          </p:nvPr>
        </p:nvSpPr>
        <p:spPr>
          <a:xfrm>
            <a:off x="838200" y="1595535"/>
            <a:ext cx="10515600" cy="4581428"/>
          </a:xfrm>
        </p:spPr>
        <p:txBody>
          <a:bodyPr>
            <a:normAutofit/>
          </a:bodyPr>
          <a:lstStyle/>
          <a:p>
            <a:pPr marL="0" indent="0">
              <a:buNone/>
            </a:pPr>
            <a:r>
              <a:rPr lang="pt-BR" sz="2000" spc="-7" dirty="0">
                <a:solidFill>
                  <a:srgbClr val="515151"/>
                </a:solidFill>
                <a:cs typeface="Calibri Light" panose="020F0302020204030204" pitchFamily="34" charset="0"/>
              </a:rPr>
              <a:t>A espiritualidade na China e em Taiwan é marcada por uma profunda herança cultural e histórica compartilhada, que se mantém viva apesar das diferenças políticas. Em ambos os lugares, o Budismo, o Taoísmo e o Confucionismo deixam um forte legado de valores como harmonia, respeito à natureza e veneração aos antepassados. Em festivais como o Festival da Primavera e o Festival de </a:t>
            </a:r>
            <a:r>
              <a:rPr lang="pt-BR" sz="2000" spc="-7" dirty="0" err="1">
                <a:solidFill>
                  <a:srgbClr val="515151"/>
                </a:solidFill>
                <a:cs typeface="Calibri Light" panose="020F0302020204030204" pitchFamily="34" charset="0"/>
              </a:rPr>
              <a:t>Qingming</a:t>
            </a:r>
            <a:r>
              <a:rPr lang="pt-BR" sz="2000" spc="-7" dirty="0">
                <a:solidFill>
                  <a:srgbClr val="515151"/>
                </a:solidFill>
                <a:cs typeface="Calibri Light" panose="020F0302020204030204" pitchFamily="34" charset="0"/>
              </a:rPr>
              <a:t>, vemos essas tradições se manifestarem em celebrações que honram as gerações passadas e fortalecem os laços de comunidade.</a:t>
            </a:r>
          </a:p>
          <a:p>
            <a:pPr marL="0" indent="0">
              <a:buNone/>
            </a:pPr>
            <a:r>
              <a:rPr lang="pt-BR" sz="2000" spc="-7" dirty="0">
                <a:solidFill>
                  <a:srgbClr val="515151"/>
                </a:solidFill>
                <a:cs typeface="Calibri Light" panose="020F0302020204030204" pitchFamily="34" charset="0"/>
              </a:rPr>
              <a:t>Em Taiwan, a liberdade religiosa permite que essas expressões de fé se tornem ainda mais visíveis e diversificadas, mas em ambos os contextos, a busca por um sentido de pertencimento e uma conexão espiritual toca algo que transcende qualquer fronteira. No fim das contas, a espiritualidade que une China e Taiwan revela um tecido comum que nos lembra: as tradições que mais valorizamos são aquelas que mantêm viva a nossa ligação com o passado e o nosso desejo de encontrar sentido e harmonia no presente.</a:t>
            </a:r>
          </a:p>
        </p:txBody>
      </p:sp>
    </p:spTree>
    <p:extLst>
      <p:ext uri="{BB962C8B-B14F-4D97-AF65-F5344CB8AC3E}">
        <p14:creationId xmlns:p14="http://schemas.microsoft.com/office/powerpoint/2010/main" val="111490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F5375-580B-2DAC-784E-A138CAC6873D}"/>
              </a:ext>
            </a:extLst>
          </p:cNvPr>
          <p:cNvSpPr>
            <a:spLocks noGrp="1"/>
          </p:cNvSpPr>
          <p:nvPr>
            <p:ph type="title"/>
          </p:nvPr>
        </p:nvSpPr>
        <p:spPr>
          <a:xfrm>
            <a:off x="838200" y="365126"/>
            <a:ext cx="10515600" cy="884126"/>
          </a:xfrm>
        </p:spPr>
        <p:txBody>
          <a:bodyPr>
            <a:normAutofit/>
          </a:bodyPr>
          <a:lstStyle/>
          <a:p>
            <a:pPr algn="ctr"/>
            <a:r>
              <a:rPr lang="pt-BR" sz="3200" kern="100" dirty="0">
                <a:effectLst/>
                <a:latin typeface="Calibri" panose="020F0502020204030204" pitchFamily="34" charset="0"/>
                <a:ea typeface="Calibri" panose="020F0502020204030204" pitchFamily="34" charset="0"/>
                <a:cs typeface="Times New Roman" panose="02020603050405020304" pitchFamily="18" charset="0"/>
              </a:rPr>
              <a:t>Texto para o meu eu do futuro – 20 anos após a faculdade</a:t>
            </a:r>
            <a:endParaRPr lang="pt-BR" sz="6600" dirty="0"/>
          </a:p>
        </p:txBody>
      </p:sp>
      <p:sp>
        <p:nvSpPr>
          <p:cNvPr id="3" name="Espaço Reservado para Conteúdo 2">
            <a:extLst>
              <a:ext uri="{FF2B5EF4-FFF2-40B4-BE49-F238E27FC236}">
                <a16:creationId xmlns:a16="http://schemas.microsoft.com/office/drawing/2014/main" id="{8C956298-4442-D9D5-E6C0-3898DD09924E}"/>
              </a:ext>
            </a:extLst>
          </p:cNvPr>
          <p:cNvSpPr>
            <a:spLocks noGrp="1"/>
          </p:cNvSpPr>
          <p:nvPr>
            <p:ph idx="1"/>
          </p:nvPr>
        </p:nvSpPr>
        <p:spPr>
          <a:xfrm>
            <a:off x="838200" y="1481072"/>
            <a:ext cx="10515600" cy="5151548"/>
          </a:xfrm>
        </p:spPr>
        <p:txBody>
          <a:bodyPr>
            <a:normAutofit fontScale="25000" lnSpcReduction="20000"/>
          </a:bodyPr>
          <a:lstStyle/>
          <a:p>
            <a:pPr marL="0" indent="0">
              <a:buNone/>
            </a:pPr>
            <a:r>
              <a:rPr lang="pt-BR" sz="6400" dirty="0" err="1"/>
              <a:t>Dae</a:t>
            </a:r>
            <a:r>
              <a:rPr lang="pt-BR" sz="6400" dirty="0"/>
              <a:t> cara! Acredito que ao ler estas palavras, você esteja vivendo com gratidão e serenidade e que tenha alcançado muitos dos objetivos que um dia imaginou. Estou escrevendo este texto para você refletir sobre o caminho que percorreu, os sonhos e os desafios que agora fazem parte da sua história.</a:t>
            </a:r>
          </a:p>
          <a:p>
            <a:pPr marL="0" indent="0">
              <a:buNone/>
            </a:pPr>
            <a:r>
              <a:rPr lang="pt-BR" sz="6400" dirty="0"/>
              <a:t>Hoje, enquanto ainda estou na faculdade, descobrindo em oque quero trabalhar para o resto da minha vida, tenho clareza de que meu futuro profissional será um reflexo da minha dedicação. Espero que você já esteja estabelecido em uma carreira que te faça sentir vontade de acordar cedo todo dia, principalmente nas segundas, para ir trabalhar com o que gosta. Que tenha encontrado uma profissão que combine suas habilidades com sua paixão trazendo-lhe bem estar e crescimento para a sociedade.</a:t>
            </a:r>
          </a:p>
          <a:p>
            <a:pPr marL="0" indent="0">
              <a:buNone/>
            </a:pPr>
            <a:r>
              <a:rPr lang="pt-BR" sz="6400" dirty="0"/>
              <a:t>Agora, mais do que nunca, meu objetivo no futuro quero enfim ter descoberto em qual área quero atuar pelo resto da minha vida, e ter uma excelente base de conhecimento empírico e científico para desempenhar tais funções. Espero que minha rotina esteja mais sossegada, para ter mais tempo para dedicar a mim e à minha família.</a:t>
            </a:r>
          </a:p>
          <a:p>
            <a:pPr marL="0" indent="0">
              <a:buNone/>
            </a:pPr>
            <a:r>
              <a:rPr lang="pt-BR" sz="6400" dirty="0"/>
              <a:t>Meu maior objetivo no meu desenvolvimento profissional é ser uma pessoa que contribui para um futuro mais justo, equilibrado e cheio de compaixão.</a:t>
            </a:r>
          </a:p>
          <a:p>
            <a:pPr marL="0" indent="0">
              <a:buNone/>
            </a:pPr>
            <a:r>
              <a:rPr lang="pt-BR" sz="6400" dirty="0"/>
              <a:t>Durante o curso de Teologia e Sociedade, entendi como respeitar a diversidade religiosa e cultural é essencial para a convivência pacífica no mundo. Estas reflexões fizeram-me perceber que, por mais diferentes que sejamos, todos partilhamos um compromisso com a vida, com a divindade que vive dentro de nós e nos outros. Não posso deixar de reiterar a importância do diálogo, da escuta ativa e da compreensão mútua, porque são eles que constroem pontes entre as pessoas e fortalecem as comunidades.</a:t>
            </a:r>
          </a:p>
          <a:p>
            <a:pPr marL="0" indent="0">
              <a:buNone/>
            </a:pPr>
            <a:r>
              <a:rPr lang="pt-BR" sz="6400" dirty="0"/>
              <a:t>Sempre optei por deixar o mundo melhor, mais unido, onde todos sejam acolhidos apesar das diferenças, porque é a diversidade de pensamentos e de crenças que enriquece a nossa experiência humana.</a:t>
            </a:r>
          </a:p>
          <a:p>
            <a:pPr marL="0" indent="0">
              <a:buNone/>
            </a:pPr>
            <a:r>
              <a:rPr lang="pt-BR" sz="6400" dirty="0"/>
              <a:t> É fundamental não esquecer que cada ser humano é único e precioso, com suas dores, alegrias e sonhos. Portanto, amar a si mesmo e respeitar os outros é essencial para viver em harmonia.</a:t>
            </a:r>
          </a:p>
          <a:p>
            <a:pPr marL="0" indent="0">
              <a:buNone/>
            </a:pPr>
            <a:endParaRPr lang="pt-BR" dirty="0"/>
          </a:p>
        </p:txBody>
      </p:sp>
    </p:spTree>
    <p:extLst>
      <p:ext uri="{BB962C8B-B14F-4D97-AF65-F5344CB8AC3E}">
        <p14:creationId xmlns:p14="http://schemas.microsoft.com/office/powerpoint/2010/main" val="118726344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528</TotalTime>
  <Words>2208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Lato</vt:lpstr>
      <vt:lpstr>Tema do Office</vt:lpstr>
      <vt:lpstr>Concurso Cultural</vt:lpstr>
      <vt:lpstr>Quais países foram escolhidos?</vt:lpstr>
      <vt:lpstr>Motivações da escolha</vt:lpstr>
      <vt:lpstr>Apresentação do primeiro país</vt:lpstr>
      <vt:lpstr>Roteiro de viagem do primeiro país </vt:lpstr>
      <vt:lpstr>Apresentação do segundo país</vt:lpstr>
      <vt:lpstr>Roteiro de viagem do segundo país</vt:lpstr>
      <vt:lpstr>Espiritualidade </vt:lpstr>
      <vt:lpstr>Texto para o meu eu do futuro – 20 anos após a faculdade</vt:lpstr>
      <vt:lpstr>Reflexões para o futuro: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Concurso Cultural</dc:title>
  <dc:creator>Sirlene Donaiski Motin</dc:creator>
  <cp:lastModifiedBy>Marcos Daniel Santana</cp:lastModifiedBy>
  <cp:revision>14</cp:revision>
  <dcterms:created xsi:type="dcterms:W3CDTF">2021-06-11T14:11:57Z</dcterms:created>
  <dcterms:modified xsi:type="dcterms:W3CDTF">2024-12-03T01:44:14Z</dcterms:modified>
</cp:coreProperties>
</file>