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87" r:id="rId14"/>
    <p:sldId id="284" r:id="rId15"/>
    <p:sldId id="267" r:id="rId16"/>
    <p:sldId id="268" r:id="rId17"/>
    <p:sldId id="269" r:id="rId18"/>
    <p:sldId id="270" r:id="rId19"/>
    <p:sldId id="271" r:id="rId20"/>
    <p:sldId id="272" r:id="rId21"/>
    <p:sldId id="273" r:id="rId22"/>
    <p:sldId id="274" r:id="rId23"/>
    <p:sldId id="285" r:id="rId24"/>
    <p:sldId id="275" r:id="rId25"/>
    <p:sldId id="277" r:id="rId26"/>
    <p:sldId id="278" r:id="rId27"/>
    <p:sldId id="279" r:id="rId28"/>
    <p:sldId id="286" r:id="rId29"/>
    <p:sldId id="281" r:id="rId30"/>
    <p:sldId id="288" r:id="rId31"/>
  </p:sldIdLst>
  <p:sldSz cx="9144000" cy="5143500" type="screen16x9"/>
  <p:notesSz cx="6858000" cy="9144000"/>
  <p:embeddedFontLst>
    <p:embeddedFont>
      <p:font typeface="Proxima Nov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178534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4033d71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4033d71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4033d71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4033d71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4033d71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4033d71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4033d71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4033d71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4033d71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4033d71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4033d71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4033d71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4033d71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4033d71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4033d718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4033d71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4033d718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4033d718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4033d71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4033d71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4033d71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4033d71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4033d71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4033d71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4033d71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4033d71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4033d71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4033d71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4033d718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4033d71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4033d71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4033d71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4033d71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4033d71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4033d71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4033d71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4033d71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54033d71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4033d71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4033d7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4033d71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4033d71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4033d71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4033d71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4033d71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4033d71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sociedaddelainformacion.wordpress.com/2007/02/17/las-10-bases-de-datos-mas-grandes-del-mundo/"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Sg7-ZE6B-aI"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lcodigoascii.com.a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U.D. 1. Introducción a las bases de datos</a:t>
            </a:r>
            <a:endParaRPr dirty="0"/>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1º DAM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Ficheros</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dirty="0"/>
              <a:t>Ficheros binarios:</a:t>
            </a:r>
            <a:r>
              <a:rPr lang="es" dirty="0"/>
              <a:t> son todos los que no son de texto y </a:t>
            </a:r>
            <a:r>
              <a:rPr lang="es" u="sng" dirty="0"/>
              <a:t>requieren formato </a:t>
            </a:r>
            <a:r>
              <a:rPr lang="es" dirty="0"/>
              <a:t>para ser interpretados. Pueden ser:</a:t>
            </a:r>
            <a:endParaRPr dirty="0"/>
          </a:p>
          <a:p>
            <a:pPr marL="457200" lvl="0" indent="-342900" algn="l" rtl="0">
              <a:spcBef>
                <a:spcPts val="1600"/>
              </a:spcBef>
              <a:spcAft>
                <a:spcPts val="0"/>
              </a:spcAft>
              <a:buSzPts val="1800"/>
              <a:buChar char="●"/>
            </a:pPr>
            <a:r>
              <a:rPr lang="es" dirty="0"/>
              <a:t>Imagen (.jpg, .gif, .tiff, .bmp, .wnf, .png, .pcx, …)</a:t>
            </a:r>
            <a:endParaRPr dirty="0"/>
          </a:p>
          <a:p>
            <a:pPr marL="457200" lvl="0" indent="-342900" algn="l" rtl="0">
              <a:spcBef>
                <a:spcPts val="0"/>
              </a:spcBef>
              <a:spcAft>
                <a:spcPts val="0"/>
              </a:spcAft>
              <a:buSzPts val="1800"/>
              <a:buChar char="●"/>
            </a:pPr>
            <a:r>
              <a:rPr lang="es" dirty="0"/>
              <a:t>Vídeo (.mpg, .mov, .avi, .qt)</a:t>
            </a:r>
            <a:endParaRPr dirty="0"/>
          </a:p>
          <a:p>
            <a:pPr marL="457200" lvl="0" indent="-342900" algn="l" rtl="0">
              <a:spcBef>
                <a:spcPts val="0"/>
              </a:spcBef>
              <a:spcAft>
                <a:spcPts val="0"/>
              </a:spcAft>
              <a:buSzPts val="1800"/>
              <a:buChar char="●"/>
            </a:pPr>
            <a:r>
              <a:rPr lang="es" dirty="0"/>
              <a:t>Comprimidos (.zip, .Z, .gz, .tar, .lhz)</a:t>
            </a:r>
            <a:endParaRPr dirty="0"/>
          </a:p>
          <a:p>
            <a:pPr marL="457200" lvl="0" indent="-342900" algn="l" rtl="0">
              <a:spcBef>
                <a:spcPts val="0"/>
              </a:spcBef>
              <a:spcAft>
                <a:spcPts val="0"/>
              </a:spcAft>
              <a:buSzPts val="1800"/>
              <a:buChar char="●"/>
            </a:pPr>
            <a:r>
              <a:rPr lang="es" dirty="0"/>
              <a:t>Ejecutables o compilados  (.exe, .com, .cgi, .o, .a)</a:t>
            </a:r>
            <a:endParaRPr dirty="0"/>
          </a:p>
          <a:p>
            <a:pPr marL="457200" lvl="0" indent="-342900" algn="l" rtl="0">
              <a:spcBef>
                <a:spcPts val="0"/>
              </a:spcBef>
              <a:spcAft>
                <a:spcPts val="0"/>
              </a:spcAft>
              <a:buSzPts val="1800"/>
              <a:buChar char="●"/>
            </a:pPr>
            <a:r>
              <a:rPr lang="es" dirty="0"/>
              <a:t>Procesadores de texto, hojas de cálculo, ... (.doc, .odt, .xls,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 Ficheros</a:t>
            </a:r>
            <a:endParaRPr dirty="0"/>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t>Los ficheros que componen una base de datos son de tipo binario y deben tener una estructura lógica y organizada</a:t>
            </a:r>
            <a:r>
              <a:rPr lang="es" dirty="0"/>
              <a:t>.</a:t>
            </a:r>
            <a:endParaRPr dirty="0"/>
          </a:p>
          <a:p>
            <a:pPr marL="114300" indent="0">
              <a:buNone/>
            </a:pPr>
            <a:endParaRPr lang="es-ES" sz="1400" dirty="0"/>
          </a:p>
          <a:p>
            <a:pPr marL="114300" indent="0">
              <a:buNone/>
            </a:pPr>
            <a:r>
              <a:rPr lang="es-ES" sz="1400" dirty="0"/>
              <a:t>Esta estructura lógica y organizada, generalmente es muy difícil de expresar mediante ficheros de texto, por tanto, la información de una base de datos se suele guardar en uno o varios ficheros:</a:t>
            </a:r>
          </a:p>
          <a:p>
            <a:pPr marL="114300" indent="0">
              <a:buNone/>
            </a:pPr>
            <a:endParaRPr lang="es-ES" sz="1400" dirty="0"/>
          </a:p>
          <a:p>
            <a:pPr marL="114300" indent="0">
              <a:buNone/>
            </a:pPr>
            <a:r>
              <a:rPr lang="es-ES" sz="1400" dirty="0"/>
              <a:t>• El software de gestión de base de datos Oracle guarda la información en múltiples tipos de ficheros, llamados '</a:t>
            </a:r>
            <a:r>
              <a:rPr lang="es-ES" sz="1400" dirty="0" err="1"/>
              <a:t>datafiles</a:t>
            </a:r>
            <a:r>
              <a:rPr lang="es-ES" sz="1400" dirty="0"/>
              <a:t>', '</a:t>
            </a:r>
            <a:r>
              <a:rPr lang="es-ES" sz="1400" dirty="0" err="1"/>
              <a:t>tempfiles</a:t>
            </a:r>
            <a:r>
              <a:rPr lang="es-ES" sz="1400" dirty="0"/>
              <a:t>', '</a:t>
            </a:r>
            <a:r>
              <a:rPr lang="es-ES" sz="1400" dirty="0" err="1"/>
              <a:t>logfiles</a:t>
            </a:r>
            <a:r>
              <a:rPr lang="es-ES" sz="1400" dirty="0"/>
              <a:t>', etc.</a:t>
            </a:r>
          </a:p>
          <a:p>
            <a:pPr marL="114300" indent="0">
              <a:buNone/>
            </a:pPr>
            <a:endParaRPr lang="es-ES" sz="1400" dirty="0"/>
          </a:p>
          <a:p>
            <a:pPr marL="114300" indent="0">
              <a:buNone/>
            </a:pPr>
            <a:r>
              <a:rPr lang="es-ES" sz="1400" dirty="0"/>
              <a:t>• Un tipo de tablas del gestor MySQL guarda su información en 3 ficheros de datos binarios, con extensión </a:t>
            </a:r>
            <a:r>
              <a:rPr lang="es-ES" sz="1400" dirty="0" err="1"/>
              <a:t>frm</a:t>
            </a:r>
            <a:r>
              <a:rPr lang="es-ES" sz="1400" dirty="0"/>
              <a:t>, </a:t>
            </a:r>
            <a:r>
              <a:rPr lang="es-ES" sz="1400" dirty="0" err="1"/>
              <a:t>myd</a:t>
            </a:r>
            <a:r>
              <a:rPr lang="es-ES" sz="1400" dirty="0"/>
              <a:t> y </a:t>
            </a:r>
            <a:r>
              <a:rPr lang="es-ES" sz="1400" dirty="0" err="1"/>
              <a:t>myi</a:t>
            </a:r>
            <a:r>
              <a:rPr lang="es-ES" sz="1400" dirty="0"/>
              <a:t>.</a:t>
            </a:r>
          </a:p>
          <a:p>
            <a:pPr marL="114300" indent="0">
              <a:buNone/>
            </a:pPr>
            <a:endParaRPr lang="es-ES" sz="1400" dirty="0"/>
          </a:p>
          <a:p>
            <a:pPr marL="114300" indent="0">
              <a:buNone/>
            </a:pPr>
            <a:r>
              <a:rPr lang="es-ES" sz="1400" dirty="0"/>
              <a:t>• Access guarda toda la información de una base de datos con extensión '</a:t>
            </a:r>
            <a:r>
              <a:rPr lang="es-ES" sz="1400" dirty="0" err="1"/>
              <a:t>mdb</a:t>
            </a:r>
            <a:r>
              <a:rPr lang="es-ES" sz="1400" dirty="0"/>
              <a:t>'.</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Bases de datos</a:t>
            </a:r>
            <a:endParaRPr dirty="0"/>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Surgen con el objeto de facilitar al usuario la manipulación de datos creando un nivel conceptual de fácil manejo por encima de los ficheros de datos.</a:t>
            </a:r>
          </a:p>
          <a:p>
            <a:pPr marL="0" lvl="0" indent="0" algn="l" rtl="0">
              <a:spcBef>
                <a:spcPts val="0"/>
              </a:spcBef>
              <a:spcAft>
                <a:spcPts val="0"/>
              </a:spcAft>
              <a:buNone/>
            </a:pPr>
            <a:endParaRPr lang="es-ES" dirty="0"/>
          </a:p>
          <a:p>
            <a:pPr marL="0" lvl="0" indent="0" algn="l" rtl="0">
              <a:spcBef>
                <a:spcPts val="0"/>
              </a:spcBef>
              <a:spcAft>
                <a:spcPts val="0"/>
              </a:spcAft>
              <a:buNone/>
            </a:pPr>
            <a:r>
              <a:rPr lang="es" dirty="0"/>
              <a:t>Es una </a:t>
            </a:r>
            <a:r>
              <a:rPr lang="es" b="1" dirty="0"/>
              <a:t>colección de información perteneciente a un mismo contexto, que está almacenada de forma organizada en ficheros</a:t>
            </a:r>
            <a:r>
              <a:rPr lang="es" dirty="0"/>
              <a:t>.  Por ejemplo la Base de datos del centro (datos de alumnos de profesores, de asignaturas, etc.)</a:t>
            </a:r>
            <a:endParaRPr dirty="0"/>
          </a:p>
          <a:p>
            <a:pPr marL="0" lvl="0" indent="0" algn="l" rtl="0">
              <a:spcBef>
                <a:spcPts val="1600"/>
              </a:spcBef>
              <a:spcAft>
                <a:spcPts val="160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F50FD-F072-4A7C-B3BC-21A438AF08F2}"/>
              </a:ext>
            </a:extLst>
          </p:cNvPr>
          <p:cNvSpPr>
            <a:spLocks noGrp="1"/>
          </p:cNvSpPr>
          <p:nvPr>
            <p:ph type="title"/>
          </p:nvPr>
        </p:nvSpPr>
        <p:spPr/>
        <p:txBody>
          <a:bodyPr/>
          <a:lstStyle/>
          <a:p>
            <a:r>
              <a:rPr lang="es-ES" dirty="0"/>
              <a:t>3. Bases de datos</a:t>
            </a:r>
          </a:p>
        </p:txBody>
      </p:sp>
      <p:sp>
        <p:nvSpPr>
          <p:cNvPr id="3" name="Marcador de texto 2">
            <a:extLst>
              <a:ext uri="{FF2B5EF4-FFF2-40B4-BE49-F238E27FC236}">
                <a16:creationId xmlns:a16="http://schemas.microsoft.com/office/drawing/2014/main" id="{803B8588-CA0C-4688-A7F5-A59DB10B769B}"/>
              </a:ext>
            </a:extLst>
          </p:cNvPr>
          <p:cNvSpPr>
            <a:spLocks noGrp="1"/>
          </p:cNvSpPr>
          <p:nvPr>
            <p:ph type="body" idx="1"/>
          </p:nvPr>
        </p:nvSpPr>
        <p:spPr/>
        <p:txBody>
          <a:bodyPr/>
          <a:lstStyle/>
          <a:p>
            <a:pPr marL="0" lvl="0" indent="0">
              <a:spcBef>
                <a:spcPts val="1600"/>
              </a:spcBef>
              <a:buNone/>
            </a:pPr>
            <a:r>
              <a:rPr lang="es-ES" b="1" dirty="0"/>
              <a:t>La información se organiza en tablas</a:t>
            </a:r>
            <a:r>
              <a:rPr lang="es-ES" dirty="0"/>
              <a:t>, que almacenan información de objetos o sucesos. Estas tablas se relacionan formando vínculos o </a:t>
            </a:r>
            <a:r>
              <a:rPr lang="es-ES" b="1" dirty="0"/>
              <a:t>relaciones entre ellas</a:t>
            </a:r>
            <a:r>
              <a:rPr lang="es-ES" dirty="0"/>
              <a:t>, </a:t>
            </a:r>
            <a:r>
              <a:rPr lang="es-ES" b="1" dirty="0"/>
              <a:t>utilizando campos comunes</a:t>
            </a:r>
            <a:r>
              <a:rPr lang="es-ES" dirty="0"/>
              <a:t>. Por ejemplo habrá una tabla con datos personales de los alumnos, otra con notas por asignaturas y se relacionarán por medio del campo DNI.</a:t>
            </a:r>
          </a:p>
          <a:p>
            <a:pPr marL="0" lvl="0" indent="0">
              <a:spcBef>
                <a:spcPts val="1600"/>
              </a:spcBef>
              <a:buNone/>
            </a:pPr>
            <a:r>
              <a:rPr lang="es-ES" dirty="0"/>
              <a:t>La estructura de las tablas se parece a las hojas de cálculo (filas y columnas)</a:t>
            </a:r>
          </a:p>
          <a:p>
            <a:pPr marL="0" lvl="0" indent="0">
              <a:spcBef>
                <a:spcPts val="1600"/>
              </a:spcBef>
              <a:spcAft>
                <a:spcPts val="1600"/>
              </a:spcAft>
              <a:buNone/>
            </a:pPr>
            <a:r>
              <a:rPr lang="es-ES" dirty="0"/>
              <a:t>Cada fila almacena un registro con tantos campos como columnas tenga la tabla.</a:t>
            </a:r>
          </a:p>
          <a:p>
            <a:endParaRPr lang="es-ES" dirty="0"/>
          </a:p>
        </p:txBody>
      </p:sp>
    </p:spTree>
    <p:extLst>
      <p:ext uri="{BB962C8B-B14F-4D97-AF65-F5344CB8AC3E}">
        <p14:creationId xmlns:p14="http://schemas.microsoft.com/office/powerpoint/2010/main" val="394284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3.Bases de datos</a:t>
            </a:r>
          </a:p>
        </p:txBody>
      </p:sp>
      <p:pic>
        <p:nvPicPr>
          <p:cNvPr id="70658" name="Picture 2" descr="Resultado de imagen de base de datos partes de una tabla"/>
          <p:cNvPicPr>
            <a:picLocks noChangeAspect="1" noChangeArrowheads="1"/>
          </p:cNvPicPr>
          <p:nvPr/>
        </p:nvPicPr>
        <p:blipFill>
          <a:blip r:embed="rId2"/>
          <a:srcRect/>
          <a:stretch>
            <a:fillRect/>
          </a:stretch>
        </p:blipFill>
        <p:spPr bwMode="auto">
          <a:xfrm>
            <a:off x="1187624" y="1563638"/>
            <a:ext cx="6624736" cy="317159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Bases de datos</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b="1" u="sng" dirty="0"/>
              <a:t>Dato:</a:t>
            </a:r>
            <a:endParaRPr sz="1600" b="1" u="sng" dirty="0"/>
          </a:p>
          <a:p>
            <a:pPr marL="0" lvl="0" indent="0" algn="l" rtl="0">
              <a:spcBef>
                <a:spcPts val="1600"/>
              </a:spcBef>
              <a:spcAft>
                <a:spcPts val="0"/>
              </a:spcAft>
              <a:buNone/>
            </a:pPr>
            <a:r>
              <a:rPr lang="es" sz="1600" dirty="0"/>
              <a:t>Es un trozo de información concreta sobre algún concepto o suceso. Por ejemplo, “Pepe” es el dato que aparece en el campo “nombre” dentro de un registro de la tabla “alumnos”</a:t>
            </a:r>
            <a:endParaRPr sz="1600" dirty="0"/>
          </a:p>
          <a:p>
            <a:pPr marL="0" lvl="0" indent="0" algn="l" rtl="0">
              <a:spcBef>
                <a:spcPts val="1600"/>
              </a:spcBef>
              <a:spcAft>
                <a:spcPts val="0"/>
              </a:spcAft>
              <a:buNone/>
            </a:pPr>
            <a:r>
              <a:rPr lang="es" sz="1600" b="1" u="sng" dirty="0"/>
              <a:t>Tipo de dato:</a:t>
            </a:r>
            <a:endParaRPr sz="1600" b="1" u="sng" dirty="0"/>
          </a:p>
          <a:p>
            <a:pPr marL="0" lvl="0" indent="0" algn="l" rtl="0">
              <a:spcBef>
                <a:spcPts val="1600"/>
              </a:spcBef>
              <a:spcAft>
                <a:spcPts val="0"/>
              </a:spcAft>
              <a:buNone/>
            </a:pPr>
            <a:r>
              <a:rPr lang="es" sz="1600" dirty="0"/>
              <a:t>Indica la naturaleza del campo. Pueden ser numéricos, texto, …</a:t>
            </a:r>
            <a:endParaRPr sz="1600" dirty="0"/>
          </a:p>
          <a:p>
            <a:pPr marL="0" lvl="0" indent="0" algn="l" rtl="0">
              <a:spcBef>
                <a:spcPts val="1600"/>
              </a:spcBef>
              <a:spcAft>
                <a:spcPts val="0"/>
              </a:spcAft>
              <a:buNone/>
            </a:pPr>
            <a:r>
              <a:rPr lang="es" sz="1600" b="1" u="sng" dirty="0"/>
              <a:t>Campo o atributo:</a:t>
            </a:r>
            <a:endParaRPr sz="1600" b="1" u="sng" dirty="0"/>
          </a:p>
          <a:p>
            <a:pPr marL="0" lvl="0" indent="0" algn="l" rtl="0">
              <a:spcBef>
                <a:spcPts val="1600"/>
              </a:spcBef>
              <a:spcAft>
                <a:spcPts val="1600"/>
              </a:spcAft>
              <a:buNone/>
            </a:pPr>
            <a:r>
              <a:rPr lang="es" sz="1600" dirty="0"/>
              <a:t>Es un indicador para toda una familia de datos. Cada campo pertenece a un tipo de datos por ejemplo el campo “nombre” serán datos tipo texto.</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Bases de datos</a:t>
            </a:r>
            <a:endParaRPr dirty="0"/>
          </a:p>
        </p:txBody>
      </p:sp>
      <p:sp>
        <p:nvSpPr>
          <p:cNvPr id="130" name="Google Shape;130;p25"/>
          <p:cNvSpPr txBox="1">
            <a:spLocks noGrp="1"/>
          </p:cNvSpPr>
          <p:nvPr>
            <p:ph type="body" idx="1"/>
          </p:nvPr>
        </p:nvSpPr>
        <p:spPr>
          <a:xfrm>
            <a:off x="311700" y="1152474"/>
            <a:ext cx="8520600" cy="36515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u="sng" dirty="0"/>
              <a:t>Registro:</a:t>
            </a:r>
            <a:endParaRPr b="1" dirty="0"/>
          </a:p>
          <a:p>
            <a:pPr marL="0" lvl="0" indent="0" algn="l" rtl="0">
              <a:spcBef>
                <a:spcPts val="1600"/>
              </a:spcBef>
              <a:spcAft>
                <a:spcPts val="0"/>
              </a:spcAft>
              <a:buNone/>
            </a:pPr>
            <a:r>
              <a:rPr lang="es" dirty="0"/>
              <a:t>Es una colección de datos referentes a un mismo concepto o suceso (una tabla). A los registros también se les llama tuplas o filas</a:t>
            </a:r>
            <a:endParaRPr dirty="0"/>
          </a:p>
          <a:p>
            <a:pPr marL="0" lvl="0" indent="0" algn="l" rtl="0">
              <a:spcBef>
                <a:spcPts val="1600"/>
              </a:spcBef>
              <a:spcAft>
                <a:spcPts val="0"/>
              </a:spcAft>
              <a:buNone/>
            </a:pPr>
            <a:r>
              <a:rPr lang="es" b="1" u="sng" dirty="0"/>
              <a:t>Campo clave:</a:t>
            </a:r>
            <a:endParaRPr b="1" dirty="0"/>
          </a:p>
          <a:p>
            <a:pPr marL="0" lvl="0" indent="0" algn="l" rtl="0">
              <a:spcBef>
                <a:spcPts val="1600"/>
              </a:spcBef>
              <a:spcAft>
                <a:spcPts val="0"/>
              </a:spcAft>
              <a:buNone/>
            </a:pPr>
            <a:r>
              <a:rPr lang="es" dirty="0"/>
              <a:t>Es un campo especial que identifica de forma única a cada registro. Ej. NIF</a:t>
            </a:r>
            <a:endParaRPr dirty="0"/>
          </a:p>
          <a:p>
            <a:pPr marL="0" lvl="0" indent="0" algn="l" rtl="0">
              <a:spcBef>
                <a:spcPts val="1600"/>
              </a:spcBef>
              <a:spcAft>
                <a:spcPts val="0"/>
              </a:spcAft>
              <a:buNone/>
            </a:pPr>
            <a:r>
              <a:rPr lang="es" b="1" u="sng" dirty="0"/>
              <a:t>Tabla o relación:</a:t>
            </a:r>
            <a:endParaRPr b="1" dirty="0"/>
          </a:p>
          <a:p>
            <a:pPr marL="0" lvl="0" indent="0" algn="l" rtl="0">
              <a:spcBef>
                <a:spcPts val="1600"/>
              </a:spcBef>
              <a:spcAft>
                <a:spcPts val="1600"/>
              </a:spcAft>
              <a:buNone/>
            </a:pPr>
            <a:r>
              <a:rPr lang="es" dirty="0"/>
              <a:t>Conjunto de registros bajo un mismo nombre que representa el conjunto de todos ellos. </a:t>
            </a:r>
            <a:r>
              <a:rPr lang="es-ES" dirty="0" err="1"/>
              <a:t>Ej</a:t>
            </a:r>
            <a:r>
              <a:rPr lang="es" dirty="0"/>
              <a:t>. </a:t>
            </a:r>
            <a:r>
              <a:rPr lang="es-ES" dirty="0"/>
              <a:t>T</a:t>
            </a:r>
            <a:r>
              <a:rPr lang="es" dirty="0"/>
              <a:t>odos los alumnos se almacenan en la tabla “alumnos”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Bases de datos</a:t>
            </a:r>
            <a:endParaRPr/>
          </a:p>
        </p:txBody>
      </p:sp>
      <p:sp>
        <p:nvSpPr>
          <p:cNvPr id="136" name="Google Shape;136;p26"/>
          <p:cNvSpPr txBox="1">
            <a:spLocks noGrp="1"/>
          </p:cNvSpPr>
          <p:nvPr>
            <p:ph type="body" idx="1"/>
          </p:nvPr>
        </p:nvSpPr>
        <p:spPr>
          <a:xfrm>
            <a:off x="371880" y="1008459"/>
            <a:ext cx="8520600" cy="357951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u="sng" dirty="0"/>
              <a:t>Consulta</a:t>
            </a:r>
            <a:r>
              <a:rPr lang="es" b="1" dirty="0"/>
              <a:t>:  </a:t>
            </a:r>
            <a:r>
              <a:rPr lang="es" dirty="0"/>
              <a:t>Es una instrucción para hacer peticiones (query) a una base de datos.</a:t>
            </a:r>
            <a:endParaRPr dirty="0"/>
          </a:p>
          <a:p>
            <a:pPr marL="0" lvl="0" indent="0" algn="just" rtl="0">
              <a:spcBef>
                <a:spcPts val="1600"/>
              </a:spcBef>
              <a:spcAft>
                <a:spcPts val="0"/>
              </a:spcAft>
              <a:buNone/>
            </a:pPr>
            <a:r>
              <a:rPr lang="es" b="1" u="sng" dirty="0"/>
              <a:t>Índice</a:t>
            </a:r>
            <a:r>
              <a:rPr lang="es" b="1" dirty="0"/>
              <a:t>: </a:t>
            </a:r>
            <a:r>
              <a:rPr lang="es" dirty="0"/>
              <a:t>Es una estructura que almacena los campos clave de una tabla organizándolos para hacer más fácil encontrar y ordenar los registros de una tabla</a:t>
            </a:r>
            <a:endParaRPr dirty="0"/>
          </a:p>
          <a:p>
            <a:pPr marL="0" lvl="0" indent="0" algn="just" rtl="0">
              <a:spcBef>
                <a:spcPts val="1600"/>
              </a:spcBef>
              <a:spcAft>
                <a:spcPts val="0"/>
              </a:spcAft>
              <a:buNone/>
            </a:pPr>
            <a:r>
              <a:rPr lang="es" b="1" u="sng" dirty="0"/>
              <a:t>Vista</a:t>
            </a:r>
            <a:r>
              <a:rPr lang="es" b="1" dirty="0"/>
              <a:t>: </a:t>
            </a:r>
            <a:r>
              <a:rPr lang="es" dirty="0"/>
              <a:t>Es una transformación que se hace a una o más tablas para obtener una nueva tabla virtual</a:t>
            </a:r>
            <a:r>
              <a:rPr lang="es-ES" dirty="0"/>
              <a:t> a partir de un conjunto de tablas en una base de datos relacional. Las vistas tienen la misma estructura que una tabla: filas y columnas. La única diferencia es que sólo se almacena de ellas la definición, no los datos.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Bases de datos</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b="1" u="sng" dirty="0"/>
              <a:t>Informe: </a:t>
            </a:r>
            <a:r>
              <a:rPr lang="es" dirty="0"/>
              <a:t>Es un listado ordenado de campos y registros seleccionados en un formato fácil de leer.</a:t>
            </a:r>
            <a:endParaRPr dirty="0"/>
          </a:p>
          <a:p>
            <a:pPr marL="0" lvl="0" indent="0" algn="l" rtl="0">
              <a:lnSpc>
                <a:spcPct val="100000"/>
              </a:lnSpc>
              <a:spcBef>
                <a:spcPts val="1600"/>
              </a:spcBef>
              <a:spcAft>
                <a:spcPts val="0"/>
              </a:spcAft>
              <a:buNone/>
            </a:pPr>
            <a:r>
              <a:rPr lang="es" b="1" u="sng" dirty="0"/>
              <a:t>Guiones o scripts:</a:t>
            </a:r>
            <a:r>
              <a:rPr lang="es" b="1" dirty="0"/>
              <a:t> </a:t>
            </a:r>
            <a:endParaRPr b="1" dirty="0"/>
          </a:p>
          <a:p>
            <a:pPr marL="0" lvl="0" indent="0" algn="l" rtl="0">
              <a:lnSpc>
                <a:spcPct val="100000"/>
              </a:lnSpc>
              <a:spcBef>
                <a:spcPts val="1600"/>
              </a:spcBef>
              <a:spcAft>
                <a:spcPts val="0"/>
              </a:spcAft>
              <a:buNone/>
            </a:pPr>
            <a:r>
              <a:rPr lang="es" dirty="0"/>
              <a:t>Instrucciones de forma ordenada que realizan operaciones avanzadas o de mantenimiento en la base de datos.</a:t>
            </a:r>
            <a:endParaRPr dirty="0"/>
          </a:p>
          <a:p>
            <a:pPr marL="0" lvl="0" indent="0" algn="l" rtl="0">
              <a:lnSpc>
                <a:spcPct val="100000"/>
              </a:lnSpc>
              <a:spcBef>
                <a:spcPts val="1600"/>
              </a:spcBef>
              <a:spcAft>
                <a:spcPts val="0"/>
              </a:spcAft>
              <a:buNone/>
            </a:pPr>
            <a:r>
              <a:rPr lang="es" b="1" u="sng" dirty="0"/>
              <a:t>Procedimientos:</a:t>
            </a:r>
            <a:endParaRPr b="1" u="sng" dirty="0"/>
          </a:p>
          <a:p>
            <a:pPr marL="0" lvl="0" indent="0" algn="l" rtl="0">
              <a:lnSpc>
                <a:spcPct val="100000"/>
              </a:lnSpc>
              <a:spcBef>
                <a:spcPts val="1600"/>
              </a:spcBef>
              <a:spcAft>
                <a:spcPts val="1600"/>
              </a:spcAft>
              <a:buNone/>
            </a:pPr>
            <a:r>
              <a:rPr lang="es" dirty="0"/>
              <a:t>Un tipo especial de script que persiste almacenado en la base de datos como parte de su esquema.</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Bases de datos</a:t>
            </a: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Una base de datos almacena los datos a través de un </a:t>
            </a:r>
            <a:r>
              <a:rPr lang="es" b="1" dirty="0"/>
              <a:t>esquema</a:t>
            </a:r>
            <a:r>
              <a:rPr lang="es" dirty="0"/>
              <a:t>. Es la definición de la estructura donde se almacenan los datos y contiene todo lo necesario para organizar la información en tablas, registros y campos.</a:t>
            </a:r>
            <a:endParaRPr dirty="0"/>
          </a:p>
          <a:p>
            <a:pPr marL="0" lvl="0" indent="0" algn="l" rtl="0">
              <a:spcBef>
                <a:spcPts val="1600"/>
              </a:spcBef>
              <a:spcAft>
                <a:spcPts val="0"/>
              </a:spcAft>
              <a:buNone/>
            </a:pPr>
            <a:r>
              <a:rPr lang="es" dirty="0"/>
              <a:t>También contiene los procedimientos, vistas, índices, etc.</a:t>
            </a:r>
            <a:endParaRPr dirty="0"/>
          </a:p>
          <a:p>
            <a:pPr marL="0" lvl="0" indent="0" algn="l" rtl="0">
              <a:spcBef>
                <a:spcPts val="1600"/>
              </a:spcBef>
              <a:spcAft>
                <a:spcPts val="1600"/>
              </a:spcAft>
              <a:buNone/>
            </a:pPr>
            <a:r>
              <a:rPr lang="es" dirty="0"/>
              <a:t>El esquema recibe el nombre de </a:t>
            </a:r>
            <a:r>
              <a:rPr lang="es" b="1" i="1" dirty="0"/>
              <a:t>metainformación</a:t>
            </a:r>
            <a:r>
              <a:rPr lang="es" dirty="0"/>
              <a:t>, es decir, información sobre la información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ÍNDICE</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Sistemas de información. Tipos de sistemas de información</a:t>
            </a:r>
            <a:endParaRPr/>
          </a:p>
          <a:p>
            <a:pPr marL="457200" lvl="0" indent="-342900" algn="l" rtl="0">
              <a:spcBef>
                <a:spcPts val="0"/>
              </a:spcBef>
              <a:spcAft>
                <a:spcPts val="0"/>
              </a:spcAft>
              <a:buSzPts val="1800"/>
              <a:buAutoNum type="arabicPeriod"/>
            </a:pPr>
            <a:r>
              <a:rPr lang="es"/>
              <a:t>Ficheros (planos, indexados, acceso directo, entre otros). Utilización de ficheros según organización</a:t>
            </a:r>
            <a:endParaRPr/>
          </a:p>
          <a:p>
            <a:pPr marL="457200" lvl="0" indent="-342900" algn="l" rtl="0">
              <a:spcBef>
                <a:spcPts val="0"/>
              </a:spcBef>
              <a:spcAft>
                <a:spcPts val="0"/>
              </a:spcAft>
              <a:buSzPts val="1800"/>
              <a:buAutoNum type="arabicPeriod"/>
            </a:pPr>
            <a:r>
              <a:rPr lang="es"/>
              <a:t>Bases de datos. Conceptos básicos</a:t>
            </a:r>
            <a:endParaRPr/>
          </a:p>
          <a:p>
            <a:pPr marL="457200" lvl="0" indent="-342900" algn="l" rtl="0">
              <a:spcBef>
                <a:spcPts val="0"/>
              </a:spcBef>
              <a:spcAft>
                <a:spcPts val="0"/>
              </a:spcAft>
              <a:buSzPts val="1800"/>
              <a:buAutoNum type="arabicPeriod"/>
            </a:pPr>
            <a:r>
              <a:rPr lang="es"/>
              <a:t>Comparación entre ficheros y bases de datos</a:t>
            </a:r>
            <a:endParaRPr/>
          </a:p>
          <a:p>
            <a:pPr marL="457200" lvl="0" indent="-342900" algn="l" rtl="0">
              <a:spcBef>
                <a:spcPts val="0"/>
              </a:spcBef>
              <a:spcAft>
                <a:spcPts val="0"/>
              </a:spcAft>
              <a:buSzPts val="1800"/>
              <a:buAutoNum type="arabicPeriod"/>
            </a:pPr>
            <a:r>
              <a:rPr lang="es"/>
              <a:t>Sistemas Gestores de Bases de Datos (SGBD)</a:t>
            </a:r>
            <a:endParaRPr/>
          </a:p>
          <a:p>
            <a:pPr marL="457200" lvl="0" indent="-342900" algn="l" rtl="0">
              <a:spcBef>
                <a:spcPts val="0"/>
              </a:spcBef>
              <a:spcAft>
                <a:spcPts val="0"/>
              </a:spcAft>
              <a:buSzPts val="1800"/>
              <a:buAutoNum type="arabicPeriod"/>
            </a:pPr>
            <a:r>
              <a:rPr lang="es"/>
              <a:t>Bases de datos centralizadas y distribuidas. Fragmentación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Bases de datos</a:t>
            </a:r>
            <a:endParaRPr/>
          </a:p>
        </p:txBody>
      </p:sp>
      <p:pic>
        <p:nvPicPr>
          <p:cNvPr id="154" name="Google Shape;154;p29"/>
          <p:cNvPicPr preferRelativeResize="0"/>
          <p:nvPr/>
        </p:nvPicPr>
        <p:blipFill>
          <a:blip r:embed="rId3">
            <a:alphaModFix/>
          </a:blip>
          <a:stretch>
            <a:fillRect/>
          </a:stretch>
        </p:blipFill>
        <p:spPr>
          <a:xfrm>
            <a:off x="1095200" y="1246325"/>
            <a:ext cx="6953600" cy="3835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(3’)</a:t>
            </a:r>
            <a:endParaRPr/>
          </a:p>
        </p:txBody>
      </p:sp>
      <p:sp>
        <p:nvSpPr>
          <p:cNvPr id="160" name="Google Shape;16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Identifica entre los siguientes: tabla, registro, campo, tipo de dato</a:t>
            </a:r>
            <a:endParaRPr dirty="0"/>
          </a:p>
          <a:p>
            <a:pPr marL="457200" lvl="0" indent="-342900" algn="l" rtl="0">
              <a:spcBef>
                <a:spcPts val="1600"/>
              </a:spcBef>
              <a:spcAft>
                <a:spcPts val="0"/>
              </a:spcAft>
              <a:buSzPts val="1800"/>
              <a:buChar char="●"/>
            </a:pPr>
            <a:r>
              <a:rPr lang="es" dirty="0"/>
              <a:t>Texto</a:t>
            </a:r>
            <a:endParaRPr dirty="0"/>
          </a:p>
          <a:p>
            <a:pPr marL="457200" lvl="0" indent="-342900" algn="l" rtl="0">
              <a:spcBef>
                <a:spcPts val="0"/>
              </a:spcBef>
              <a:spcAft>
                <a:spcPts val="0"/>
              </a:spcAft>
              <a:buSzPts val="1800"/>
              <a:buChar char="●"/>
            </a:pPr>
            <a:r>
              <a:rPr lang="es" dirty="0"/>
              <a:t>Nombre</a:t>
            </a:r>
            <a:endParaRPr dirty="0"/>
          </a:p>
          <a:p>
            <a:pPr marL="457200" lvl="0" indent="-342900" algn="l" rtl="0">
              <a:spcBef>
                <a:spcPts val="0"/>
              </a:spcBef>
              <a:spcAft>
                <a:spcPts val="0"/>
              </a:spcAft>
              <a:buSzPts val="1800"/>
              <a:buChar char="●"/>
            </a:pPr>
            <a:r>
              <a:rPr lang="es" dirty="0"/>
              <a:t>Persona</a:t>
            </a:r>
            <a:endParaRPr dirty="0"/>
          </a:p>
          <a:p>
            <a:pPr marL="457200" lvl="0" indent="-342900" algn="l" rtl="0">
              <a:spcBef>
                <a:spcPts val="0"/>
              </a:spcBef>
              <a:spcAft>
                <a:spcPts val="0"/>
              </a:spcAft>
              <a:buSzPts val="1800"/>
              <a:buChar char="●"/>
            </a:pPr>
            <a:r>
              <a:rPr lang="es" dirty="0"/>
              <a:t>Juan, Perez, 16</a:t>
            </a:r>
            <a:endParaRPr dirty="0"/>
          </a:p>
          <a:p>
            <a:pPr marL="457200" lvl="0" indent="-342900" algn="l" rtl="0">
              <a:spcBef>
                <a:spcPts val="0"/>
              </a:spcBef>
              <a:spcAft>
                <a:spcPts val="0"/>
              </a:spcAft>
              <a:buSzPts val="1800"/>
              <a:buChar char="●"/>
            </a:pPr>
            <a:r>
              <a:rPr lang="es" dirty="0"/>
              <a:t>Número</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Bases de datos</a:t>
            </a:r>
            <a:endParaRPr/>
          </a:p>
        </p:txBody>
      </p:sp>
      <p:sp>
        <p:nvSpPr>
          <p:cNvPr id="166" name="Google Shape;166;p31"/>
          <p:cNvSpPr txBox="1">
            <a:spLocks noGrp="1"/>
          </p:cNvSpPr>
          <p:nvPr>
            <p:ph type="body" idx="1"/>
          </p:nvPr>
        </p:nvSpPr>
        <p:spPr>
          <a:xfrm>
            <a:off x="323528" y="1152474"/>
            <a:ext cx="8520600" cy="37955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Usos de las bases de datos:</a:t>
            </a:r>
          </a:p>
          <a:p>
            <a:pPr marL="0" lvl="0" indent="0" algn="l" rtl="0">
              <a:spcBef>
                <a:spcPts val="0"/>
              </a:spcBef>
              <a:spcAft>
                <a:spcPts val="0"/>
              </a:spcAft>
              <a:buNone/>
            </a:pPr>
            <a:r>
              <a:rPr lang="es" dirty="0"/>
              <a:t>Una base de datos está en cualquier Sistema de Información</a:t>
            </a:r>
            <a:endParaRPr dirty="0"/>
          </a:p>
          <a:p>
            <a:pPr marL="457200" lvl="0" indent="-342900" algn="l" rtl="0">
              <a:spcBef>
                <a:spcPts val="1600"/>
              </a:spcBef>
              <a:spcAft>
                <a:spcPts val="0"/>
              </a:spcAft>
              <a:buSzPts val="1800"/>
              <a:buChar char="●"/>
            </a:pPr>
            <a:r>
              <a:rPr lang="es" dirty="0"/>
              <a:t>Bases de datos administrativas</a:t>
            </a:r>
            <a:endParaRPr dirty="0"/>
          </a:p>
          <a:p>
            <a:pPr marL="457200" lvl="0" indent="-342900" algn="l" rtl="0">
              <a:spcBef>
                <a:spcPts val="0"/>
              </a:spcBef>
              <a:spcAft>
                <a:spcPts val="0"/>
              </a:spcAft>
              <a:buSzPts val="1800"/>
              <a:buChar char="●"/>
            </a:pPr>
            <a:r>
              <a:rPr lang="es" dirty="0"/>
              <a:t>Contables</a:t>
            </a:r>
            <a:endParaRPr dirty="0"/>
          </a:p>
          <a:p>
            <a:pPr marL="457200" lvl="0" indent="-342900" algn="l" rtl="0">
              <a:spcBef>
                <a:spcPts val="0"/>
              </a:spcBef>
              <a:spcAft>
                <a:spcPts val="0"/>
              </a:spcAft>
              <a:buSzPts val="1800"/>
              <a:buChar char="●"/>
            </a:pPr>
            <a:r>
              <a:rPr lang="es" dirty="0"/>
              <a:t>Motores de búsquedas</a:t>
            </a:r>
            <a:endParaRPr dirty="0"/>
          </a:p>
          <a:p>
            <a:pPr marL="457200" lvl="0" indent="-342900" algn="l" rtl="0">
              <a:spcBef>
                <a:spcPts val="0"/>
              </a:spcBef>
              <a:spcAft>
                <a:spcPts val="0"/>
              </a:spcAft>
              <a:buSzPts val="1800"/>
              <a:buChar char="●"/>
            </a:pPr>
            <a:r>
              <a:rPr lang="es" dirty="0"/>
              <a:t>Científicas</a:t>
            </a:r>
            <a:endParaRPr dirty="0"/>
          </a:p>
          <a:p>
            <a:pPr marL="457200" lvl="0" indent="-342900" algn="l" rtl="0">
              <a:spcBef>
                <a:spcPts val="0"/>
              </a:spcBef>
              <a:spcAft>
                <a:spcPts val="0"/>
              </a:spcAft>
              <a:buSzPts val="1800"/>
              <a:buChar char="●"/>
            </a:pPr>
            <a:r>
              <a:rPr lang="es" dirty="0"/>
              <a:t>Configuraciones</a:t>
            </a:r>
            <a:endParaRPr dirty="0"/>
          </a:p>
          <a:p>
            <a:pPr marL="457200" lvl="0" indent="-342900" algn="l" rtl="0">
              <a:spcBef>
                <a:spcPts val="0"/>
              </a:spcBef>
              <a:spcAft>
                <a:spcPts val="0"/>
              </a:spcAft>
              <a:buSzPts val="1800"/>
              <a:buChar char="●"/>
            </a:pPr>
            <a:r>
              <a:rPr lang="es" dirty="0"/>
              <a:t>Bibliotecas</a:t>
            </a:r>
            <a:endParaRPr dirty="0"/>
          </a:p>
          <a:p>
            <a:pPr marL="457200" lvl="0" indent="-342900" algn="l" rtl="0">
              <a:spcBef>
                <a:spcPts val="0"/>
              </a:spcBef>
              <a:spcAft>
                <a:spcPts val="0"/>
              </a:spcAft>
              <a:buSzPts val="1800"/>
              <a:buChar char="●"/>
            </a:pPr>
            <a:r>
              <a:rPr lang="es" dirty="0"/>
              <a:t>Censos</a:t>
            </a:r>
            <a:endParaRPr dirty="0"/>
          </a:p>
          <a:p>
            <a:pPr marL="457200" lvl="0" indent="-342900" algn="l" rtl="0">
              <a:spcBef>
                <a:spcPts val="0"/>
              </a:spcBef>
              <a:spcAft>
                <a:spcPts val="0"/>
              </a:spcAft>
              <a:buSzPts val="1800"/>
              <a:buChar char="●"/>
            </a:pPr>
            <a:r>
              <a:rPr lang="es" dirty="0"/>
              <a:t>Virus</a:t>
            </a:r>
            <a:endParaRPr dirty="0"/>
          </a:p>
          <a:p>
            <a:pPr marL="457200" lvl="0" indent="-342900" algn="l" rtl="0">
              <a:spcBef>
                <a:spcPts val="0"/>
              </a:spcBef>
              <a:spcAft>
                <a:spcPts val="0"/>
              </a:spcAft>
              <a:buSzPts val="1800"/>
              <a:buChar char="●"/>
            </a:pPr>
            <a:r>
              <a:rPr lang="es" dirty="0"/>
              <a:t>Militares, videojuegos, deportes,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Bases de datos</a:t>
            </a:r>
          </a:p>
        </p:txBody>
      </p:sp>
      <p:sp>
        <p:nvSpPr>
          <p:cNvPr id="3" name="2 Marcador de texto"/>
          <p:cNvSpPr>
            <a:spLocks noGrp="1"/>
          </p:cNvSpPr>
          <p:nvPr>
            <p:ph type="body" idx="1"/>
          </p:nvPr>
        </p:nvSpPr>
        <p:spPr/>
        <p:txBody>
          <a:bodyPr/>
          <a:lstStyle/>
          <a:p>
            <a:pPr>
              <a:buNone/>
            </a:pPr>
            <a:r>
              <a:rPr lang="es-ES" dirty="0">
                <a:hlinkClick r:id="rId2"/>
              </a:rPr>
              <a:t>Curiosidad:</a:t>
            </a:r>
            <a:endParaRPr lang="es-ES" dirty="0"/>
          </a:p>
          <a:p>
            <a:pPr>
              <a:buNone/>
            </a:pPr>
            <a:r>
              <a:rPr lang="es-ES" dirty="0"/>
              <a:t>	</a:t>
            </a:r>
          </a:p>
          <a:p>
            <a:pPr algn="just">
              <a:buNone/>
            </a:pPr>
            <a:r>
              <a:rPr lang="es-ES" dirty="0"/>
              <a:t>	</a:t>
            </a:r>
          </a:p>
          <a:p>
            <a:pPr algn="just">
              <a:buNone/>
            </a:pPr>
            <a:r>
              <a:rPr lang="es-ES" dirty="0"/>
              <a:t>	Busca en internet las 10 bases de datos más grandes del mundo. Anota su nombre y tamaño</a:t>
            </a:r>
          </a:p>
          <a:p>
            <a:pPr algn="just">
              <a:buNone/>
            </a:pPr>
            <a:endParaRPr lang="es-ES" dirty="0"/>
          </a:p>
          <a:p>
            <a:pPr algn="just">
              <a:buNone/>
            </a:pPr>
            <a:endParaRPr lang="es-ES" sz="800" dirty="0"/>
          </a:p>
          <a:p>
            <a:pPr algn="just">
              <a:buNone/>
            </a:pPr>
            <a:endParaRPr lang="es-ES" sz="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4. Comparación entre fichero y base de datos</a:t>
            </a:r>
            <a:endParaRPr/>
          </a:p>
        </p:txBody>
      </p:sp>
      <p:pic>
        <p:nvPicPr>
          <p:cNvPr id="172" name="Google Shape;172;p32" descr="Resultado de imagen de fichero base de datos"/>
          <p:cNvPicPr preferRelativeResize="0"/>
          <p:nvPr/>
        </p:nvPicPr>
        <p:blipFill>
          <a:blip r:embed="rId3">
            <a:alphaModFix/>
          </a:blip>
          <a:stretch>
            <a:fillRect/>
          </a:stretch>
        </p:blipFill>
        <p:spPr>
          <a:xfrm>
            <a:off x="539552" y="1635646"/>
            <a:ext cx="3240360" cy="2448506"/>
          </a:xfrm>
          <a:prstGeom prst="rect">
            <a:avLst/>
          </a:prstGeom>
          <a:noFill/>
          <a:ln>
            <a:noFill/>
          </a:ln>
        </p:spPr>
      </p:pic>
      <p:pic>
        <p:nvPicPr>
          <p:cNvPr id="17410" name="Picture 2" descr="Resultado de imagen de ficheros  vs bases de datos"/>
          <p:cNvPicPr>
            <a:picLocks noChangeAspect="1" noChangeArrowheads="1"/>
          </p:cNvPicPr>
          <p:nvPr/>
        </p:nvPicPr>
        <p:blipFill>
          <a:blip r:embed="rId4"/>
          <a:srcRect/>
          <a:stretch>
            <a:fillRect/>
          </a:stretch>
        </p:blipFill>
        <p:spPr bwMode="auto">
          <a:xfrm>
            <a:off x="4067944" y="1203598"/>
            <a:ext cx="4752528" cy="356812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23528" y="4115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5. SGBD</a:t>
            </a:r>
            <a:endParaRPr/>
          </a:p>
        </p:txBody>
      </p:sp>
      <p:sp>
        <p:nvSpPr>
          <p:cNvPr id="184" name="Google Shape;184;p34"/>
          <p:cNvSpPr txBox="1">
            <a:spLocks noGrp="1"/>
          </p:cNvSpPr>
          <p:nvPr>
            <p:ph type="body" idx="1"/>
          </p:nvPr>
        </p:nvSpPr>
        <p:spPr>
          <a:xfrm>
            <a:off x="323528" y="987574"/>
            <a:ext cx="8520600" cy="3816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Un </a:t>
            </a:r>
            <a:r>
              <a:rPr lang="es" b="1" dirty="0"/>
              <a:t>Sistema Gestor de Base de Datos </a:t>
            </a:r>
            <a:r>
              <a:rPr lang="es" dirty="0"/>
              <a:t>es un conjunto de herramientas que facilitan la consulta, uso y actualización de una base de datos.</a:t>
            </a:r>
          </a:p>
          <a:p>
            <a:pPr marL="0" lvl="0" indent="0" algn="l" rtl="0">
              <a:spcBef>
                <a:spcPts val="0"/>
              </a:spcBef>
              <a:spcAft>
                <a:spcPts val="0"/>
              </a:spcAft>
              <a:buNone/>
            </a:pPr>
            <a:r>
              <a:rPr lang="es" dirty="0"/>
              <a:t>Funciones:</a:t>
            </a:r>
            <a:endParaRPr dirty="0"/>
          </a:p>
          <a:p>
            <a:pPr marL="457200" lvl="0" indent="-342900" algn="l" rtl="0">
              <a:spcBef>
                <a:spcPts val="1600"/>
              </a:spcBef>
              <a:spcAft>
                <a:spcPts val="0"/>
              </a:spcAft>
              <a:buSzPts val="1800"/>
              <a:buAutoNum type="arabicPeriod"/>
            </a:pPr>
            <a:r>
              <a:rPr lang="es" dirty="0"/>
              <a:t>Permiten a los usuarios almacenar, acceder a ellos y actualizarlos de forma sencilla y con un gran rendimiento, ocultando la complejidad y las características físicas de los dispositivos de almacenamiento</a:t>
            </a:r>
            <a:endParaRPr dirty="0"/>
          </a:p>
          <a:p>
            <a:pPr marL="457200" lvl="0" indent="-342900" algn="l" rtl="0">
              <a:spcBef>
                <a:spcPts val="0"/>
              </a:spcBef>
              <a:spcAft>
                <a:spcPts val="0"/>
              </a:spcAft>
              <a:buSzPts val="1800"/>
              <a:buAutoNum type="arabicPeriod"/>
            </a:pPr>
            <a:r>
              <a:rPr lang="es" dirty="0"/>
              <a:t>Garantizan la integridad de los datos, respetando las reglas y restricciones</a:t>
            </a:r>
            <a:endParaRPr dirty="0"/>
          </a:p>
          <a:p>
            <a:pPr marL="457200" lvl="0" indent="-342900" algn="l" rtl="0">
              <a:spcBef>
                <a:spcPts val="0"/>
              </a:spcBef>
              <a:spcAft>
                <a:spcPts val="0"/>
              </a:spcAft>
              <a:buSzPts val="1800"/>
              <a:buAutoNum type="arabicPeriod"/>
            </a:pPr>
            <a:r>
              <a:rPr lang="es" dirty="0"/>
              <a:t>Integran junto al SO un sistema de seguridad que garantiza el acceso a los usuarios autorizados</a:t>
            </a:r>
            <a:endParaRPr dirty="0"/>
          </a:p>
          <a:p>
            <a:pPr marL="457200" lvl="0" indent="-342900" algn="l" rtl="0">
              <a:spcBef>
                <a:spcPts val="0"/>
              </a:spcBef>
              <a:spcAft>
                <a:spcPts val="0"/>
              </a:spcAft>
              <a:buSzPts val="1800"/>
              <a:buAutoNum type="arabicPeriod"/>
            </a:pPr>
            <a:r>
              <a:rPr lang="es" dirty="0"/>
              <a:t>Proporcionan un diccionario de metadatos (esquema, estructura de datos en tablas, registros, tipos de datos,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5. SGBD</a:t>
            </a:r>
            <a:endParaRPr/>
          </a:p>
        </p:txBody>
      </p:sp>
      <p:sp>
        <p:nvSpPr>
          <p:cNvPr id="190" name="Google Shape;19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t>5. Permiten el uso de transacciones</a:t>
            </a:r>
            <a:endParaRPr dirty="0"/>
          </a:p>
          <a:p>
            <a:pPr marL="0" lvl="0" indent="0" algn="l" rtl="0">
              <a:lnSpc>
                <a:spcPct val="100000"/>
              </a:lnSpc>
              <a:spcBef>
                <a:spcPts val="1600"/>
              </a:spcBef>
              <a:spcAft>
                <a:spcPts val="0"/>
              </a:spcAft>
              <a:buNone/>
            </a:pPr>
            <a:r>
              <a:rPr lang="es" dirty="0"/>
              <a:t>6. Ofrecen estadísticas registrando las operaciones efectuadas, consultas solicitadas, operaciones fállidas, …</a:t>
            </a:r>
            <a:endParaRPr dirty="0"/>
          </a:p>
          <a:p>
            <a:pPr marL="0" lvl="0" indent="0" algn="l" rtl="0">
              <a:lnSpc>
                <a:spcPct val="100000"/>
              </a:lnSpc>
              <a:spcBef>
                <a:spcPts val="1600"/>
              </a:spcBef>
              <a:spcAft>
                <a:spcPts val="0"/>
              </a:spcAft>
              <a:buNone/>
            </a:pPr>
            <a:r>
              <a:rPr lang="es" dirty="0"/>
              <a:t>7. Permiten la concurrencia (varios usuarios trabajando a la vez)</a:t>
            </a:r>
            <a:endParaRPr dirty="0"/>
          </a:p>
          <a:p>
            <a:pPr marL="0" lvl="0" indent="0" algn="l" rtl="0">
              <a:lnSpc>
                <a:spcPct val="100000"/>
              </a:lnSpc>
              <a:spcBef>
                <a:spcPts val="1600"/>
              </a:spcBef>
              <a:spcAft>
                <a:spcPts val="0"/>
              </a:spcAft>
              <a:buNone/>
            </a:pPr>
            <a:r>
              <a:rPr lang="es" dirty="0"/>
              <a:t>8. Independizan los datos de la aplicación o usuario que esté utilizándolos, haciendo fácil la migración a otras plataformas</a:t>
            </a:r>
            <a:endParaRPr dirty="0"/>
          </a:p>
          <a:p>
            <a:pPr marL="0" lvl="0" indent="0" algn="l" rtl="0">
              <a:lnSpc>
                <a:spcPct val="100000"/>
              </a:lnSpc>
              <a:spcBef>
                <a:spcPts val="1600"/>
              </a:spcBef>
              <a:spcAft>
                <a:spcPts val="0"/>
              </a:spcAft>
              <a:buNone/>
            </a:pPr>
            <a:r>
              <a:rPr lang="es" dirty="0"/>
              <a:t>9. Ofrecen conectividad con el exterior</a:t>
            </a:r>
            <a:endParaRPr dirty="0"/>
          </a:p>
          <a:p>
            <a:pPr marL="0" lvl="0" indent="0" algn="l" rtl="0">
              <a:lnSpc>
                <a:spcPct val="100000"/>
              </a:lnSpc>
              <a:spcBef>
                <a:spcPts val="1600"/>
              </a:spcBef>
              <a:spcAft>
                <a:spcPts val="1600"/>
              </a:spcAft>
              <a:buNone/>
            </a:pPr>
            <a:r>
              <a:rPr lang="es" dirty="0"/>
              <a:t>10. Proporcionan herramientas para realizar copias de seguridad y restauración</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5. SGBD</a:t>
            </a:r>
            <a:endParaRPr/>
          </a:p>
        </p:txBody>
      </p:sp>
      <p:sp>
        <p:nvSpPr>
          <p:cNvPr id="196" name="Google Shape;19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Los SGBD incluyen una interfaz de programación con un lenguaje llamado SQL (Structured Query Language) con el cual el usuario puede realizar consultas o enviar operaciones a la base de datos</a:t>
            </a:r>
            <a:endParaRPr dirty="0"/>
          </a:p>
          <a:p>
            <a:pPr marL="0" lvl="0" indent="0" algn="l" rtl="0">
              <a:spcBef>
                <a:spcPts val="1600"/>
              </a:spcBef>
              <a:spcAft>
                <a:spcPts val="0"/>
              </a:spcAft>
              <a:buNone/>
            </a:pPr>
            <a:r>
              <a:rPr lang="es" dirty="0"/>
              <a:t>SQL se divide en 4 lenguajes:</a:t>
            </a:r>
            <a:endParaRPr dirty="0"/>
          </a:p>
          <a:p>
            <a:pPr marL="457200" lvl="0" indent="-342900" algn="l" rtl="0">
              <a:spcBef>
                <a:spcPts val="1600"/>
              </a:spcBef>
              <a:spcAft>
                <a:spcPts val="0"/>
              </a:spcAft>
              <a:buSzPts val="1800"/>
              <a:buChar char="●"/>
            </a:pPr>
            <a:r>
              <a:rPr lang="es" dirty="0"/>
              <a:t>DML: Data Manipulation Language (select, insert, update y delete)</a:t>
            </a:r>
            <a:endParaRPr dirty="0"/>
          </a:p>
          <a:p>
            <a:pPr marL="457200" lvl="0" indent="-342900" algn="l" rtl="0">
              <a:spcBef>
                <a:spcPts val="0"/>
              </a:spcBef>
              <a:spcAft>
                <a:spcPts val="0"/>
              </a:spcAft>
              <a:buSzPts val="1800"/>
              <a:buChar char="●"/>
            </a:pPr>
            <a:r>
              <a:rPr lang="es" dirty="0"/>
              <a:t>DDL: Data Definition Language (create y drop)</a:t>
            </a:r>
            <a:endParaRPr dirty="0"/>
          </a:p>
          <a:p>
            <a:pPr marL="457200" lvl="0" indent="-342900" algn="l" rtl="0">
              <a:spcBef>
                <a:spcPts val="0"/>
              </a:spcBef>
              <a:spcAft>
                <a:spcPts val="0"/>
              </a:spcAft>
              <a:buSzPts val="1800"/>
              <a:buChar char="●"/>
            </a:pPr>
            <a:r>
              <a:rPr lang="es" dirty="0"/>
              <a:t>DCL: Data Control Language (grant y revoke)</a:t>
            </a:r>
            <a:endParaRPr dirty="0"/>
          </a:p>
          <a:p>
            <a:pPr marL="457200" lvl="0" indent="-342900" algn="l" rtl="0">
              <a:spcBef>
                <a:spcPts val="0"/>
              </a:spcBef>
              <a:spcAft>
                <a:spcPts val="0"/>
              </a:spcAft>
              <a:buSzPts val="1800"/>
              <a:buChar char="●"/>
            </a:pPr>
            <a:r>
              <a:rPr lang="es" dirty="0"/>
              <a:t>TCL: Transaction Control Language (commit y rollback)</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 dirty="0"/>
              <a:t>6. BD centralizadas y distribuidas</a:t>
            </a:r>
            <a:endParaRPr lang="es-ES" dirty="0"/>
          </a:p>
        </p:txBody>
      </p:sp>
      <p:sp>
        <p:nvSpPr>
          <p:cNvPr id="3" name="2 Marcador de texto"/>
          <p:cNvSpPr>
            <a:spLocks noGrp="1"/>
          </p:cNvSpPr>
          <p:nvPr>
            <p:ph type="body" idx="1"/>
          </p:nvPr>
        </p:nvSpPr>
        <p:spPr/>
        <p:txBody>
          <a:bodyPr/>
          <a:lstStyle/>
          <a:p>
            <a:pPr algn="just">
              <a:buNone/>
            </a:pPr>
            <a:r>
              <a:rPr lang="es-ES" sz="1600" dirty="0"/>
              <a:t>Una base de datos </a:t>
            </a:r>
            <a:r>
              <a:rPr lang="es-ES" sz="1600" b="1" dirty="0"/>
              <a:t>centralizada </a:t>
            </a:r>
            <a:r>
              <a:rPr lang="es-ES" sz="1600" dirty="0"/>
              <a:t>es una base de datos </a:t>
            </a:r>
            <a:r>
              <a:rPr lang="es-ES" sz="1600" u="sng" dirty="0"/>
              <a:t>almacenada</a:t>
            </a:r>
            <a:r>
              <a:rPr lang="es-ES" sz="1600" dirty="0"/>
              <a:t> en su totalidad en </a:t>
            </a:r>
            <a:r>
              <a:rPr lang="es-ES" sz="1600" u="sng" dirty="0"/>
              <a:t>un solo lugar físico, </a:t>
            </a:r>
            <a:r>
              <a:rPr lang="es-ES" sz="1600" dirty="0"/>
              <a:t>es decir, es una base de datos almacenada en una sola maquina y en una sola CPU, en donde los usuarios trabajan en terminales "tontas" que solo muestran resultados.</a:t>
            </a:r>
          </a:p>
          <a:p>
            <a:pPr algn="just">
              <a:buNone/>
            </a:pPr>
            <a:r>
              <a:rPr lang="es-ES" sz="1600" dirty="0"/>
              <a:t>Una base de datos </a:t>
            </a:r>
            <a:r>
              <a:rPr lang="es-ES" sz="1600" b="1" dirty="0"/>
              <a:t>distribuida</a:t>
            </a:r>
            <a:r>
              <a:rPr lang="es-ES" sz="1600" dirty="0"/>
              <a:t> es un conjunto de </a:t>
            </a:r>
            <a:r>
              <a:rPr lang="es-ES" sz="1600" u="sng" dirty="0"/>
              <a:t>múltiples bases de datos </a:t>
            </a:r>
            <a:r>
              <a:rPr lang="es-ES" sz="1600" dirty="0"/>
              <a:t>lógicamente relacionadas las cuales se encuentran distribuidas entre </a:t>
            </a:r>
            <a:r>
              <a:rPr lang="es-ES" sz="1600" u="sng" dirty="0"/>
              <a:t>diferentes sitios </a:t>
            </a:r>
            <a:r>
              <a:rPr lang="es-ES" sz="1600" dirty="0"/>
              <a:t>interconectados por una </a:t>
            </a:r>
            <a:r>
              <a:rPr lang="es-ES" sz="1600" u="sng" dirty="0"/>
              <a:t>red de comunicaciones</a:t>
            </a:r>
            <a:r>
              <a:rPr lang="es-ES" sz="1600" dirty="0"/>
              <a:t>, los cuales tienen la capacidad de </a:t>
            </a:r>
            <a:r>
              <a:rPr lang="es-ES" sz="1600" u="sng" dirty="0"/>
              <a:t>procesamiento autónomo </a:t>
            </a:r>
            <a:r>
              <a:rPr lang="es-ES" sz="1600" dirty="0"/>
              <a:t>lo cual indica que puede realizar operaciones locales o distribuidas. Un sistema de bases de datos distribuida es un sistema en el cual múltiples sitios de bases de datos están ligados por un sistema de comunicaciones de tal forma que, un usuario en cualquier sitio puede acceder los datos en cualquier parte de la 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6. BD centralizadas y distribuidas</a:t>
            </a:r>
            <a:endParaRPr dirty="0"/>
          </a:p>
        </p:txBody>
      </p:sp>
      <p:pic>
        <p:nvPicPr>
          <p:cNvPr id="208" name="Google Shape;208;p38"/>
          <p:cNvPicPr preferRelativeResize="0"/>
          <p:nvPr/>
        </p:nvPicPr>
        <p:blipFill rotWithShape="1">
          <a:blip r:embed="rId3">
            <a:alphaModFix/>
          </a:blip>
          <a:srcRect t="29397" b="23109"/>
          <a:stretch/>
        </p:blipFill>
        <p:spPr>
          <a:xfrm>
            <a:off x="827584" y="1275606"/>
            <a:ext cx="7668344" cy="33233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dirty="0"/>
              <a:t>Sistemas de Información</a:t>
            </a:r>
            <a:endParaRPr dirty="0"/>
          </a:p>
        </p:txBody>
      </p:sp>
      <p:sp>
        <p:nvSpPr>
          <p:cNvPr id="69" name="Google Shape;69;p15"/>
          <p:cNvSpPr txBox="1">
            <a:spLocks noGrp="1"/>
          </p:cNvSpPr>
          <p:nvPr>
            <p:ph type="body" idx="1"/>
          </p:nvPr>
        </p:nvSpPr>
        <p:spPr>
          <a:xfrm>
            <a:off x="311700" y="1152474"/>
            <a:ext cx="8520600" cy="3723531"/>
          </a:xfrm>
          <a:prstGeom prst="rect">
            <a:avLst/>
          </a:prstGeom>
        </p:spPr>
        <p:txBody>
          <a:bodyPr spcFirstLastPara="1" wrap="square" lIns="91425" tIns="91425" rIns="91425" bIns="91425" anchor="t" anchorCtr="0">
            <a:noAutofit/>
          </a:bodyPr>
          <a:lstStyle/>
          <a:p>
            <a:pPr marL="0" lvl="0" indent="0" algn="just">
              <a:buNone/>
            </a:pPr>
            <a:r>
              <a:rPr lang="es-ES" sz="2800" dirty="0"/>
              <a:t>Un </a:t>
            </a:r>
            <a:r>
              <a:rPr lang="es-ES" sz="2800" b="1" dirty="0"/>
              <a:t>sistema de información</a:t>
            </a:r>
            <a:r>
              <a:rPr lang="es-ES" sz="2800" dirty="0"/>
              <a:t> (SI) es un conjunto de elementos orientados al tratamiento y administración de datos e información, organizados y listos para su uso posterior, generados para cubrir una necesidad o un objetivo.</a:t>
            </a:r>
          </a:p>
          <a:p>
            <a:pPr>
              <a:buNone/>
            </a:pPr>
            <a:endParaRPr lang="es-E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PRÁCTICAS</a:t>
            </a:r>
          </a:p>
        </p:txBody>
      </p:sp>
      <p:sp>
        <p:nvSpPr>
          <p:cNvPr id="3" name="2 Marcador de texto"/>
          <p:cNvSpPr>
            <a:spLocks noGrp="1"/>
          </p:cNvSpPr>
          <p:nvPr>
            <p:ph type="body" idx="1"/>
          </p:nvPr>
        </p:nvSpPr>
        <p:spPr/>
        <p:txBody>
          <a:bodyPr/>
          <a:lstStyle/>
          <a:p>
            <a:pPr marL="114300" indent="0" algn="ctr">
              <a:buNone/>
            </a:pPr>
            <a:r>
              <a:rPr lang="es-ES" dirty="0"/>
              <a:t>Veamos este vídeo a modo de resumen</a:t>
            </a:r>
            <a:endParaRPr lang="es-ES" dirty="0">
              <a:hlinkClick r:id="rId2"/>
            </a:endParaRPr>
          </a:p>
          <a:p>
            <a:pPr marL="114300" indent="0" algn="ctr">
              <a:buNone/>
            </a:pPr>
            <a:r>
              <a:rPr lang="es-ES" dirty="0">
                <a:hlinkClick r:id="rId2"/>
              </a:rPr>
              <a:t>https://www.youtube.com/watch?v=Sg7-ZE6B-aI</a:t>
            </a:r>
            <a:endParaRPr lang="es-ES" dirty="0"/>
          </a:p>
          <a:p>
            <a:pPr marL="114300" indent="0" algn="ctr">
              <a:buNone/>
            </a:pPr>
            <a:endParaRPr lang="es-ES" dirty="0"/>
          </a:p>
          <a:p>
            <a:pPr marL="114300" indent="0" algn="ctr">
              <a:buNone/>
            </a:pPr>
            <a:r>
              <a:rPr lang="es-ES" dirty="0"/>
              <a:t>CUESTIONARIO TEORÍA</a:t>
            </a:r>
          </a:p>
          <a:p>
            <a:pPr marL="114300" indent="0" algn="ctr">
              <a:buNone/>
            </a:pPr>
            <a:endParaRPr lang="es-ES" dirty="0"/>
          </a:p>
          <a:p>
            <a:pPr marL="114300" indent="0" algn="ctr">
              <a:buNone/>
            </a:pPr>
            <a:r>
              <a:rPr lang="es-ES" dirty="0"/>
              <a:t>PRÁCTICA EN ACCESS</a:t>
            </a:r>
          </a:p>
          <a:p>
            <a:pPr marL="114300" indent="0" algn="ctr">
              <a:buNone/>
            </a:pPr>
            <a:endParaRPr lang="es-ES" dirty="0"/>
          </a:p>
          <a:p>
            <a:pPr marL="114300" indent="0">
              <a:buNone/>
            </a:pPr>
            <a:endParaRPr lang="es-ES" dirty="0"/>
          </a:p>
          <a:p>
            <a:pPr marL="114300" indent="0">
              <a:buNone/>
            </a:pPr>
            <a:endParaRPr lang="es-ES" dirty="0"/>
          </a:p>
          <a:p>
            <a:pPr marL="114300" indent="0">
              <a:buNone/>
            </a:pPr>
            <a:endParaRPr lang="es-ES" dirty="0"/>
          </a:p>
        </p:txBody>
      </p:sp>
    </p:spTree>
    <p:extLst>
      <p:ext uri="{BB962C8B-B14F-4D97-AF65-F5344CB8AC3E}">
        <p14:creationId xmlns:p14="http://schemas.microsoft.com/office/powerpoint/2010/main" val="285820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 dirty="0"/>
              <a:t>1.Sistemas de Información</a:t>
            </a:r>
            <a:endParaRPr lang="es-ES" dirty="0"/>
          </a:p>
        </p:txBody>
      </p:sp>
      <p:sp>
        <p:nvSpPr>
          <p:cNvPr id="3" name="2 Marcador de texto"/>
          <p:cNvSpPr>
            <a:spLocks noGrp="1"/>
          </p:cNvSpPr>
          <p:nvPr>
            <p:ph type="body" idx="1"/>
          </p:nvPr>
        </p:nvSpPr>
        <p:spPr/>
        <p:txBody>
          <a:bodyPr/>
          <a:lstStyle/>
          <a:p>
            <a:pPr marL="0" lvl="0" indent="0">
              <a:buNone/>
            </a:pPr>
            <a:r>
              <a:rPr lang="es-ES" dirty="0"/>
              <a:t>Un sistema de información debe tener los siguientes componentes básicos interactuando entre sí:</a:t>
            </a:r>
          </a:p>
          <a:p>
            <a:pPr marL="0" lvl="0" indent="0">
              <a:buNone/>
            </a:pPr>
            <a:endParaRPr lang="es-ES" dirty="0"/>
          </a:p>
          <a:p>
            <a:r>
              <a:rPr lang="es-ES" b="1" dirty="0"/>
              <a:t>el hardware</a:t>
            </a:r>
            <a:r>
              <a:rPr lang="es-ES" dirty="0"/>
              <a:t>, equipo físico utilizado para procesar y almacenar datos,</a:t>
            </a:r>
          </a:p>
          <a:p>
            <a:r>
              <a:rPr lang="es-ES" b="1" dirty="0"/>
              <a:t>el software</a:t>
            </a:r>
            <a:r>
              <a:rPr lang="es-ES" dirty="0"/>
              <a:t> y los procedimientos utilizados para transformar y extraer información,</a:t>
            </a:r>
          </a:p>
          <a:p>
            <a:r>
              <a:rPr lang="es-ES" b="1" dirty="0"/>
              <a:t>los datos</a:t>
            </a:r>
            <a:r>
              <a:rPr lang="es-ES" dirty="0"/>
              <a:t> que representan las actividades de la empresa o entidad,</a:t>
            </a:r>
          </a:p>
          <a:p>
            <a:r>
              <a:rPr lang="es-ES" b="1" dirty="0"/>
              <a:t>la red </a:t>
            </a:r>
            <a:r>
              <a:rPr lang="es-ES" dirty="0"/>
              <a:t>que permite compartir recursos entre computadoras y dispositivos,</a:t>
            </a:r>
          </a:p>
          <a:p>
            <a:r>
              <a:rPr lang="es-ES" b="1" dirty="0"/>
              <a:t>las personas </a:t>
            </a:r>
            <a:r>
              <a:rPr lang="es-ES" dirty="0"/>
              <a:t>que desarrollan, mantienen y utilizan el sistema.</a:t>
            </a:r>
          </a:p>
          <a:p>
            <a:pPr>
              <a:buNone/>
            </a:pPr>
            <a:endParaRPr lang="es-ES" dirty="0"/>
          </a:p>
          <a:p>
            <a:pPr lvl="0"/>
            <a:endParaRPr lang="es-ES" dirty="0"/>
          </a:p>
          <a:p>
            <a:endParaRPr lang="es-ES" dirty="0"/>
          </a:p>
          <a:p>
            <a:pPr>
              <a:buNone/>
            </a:pP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6" name="Google Shape;76;p16"/>
          <p:cNvPicPr preferRelativeResize="0"/>
          <p:nvPr/>
        </p:nvPicPr>
        <p:blipFill>
          <a:blip r:embed="rId3">
            <a:alphaModFix/>
          </a:blip>
          <a:stretch>
            <a:fillRect/>
          </a:stretch>
        </p:blipFill>
        <p:spPr>
          <a:xfrm>
            <a:off x="243359" y="0"/>
            <a:ext cx="865728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Ficheros</a:t>
            </a:r>
            <a:endParaRPr/>
          </a:p>
        </p:txBody>
      </p:sp>
      <p:sp>
        <p:nvSpPr>
          <p:cNvPr id="82" name="Google Shape;82;p17"/>
          <p:cNvSpPr txBox="1">
            <a:spLocks noGrp="1"/>
          </p:cNvSpPr>
          <p:nvPr>
            <p:ph type="body" idx="1"/>
          </p:nvPr>
        </p:nvSpPr>
        <p:spPr>
          <a:xfrm>
            <a:off x="311700" y="1152474"/>
            <a:ext cx="8520600" cy="37235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Un ordenador almacena diferente tipos de información :</a:t>
            </a:r>
            <a:endParaRPr dirty="0"/>
          </a:p>
          <a:p>
            <a:pPr marL="457200" lvl="0" indent="-342900" algn="l" rtl="0">
              <a:spcBef>
                <a:spcPts val="1600"/>
              </a:spcBef>
              <a:spcAft>
                <a:spcPts val="0"/>
              </a:spcAft>
              <a:buSzPts val="1800"/>
              <a:buChar char="●"/>
            </a:pPr>
            <a:r>
              <a:rPr lang="es" sz="1600" dirty="0"/>
              <a:t>Datos administrativos, o contables, etc.</a:t>
            </a:r>
            <a:endParaRPr sz="1600" dirty="0"/>
          </a:p>
          <a:p>
            <a:pPr marL="457200" lvl="0" indent="-342900" algn="l" rtl="0">
              <a:spcBef>
                <a:spcPts val="0"/>
              </a:spcBef>
              <a:spcAft>
                <a:spcPts val="0"/>
              </a:spcAft>
              <a:buSzPts val="1800"/>
              <a:buChar char="●"/>
            </a:pPr>
            <a:r>
              <a:rPr lang="es" sz="1600" dirty="0"/>
              <a:t>Música</a:t>
            </a:r>
            <a:endParaRPr sz="1600" dirty="0"/>
          </a:p>
          <a:p>
            <a:pPr marL="457200" lvl="0" indent="-342900" algn="l" rtl="0">
              <a:spcBef>
                <a:spcPts val="0"/>
              </a:spcBef>
              <a:spcAft>
                <a:spcPts val="0"/>
              </a:spcAft>
              <a:buSzPts val="1800"/>
              <a:buChar char="●"/>
            </a:pPr>
            <a:r>
              <a:rPr lang="es" sz="1600" dirty="0"/>
              <a:t>Películas</a:t>
            </a:r>
            <a:endParaRPr sz="1600" dirty="0"/>
          </a:p>
          <a:p>
            <a:pPr marL="457200" lvl="0" indent="-342900" algn="l" rtl="0">
              <a:spcBef>
                <a:spcPts val="0"/>
              </a:spcBef>
              <a:spcAft>
                <a:spcPts val="0"/>
              </a:spcAft>
              <a:buSzPts val="1800"/>
              <a:buChar char="●"/>
            </a:pPr>
            <a:r>
              <a:rPr lang="es" sz="1600" dirty="0"/>
              <a:t>Partidas de videojuegos</a:t>
            </a:r>
            <a:endParaRPr sz="1600" dirty="0"/>
          </a:p>
          <a:p>
            <a:pPr marL="457200" lvl="0" indent="-342900" algn="just" rtl="0">
              <a:spcBef>
                <a:spcPts val="0"/>
              </a:spcBef>
              <a:spcAft>
                <a:spcPts val="0"/>
              </a:spcAft>
              <a:buSzPts val="1800"/>
              <a:buChar char="●"/>
            </a:pPr>
            <a:r>
              <a:rPr lang="es" sz="1600" dirty="0"/>
              <a:t>…</a:t>
            </a:r>
            <a:endParaRPr sz="1600" dirty="0"/>
          </a:p>
          <a:p>
            <a:pPr marL="0" lvl="0" indent="0" algn="just" rtl="0">
              <a:spcBef>
                <a:spcPts val="1600"/>
              </a:spcBef>
              <a:spcAft>
                <a:spcPts val="1600"/>
              </a:spcAft>
              <a:buNone/>
            </a:pPr>
            <a:r>
              <a:rPr lang="es" dirty="0"/>
              <a:t>Toda esta información se almacena en </a:t>
            </a:r>
            <a:r>
              <a:rPr lang="es" b="1" dirty="0"/>
              <a:t>ficheros,</a:t>
            </a:r>
            <a:r>
              <a:rPr lang="es" dirty="0"/>
              <a:t> que son estructuras de información, que crean los sistemas operativos, para poder almacenar datos y suelen tener un </a:t>
            </a:r>
            <a:r>
              <a:rPr lang="es" b="1" dirty="0"/>
              <a:t>nombre y una extensión </a:t>
            </a:r>
            <a:r>
              <a:rPr lang="es" dirty="0"/>
              <a:t>que determina el formato de la información que contiene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Ficheros</a:t>
            </a:r>
            <a:endParaRPr/>
          </a:p>
        </p:txBody>
      </p:sp>
      <p:sp>
        <p:nvSpPr>
          <p:cNvPr id="88" name="Google Shape;88;p18"/>
          <p:cNvSpPr txBox="1">
            <a:spLocks noGrp="1"/>
          </p:cNvSpPr>
          <p:nvPr>
            <p:ph type="body" idx="1"/>
          </p:nvPr>
        </p:nvSpPr>
        <p:spPr>
          <a:xfrm>
            <a:off x="311700" y="1152474"/>
            <a:ext cx="8520600" cy="372353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t>Lo único que almacena un fichero es una serie de 1s y 0s</a:t>
            </a:r>
            <a:endParaRPr dirty="0"/>
          </a:p>
          <a:p>
            <a:pPr marL="0" lvl="0" indent="0" algn="just" rtl="0">
              <a:spcBef>
                <a:spcPts val="1600"/>
              </a:spcBef>
              <a:spcAft>
                <a:spcPts val="0"/>
              </a:spcAft>
              <a:buNone/>
            </a:pPr>
            <a:r>
              <a:rPr lang="es" dirty="0"/>
              <a:t>Es necesario definir una interpretación para “descifrar” esta sucesión</a:t>
            </a:r>
            <a:endParaRPr dirty="0"/>
          </a:p>
          <a:p>
            <a:pPr marL="0" lvl="0" indent="0" algn="just" rtl="0">
              <a:spcBef>
                <a:spcPts val="1600"/>
              </a:spcBef>
              <a:spcAft>
                <a:spcPts val="0"/>
              </a:spcAft>
              <a:buNone/>
            </a:pPr>
            <a:r>
              <a:rPr lang="es" dirty="0"/>
              <a:t>Es por eso que se definen los formatos, que indican cómo deben situarse los 1s y 0s para que tengan sentido dentro del SO. En el caso de que no sigan un formato predefinido, el contenido del fichero será ilegible. </a:t>
            </a:r>
          </a:p>
          <a:p>
            <a:pPr marL="0" lvl="0" indent="0" algn="just" rtl="0">
              <a:spcBef>
                <a:spcPts val="1600"/>
              </a:spcBef>
              <a:spcAft>
                <a:spcPts val="0"/>
              </a:spcAft>
              <a:buNone/>
            </a:pPr>
            <a:r>
              <a:rPr lang="es" dirty="0"/>
              <a:t>Los ficheros se pueden </a:t>
            </a:r>
            <a:r>
              <a:rPr lang="es" b="1" dirty="0"/>
              <a:t>clasificar</a:t>
            </a:r>
            <a:r>
              <a:rPr lang="es" dirty="0"/>
              <a:t> de diferentes formas, </a:t>
            </a:r>
            <a:r>
              <a:rPr lang="es" b="1" dirty="0"/>
              <a:t>según su</a:t>
            </a:r>
            <a:r>
              <a:rPr lang="es" dirty="0"/>
              <a:t>:</a:t>
            </a:r>
            <a:endParaRPr dirty="0"/>
          </a:p>
          <a:p>
            <a:pPr marL="457200" lvl="0" indent="-342900" algn="l" rtl="0">
              <a:spcBef>
                <a:spcPts val="1600"/>
              </a:spcBef>
              <a:spcAft>
                <a:spcPts val="0"/>
              </a:spcAft>
              <a:buSzPts val="1800"/>
              <a:buChar char="●"/>
            </a:pPr>
            <a:r>
              <a:rPr lang="es" u="sng" dirty="0"/>
              <a:t>Contenido (texto o binario)</a:t>
            </a:r>
            <a:endParaRPr u="sng" dirty="0"/>
          </a:p>
          <a:p>
            <a:pPr marL="457200" lvl="0" indent="-342900" algn="l" rtl="0">
              <a:spcBef>
                <a:spcPts val="0"/>
              </a:spcBef>
              <a:spcAft>
                <a:spcPts val="0"/>
              </a:spcAft>
              <a:buSzPts val="1800"/>
              <a:buChar char="●"/>
            </a:pPr>
            <a:r>
              <a:rPr lang="es" u="sng" dirty="0"/>
              <a:t>Organización (secuencial, directa o indexada)</a:t>
            </a:r>
            <a:endParaRPr u="sng" dirty="0"/>
          </a:p>
          <a:p>
            <a:pPr marL="457200" lvl="0" indent="-342900" algn="l" rtl="0">
              <a:spcBef>
                <a:spcPts val="0"/>
              </a:spcBef>
              <a:spcAft>
                <a:spcPts val="0"/>
              </a:spcAft>
              <a:buSzPts val="1800"/>
              <a:buChar char="●"/>
            </a:pPr>
            <a:r>
              <a:rPr lang="es" u="sng" dirty="0"/>
              <a:t>Utilidad (maestros, históricos, movimientos)</a:t>
            </a:r>
            <a:endParaRPr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Ficheros</a:t>
            </a:r>
            <a:endParaRPr/>
          </a:p>
        </p:txBody>
      </p:sp>
      <p:sp>
        <p:nvSpPr>
          <p:cNvPr id="94" name="Google Shape;94;p19"/>
          <p:cNvSpPr txBox="1">
            <a:spLocks noGrp="1"/>
          </p:cNvSpPr>
          <p:nvPr>
            <p:ph type="body" idx="1"/>
          </p:nvPr>
        </p:nvSpPr>
        <p:spPr>
          <a:xfrm>
            <a:off x="311700" y="1152474"/>
            <a:ext cx="8520600" cy="3651523"/>
          </a:xfrm>
          <a:prstGeom prst="rect">
            <a:avLst/>
          </a:prstGeom>
        </p:spPr>
        <p:txBody>
          <a:bodyPr spcFirstLastPara="1" wrap="square" lIns="91425" tIns="91425" rIns="91425" bIns="91425" anchor="t" anchorCtr="0">
            <a:noAutofit/>
          </a:bodyPr>
          <a:lstStyle/>
          <a:p>
            <a:pPr lvl="0" algn="just"/>
            <a:r>
              <a:rPr lang="es" dirty="0"/>
              <a:t>El </a:t>
            </a:r>
            <a:r>
              <a:rPr lang="es" b="1" dirty="0"/>
              <a:t>contenido</a:t>
            </a:r>
            <a:r>
              <a:rPr lang="es" dirty="0"/>
              <a:t> de un fichero puede ser tratado </a:t>
            </a:r>
            <a:r>
              <a:rPr lang="es" b="1" dirty="0"/>
              <a:t>como texto </a:t>
            </a:r>
            <a:r>
              <a:rPr lang="es" dirty="0"/>
              <a:t>es decir bits traducibles por el SO a caracteres alfabéticos o numéricos entendibles por el ser humano, o pueden ser tratados  como </a:t>
            </a:r>
            <a:r>
              <a:rPr lang="es" b="1" dirty="0"/>
              <a:t>datos binarios</a:t>
            </a:r>
            <a:r>
              <a:rPr lang="es" dirty="0"/>
              <a:t>, componentes de estructuras de datos complejas como ficheros que almacenan sonido, vídeo, imágenes, etc.</a:t>
            </a:r>
            <a:endParaRPr dirty="0"/>
          </a:p>
          <a:p>
            <a:pPr marL="457200" lvl="0" indent="-342900" algn="just" rtl="0">
              <a:spcBef>
                <a:spcPts val="0"/>
              </a:spcBef>
              <a:spcAft>
                <a:spcPts val="0"/>
              </a:spcAft>
              <a:buSzPts val="1800"/>
              <a:buChar char="●"/>
            </a:pPr>
            <a:r>
              <a:rPr lang="es" dirty="0"/>
              <a:t>La </a:t>
            </a:r>
            <a:r>
              <a:rPr lang="es" b="1" dirty="0"/>
              <a:t>organización</a:t>
            </a:r>
            <a:r>
              <a:rPr lang="es" dirty="0"/>
              <a:t> indica cómo se ha de acceder a los datos. Se accede de forma </a:t>
            </a:r>
            <a:r>
              <a:rPr lang="es" b="1" dirty="0"/>
              <a:t>secuencial, </a:t>
            </a:r>
            <a:r>
              <a:rPr lang="es" dirty="0"/>
              <a:t>recorriendo todo hasta llegar a él; de forma </a:t>
            </a:r>
            <a:r>
              <a:rPr lang="es" b="1" dirty="0"/>
              <a:t>directa</a:t>
            </a:r>
            <a:r>
              <a:rPr lang="es" dirty="0"/>
              <a:t> mediante un enlace, o </a:t>
            </a:r>
            <a:r>
              <a:rPr lang="es" b="1" dirty="0"/>
              <a:t>indexada</a:t>
            </a:r>
            <a:r>
              <a:rPr lang="es" dirty="0"/>
              <a:t>, es decir, consultando un índice que nos indica la ubicación del dato dentro del fichero. </a:t>
            </a:r>
            <a:endParaRPr dirty="0"/>
          </a:p>
          <a:p>
            <a:pPr lvl="0" algn="just"/>
            <a:r>
              <a:rPr lang="es" dirty="0"/>
              <a:t>La </a:t>
            </a:r>
            <a:r>
              <a:rPr lang="es" b="1" dirty="0"/>
              <a:t>utilidad</a:t>
            </a:r>
            <a:r>
              <a:rPr lang="es" dirty="0"/>
              <a:t> indica el uso que se va a hacer de él (</a:t>
            </a:r>
            <a:r>
              <a:rPr lang="es" b="1" dirty="0"/>
              <a:t>maestros, históricos, movimientos</a:t>
            </a:r>
            <a:r>
              <a:rPr lang="es" dirty="0"/>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234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 Ficheros</a:t>
            </a:r>
            <a:endParaRPr dirty="0"/>
          </a:p>
        </p:txBody>
      </p:sp>
      <p:sp>
        <p:nvSpPr>
          <p:cNvPr id="100" name="Google Shape;100;p20"/>
          <p:cNvSpPr txBox="1">
            <a:spLocks noGrp="1"/>
          </p:cNvSpPr>
          <p:nvPr>
            <p:ph type="body" idx="1"/>
          </p:nvPr>
        </p:nvSpPr>
        <p:spPr>
          <a:xfrm>
            <a:off x="311700" y="620584"/>
            <a:ext cx="8520600" cy="412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u="sng" dirty="0"/>
              <a:t>Ficheros de texto:</a:t>
            </a:r>
          </a:p>
          <a:p>
            <a:pPr marL="0" lvl="0" indent="0" algn="just" rtl="0">
              <a:spcBef>
                <a:spcPts val="0"/>
              </a:spcBef>
              <a:spcAft>
                <a:spcPts val="0"/>
              </a:spcAft>
              <a:buNone/>
            </a:pPr>
            <a:r>
              <a:rPr lang="es" sz="1600" dirty="0"/>
              <a:t>Se pueden llamar también ficheros planos, o ficheros ascii. Es un estándar que </a:t>
            </a:r>
            <a:r>
              <a:rPr lang="es" sz="1600" u="sng" dirty="0"/>
              <a:t>asigna un valor numérico a cada carácter</a:t>
            </a:r>
            <a:r>
              <a:rPr lang="es" sz="1600" dirty="0"/>
              <a:t>, con lo cual se pueden representar los documentos llamados de texto plano (los que podemos leer los humanos).</a:t>
            </a:r>
          </a:p>
          <a:p>
            <a:pPr marL="0" lvl="0" indent="0" algn="l" rtl="0">
              <a:lnSpc>
                <a:spcPct val="100000"/>
              </a:lnSpc>
              <a:spcBef>
                <a:spcPts val="1600"/>
              </a:spcBef>
              <a:spcAft>
                <a:spcPts val="0"/>
              </a:spcAft>
              <a:buNone/>
            </a:pPr>
            <a:r>
              <a:rPr lang="es" sz="1400" i="1" dirty="0"/>
              <a:t>(ASCII 1 car</a:t>
            </a:r>
            <a:r>
              <a:rPr lang="es-ES" sz="1400" i="1" dirty="0"/>
              <a:t>á</a:t>
            </a:r>
            <a:r>
              <a:rPr lang="es" sz="1400" i="1" dirty="0"/>
              <a:t>cter = 1 Byte, 256 caracteres en la tabla, distancia entre mayusculas y minúsculas = 32)</a:t>
            </a:r>
            <a:endParaRPr sz="1400" i="1" dirty="0"/>
          </a:p>
          <a:p>
            <a:pPr marL="0" lvl="0" indent="0">
              <a:lnSpc>
                <a:spcPct val="100000"/>
              </a:lnSpc>
              <a:spcBef>
                <a:spcPts val="1600"/>
              </a:spcBef>
              <a:buNone/>
            </a:pPr>
            <a:r>
              <a:rPr lang="es-ES" sz="1600" dirty="0">
                <a:hlinkClick r:id="rId3"/>
              </a:rPr>
              <a:t>https://elcodigoascii.com.ar/</a:t>
            </a:r>
            <a:endParaRPr lang="es" sz="1600" dirty="0"/>
          </a:p>
          <a:p>
            <a:pPr marL="0" lvl="0" indent="0" algn="l" rtl="0">
              <a:lnSpc>
                <a:spcPct val="100000"/>
              </a:lnSpc>
              <a:spcBef>
                <a:spcPts val="1600"/>
              </a:spcBef>
              <a:spcAft>
                <a:spcPts val="0"/>
              </a:spcAft>
              <a:buNone/>
            </a:pPr>
            <a:r>
              <a:rPr lang="es" sz="1600" dirty="0"/>
              <a:t>Los ficheros de texto </a:t>
            </a:r>
            <a:r>
              <a:rPr lang="es" sz="1600" u="sng" dirty="0"/>
              <a:t>no necesitan un formato para ser interpretados</a:t>
            </a:r>
            <a:r>
              <a:rPr lang="es" sz="1600" dirty="0"/>
              <a:t>. </a:t>
            </a:r>
          </a:p>
          <a:p>
            <a:pPr marL="0" lvl="0" indent="0" algn="l" rtl="0">
              <a:lnSpc>
                <a:spcPct val="100000"/>
              </a:lnSpc>
              <a:spcBef>
                <a:spcPts val="1600"/>
              </a:spcBef>
              <a:spcAft>
                <a:spcPts val="0"/>
              </a:spcAft>
              <a:buNone/>
            </a:pPr>
            <a:r>
              <a:rPr lang="es" sz="1600" dirty="0"/>
              <a:t>Es frecuente su uso en:</a:t>
            </a:r>
          </a:p>
          <a:p>
            <a:r>
              <a:rPr lang="es" sz="1600" dirty="0"/>
              <a:t>Ficheros de configuración ( .ini,  .inf,  .conf)</a:t>
            </a:r>
          </a:p>
          <a:p>
            <a:pPr marL="457200" lvl="0" indent="-342900" algn="l" rtl="0">
              <a:spcBef>
                <a:spcPts val="0"/>
              </a:spcBef>
              <a:spcAft>
                <a:spcPts val="0"/>
              </a:spcAft>
              <a:buSzPts val="1800"/>
              <a:buChar char="●"/>
            </a:pPr>
            <a:r>
              <a:rPr lang="es" sz="1600" dirty="0"/>
              <a:t>Ficheros de código fuente (.sql,  .c, .java)</a:t>
            </a:r>
            <a:endParaRPr sz="1600" dirty="0"/>
          </a:p>
          <a:p>
            <a:pPr marL="457200" lvl="0" indent="-342900" algn="l" rtl="0">
              <a:spcBef>
                <a:spcPts val="0"/>
              </a:spcBef>
              <a:spcAft>
                <a:spcPts val="0"/>
              </a:spcAft>
              <a:buSzPts val="1800"/>
              <a:buChar char="●"/>
            </a:pPr>
            <a:r>
              <a:rPr lang="es" sz="1600" dirty="0"/>
              <a:t>Ficheros de páginas web (.html,  .php,  .css,  .xml)</a:t>
            </a:r>
            <a:endParaRPr sz="1600" dirty="0"/>
          </a:p>
          <a:p>
            <a:pPr marL="457200" lvl="0" indent="-342900" algn="l" rtl="0">
              <a:spcBef>
                <a:spcPts val="0"/>
              </a:spcBef>
              <a:spcAft>
                <a:spcPts val="0"/>
              </a:spcAft>
              <a:buSzPts val="1800"/>
              <a:buChar char="●"/>
            </a:pPr>
            <a:r>
              <a:rPr lang="es" sz="1600" dirty="0"/>
              <a:t>Ficheros con formatos enriquecidos (.rft,  .ps,  .tex)</a:t>
            </a:r>
            <a:endParaRPr sz="1600" dirty="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2061</Words>
  <Application>Microsoft Office PowerPoint</Application>
  <PresentationFormat>Presentación en pantalla (16:9)</PresentationFormat>
  <Paragraphs>167</Paragraphs>
  <Slides>30</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Proxima Nova</vt:lpstr>
      <vt:lpstr>Arial</vt:lpstr>
      <vt:lpstr>Alfa Slab One</vt:lpstr>
      <vt:lpstr>Gameday</vt:lpstr>
      <vt:lpstr>U.D. 1. Introducción a las bases de datos</vt:lpstr>
      <vt:lpstr>ÍNDICE</vt:lpstr>
      <vt:lpstr>Sistemas de Información</vt:lpstr>
      <vt:lpstr>1.Sistemas de Información</vt:lpstr>
      <vt:lpstr>Presentación de PowerPoint</vt:lpstr>
      <vt:lpstr>2. Ficheros</vt:lpstr>
      <vt:lpstr>2. Ficheros</vt:lpstr>
      <vt:lpstr>2. Ficheros</vt:lpstr>
      <vt:lpstr>2. Ficheros</vt:lpstr>
      <vt:lpstr>2. Ficheros</vt:lpstr>
      <vt:lpstr>2. Ficheros</vt:lpstr>
      <vt:lpstr>3. Bases de datos</vt:lpstr>
      <vt:lpstr>3. Bases de datos</vt:lpstr>
      <vt:lpstr>3.Bases de datos</vt:lpstr>
      <vt:lpstr>3. Bases de datos</vt:lpstr>
      <vt:lpstr>3. Bases de datos</vt:lpstr>
      <vt:lpstr>3. Bases de datos</vt:lpstr>
      <vt:lpstr>3. Bases de datos</vt:lpstr>
      <vt:lpstr>3. Bases de datos</vt:lpstr>
      <vt:lpstr>3. Bases de datos</vt:lpstr>
      <vt:lpstr>Ejercicio (3’)</vt:lpstr>
      <vt:lpstr>3. Bases de datos</vt:lpstr>
      <vt:lpstr>3. Bases de datos</vt:lpstr>
      <vt:lpstr>4. Comparación entre fichero y base de datos</vt:lpstr>
      <vt:lpstr>5. SGBD</vt:lpstr>
      <vt:lpstr>5. SGBD</vt:lpstr>
      <vt:lpstr>5. SGBD</vt:lpstr>
      <vt:lpstr>6. BD centralizadas y distribuidas</vt:lpstr>
      <vt:lpstr>6. BD centralizadas y distribuidas</vt:lpstr>
      <vt:lpstr>PRÁCTICAS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1. Introducción a las bases de datos</dc:title>
  <dc:creator>BLANCA</dc:creator>
  <cp:lastModifiedBy>Usuario</cp:lastModifiedBy>
  <cp:revision>46</cp:revision>
  <dcterms:modified xsi:type="dcterms:W3CDTF">2022-09-01T20:43:04Z</dcterms:modified>
</cp:coreProperties>
</file>