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6" r:id="rId2"/>
    <p:sldId id="257" r:id="rId3"/>
    <p:sldId id="258" r:id="rId4"/>
    <p:sldId id="268" r:id="rId5"/>
    <p:sldId id="269" r:id="rId6"/>
    <p:sldId id="259" r:id="rId7"/>
    <p:sldId id="260" r:id="rId8"/>
    <p:sldId id="261" r:id="rId9"/>
    <p:sldId id="262" r:id="rId10"/>
    <p:sldId id="263" r:id="rId11"/>
    <p:sldId id="264" r:id="rId12"/>
    <p:sldId id="265" r:id="rId13"/>
    <p:sldId id="266" r:id="rId14"/>
    <p:sldId id="267" r:id="rId15"/>
    <p:sldId id="272" r:id="rId16"/>
    <p:sldId id="273" r:id="rId17"/>
    <p:sldId id="274" r:id="rId18"/>
    <p:sldId id="275" r:id="rId19"/>
    <p:sldId id="276" r:id="rId20"/>
    <p:sldId id="277"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C0BF3-258D-42D1-AB7F-AF7D70743325}" type="datetimeFigureOut">
              <a:rPr lang="es-ES" smtClean="0"/>
              <a:t>07/11/2023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4F6EC-E889-4915-9553-79E81C5AEA9E}" type="slidenum">
              <a:rPr lang="es-ES" smtClean="0"/>
              <a:t>‹Nº›</a:t>
            </a:fld>
            <a:endParaRPr lang="es-ES"/>
          </a:p>
        </p:txBody>
      </p:sp>
    </p:spTree>
    <p:extLst>
      <p:ext uri="{BB962C8B-B14F-4D97-AF65-F5344CB8AC3E}">
        <p14:creationId xmlns:p14="http://schemas.microsoft.com/office/powerpoint/2010/main" val="91818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6e8dc1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6e8dc1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917749b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917749b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917749ba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917749ba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917749b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917749b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17749b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17749ba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917749ba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917749ba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917749ba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917749ba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917749ba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917749ba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80a6d7cf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80a6d7cf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87b172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87b172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8dda7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8dda7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8dda7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8dda7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8dda774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58dda774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8dda77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8dda77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8dda7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8dda7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8dda7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8dda7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917749b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917749b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B939BEA-7A83-49EA-BA9A-9F3CD6E44F5E}" type="datetimeFigureOut">
              <a:rPr lang="es-ES" smtClean="0"/>
              <a:t>07/11/2023</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0947636-676D-429F-A863-6BE3A043DEA5}"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61625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939BEA-7A83-49EA-BA9A-9F3CD6E44F5E}"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111615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939BEA-7A83-49EA-BA9A-9F3CD6E44F5E}"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3342651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58292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939BEA-7A83-49EA-BA9A-9F3CD6E44F5E}"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239924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B939BEA-7A83-49EA-BA9A-9F3CD6E44F5E}"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0947636-676D-429F-A863-6BE3A043DEA5}"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824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B939BEA-7A83-49EA-BA9A-9F3CD6E44F5E}"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164913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smtClean="0"/>
              <a:t>Editar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B939BEA-7A83-49EA-BA9A-9F3CD6E44F5E}" type="datetimeFigureOut">
              <a:rPr lang="es-ES" smtClean="0"/>
              <a:t>07/11/2023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21796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B939BEA-7A83-49EA-BA9A-9F3CD6E44F5E}" type="datetimeFigureOut">
              <a:rPr lang="es-ES" smtClean="0"/>
              <a:t>07/11/2023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125916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39BEA-7A83-49EA-BA9A-9F3CD6E44F5E}" type="datetimeFigureOut">
              <a:rPr lang="es-ES" smtClean="0"/>
              <a:t>07/11/2023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351732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B939BEA-7A83-49EA-BA9A-9F3CD6E44F5E}"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429479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B939BEA-7A83-49EA-BA9A-9F3CD6E44F5E}"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0947636-676D-429F-A863-6BE3A043DEA5}" type="slidenum">
              <a:rPr lang="es-ES" smtClean="0"/>
              <a:t>‹Nº›</a:t>
            </a:fld>
            <a:endParaRPr lang="es-ES"/>
          </a:p>
        </p:txBody>
      </p:sp>
    </p:spTree>
    <p:extLst>
      <p:ext uri="{BB962C8B-B14F-4D97-AF65-F5344CB8AC3E}">
        <p14:creationId xmlns:p14="http://schemas.microsoft.com/office/powerpoint/2010/main" val="341058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B939BEA-7A83-49EA-BA9A-9F3CD6E44F5E}" type="datetimeFigureOut">
              <a:rPr lang="es-ES" smtClean="0"/>
              <a:t>07/11/2023</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0947636-676D-429F-A863-6BE3A043DEA5}" type="slidenum">
              <a:rPr lang="es-ES" smtClean="0"/>
              <a:t>‹Nº›</a:t>
            </a:fld>
            <a:endParaRPr lang="es-ES"/>
          </a:p>
        </p:txBody>
      </p:sp>
    </p:spTree>
    <p:extLst>
      <p:ext uri="{BB962C8B-B14F-4D97-AF65-F5344CB8AC3E}">
        <p14:creationId xmlns:p14="http://schemas.microsoft.com/office/powerpoint/2010/main" val="33895943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gif"/><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bO18omSzeR4"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EEAA9-7A15-4847-9CF2-0930C97A4589}"/>
              </a:ext>
            </a:extLst>
          </p:cNvPr>
          <p:cNvSpPr>
            <a:spLocks noGrp="1"/>
          </p:cNvSpPr>
          <p:nvPr>
            <p:ph type="ctrTitle"/>
          </p:nvPr>
        </p:nvSpPr>
        <p:spPr>
          <a:xfrm>
            <a:off x="1524000" y="868362"/>
            <a:ext cx="9144000" cy="2387600"/>
          </a:xfrm>
        </p:spPr>
        <p:txBody>
          <a:bodyPr/>
          <a:lstStyle/>
          <a:p>
            <a:r>
              <a:rPr lang="es-ES" b="1" dirty="0"/>
              <a:t>TEMA </a:t>
            </a:r>
            <a:r>
              <a:rPr lang="es-ES" b="1" dirty="0" smtClean="0"/>
              <a:t>4 </a:t>
            </a:r>
            <a:endParaRPr lang="es-ES" b="1" dirty="0"/>
          </a:p>
        </p:txBody>
      </p:sp>
      <p:sp>
        <p:nvSpPr>
          <p:cNvPr id="3" name="Subtítulo 2">
            <a:extLst>
              <a:ext uri="{FF2B5EF4-FFF2-40B4-BE49-F238E27FC236}">
                <a16:creationId xmlns:a16="http://schemas.microsoft.com/office/drawing/2014/main" id="{81B8BADC-9240-43AF-A8A5-B8B347177D52}"/>
              </a:ext>
            </a:extLst>
          </p:cNvPr>
          <p:cNvSpPr>
            <a:spLocks noGrp="1"/>
          </p:cNvSpPr>
          <p:nvPr>
            <p:ph type="subTitle" idx="1"/>
          </p:nvPr>
        </p:nvSpPr>
        <p:spPr/>
        <p:txBody>
          <a:bodyPr>
            <a:normAutofit/>
          </a:bodyPr>
          <a:lstStyle/>
          <a:p>
            <a:r>
              <a:rPr lang="es-ES" sz="5400" b="1" dirty="0"/>
              <a:t>NORMALIZACIÓN DE RELACIONES</a:t>
            </a:r>
          </a:p>
        </p:txBody>
      </p:sp>
    </p:spTree>
    <p:extLst>
      <p:ext uri="{BB962C8B-B14F-4D97-AF65-F5344CB8AC3E}">
        <p14:creationId xmlns:p14="http://schemas.microsoft.com/office/powerpoint/2010/main" val="244945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0"/>
          <p:cNvSpPr txBox="1">
            <a:spLocks noGrp="1"/>
          </p:cNvSpPr>
          <p:nvPr>
            <p:ph type="body" idx="1"/>
          </p:nvPr>
        </p:nvSpPr>
        <p:spPr>
          <a:xfrm>
            <a:off x="415600" y="1536633"/>
            <a:ext cx="9814250" cy="4555200"/>
          </a:xfrm>
          <a:prstGeom prst="rect">
            <a:avLst/>
          </a:prstGeom>
        </p:spPr>
        <p:txBody>
          <a:bodyPr spcFirstLastPara="1" vert="horz" wrap="square" lIns="121900" tIns="121900" rIns="121900" bIns="121900" rtlCol="0" anchor="t" anchorCtr="0">
            <a:noAutofit/>
          </a:bodyPr>
          <a:lstStyle/>
          <a:p>
            <a:pPr marL="0" indent="0">
              <a:buNone/>
            </a:pPr>
            <a:endParaRPr lang="es" dirty="0"/>
          </a:p>
          <a:p>
            <a:pPr marL="0" indent="0" algn="just">
              <a:buNone/>
            </a:pPr>
            <a:r>
              <a:rPr lang="es" dirty="0"/>
              <a:t>Por ejemplo:</a:t>
            </a:r>
            <a:endParaRPr dirty="0"/>
          </a:p>
          <a:p>
            <a:pPr marL="0" indent="0" algn="just">
              <a:spcBef>
                <a:spcPts val="2133"/>
              </a:spcBef>
              <a:buNone/>
            </a:pPr>
            <a:r>
              <a:rPr lang="es" dirty="0"/>
              <a:t>compras(</a:t>
            </a:r>
            <a:r>
              <a:rPr lang="es" u="sng" dirty="0"/>
              <a:t>códigoProducto, códigoProveedor</a:t>
            </a:r>
            <a:r>
              <a:rPr lang="es" dirty="0"/>
              <a:t>, cantidad, fecha)</a:t>
            </a:r>
            <a:endParaRPr dirty="0"/>
          </a:p>
          <a:p>
            <a:pPr marL="0" indent="0" algn="just">
              <a:spcBef>
                <a:spcPts val="2133"/>
              </a:spcBef>
              <a:buNone/>
            </a:pPr>
            <a:r>
              <a:rPr lang="es" dirty="0"/>
              <a:t>códigoProducto, códigoProveedor ⇒ fecha, puesto que la fecha de compra es única para la combinación de códigos (</a:t>
            </a:r>
            <a:r>
              <a:rPr lang="es-ES" dirty="0"/>
              <a:t>suponiendo que en una fecha determinada solamente pueda comprarse una vez el producto a un proveedor)</a:t>
            </a:r>
            <a:endParaRPr dirty="0"/>
          </a:p>
          <a:p>
            <a:pPr marL="0" indent="0" algn="just">
              <a:spcBef>
                <a:spcPts val="2133"/>
              </a:spcBef>
              <a:buNone/>
            </a:pPr>
            <a:r>
              <a:rPr lang="es" dirty="0"/>
              <a:t>Sin embargo, códigoProducto no implica fecha, ya que se puede haber comprado el mismo producto a diferentes proveedores en la misma fecha.</a:t>
            </a:r>
            <a:endParaRPr dirty="0"/>
          </a:p>
          <a:p>
            <a:pPr marL="0" indent="0">
              <a:spcBef>
                <a:spcPts val="2133"/>
              </a:spcBef>
              <a:spcAft>
                <a:spcPts val="2133"/>
              </a:spcAft>
              <a:buNone/>
            </a:pPr>
            <a:endParaRPr dirty="0"/>
          </a:p>
        </p:txBody>
      </p:sp>
      <p:sp>
        <p:nvSpPr>
          <p:cNvPr id="4" name="Google Shape;95;p19">
            <a:extLst>
              <a:ext uri="{FF2B5EF4-FFF2-40B4-BE49-F238E27FC236}">
                <a16:creationId xmlns:a16="http://schemas.microsoft.com/office/drawing/2014/main" id="{B06AFA46-D234-4A5A-A616-17B623DA10D3}"/>
              </a:ext>
            </a:extLst>
          </p:cNvPr>
          <p:cNvSpPr txBox="1">
            <a:spLocks/>
          </p:cNvSpPr>
          <p:nvPr/>
        </p:nvSpPr>
        <p:spPr>
          <a:xfrm>
            <a:off x="415600" y="593367"/>
            <a:ext cx="11360800" cy="943266"/>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z="4000" b="1" dirty="0">
                <a:latin typeface="+mn-lt"/>
              </a:rPr>
              <a:t>2. Dependencias Funcionales. </a:t>
            </a:r>
            <a:r>
              <a:rPr lang="es-ES" sz="3200" b="1" dirty="0">
                <a:latin typeface="+mn-lt"/>
              </a:rPr>
              <a:t/>
            </a:r>
            <a:br>
              <a:rPr lang="es-ES" sz="3200" b="1" dirty="0">
                <a:latin typeface="+mn-lt"/>
              </a:rPr>
            </a:br>
            <a:r>
              <a:rPr lang="es-ES" sz="3200" b="1" dirty="0">
                <a:latin typeface="+mn-lt"/>
              </a:rPr>
              <a:t>	2.2 Dependencia funcional completa</a:t>
            </a:r>
            <a:endParaRPr lang="es-ES" sz="32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1"/>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s" dirty="0"/>
              <a:t>Dada la tabla T, con atributos (X,Y,Z) donde:</a:t>
            </a:r>
            <a:endParaRPr dirty="0"/>
          </a:p>
          <a:p>
            <a:pPr marL="0" indent="0">
              <a:spcBef>
                <a:spcPts val="2133"/>
              </a:spcBef>
              <a:buNone/>
            </a:pPr>
            <a:r>
              <a:rPr lang="es" dirty="0"/>
              <a:t>X 	Y , Y 	      Z	e Y	      X	, se dice que</a:t>
            </a:r>
            <a:endParaRPr dirty="0"/>
          </a:p>
          <a:p>
            <a:pPr marL="0" indent="0">
              <a:spcBef>
                <a:spcPts val="2133"/>
              </a:spcBef>
              <a:spcAft>
                <a:spcPts val="2133"/>
              </a:spcAft>
              <a:buNone/>
            </a:pPr>
            <a:r>
              <a:rPr lang="es" dirty="0"/>
              <a:t>X -	   Z	(</a:t>
            </a:r>
            <a:r>
              <a:rPr lang="es-ES" dirty="0"/>
              <a:t>X</a:t>
            </a:r>
            <a:r>
              <a:rPr lang="es" dirty="0"/>
              <a:t> </a:t>
            </a:r>
            <a:r>
              <a:rPr lang="es-ES" dirty="0"/>
              <a:t>provoca </a:t>
            </a:r>
            <a:r>
              <a:rPr lang="es" dirty="0"/>
              <a:t>depend</a:t>
            </a:r>
            <a:r>
              <a:rPr lang="es-ES" dirty="0" err="1"/>
              <a:t>encia</a:t>
            </a:r>
            <a:r>
              <a:rPr lang="es" dirty="0"/>
              <a:t> transitiva </a:t>
            </a:r>
            <a:r>
              <a:rPr lang="es-ES" dirty="0"/>
              <a:t>a</a:t>
            </a:r>
            <a:r>
              <a:rPr lang="es" dirty="0"/>
              <a:t> </a:t>
            </a:r>
            <a:r>
              <a:rPr lang="es-ES" dirty="0"/>
              <a:t>Z</a:t>
            </a:r>
            <a:r>
              <a:rPr lang="es" dirty="0"/>
              <a:t>)</a:t>
            </a:r>
            <a:endParaRPr dirty="0"/>
          </a:p>
        </p:txBody>
      </p:sp>
      <p:cxnSp>
        <p:nvCxnSpPr>
          <p:cNvPr id="110" name="Google Shape;110;p21"/>
          <p:cNvCxnSpPr/>
          <p:nvPr/>
        </p:nvCxnSpPr>
        <p:spPr>
          <a:xfrm>
            <a:off x="790257" y="2300833"/>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11;p21"/>
          <p:cNvCxnSpPr/>
          <p:nvPr/>
        </p:nvCxnSpPr>
        <p:spPr>
          <a:xfrm>
            <a:off x="2084779" y="2300833"/>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12" name="Google Shape;112;p21"/>
          <p:cNvCxnSpPr/>
          <p:nvPr/>
        </p:nvCxnSpPr>
        <p:spPr>
          <a:xfrm>
            <a:off x="3833199" y="2300833"/>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13" name="Google Shape;113;p21"/>
          <p:cNvCxnSpPr/>
          <p:nvPr/>
        </p:nvCxnSpPr>
        <p:spPr>
          <a:xfrm rot="10800000" flipH="1">
            <a:off x="4025999" y="2144471"/>
            <a:ext cx="208000" cy="2672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21"/>
          <p:cNvCxnSpPr/>
          <p:nvPr/>
        </p:nvCxnSpPr>
        <p:spPr>
          <a:xfrm>
            <a:off x="922971" y="2840037"/>
            <a:ext cx="593600" cy="0"/>
          </a:xfrm>
          <a:prstGeom prst="straightConnector1">
            <a:avLst/>
          </a:prstGeom>
          <a:noFill/>
          <a:ln w="9525" cap="flat" cmpd="sng">
            <a:solidFill>
              <a:schemeClr val="dk2"/>
            </a:solidFill>
            <a:prstDash val="solid"/>
            <a:round/>
            <a:headEnd type="none" w="med" len="med"/>
            <a:tailEnd type="triangle" w="med" len="med"/>
          </a:ln>
        </p:spPr>
      </p:cxnSp>
      <p:pic>
        <p:nvPicPr>
          <p:cNvPr id="3" name="Imagen 2">
            <a:extLst>
              <a:ext uri="{FF2B5EF4-FFF2-40B4-BE49-F238E27FC236}">
                <a16:creationId xmlns:a16="http://schemas.microsoft.com/office/drawing/2014/main" id="{3FC0A432-E654-446B-9C7D-BCBD01EA5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837" y="1497030"/>
            <a:ext cx="2539493" cy="2317203"/>
          </a:xfrm>
          <a:prstGeom prst="rect">
            <a:avLst/>
          </a:prstGeom>
        </p:spPr>
      </p:pic>
      <p:pic>
        <p:nvPicPr>
          <p:cNvPr id="5" name="Imagen 4">
            <a:extLst>
              <a:ext uri="{FF2B5EF4-FFF2-40B4-BE49-F238E27FC236}">
                <a16:creationId xmlns:a16="http://schemas.microsoft.com/office/drawing/2014/main" id="{F7588DD9-9ECC-4E93-AB69-7D986D4A5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7" y="4119057"/>
            <a:ext cx="4866654" cy="2106376"/>
          </a:xfrm>
          <a:prstGeom prst="rect">
            <a:avLst/>
          </a:prstGeom>
        </p:spPr>
      </p:pic>
      <p:pic>
        <p:nvPicPr>
          <p:cNvPr id="7" name="Imagen 6">
            <a:extLst>
              <a:ext uri="{FF2B5EF4-FFF2-40B4-BE49-F238E27FC236}">
                <a16:creationId xmlns:a16="http://schemas.microsoft.com/office/drawing/2014/main" id="{1D4655EE-D599-42CD-9EEA-B01D528329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000" y="4213941"/>
            <a:ext cx="4333461" cy="2405385"/>
          </a:xfrm>
          <a:prstGeom prst="rect">
            <a:avLst/>
          </a:prstGeom>
        </p:spPr>
      </p:pic>
      <p:sp>
        <p:nvSpPr>
          <p:cNvPr id="15" name="Google Shape;95;p19">
            <a:extLst>
              <a:ext uri="{FF2B5EF4-FFF2-40B4-BE49-F238E27FC236}">
                <a16:creationId xmlns:a16="http://schemas.microsoft.com/office/drawing/2014/main" id="{649F7FF2-F799-4DF1-A4EE-3FDF4C731B4D}"/>
              </a:ext>
            </a:extLst>
          </p:cNvPr>
          <p:cNvSpPr txBox="1">
            <a:spLocks/>
          </p:cNvSpPr>
          <p:nvPr/>
        </p:nvSpPr>
        <p:spPr>
          <a:xfrm>
            <a:off x="415600" y="304601"/>
            <a:ext cx="11360800" cy="943266"/>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z="4000" b="1" dirty="0">
                <a:latin typeface="+mn-lt"/>
              </a:rPr>
              <a:t>2. Dependencias Funcionales. </a:t>
            </a:r>
            <a:r>
              <a:rPr lang="es-ES" sz="3200" b="1" dirty="0">
                <a:latin typeface="+mn-lt"/>
              </a:rPr>
              <a:t/>
            </a:r>
            <a:br>
              <a:rPr lang="es-ES" sz="3200" b="1" dirty="0">
                <a:latin typeface="+mn-lt"/>
              </a:rPr>
            </a:br>
            <a:r>
              <a:rPr lang="es-ES" sz="3200" b="1" dirty="0">
                <a:latin typeface="+mn-lt"/>
              </a:rPr>
              <a:t>	2.3 Dependencia funcional transitiva</a:t>
            </a:r>
            <a:endParaRPr lang="es-ES" sz="32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15600" y="593366"/>
            <a:ext cx="11360800" cy="1143581"/>
          </a:xfrm>
          <a:prstGeom prst="rect">
            <a:avLst/>
          </a:prstGeom>
        </p:spPr>
        <p:txBody>
          <a:bodyPr spcFirstLastPara="1" vert="horz" wrap="square" lIns="121900" tIns="121900" rIns="121900" bIns="121900" rtlCol="0" anchor="t" anchorCtr="0">
            <a:noAutofit/>
          </a:bodyPr>
          <a:lstStyle/>
          <a:p>
            <a:r>
              <a:rPr lang="es-ES" sz="4000" b="1" dirty="0">
                <a:latin typeface="+mn-lt"/>
              </a:rPr>
              <a:t>2. Dependencias Funcionales. </a:t>
            </a:r>
            <a:r>
              <a:rPr lang="es-ES" sz="3200" b="1" dirty="0">
                <a:latin typeface="+mn-lt"/>
              </a:rPr>
              <a:t/>
            </a:r>
            <a:br>
              <a:rPr lang="es-ES" sz="3200" b="1" dirty="0">
                <a:latin typeface="+mn-lt"/>
              </a:rPr>
            </a:br>
            <a:r>
              <a:rPr lang="es-ES" sz="3200" b="1" dirty="0">
                <a:latin typeface="+mn-lt"/>
              </a:rPr>
              <a:t>	2.3 Dependencia funcional transitiva</a:t>
            </a:r>
            <a:endParaRPr lang="es-ES" sz="3200" dirty="0">
              <a:latin typeface="+mn-lt"/>
            </a:endParaRPr>
          </a:p>
        </p:txBody>
      </p:sp>
      <p:sp>
        <p:nvSpPr>
          <p:cNvPr id="120" name="Google Shape;120;p22"/>
          <p:cNvSpPr txBox="1">
            <a:spLocks noGrp="1"/>
          </p:cNvSpPr>
          <p:nvPr>
            <p:ph type="body" idx="1"/>
          </p:nvPr>
        </p:nvSpPr>
        <p:spPr>
          <a:xfrm>
            <a:off x="415600" y="1736947"/>
            <a:ext cx="11360800" cy="4555200"/>
          </a:xfrm>
          <a:prstGeom prst="rect">
            <a:avLst/>
          </a:prstGeom>
        </p:spPr>
        <p:txBody>
          <a:bodyPr spcFirstLastPara="1" vert="horz" wrap="square" lIns="121900" tIns="121900" rIns="121900" bIns="121900" rtlCol="0" anchor="t" anchorCtr="0">
            <a:noAutofit/>
          </a:bodyPr>
          <a:lstStyle/>
          <a:p>
            <a:pPr marL="0" indent="0">
              <a:buNone/>
            </a:pPr>
            <a:r>
              <a:rPr lang="es" dirty="0"/>
              <a:t>Ejemplo:</a:t>
            </a:r>
            <a:endParaRPr dirty="0"/>
          </a:p>
          <a:p>
            <a:pPr marL="0" indent="0">
              <a:spcBef>
                <a:spcPts val="2133"/>
              </a:spcBef>
              <a:buNone/>
            </a:pPr>
            <a:r>
              <a:rPr lang="es" dirty="0"/>
              <a:t>productos(</a:t>
            </a:r>
            <a:r>
              <a:rPr lang="es" u="sng" dirty="0"/>
              <a:t>código</a:t>
            </a:r>
            <a:r>
              <a:rPr lang="es" dirty="0"/>
              <a:t>,nombre,fabricante,país)</a:t>
            </a:r>
            <a:endParaRPr dirty="0"/>
          </a:p>
          <a:p>
            <a:pPr marL="0" indent="0">
              <a:spcBef>
                <a:spcPts val="2133"/>
              </a:spcBef>
              <a:buNone/>
            </a:pPr>
            <a:r>
              <a:rPr lang="es" dirty="0"/>
              <a:t>código		fabricante</a:t>
            </a:r>
            <a:endParaRPr dirty="0"/>
          </a:p>
          <a:p>
            <a:pPr marL="0" indent="0">
              <a:spcBef>
                <a:spcPts val="2133"/>
              </a:spcBef>
              <a:buNone/>
            </a:pPr>
            <a:r>
              <a:rPr lang="es" dirty="0"/>
              <a:t>fabricante		país </a:t>
            </a:r>
            <a:endParaRPr dirty="0"/>
          </a:p>
          <a:p>
            <a:pPr marL="0" indent="0">
              <a:spcBef>
                <a:spcPts val="2133"/>
              </a:spcBef>
              <a:buNone/>
            </a:pPr>
            <a:endParaRPr dirty="0"/>
          </a:p>
          <a:p>
            <a:pPr marL="0" indent="0">
              <a:spcBef>
                <a:spcPts val="2133"/>
              </a:spcBef>
              <a:spcAft>
                <a:spcPts val="2133"/>
              </a:spcAft>
              <a:buNone/>
            </a:pPr>
            <a:r>
              <a:rPr lang="es-ES" dirty="0"/>
              <a:t>C</a:t>
            </a:r>
            <a:r>
              <a:rPr lang="es" dirty="0"/>
              <a:t>ódigo  -	  país, es decir, </a:t>
            </a:r>
            <a:r>
              <a:rPr lang="es-ES" dirty="0"/>
              <a:t>país</a:t>
            </a:r>
            <a:r>
              <a:rPr lang="es" dirty="0"/>
              <a:t> depende transitivamente de </a:t>
            </a:r>
            <a:r>
              <a:rPr lang="es-ES" dirty="0"/>
              <a:t>código.</a:t>
            </a:r>
            <a:endParaRPr dirty="0"/>
          </a:p>
        </p:txBody>
      </p:sp>
      <p:cxnSp>
        <p:nvCxnSpPr>
          <p:cNvPr id="121" name="Google Shape;121;p22"/>
          <p:cNvCxnSpPr/>
          <p:nvPr/>
        </p:nvCxnSpPr>
        <p:spPr>
          <a:xfrm>
            <a:off x="1484396" y="3010097"/>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22;p22"/>
          <p:cNvCxnSpPr/>
          <p:nvPr/>
        </p:nvCxnSpPr>
        <p:spPr>
          <a:xfrm>
            <a:off x="1620303" y="4569776"/>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23" name="Google Shape;123;p22"/>
          <p:cNvCxnSpPr/>
          <p:nvPr/>
        </p:nvCxnSpPr>
        <p:spPr>
          <a:xfrm>
            <a:off x="2077996" y="3625819"/>
            <a:ext cx="593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3. Formas normales</a:t>
            </a:r>
            <a:endParaRPr sz="4000" b="1" dirty="0">
              <a:latin typeface="+mn-lt"/>
            </a:endParaRPr>
          </a:p>
        </p:txBody>
      </p:sp>
      <p:sp>
        <p:nvSpPr>
          <p:cNvPr id="129" name="Google Shape;129;p23"/>
          <p:cNvSpPr txBox="1">
            <a:spLocks noGrp="1"/>
          </p:cNvSpPr>
          <p:nvPr>
            <p:ph type="body" idx="1"/>
          </p:nvPr>
        </p:nvSpPr>
        <p:spPr>
          <a:xfrm>
            <a:off x="1255186" y="1677949"/>
            <a:ext cx="8645273" cy="4555200"/>
          </a:xfrm>
          <a:prstGeom prst="rect">
            <a:avLst/>
          </a:prstGeom>
        </p:spPr>
        <p:txBody>
          <a:bodyPr spcFirstLastPara="1" vert="horz" wrap="square" lIns="121900" tIns="121900" rIns="121900" bIns="121900" rtlCol="0" anchor="t" anchorCtr="0">
            <a:noAutofit/>
          </a:bodyPr>
          <a:lstStyle/>
          <a:p>
            <a:pPr marL="0" indent="0" algn="just">
              <a:buNone/>
            </a:pPr>
            <a:r>
              <a:rPr lang="es" dirty="0"/>
              <a:t>Las formas normales pretenden alcanzar dos objetivos:</a:t>
            </a:r>
            <a:endParaRPr dirty="0"/>
          </a:p>
          <a:p>
            <a:pPr algn="just">
              <a:spcBef>
                <a:spcPts val="2133"/>
              </a:spcBef>
              <a:buAutoNum type="arabicPeriod"/>
            </a:pPr>
            <a:r>
              <a:rPr lang="es" dirty="0"/>
              <a:t>Almacenar en la base de datos cada hecho solo una vez, es decir, evitar la redundancia de datos. De esta manera se reduce el espacio de almacenamiento</a:t>
            </a:r>
            <a:endParaRPr dirty="0"/>
          </a:p>
          <a:p>
            <a:pPr algn="just">
              <a:buAutoNum type="arabicPeriod"/>
            </a:pPr>
            <a:r>
              <a:rPr lang="es" dirty="0"/>
              <a:t>Que los hechos distintos se almacenen en sitios distintos. Esto evita ciertas anomalías a la hora de operar con los datos</a:t>
            </a:r>
            <a:endParaRPr dirty="0"/>
          </a:p>
          <a:p>
            <a:pPr marL="0" indent="0" algn="just">
              <a:spcBef>
                <a:spcPts val="2133"/>
              </a:spcBef>
              <a:spcAft>
                <a:spcPts val="2133"/>
              </a:spcAft>
              <a:buNone/>
            </a:pPr>
            <a:r>
              <a:rPr lang="es" dirty="0"/>
              <a:t>En la medida que se alcanza una forma normal más avanzada, en mayor medida se cumplen estos objetivos. Hay definidas 6 formas normales, cada una agrupa a las anteriores. De forma que la 3ª cumple la 1ª, 2ª y 3ª</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3. Formas normales</a:t>
            </a:r>
            <a:endParaRPr sz="4000" b="1" dirty="0">
              <a:latin typeface="+mn-lt"/>
            </a:endParaRPr>
          </a:p>
        </p:txBody>
      </p:sp>
      <p:sp>
        <p:nvSpPr>
          <p:cNvPr id="135" name="Google Shape;135;p24"/>
          <p:cNvSpPr txBox="1">
            <a:spLocks noGrp="1"/>
          </p:cNvSpPr>
          <p:nvPr>
            <p:ph type="body" idx="1"/>
          </p:nvPr>
        </p:nvSpPr>
        <p:spPr>
          <a:xfrm>
            <a:off x="415601" y="1536633"/>
            <a:ext cx="9459920" cy="4555200"/>
          </a:xfrm>
          <a:prstGeom prst="rect">
            <a:avLst/>
          </a:prstGeom>
        </p:spPr>
        <p:txBody>
          <a:bodyPr spcFirstLastPara="1" vert="horz" wrap="square" lIns="121900" tIns="121900" rIns="121900" bIns="121900" rtlCol="0" anchor="t" anchorCtr="0">
            <a:noAutofit/>
          </a:bodyPr>
          <a:lstStyle/>
          <a:p>
            <a:pPr marL="0" indent="0" algn="just">
              <a:buNone/>
            </a:pPr>
            <a:r>
              <a:rPr lang="es" dirty="0"/>
              <a:t>FN 1: En esta forma normal se prohíbe que en una tabla haya </a:t>
            </a:r>
            <a:r>
              <a:rPr lang="es" i="1" u="sng" dirty="0"/>
              <a:t>atributos que puedan tomar más de un valor</a:t>
            </a:r>
            <a:r>
              <a:rPr lang="es" dirty="0"/>
              <a:t>. Esta forma normal es inherente al modelo relacional puesto que las tablas gestionadas por un SGBD relacional están construidas de esta forma</a:t>
            </a:r>
            <a:endParaRPr dirty="0"/>
          </a:p>
          <a:p>
            <a:pPr marL="0" indent="0">
              <a:spcBef>
                <a:spcPts val="2133"/>
              </a:spcBef>
              <a:buNone/>
            </a:pPr>
            <a:r>
              <a:rPr lang="es" dirty="0"/>
              <a:t>Además, </a:t>
            </a:r>
            <a:r>
              <a:rPr lang="es" u="sng" dirty="0"/>
              <a:t>no se admiten duplicados</a:t>
            </a:r>
            <a:endParaRPr dirty="0"/>
          </a:p>
          <a:p>
            <a:pPr marL="0" indent="0">
              <a:spcBef>
                <a:spcPts val="2133"/>
              </a:spcBef>
              <a:buNone/>
            </a:pPr>
            <a:endParaRPr dirty="0"/>
          </a:p>
          <a:p>
            <a:pPr marL="0" indent="0">
              <a:spcBef>
                <a:spcPts val="2133"/>
              </a:spcBef>
              <a:spcAft>
                <a:spcPts val="2133"/>
              </a:spcAft>
              <a:buNone/>
            </a:pPr>
            <a:endParaRPr lang="es" dirty="0"/>
          </a:p>
          <a:p>
            <a:pPr marL="0" indent="0">
              <a:spcBef>
                <a:spcPts val="2133"/>
              </a:spcBef>
              <a:spcAft>
                <a:spcPts val="2133"/>
              </a:spcAft>
              <a:buNone/>
            </a:pPr>
            <a:r>
              <a:rPr lang="es" dirty="0"/>
              <a:t>Resultado final:</a:t>
            </a:r>
            <a:endParaRPr dirty="0"/>
          </a:p>
        </p:txBody>
      </p:sp>
      <p:cxnSp>
        <p:nvCxnSpPr>
          <p:cNvPr id="136" name="Google Shape;136;p24"/>
          <p:cNvCxnSpPr>
            <a:cxnSpLocks/>
          </p:cNvCxnSpPr>
          <p:nvPr/>
        </p:nvCxnSpPr>
        <p:spPr>
          <a:xfrm flipV="1">
            <a:off x="4777638" y="4472248"/>
            <a:ext cx="1264416" cy="4150"/>
          </a:xfrm>
          <a:prstGeom prst="straightConnector1">
            <a:avLst/>
          </a:prstGeom>
          <a:noFill/>
          <a:ln w="9525" cap="flat" cmpd="sng">
            <a:solidFill>
              <a:schemeClr val="dk2"/>
            </a:solidFill>
            <a:prstDash val="solid"/>
            <a:round/>
            <a:headEnd type="none" w="med" len="med"/>
            <a:tailEnd type="triangle" w="med" len="med"/>
          </a:ln>
        </p:spPr>
      </p:cxnSp>
      <p:pic>
        <p:nvPicPr>
          <p:cNvPr id="137" name="Google Shape;137;p24"/>
          <p:cNvPicPr preferRelativeResize="0"/>
          <p:nvPr/>
        </p:nvPicPr>
        <p:blipFill>
          <a:blip r:embed="rId3">
            <a:alphaModFix/>
          </a:blip>
          <a:stretch>
            <a:fillRect/>
          </a:stretch>
        </p:blipFill>
        <p:spPr>
          <a:xfrm>
            <a:off x="415600" y="3863185"/>
            <a:ext cx="4064000" cy="1003300"/>
          </a:xfrm>
          <a:prstGeom prst="rect">
            <a:avLst/>
          </a:prstGeom>
          <a:noFill/>
          <a:ln>
            <a:noFill/>
          </a:ln>
        </p:spPr>
      </p:pic>
      <p:pic>
        <p:nvPicPr>
          <p:cNvPr id="138" name="Google Shape;138;p24"/>
          <p:cNvPicPr preferRelativeResize="0"/>
          <p:nvPr/>
        </p:nvPicPr>
        <p:blipFill>
          <a:blip r:embed="rId4">
            <a:alphaModFix/>
          </a:blip>
          <a:stretch>
            <a:fillRect/>
          </a:stretch>
        </p:blipFill>
        <p:spPr>
          <a:xfrm>
            <a:off x="6385309" y="3717135"/>
            <a:ext cx="4064000" cy="1295400"/>
          </a:xfrm>
          <a:prstGeom prst="rect">
            <a:avLst/>
          </a:prstGeom>
          <a:noFill/>
          <a:ln>
            <a:noFill/>
          </a:ln>
        </p:spPr>
      </p:pic>
      <p:pic>
        <p:nvPicPr>
          <p:cNvPr id="139" name="Google Shape;139;p24"/>
          <p:cNvPicPr preferRelativeResize="0"/>
          <p:nvPr/>
        </p:nvPicPr>
        <p:blipFill>
          <a:blip r:embed="rId5">
            <a:alphaModFix/>
          </a:blip>
          <a:stretch>
            <a:fillRect/>
          </a:stretch>
        </p:blipFill>
        <p:spPr>
          <a:xfrm>
            <a:off x="2447600" y="5260516"/>
            <a:ext cx="5969709" cy="1295400"/>
          </a:xfrm>
          <a:prstGeom prst="rect">
            <a:avLst/>
          </a:prstGeom>
          <a:noFill/>
          <a:ln>
            <a:noFill/>
          </a:ln>
        </p:spPr>
      </p:pic>
      <p:sp>
        <p:nvSpPr>
          <p:cNvPr id="140" name="Google Shape;140;p24"/>
          <p:cNvSpPr txBox="1"/>
          <p:nvPr/>
        </p:nvSpPr>
        <p:spPr>
          <a:xfrm>
            <a:off x="415600" y="95300"/>
            <a:ext cx="10961600" cy="582400"/>
          </a:xfrm>
          <a:prstGeom prst="rect">
            <a:avLst/>
          </a:prstGeom>
          <a:noFill/>
          <a:ln>
            <a:noFill/>
          </a:ln>
        </p:spPr>
        <p:txBody>
          <a:bodyPr spcFirstLastPara="1" wrap="square" lIns="121900" tIns="121900" rIns="121900" bIns="121900" anchor="t" anchorCtr="0">
            <a:noAutofit/>
          </a:bodyPr>
          <a:lstStyle/>
          <a:p>
            <a:r>
              <a:rPr lang="es" sz="1333">
                <a:solidFill>
                  <a:schemeClr val="dk2"/>
                </a:solidFill>
                <a:latin typeface="Proxima Nova"/>
                <a:ea typeface="Proxima Nova"/>
                <a:cs typeface="Proxima Nova"/>
                <a:sym typeface="Proxima Nova"/>
              </a:rPr>
              <a:t>http://basesdedatosjc.blogspot.com.es/2012/04/primera-forma-normal-en-bases-de-datos.html</a:t>
            </a:r>
            <a:endParaRPr sz="1333"/>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3. Formas normales</a:t>
            </a:r>
            <a:endParaRPr sz="4000" b="1" dirty="0">
              <a:latin typeface="+mn-lt"/>
            </a:endParaRPr>
          </a:p>
        </p:txBody>
      </p:sp>
      <p:sp>
        <p:nvSpPr>
          <p:cNvPr id="146" name="Google Shape;146;p25"/>
          <p:cNvSpPr txBox="1">
            <a:spLocks noGrp="1"/>
          </p:cNvSpPr>
          <p:nvPr>
            <p:ph type="body" idx="1"/>
          </p:nvPr>
        </p:nvSpPr>
        <p:spPr>
          <a:xfrm>
            <a:off x="1453323" y="1544946"/>
            <a:ext cx="9285353" cy="4555200"/>
          </a:xfrm>
          <a:prstGeom prst="rect">
            <a:avLst/>
          </a:prstGeom>
        </p:spPr>
        <p:txBody>
          <a:bodyPr spcFirstLastPara="1" vert="horz" wrap="square" lIns="121900" tIns="121900" rIns="121900" bIns="121900" rtlCol="0" anchor="t" anchorCtr="0">
            <a:noAutofit/>
          </a:bodyPr>
          <a:lstStyle/>
          <a:p>
            <a:pPr marL="0" indent="0">
              <a:buNone/>
            </a:pPr>
            <a:r>
              <a:rPr lang="es" dirty="0"/>
              <a:t>FN 2: Un diseño se encuentra en FN2 si está en FN1 y además, </a:t>
            </a:r>
            <a:r>
              <a:rPr lang="es" i="1" dirty="0"/>
              <a:t>cada atributo que no forma parte de la clave tiene </a:t>
            </a:r>
            <a:r>
              <a:rPr lang="es" b="1" i="1" dirty="0"/>
              <a:t>dependencia completa </a:t>
            </a:r>
            <a:r>
              <a:rPr lang="es" i="1" dirty="0"/>
              <a:t>de la clave principal</a:t>
            </a:r>
            <a:endParaRPr i="1" dirty="0"/>
          </a:p>
          <a:p>
            <a:pPr marL="0" indent="0">
              <a:spcBef>
                <a:spcPts val="2133"/>
              </a:spcBef>
              <a:buNone/>
            </a:pPr>
            <a:r>
              <a:rPr lang="es" dirty="0"/>
              <a:t>Ejemplo:</a:t>
            </a:r>
            <a:endParaRPr dirty="0"/>
          </a:p>
          <a:p>
            <a:pPr marL="0" indent="0">
              <a:spcBef>
                <a:spcPts val="2133"/>
              </a:spcBef>
              <a:buNone/>
            </a:pPr>
            <a:r>
              <a:rPr lang="es" dirty="0"/>
              <a:t>compras(</a:t>
            </a:r>
            <a:r>
              <a:rPr lang="es" u="sng" dirty="0"/>
              <a:t>códigoProducto, códigoProveedor,</a:t>
            </a:r>
            <a:r>
              <a:rPr lang="es" dirty="0"/>
              <a:t> nombreProducto, cantidad)</a:t>
            </a:r>
            <a:endParaRPr dirty="0"/>
          </a:p>
          <a:p>
            <a:pPr marL="0" indent="0">
              <a:spcBef>
                <a:spcPts val="2133"/>
              </a:spcBef>
              <a:buNone/>
            </a:pPr>
            <a:r>
              <a:rPr lang="es" dirty="0"/>
              <a:t>códigoProducto 		nombreProducto</a:t>
            </a:r>
            <a:endParaRPr dirty="0"/>
          </a:p>
          <a:p>
            <a:pPr marL="0" indent="0">
              <a:spcBef>
                <a:spcPts val="2133"/>
              </a:spcBef>
              <a:buNone/>
            </a:pPr>
            <a:r>
              <a:rPr lang="es" dirty="0"/>
              <a:t>Resultado:</a:t>
            </a:r>
            <a:endParaRPr dirty="0"/>
          </a:p>
          <a:p>
            <a:pPr marL="0" indent="609585">
              <a:spcBef>
                <a:spcPts val="2133"/>
              </a:spcBef>
              <a:buNone/>
            </a:pPr>
            <a:r>
              <a:rPr lang="es" dirty="0"/>
              <a:t>compras(</a:t>
            </a:r>
            <a:r>
              <a:rPr lang="es" u="sng" dirty="0"/>
              <a:t>códigoProducto,códigoProveedor</a:t>
            </a:r>
            <a:r>
              <a:rPr lang="es" dirty="0"/>
              <a:t>,cantidad)</a:t>
            </a:r>
            <a:endParaRPr dirty="0"/>
          </a:p>
          <a:p>
            <a:pPr marL="0" indent="609585">
              <a:spcBef>
                <a:spcPts val="2133"/>
              </a:spcBef>
              <a:spcAft>
                <a:spcPts val="2133"/>
              </a:spcAft>
              <a:buNone/>
            </a:pPr>
            <a:r>
              <a:rPr lang="es" dirty="0"/>
              <a:t>productos(</a:t>
            </a:r>
            <a:r>
              <a:rPr lang="es" u="sng" dirty="0"/>
              <a:t>código</a:t>
            </a:r>
            <a:r>
              <a:rPr lang="es" dirty="0"/>
              <a:t>,nombre)</a:t>
            </a:r>
            <a:endParaRPr dirty="0"/>
          </a:p>
        </p:txBody>
      </p:sp>
      <p:cxnSp>
        <p:nvCxnSpPr>
          <p:cNvPr id="147" name="Google Shape;147;p25"/>
          <p:cNvCxnSpPr/>
          <p:nvPr/>
        </p:nvCxnSpPr>
        <p:spPr>
          <a:xfrm>
            <a:off x="3388536" y="3686656"/>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25"/>
          <p:cNvCxnSpPr/>
          <p:nvPr/>
        </p:nvCxnSpPr>
        <p:spPr>
          <a:xfrm flipH="1">
            <a:off x="3755736" y="4884557"/>
            <a:ext cx="226400" cy="226400"/>
          </a:xfrm>
          <a:prstGeom prst="straightConnector1">
            <a:avLst/>
          </a:prstGeom>
          <a:noFill/>
          <a:ln w="9525" cap="flat" cmpd="sng">
            <a:solidFill>
              <a:schemeClr val="dk2"/>
            </a:solidFill>
            <a:prstDash val="solid"/>
            <a:round/>
            <a:headEnd type="none" w="med" len="med"/>
            <a:tailEnd type="triangle" w="med" len="med"/>
          </a:ln>
        </p:spPr>
      </p:cxnSp>
      <p:sp>
        <p:nvSpPr>
          <p:cNvPr id="149" name="Google Shape;149;p25"/>
          <p:cNvSpPr txBox="1"/>
          <p:nvPr/>
        </p:nvSpPr>
        <p:spPr>
          <a:xfrm>
            <a:off x="415600" y="95300"/>
            <a:ext cx="10961600" cy="582400"/>
          </a:xfrm>
          <a:prstGeom prst="rect">
            <a:avLst/>
          </a:prstGeom>
          <a:noFill/>
          <a:ln>
            <a:noFill/>
          </a:ln>
        </p:spPr>
        <p:txBody>
          <a:bodyPr spcFirstLastPara="1" wrap="square" lIns="121900" tIns="121900" rIns="121900" bIns="121900" anchor="t" anchorCtr="0">
            <a:noAutofit/>
          </a:bodyPr>
          <a:lstStyle/>
          <a:p>
            <a:r>
              <a:rPr lang="es" sz="1333">
                <a:solidFill>
                  <a:schemeClr val="dk2"/>
                </a:solidFill>
                <a:latin typeface="Proxima Nova"/>
                <a:ea typeface="Proxima Nova"/>
                <a:cs typeface="Proxima Nova"/>
                <a:sym typeface="Proxima Nova"/>
              </a:rPr>
              <a:t>http://basesdedatosjc.blogspot.com.es/2012/04/segunda-forma-normal-en-bases-de-datos.html</a:t>
            </a:r>
            <a:endParaRPr sz="1333"/>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3. Formas normales</a:t>
            </a:r>
            <a:endParaRPr sz="4000" b="1" dirty="0">
              <a:latin typeface="+mn-lt"/>
            </a:endParaRPr>
          </a:p>
        </p:txBody>
      </p:sp>
      <p:sp>
        <p:nvSpPr>
          <p:cNvPr id="155" name="Google Shape;155;p26"/>
          <p:cNvSpPr txBox="1">
            <a:spLocks noGrp="1"/>
          </p:cNvSpPr>
          <p:nvPr>
            <p:ph type="body" idx="1"/>
          </p:nvPr>
        </p:nvSpPr>
        <p:spPr>
          <a:xfrm>
            <a:off x="1424134" y="1536633"/>
            <a:ext cx="8944531" cy="4943680"/>
          </a:xfrm>
          <a:prstGeom prst="rect">
            <a:avLst/>
          </a:prstGeom>
        </p:spPr>
        <p:txBody>
          <a:bodyPr spcFirstLastPara="1" vert="horz" wrap="square" lIns="121900" tIns="121900" rIns="121900" bIns="121900" rtlCol="0" anchor="t" anchorCtr="0">
            <a:noAutofit/>
          </a:bodyPr>
          <a:lstStyle/>
          <a:p>
            <a:pPr marL="0" indent="0" algn="just">
              <a:buNone/>
            </a:pPr>
            <a:r>
              <a:rPr lang="es" dirty="0"/>
              <a:t>FN 3: Un diseño se encuentra en FN3 si están en FN2 y además </a:t>
            </a:r>
            <a:r>
              <a:rPr lang="es" i="1" dirty="0"/>
              <a:t>no hay ningún atributo no clave</a:t>
            </a:r>
            <a:r>
              <a:rPr lang="es" dirty="0"/>
              <a:t> que depende de forma transitiva de la clave</a:t>
            </a:r>
            <a:endParaRPr dirty="0"/>
          </a:p>
          <a:p>
            <a:pPr marL="0" indent="0">
              <a:spcBef>
                <a:spcPts val="2133"/>
              </a:spcBef>
              <a:buNone/>
            </a:pPr>
            <a:r>
              <a:rPr lang="es" dirty="0"/>
              <a:t>Ejemplo:</a:t>
            </a:r>
            <a:endParaRPr dirty="0"/>
          </a:p>
          <a:p>
            <a:pPr marL="0" indent="0">
              <a:spcBef>
                <a:spcPts val="2133"/>
              </a:spcBef>
              <a:buNone/>
            </a:pPr>
            <a:r>
              <a:rPr lang="es" dirty="0"/>
              <a:t>productos(</a:t>
            </a:r>
            <a:r>
              <a:rPr lang="es" u="sng" dirty="0"/>
              <a:t>códigoProducto</a:t>
            </a:r>
            <a:r>
              <a:rPr lang="es" dirty="0"/>
              <a:t>, nombre, fabricante, país)</a:t>
            </a:r>
            <a:endParaRPr dirty="0"/>
          </a:p>
          <a:p>
            <a:pPr marL="0" indent="0">
              <a:spcBef>
                <a:spcPts val="2133"/>
              </a:spcBef>
              <a:buNone/>
            </a:pPr>
            <a:r>
              <a:rPr lang="es" dirty="0"/>
              <a:t>código	</a:t>
            </a:r>
            <a:r>
              <a:rPr lang="es" dirty="0" smtClean="0"/>
              <a:t>	fabricante</a:t>
            </a:r>
            <a:endParaRPr dirty="0"/>
          </a:p>
          <a:p>
            <a:pPr marL="0" indent="0">
              <a:spcBef>
                <a:spcPts val="2133"/>
              </a:spcBef>
              <a:buNone/>
            </a:pPr>
            <a:r>
              <a:rPr lang="es" dirty="0"/>
              <a:t>fabricante	     país </a:t>
            </a:r>
            <a:endParaRPr dirty="0"/>
          </a:p>
          <a:p>
            <a:pPr marL="0" indent="0">
              <a:spcBef>
                <a:spcPts val="2133"/>
              </a:spcBef>
              <a:buNone/>
            </a:pPr>
            <a:r>
              <a:rPr lang="es-ES" dirty="0"/>
              <a:t>C</a:t>
            </a:r>
            <a:r>
              <a:rPr lang="es" dirty="0"/>
              <a:t>ódigo -	 </a:t>
            </a:r>
            <a:r>
              <a:rPr lang="es" dirty="0" smtClean="0"/>
              <a:t>	país</a:t>
            </a:r>
            <a:r>
              <a:rPr lang="es" dirty="0"/>
              <a:t>, es decir, </a:t>
            </a:r>
            <a:r>
              <a:rPr lang="es-ES" dirty="0"/>
              <a:t>país</a:t>
            </a:r>
            <a:r>
              <a:rPr lang="es" dirty="0"/>
              <a:t> depende transitivamente de c</a:t>
            </a:r>
            <a:r>
              <a:rPr lang="es-ES" dirty="0" err="1"/>
              <a:t>ódigo</a:t>
            </a:r>
            <a:r>
              <a:rPr lang="es" dirty="0"/>
              <a:t>, por </a:t>
            </a:r>
            <a:r>
              <a:rPr lang="es-ES" dirty="0"/>
              <a:t>l</a:t>
            </a:r>
            <a:r>
              <a:rPr lang="es-ES" dirty="0" smtClean="0"/>
              <a:t>o</a:t>
            </a:r>
            <a:r>
              <a:rPr lang="es" dirty="0" smtClean="0"/>
              <a:t> 		tanto </a:t>
            </a:r>
            <a:r>
              <a:rPr lang="es" dirty="0"/>
              <a:t>no está en 3FN.</a:t>
            </a:r>
            <a:endParaRPr dirty="0"/>
          </a:p>
        </p:txBody>
      </p:sp>
      <p:cxnSp>
        <p:nvCxnSpPr>
          <p:cNvPr id="156" name="Google Shape;156;p26"/>
          <p:cNvCxnSpPr/>
          <p:nvPr/>
        </p:nvCxnSpPr>
        <p:spPr>
          <a:xfrm>
            <a:off x="2901406" y="4198958"/>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57" name="Google Shape;157;p26"/>
          <p:cNvCxnSpPr/>
          <p:nvPr/>
        </p:nvCxnSpPr>
        <p:spPr>
          <a:xfrm>
            <a:off x="2496540" y="3636738"/>
            <a:ext cx="593600" cy="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58;p26"/>
          <p:cNvCxnSpPr/>
          <p:nvPr/>
        </p:nvCxnSpPr>
        <p:spPr>
          <a:xfrm>
            <a:off x="2642133" y="4734847"/>
            <a:ext cx="593600" cy="0"/>
          </a:xfrm>
          <a:prstGeom prst="straightConnector1">
            <a:avLst/>
          </a:prstGeom>
          <a:noFill/>
          <a:ln w="9525" cap="flat" cmpd="sng">
            <a:solidFill>
              <a:schemeClr val="dk2"/>
            </a:solidFill>
            <a:prstDash val="solid"/>
            <a:round/>
            <a:headEnd type="none" w="med" len="med"/>
            <a:tailEnd type="triangle" w="med" len="med"/>
          </a:ln>
        </p:spPr>
      </p:cxnSp>
      <p:sp>
        <p:nvSpPr>
          <p:cNvPr id="159" name="Google Shape;159;p26"/>
          <p:cNvSpPr txBox="1"/>
          <p:nvPr/>
        </p:nvSpPr>
        <p:spPr>
          <a:xfrm>
            <a:off x="415600" y="95300"/>
            <a:ext cx="10961600" cy="582400"/>
          </a:xfrm>
          <a:prstGeom prst="rect">
            <a:avLst/>
          </a:prstGeom>
          <a:noFill/>
          <a:ln>
            <a:noFill/>
          </a:ln>
        </p:spPr>
        <p:txBody>
          <a:bodyPr spcFirstLastPara="1" wrap="square" lIns="121900" tIns="121900" rIns="121900" bIns="121900" anchor="t" anchorCtr="0">
            <a:noAutofit/>
          </a:bodyPr>
          <a:lstStyle/>
          <a:p>
            <a:r>
              <a:rPr lang="es" sz="1333">
                <a:solidFill>
                  <a:schemeClr val="dk2"/>
                </a:solidFill>
                <a:latin typeface="Proxima Nova"/>
                <a:ea typeface="Proxima Nova"/>
                <a:cs typeface="Proxima Nova"/>
                <a:sym typeface="Proxima Nova"/>
              </a:rPr>
              <a:t>http://basesdedatosjc.blogspot.com.es/2012/04/tercera-forma-normal-en-bases-de-datos.html</a:t>
            </a:r>
            <a:endParaRPr sz="1333"/>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3. Formas normales</a:t>
            </a:r>
            <a:endParaRPr sz="4000" b="1" dirty="0">
              <a:latin typeface="+mn-lt"/>
            </a:endParaRPr>
          </a:p>
        </p:txBody>
      </p:sp>
      <p:sp>
        <p:nvSpPr>
          <p:cNvPr id="165" name="Google Shape;165;p2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s"/>
              <a:t>FN3: </a:t>
            </a:r>
            <a:endParaRPr/>
          </a:p>
          <a:p>
            <a:pPr marL="0" indent="0">
              <a:spcBef>
                <a:spcPts val="2133"/>
              </a:spcBef>
              <a:buNone/>
            </a:pPr>
            <a:r>
              <a:rPr lang="es"/>
              <a:t>Inicial: </a:t>
            </a:r>
            <a:endParaRPr/>
          </a:p>
          <a:p>
            <a:pPr marL="0" indent="609585">
              <a:spcBef>
                <a:spcPts val="2133"/>
              </a:spcBef>
              <a:buNone/>
            </a:pPr>
            <a:r>
              <a:rPr lang="es"/>
              <a:t>productos(</a:t>
            </a:r>
            <a:r>
              <a:rPr lang="es" u="sng"/>
              <a:t>códigoProducto</a:t>
            </a:r>
            <a:r>
              <a:rPr lang="es"/>
              <a:t>, nombre, fabricante, país)</a:t>
            </a:r>
            <a:endParaRPr/>
          </a:p>
          <a:p>
            <a:pPr marL="0" indent="0">
              <a:spcBef>
                <a:spcPts val="2133"/>
              </a:spcBef>
              <a:buNone/>
            </a:pPr>
            <a:r>
              <a:rPr lang="es"/>
              <a:t>Resultado:</a:t>
            </a:r>
            <a:endParaRPr/>
          </a:p>
          <a:p>
            <a:pPr marL="0" indent="0">
              <a:spcBef>
                <a:spcPts val="2133"/>
              </a:spcBef>
              <a:buNone/>
            </a:pPr>
            <a:r>
              <a:rPr lang="es"/>
              <a:t>	productos(</a:t>
            </a:r>
            <a:r>
              <a:rPr lang="es" u="sng"/>
              <a:t>códigoProducto</a:t>
            </a:r>
            <a:r>
              <a:rPr lang="es"/>
              <a:t>, nombre, fabricante)</a:t>
            </a:r>
            <a:endParaRPr/>
          </a:p>
          <a:p>
            <a:pPr marL="0" indent="0">
              <a:spcBef>
                <a:spcPts val="2133"/>
              </a:spcBef>
              <a:spcAft>
                <a:spcPts val="2133"/>
              </a:spcAft>
              <a:buNone/>
            </a:pPr>
            <a:r>
              <a:rPr lang="es"/>
              <a:t>	fabricantes(</a:t>
            </a:r>
            <a:r>
              <a:rPr lang="es" u="sng"/>
              <a:t>códigoFabricante</a:t>
            </a:r>
            <a:r>
              <a:rPr lang="es"/>
              <a:t>, país)</a:t>
            </a:r>
            <a:endParaRPr/>
          </a:p>
        </p:txBody>
      </p:sp>
      <p:cxnSp>
        <p:nvCxnSpPr>
          <p:cNvPr id="166" name="Google Shape;166;p27"/>
          <p:cNvCxnSpPr/>
          <p:nvPr/>
        </p:nvCxnSpPr>
        <p:spPr>
          <a:xfrm flipH="1">
            <a:off x="3226700" y="4071724"/>
            <a:ext cx="945200" cy="2424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27"/>
          <p:cNvSpPr txBox="1"/>
          <p:nvPr/>
        </p:nvSpPr>
        <p:spPr>
          <a:xfrm>
            <a:off x="415600" y="95300"/>
            <a:ext cx="10961600" cy="582400"/>
          </a:xfrm>
          <a:prstGeom prst="rect">
            <a:avLst/>
          </a:prstGeom>
          <a:noFill/>
          <a:ln>
            <a:noFill/>
          </a:ln>
        </p:spPr>
        <p:txBody>
          <a:bodyPr spcFirstLastPara="1" wrap="square" lIns="121900" tIns="121900" rIns="121900" bIns="121900" anchor="t" anchorCtr="0">
            <a:noAutofit/>
          </a:bodyPr>
          <a:lstStyle/>
          <a:p>
            <a:r>
              <a:rPr lang="es" sz="1333">
                <a:solidFill>
                  <a:schemeClr val="dk2"/>
                </a:solidFill>
                <a:latin typeface="Proxima Nova"/>
                <a:ea typeface="Proxima Nova"/>
                <a:cs typeface="Proxima Nova"/>
                <a:sym typeface="Proxima Nova"/>
              </a:rPr>
              <a:t>http://basesdedatosjc.blogspot.com.es/2012/04/tercera-forma-normal-en-bases-de-datos.html</a:t>
            </a:r>
            <a:endParaRPr sz="1333"/>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3. Formas normales</a:t>
            </a:r>
            <a:endParaRPr sz="4000" b="1" dirty="0">
              <a:latin typeface="+mn-lt"/>
            </a:endParaRPr>
          </a:p>
        </p:txBody>
      </p:sp>
      <p:sp>
        <p:nvSpPr>
          <p:cNvPr id="173" name="Google Shape;173;p28"/>
          <p:cNvSpPr txBox="1">
            <a:spLocks noGrp="1"/>
          </p:cNvSpPr>
          <p:nvPr>
            <p:ph type="body" idx="1"/>
          </p:nvPr>
        </p:nvSpPr>
        <p:spPr>
          <a:xfrm>
            <a:off x="415600" y="1536632"/>
            <a:ext cx="9509796" cy="4625629"/>
          </a:xfrm>
          <a:prstGeom prst="rect">
            <a:avLst/>
          </a:prstGeom>
        </p:spPr>
        <p:txBody>
          <a:bodyPr spcFirstLastPara="1" vert="horz" wrap="square" lIns="121900" tIns="121900" rIns="121900" bIns="121900" rtlCol="0" anchor="t" anchorCtr="0">
            <a:noAutofit/>
          </a:bodyPr>
          <a:lstStyle/>
          <a:p>
            <a:pPr marL="0" indent="0">
              <a:buNone/>
            </a:pPr>
            <a:r>
              <a:rPr lang="es" dirty="0"/>
              <a:t>FNBC: Esta forma normal, llamada Forma Normal de Boyce Codd exige que el modelo esté en 3FN y que además, </a:t>
            </a:r>
            <a:r>
              <a:rPr lang="es" i="1" dirty="0"/>
              <a:t>todo implicante de la tabla sea una clave candidata</a:t>
            </a:r>
            <a:r>
              <a:rPr lang="es" dirty="0"/>
              <a:t>*</a:t>
            </a:r>
            <a:endParaRPr dirty="0"/>
          </a:p>
          <a:p>
            <a:pPr marL="0" indent="0">
              <a:spcBef>
                <a:spcPts val="2133"/>
              </a:spcBef>
              <a:buNone/>
            </a:pPr>
            <a:endParaRPr dirty="0"/>
          </a:p>
          <a:p>
            <a:pPr marL="0" indent="0">
              <a:spcBef>
                <a:spcPts val="2133"/>
              </a:spcBef>
              <a:buNone/>
            </a:pPr>
            <a:endParaRPr dirty="0"/>
          </a:p>
          <a:p>
            <a:pPr marL="0" indent="0">
              <a:spcBef>
                <a:spcPts val="2133"/>
              </a:spcBef>
              <a:buNone/>
            </a:pPr>
            <a:endParaRPr dirty="0"/>
          </a:p>
          <a:p>
            <a:pPr marL="0" indent="0">
              <a:spcBef>
                <a:spcPts val="2133"/>
              </a:spcBef>
              <a:buNone/>
            </a:pPr>
            <a:endParaRPr dirty="0"/>
          </a:p>
          <a:p>
            <a:pPr marL="0" indent="0">
              <a:spcBef>
                <a:spcPts val="2133"/>
              </a:spcBef>
              <a:buNone/>
            </a:pPr>
            <a:endParaRPr lang="es" u="sng" dirty="0" smtClean="0"/>
          </a:p>
          <a:p>
            <a:pPr marL="0" indent="0">
              <a:spcBef>
                <a:spcPts val="2133"/>
              </a:spcBef>
              <a:buNone/>
            </a:pPr>
            <a:r>
              <a:rPr lang="es" u="sng" dirty="0" smtClean="0"/>
              <a:t>DNI</a:t>
            </a:r>
            <a:r>
              <a:rPr lang="es" u="sng" dirty="0"/>
              <a:t>, Asignatura</a:t>
            </a:r>
            <a:r>
              <a:rPr lang="es" dirty="0"/>
              <a:t>	     Tutor      y     Tutor	  Asignatura</a:t>
            </a:r>
            <a:endParaRPr dirty="0"/>
          </a:p>
          <a:p>
            <a:pPr marL="0" indent="0">
              <a:spcBef>
                <a:spcPts val="2133"/>
              </a:spcBef>
              <a:spcAft>
                <a:spcPts val="2133"/>
              </a:spcAft>
              <a:buNone/>
            </a:pPr>
            <a:r>
              <a:rPr lang="es" sz="800" dirty="0"/>
              <a:t>*Candidata: es la mínima superclave que identifica a una entidad como única</a:t>
            </a:r>
            <a:endParaRPr sz="800" dirty="0"/>
          </a:p>
        </p:txBody>
      </p:sp>
      <p:pic>
        <p:nvPicPr>
          <p:cNvPr id="174" name="Google Shape;174;p28"/>
          <p:cNvPicPr preferRelativeResize="0"/>
          <p:nvPr/>
        </p:nvPicPr>
        <p:blipFill>
          <a:blip r:embed="rId3">
            <a:alphaModFix/>
          </a:blip>
          <a:stretch>
            <a:fillRect/>
          </a:stretch>
        </p:blipFill>
        <p:spPr>
          <a:xfrm>
            <a:off x="1202913" y="2762021"/>
            <a:ext cx="4074215" cy="1863123"/>
          </a:xfrm>
          <a:prstGeom prst="rect">
            <a:avLst/>
          </a:prstGeom>
          <a:noFill/>
          <a:ln>
            <a:noFill/>
          </a:ln>
        </p:spPr>
      </p:pic>
      <p:pic>
        <p:nvPicPr>
          <p:cNvPr id="175" name="Google Shape;175;p28"/>
          <p:cNvPicPr preferRelativeResize="0"/>
          <p:nvPr/>
        </p:nvPicPr>
        <p:blipFill>
          <a:blip r:embed="rId4">
            <a:alphaModFix/>
          </a:blip>
          <a:stretch>
            <a:fillRect/>
          </a:stretch>
        </p:blipFill>
        <p:spPr>
          <a:xfrm>
            <a:off x="7515305" y="2338949"/>
            <a:ext cx="2899554" cy="1510497"/>
          </a:xfrm>
          <a:prstGeom prst="rect">
            <a:avLst/>
          </a:prstGeom>
          <a:noFill/>
          <a:ln>
            <a:noFill/>
          </a:ln>
        </p:spPr>
      </p:pic>
      <p:pic>
        <p:nvPicPr>
          <p:cNvPr id="176" name="Google Shape;176;p28"/>
          <p:cNvPicPr preferRelativeResize="0"/>
          <p:nvPr/>
        </p:nvPicPr>
        <p:blipFill>
          <a:blip r:embed="rId5">
            <a:alphaModFix/>
          </a:blip>
          <a:stretch>
            <a:fillRect/>
          </a:stretch>
        </p:blipFill>
        <p:spPr>
          <a:xfrm>
            <a:off x="7547990" y="4005126"/>
            <a:ext cx="2877764" cy="2029641"/>
          </a:xfrm>
          <a:prstGeom prst="rect">
            <a:avLst/>
          </a:prstGeom>
          <a:noFill/>
          <a:ln>
            <a:noFill/>
          </a:ln>
        </p:spPr>
      </p:pic>
      <p:cxnSp>
        <p:nvCxnSpPr>
          <p:cNvPr id="177" name="Google Shape;177;p28"/>
          <p:cNvCxnSpPr/>
          <p:nvPr/>
        </p:nvCxnSpPr>
        <p:spPr>
          <a:xfrm rot="10800000" flipH="1">
            <a:off x="5453600" y="3861632"/>
            <a:ext cx="1284800" cy="1600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28"/>
          <p:cNvCxnSpPr/>
          <p:nvPr/>
        </p:nvCxnSpPr>
        <p:spPr>
          <a:xfrm>
            <a:off x="2371719" y="5234766"/>
            <a:ext cx="298002" cy="6705"/>
          </a:xfrm>
          <a:prstGeom prst="straightConnector1">
            <a:avLst/>
          </a:prstGeom>
          <a:noFill/>
          <a:ln w="9525" cap="flat" cmpd="sng">
            <a:solidFill>
              <a:schemeClr val="dk2"/>
            </a:solidFill>
            <a:prstDash val="solid"/>
            <a:round/>
            <a:headEnd type="none" w="med" len="med"/>
            <a:tailEnd type="triangle" w="med" len="med"/>
          </a:ln>
        </p:spPr>
      </p:cxnSp>
      <p:cxnSp>
        <p:nvCxnSpPr>
          <p:cNvPr id="179" name="Google Shape;179;p28"/>
          <p:cNvCxnSpPr/>
          <p:nvPr/>
        </p:nvCxnSpPr>
        <p:spPr>
          <a:xfrm>
            <a:off x="4757007" y="5267423"/>
            <a:ext cx="313015"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3. Formas normales</a:t>
            </a:r>
            <a:endParaRPr sz="4000" b="1" dirty="0">
              <a:latin typeface="+mn-lt"/>
            </a:endParaRPr>
          </a:p>
        </p:txBody>
      </p:sp>
      <p:sp>
        <p:nvSpPr>
          <p:cNvPr id="185" name="Google Shape;185;p29"/>
          <p:cNvSpPr txBox="1">
            <a:spLocks noGrp="1"/>
          </p:cNvSpPr>
          <p:nvPr>
            <p:ph type="body" idx="1"/>
          </p:nvPr>
        </p:nvSpPr>
        <p:spPr>
          <a:xfrm>
            <a:off x="415600" y="1536633"/>
            <a:ext cx="10233004" cy="4943680"/>
          </a:xfrm>
          <a:prstGeom prst="rect">
            <a:avLst/>
          </a:prstGeom>
        </p:spPr>
        <p:txBody>
          <a:bodyPr spcFirstLastPara="1" vert="horz" wrap="square" lIns="121900" tIns="121900" rIns="121900" bIns="121900" rtlCol="0" anchor="t" anchorCtr="0">
            <a:noAutofit/>
          </a:bodyPr>
          <a:lstStyle/>
          <a:p>
            <a:pPr marL="0" indent="0">
              <a:buNone/>
            </a:pPr>
            <a:r>
              <a:rPr lang="es" dirty="0"/>
              <a:t>En resumen:</a:t>
            </a:r>
            <a:endParaRPr dirty="0"/>
          </a:p>
          <a:p>
            <a:pPr>
              <a:lnSpc>
                <a:spcPct val="150000"/>
              </a:lnSpc>
              <a:spcBef>
                <a:spcPts val="2133"/>
              </a:spcBef>
            </a:pPr>
            <a:r>
              <a:rPr lang="es" dirty="0"/>
              <a:t>1 FN: atributos no repetidos</a:t>
            </a:r>
            <a:endParaRPr dirty="0"/>
          </a:p>
          <a:p>
            <a:pPr>
              <a:lnSpc>
                <a:spcPct val="150000"/>
              </a:lnSpc>
            </a:pPr>
            <a:r>
              <a:rPr lang="es" dirty="0"/>
              <a:t>2 FN: cada atributo que no forma parte de la clave tiene dependencia completa de la clave principal</a:t>
            </a:r>
            <a:endParaRPr dirty="0"/>
          </a:p>
          <a:p>
            <a:pPr>
              <a:lnSpc>
                <a:spcPct val="150000"/>
              </a:lnSpc>
            </a:pPr>
            <a:r>
              <a:rPr lang="es" dirty="0"/>
              <a:t>3 FN: no hay ningún atributo no clave que depende de forma transitiva de la clave</a:t>
            </a:r>
            <a:endParaRPr dirty="0"/>
          </a:p>
          <a:p>
            <a:pPr>
              <a:lnSpc>
                <a:spcPct val="150000"/>
              </a:lnSpc>
            </a:pPr>
            <a:r>
              <a:rPr lang="es" dirty="0"/>
              <a:t>FNBC: todo implicante de la tabla debe ser clave candidata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b="1" dirty="0"/>
              <a:t>Índice</a:t>
            </a:r>
            <a:endParaRPr b="1" dirty="0"/>
          </a:p>
        </p:txBody>
      </p:sp>
      <p:sp>
        <p:nvSpPr>
          <p:cNvPr id="63" name="Google Shape;63;p1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666746" indent="-514350">
              <a:lnSpc>
                <a:spcPct val="150000"/>
              </a:lnSpc>
              <a:buFont typeface="+mj-lt"/>
              <a:buAutoNum type="arabicPeriod"/>
            </a:pPr>
            <a:r>
              <a:rPr lang="es" dirty="0"/>
              <a:t>Normalización</a:t>
            </a:r>
            <a:endParaRPr dirty="0"/>
          </a:p>
          <a:p>
            <a:pPr marL="666746" indent="-514350">
              <a:lnSpc>
                <a:spcPct val="150000"/>
              </a:lnSpc>
              <a:buFont typeface="+mj-lt"/>
              <a:buAutoNum type="arabicPeriod"/>
            </a:pPr>
            <a:r>
              <a:rPr lang="es" dirty="0"/>
              <a:t>Dependencias funcionales</a:t>
            </a:r>
            <a:endParaRPr dirty="0"/>
          </a:p>
          <a:p>
            <a:pPr marL="1310197" lvl="1" indent="-514350">
              <a:lnSpc>
                <a:spcPct val="150000"/>
              </a:lnSpc>
              <a:spcBef>
                <a:spcPts val="0"/>
              </a:spcBef>
              <a:buFont typeface="+mj-lt"/>
              <a:buAutoNum type="arabicPeriod"/>
            </a:pPr>
            <a:r>
              <a:rPr lang="es" sz="2800" dirty="0"/>
              <a:t>Dependencia funcional</a:t>
            </a:r>
            <a:endParaRPr sz="2800" dirty="0"/>
          </a:p>
          <a:p>
            <a:pPr marL="1310197" lvl="1" indent="-514350">
              <a:lnSpc>
                <a:spcPct val="150000"/>
              </a:lnSpc>
              <a:spcBef>
                <a:spcPts val="0"/>
              </a:spcBef>
              <a:buFont typeface="+mj-lt"/>
              <a:buAutoNum type="arabicPeriod"/>
            </a:pPr>
            <a:r>
              <a:rPr lang="es" sz="2800" dirty="0"/>
              <a:t>Dependencia funcional completa</a:t>
            </a:r>
            <a:endParaRPr sz="2800" dirty="0"/>
          </a:p>
          <a:p>
            <a:pPr marL="1310197" lvl="1" indent="-514350">
              <a:lnSpc>
                <a:spcPct val="150000"/>
              </a:lnSpc>
              <a:spcBef>
                <a:spcPts val="0"/>
              </a:spcBef>
              <a:buFont typeface="+mj-lt"/>
              <a:buAutoNum type="arabicPeriod"/>
            </a:pPr>
            <a:r>
              <a:rPr lang="es" sz="2800" dirty="0"/>
              <a:t>Dependencia funcional transitiva</a:t>
            </a:r>
            <a:endParaRPr sz="2800" dirty="0"/>
          </a:p>
          <a:p>
            <a:pPr marL="666746" indent="-514350">
              <a:lnSpc>
                <a:spcPct val="150000"/>
              </a:lnSpc>
              <a:buFont typeface="+mj-lt"/>
              <a:buAutoNum type="arabicPeriod"/>
            </a:pPr>
            <a:r>
              <a:rPr lang="es" dirty="0"/>
              <a:t>Formas normales</a:t>
            </a:r>
            <a:endParaRPr dirty="0"/>
          </a:p>
          <a:p>
            <a:pPr marL="666746" indent="-514350">
              <a:lnSpc>
                <a:spcPct val="150000"/>
              </a:lnSpc>
              <a:buFont typeface="+mj-lt"/>
              <a:buAutoNum type="arabicPeriod"/>
            </a:pPr>
            <a:r>
              <a:rPr lang="es" dirty="0"/>
              <a:t>Vídeo resumen con ejemplo</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4. Vídeo resumen con ejemplo</a:t>
            </a:r>
            <a:endParaRPr sz="4000" b="1" dirty="0">
              <a:latin typeface="+mn-lt"/>
            </a:endParaRPr>
          </a:p>
        </p:txBody>
      </p:sp>
      <p:pic>
        <p:nvPicPr>
          <p:cNvPr id="191" name="Google Shape;191;p30" descr="Nota importante:&#10;El campo 'NumMateria' = 234 está repetido para las materias 'Programación web' y 'Programación visual', es un pequeño error ya que 'NumMateria' es un ID y éstos son únicos, es decir no se pueden repetir por lo cual proponemos que cambies el 'NumMateria = 234' de 'Programación visual' a 'NumMateria = 456'. Gracias.&#10;&#10;En este vídeo te enseñaremos a normalizar en primera, segunda y tercer forma normal una base de datos.&#10;&#10;No olvides suscribirte para tomar todos los cursos que estaremos impartiendo&#10;&#10;Visita nuestro canal: http://bit.ly/CodigoCompilado&#10;&#10;Nuestras redes sociales:&#10;&#10;Twitter:       https://twitter.com/CodigoCompilado&#10;Facebook:  http://bit.ly/CodigoCompiladoFacebook&#10;&#10;Correo:&#10; &#10;codigocompilado@gmail.com" title="Base de datos #13 | Normalización (1FN, 2FN y 3FN)">
            <a:hlinkClick r:id="rId3"/>
          </p:cNvPr>
          <p:cNvPicPr preferRelativeResize="0"/>
          <p:nvPr/>
        </p:nvPicPr>
        <p:blipFill>
          <a:blip r:embed="rId4">
            <a:alphaModFix/>
          </a:blip>
          <a:stretch>
            <a:fillRect/>
          </a:stretch>
        </p:blipFill>
        <p:spPr>
          <a:xfrm>
            <a:off x="2952047" y="1731818"/>
            <a:ext cx="5319118" cy="41286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marL="50799"/>
            <a:r>
              <a:rPr lang="es" b="1" dirty="0">
                <a:latin typeface="+mn-lt"/>
              </a:rPr>
              <a:t>1.Normalización</a:t>
            </a:r>
            <a:endParaRPr b="1" dirty="0">
              <a:latin typeface="+mn-lt"/>
            </a:endParaRPr>
          </a:p>
        </p:txBody>
      </p:sp>
      <p:sp>
        <p:nvSpPr>
          <p:cNvPr id="69" name="Google Shape;69;p15"/>
          <p:cNvSpPr txBox="1">
            <a:spLocks noGrp="1"/>
          </p:cNvSpPr>
          <p:nvPr>
            <p:ph type="body" idx="1"/>
          </p:nvPr>
        </p:nvSpPr>
        <p:spPr>
          <a:xfrm>
            <a:off x="415600" y="1356967"/>
            <a:ext cx="10263286" cy="4555200"/>
          </a:xfrm>
          <a:prstGeom prst="rect">
            <a:avLst/>
          </a:prstGeom>
        </p:spPr>
        <p:txBody>
          <a:bodyPr spcFirstLastPara="1" vert="horz" wrap="square" lIns="121900" tIns="121900" rIns="121900" bIns="121900" rtlCol="0" anchor="t" anchorCtr="0">
            <a:noAutofit/>
          </a:bodyPr>
          <a:lstStyle/>
          <a:p>
            <a:pPr marL="0" indent="0" algn="just">
              <a:lnSpc>
                <a:spcPct val="150000"/>
              </a:lnSpc>
              <a:buNone/>
            </a:pPr>
            <a:r>
              <a:rPr lang="es" sz="2400" dirty="0"/>
              <a:t>Habitualmente, el diseño de una base de datos termina en el paso del modelo entidad-relación al modelo relacional. No obstante, siempre que se diseña un sistema, no solo una base de datos, sino también cualquier tipo de solución informática, se ha de medir la calidad de la misma, y si no cumple determinados criterios de calidad, hay que realizar, de forma iterativa, sucesivos refinamientos en el diseño, para alcanzar la calidad deseada</a:t>
            </a:r>
            <a:endParaRPr sz="2400" dirty="0"/>
          </a:p>
          <a:p>
            <a:pPr marL="0" indent="0" algn="just">
              <a:lnSpc>
                <a:spcPct val="150000"/>
              </a:lnSpc>
              <a:spcBef>
                <a:spcPts val="2133"/>
              </a:spcBef>
              <a:buNone/>
            </a:pPr>
            <a:r>
              <a:rPr lang="es" sz="2400" b="1" dirty="0"/>
              <a:t>Uno de los parámetros que mide la calidad de una base de datos es </a:t>
            </a:r>
            <a:r>
              <a:rPr lang="es" sz="2400" b="1" u="sng" dirty="0"/>
              <a:t>la forma normal </a:t>
            </a:r>
            <a:r>
              <a:rPr lang="es" sz="2400" b="1" dirty="0"/>
              <a:t>en la que se encuentra su diseño</a:t>
            </a:r>
            <a:endParaRP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 b="1" dirty="0">
                <a:latin typeface="+mn-lt"/>
              </a:rPr>
              <a:t>1.Normalización</a:t>
            </a:r>
            <a:endParaRPr lang="es-ES" dirty="0">
              <a:latin typeface="+mn-lt"/>
            </a:endParaRPr>
          </a:p>
        </p:txBody>
      </p:sp>
      <p:sp>
        <p:nvSpPr>
          <p:cNvPr id="3" name="2 Marcador de texto"/>
          <p:cNvSpPr>
            <a:spLocks noGrp="1"/>
          </p:cNvSpPr>
          <p:nvPr>
            <p:ph type="body" idx="1"/>
          </p:nvPr>
        </p:nvSpPr>
        <p:spPr>
          <a:xfrm>
            <a:off x="415600" y="1536633"/>
            <a:ext cx="10018357" cy="4555200"/>
          </a:xfrm>
        </p:spPr>
        <p:txBody>
          <a:bodyPr/>
          <a:lstStyle/>
          <a:p>
            <a:pPr marL="152396" indent="0" algn="just">
              <a:buNone/>
            </a:pPr>
            <a:r>
              <a:rPr lang="es-ES" dirty="0"/>
              <a:t>El proceso de obligar a los atributos de un diseño a cumplir ciertas formas normales se llama </a:t>
            </a:r>
            <a:r>
              <a:rPr lang="es-ES" b="1" dirty="0"/>
              <a:t>normalización </a:t>
            </a:r>
            <a:r>
              <a:rPr lang="es-ES" dirty="0"/>
              <a:t>y como hemos dicho sirve para medir la calidad del modelo propuesto. </a:t>
            </a:r>
          </a:p>
          <a:p>
            <a:pPr marL="152396" indent="0" algn="just">
              <a:buNone/>
            </a:pPr>
            <a:endParaRPr lang="es-ES" b="1" dirty="0"/>
          </a:p>
          <a:p>
            <a:pPr marL="152396" indent="0" algn="just">
              <a:buNone/>
            </a:pPr>
            <a:r>
              <a:rPr lang="es-ES" b="1" dirty="0"/>
              <a:t>Objetivos</a:t>
            </a:r>
            <a:r>
              <a:rPr lang="es-ES" b="1" dirty="0" smtClean="0"/>
              <a:t>:</a:t>
            </a:r>
          </a:p>
          <a:p>
            <a:pPr marL="152396" indent="0" algn="just">
              <a:buNone/>
            </a:pPr>
            <a:endParaRPr lang="es-ES" b="1" dirty="0"/>
          </a:p>
          <a:p>
            <a:pPr marL="152396" indent="0" algn="just">
              <a:buNone/>
            </a:pPr>
            <a:endParaRPr lang="es-ES" b="1" dirty="0"/>
          </a:p>
          <a:p>
            <a:pPr algn="just">
              <a:buFont typeface="Arial" pitchFamily="34" charset="0"/>
              <a:buChar char="•"/>
            </a:pPr>
            <a:r>
              <a:rPr lang="es-ES" dirty="0"/>
              <a:t>Evitar las redundancias (que cada hecho se almacene una sola vez), así se reduce el espacio de almacenamiento.</a:t>
            </a:r>
          </a:p>
          <a:p>
            <a:pPr marL="152396" indent="0" algn="just">
              <a:buNone/>
            </a:pPr>
            <a:endParaRPr lang="es-ES" dirty="0"/>
          </a:p>
          <a:p>
            <a:pPr algn="just">
              <a:buFont typeface="Arial" pitchFamily="34" charset="0"/>
              <a:buChar char="•"/>
            </a:pPr>
            <a:r>
              <a:rPr lang="es-ES" dirty="0"/>
              <a:t>Evitar anomalías (que hechos distintos se almacenen en sitios distintos)</a:t>
            </a:r>
          </a:p>
        </p:txBody>
      </p:sp>
    </p:spTree>
    <p:extLst>
      <p:ext uri="{BB962C8B-B14F-4D97-AF65-F5344CB8AC3E}">
        <p14:creationId xmlns:p14="http://schemas.microsoft.com/office/powerpoint/2010/main" val="151397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 b="1" dirty="0">
                <a:latin typeface="+mn-lt"/>
              </a:rPr>
              <a:t>1.Normalización</a:t>
            </a:r>
            <a:endParaRPr lang="es-ES" dirty="0">
              <a:latin typeface="+mn-lt"/>
            </a:endParaRPr>
          </a:p>
        </p:txBody>
      </p:sp>
      <p:pic>
        <p:nvPicPr>
          <p:cNvPr id="4098" name="Picture 2" descr="Resultado de imagen de normalizaciÃ³n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637" y="1317486"/>
            <a:ext cx="7776864" cy="489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54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marL="50799"/>
            <a:r>
              <a:rPr lang="es" sz="4000" b="1" dirty="0">
                <a:latin typeface="+mn-lt"/>
              </a:rPr>
              <a:t>2. </a:t>
            </a:r>
            <a:r>
              <a:rPr lang="es-ES" sz="4000" b="1" dirty="0">
                <a:latin typeface="+mn-lt"/>
              </a:rPr>
              <a:t>Dependencias Funcionales.</a:t>
            </a:r>
            <a:endParaRPr sz="4000" dirty="0">
              <a:latin typeface="+mn-lt"/>
            </a:endParaRPr>
          </a:p>
        </p:txBody>
      </p:sp>
      <p:sp>
        <p:nvSpPr>
          <p:cNvPr id="75" name="Google Shape;75;p16"/>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s" dirty="0"/>
              <a:t>Antes de comenzar a estudiar las formas normales vamos a introducir los conceptos:</a:t>
            </a:r>
            <a:endParaRPr dirty="0"/>
          </a:p>
          <a:p>
            <a:pPr>
              <a:spcBef>
                <a:spcPts val="2133"/>
              </a:spcBef>
            </a:pPr>
            <a:r>
              <a:rPr lang="es" dirty="0"/>
              <a:t>Dependencia funcional</a:t>
            </a:r>
            <a:endParaRPr dirty="0"/>
          </a:p>
          <a:p>
            <a:r>
              <a:rPr lang="es" dirty="0"/>
              <a:t>Dependencia funcional completa</a:t>
            </a:r>
            <a:endParaRPr dirty="0"/>
          </a:p>
          <a:p>
            <a:r>
              <a:rPr lang="es" dirty="0"/>
              <a:t>Dependencia funcional transitiva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2. </a:t>
            </a:r>
            <a:r>
              <a:rPr lang="es-ES" sz="4000" b="1" dirty="0">
                <a:latin typeface="+mn-lt"/>
              </a:rPr>
              <a:t>Dependencias Funcionales. </a:t>
            </a:r>
            <a:br>
              <a:rPr lang="es-ES" sz="4000" b="1" dirty="0">
                <a:latin typeface="+mn-lt"/>
              </a:rPr>
            </a:br>
            <a:r>
              <a:rPr lang="es-ES" sz="4000" b="1" dirty="0">
                <a:latin typeface="+mn-lt"/>
              </a:rPr>
              <a:t>	2,1 </a:t>
            </a:r>
            <a:r>
              <a:rPr lang="es" sz="3600" b="1" dirty="0">
                <a:latin typeface="+mn-lt"/>
              </a:rPr>
              <a:t>Dependencia funcional</a:t>
            </a:r>
            <a:endParaRPr sz="3600" b="1" dirty="0">
              <a:latin typeface="+mn-lt"/>
            </a:endParaRPr>
          </a:p>
        </p:txBody>
      </p:sp>
      <p:sp>
        <p:nvSpPr>
          <p:cNvPr id="81" name="Google Shape;81;p17"/>
          <p:cNvSpPr txBox="1">
            <a:spLocks noGrp="1"/>
          </p:cNvSpPr>
          <p:nvPr>
            <p:ph type="body" idx="1"/>
          </p:nvPr>
        </p:nvSpPr>
        <p:spPr>
          <a:xfrm>
            <a:off x="415599" y="2066720"/>
            <a:ext cx="10565513" cy="4555200"/>
          </a:xfrm>
          <a:prstGeom prst="rect">
            <a:avLst/>
          </a:prstGeom>
        </p:spPr>
        <p:txBody>
          <a:bodyPr spcFirstLastPara="1" vert="horz" wrap="square" lIns="121900" tIns="121900" rIns="121900" bIns="121900" rtlCol="0" anchor="t" anchorCtr="0">
            <a:noAutofit/>
          </a:bodyPr>
          <a:lstStyle/>
          <a:p>
            <a:pPr marL="0" indent="0">
              <a:buNone/>
            </a:pPr>
            <a:r>
              <a:rPr lang="es" dirty="0"/>
              <a:t>Se dice que un atributo Y depende funcionalmente de otro atributo X, o que</a:t>
            </a:r>
            <a:endParaRPr dirty="0"/>
          </a:p>
          <a:p>
            <a:pPr marL="0" indent="0">
              <a:spcBef>
                <a:spcPts val="2133"/>
              </a:spcBef>
              <a:buNone/>
            </a:pPr>
            <a:r>
              <a:rPr lang="es" dirty="0"/>
              <a:t>X      Y (</a:t>
            </a:r>
            <a:r>
              <a:rPr lang="es-ES" dirty="0"/>
              <a:t>X implica Y)</a:t>
            </a:r>
            <a:r>
              <a:rPr lang="es" dirty="0"/>
              <a:t>, si cada valor de X tiene asociado en todo momento un único valor de Y</a:t>
            </a:r>
            <a:endParaRPr dirty="0"/>
          </a:p>
          <a:p>
            <a:pPr marL="1219170" indent="609585">
              <a:spcBef>
                <a:spcPts val="2133"/>
              </a:spcBef>
              <a:buNone/>
            </a:pPr>
            <a:endParaRPr dirty="0"/>
          </a:p>
          <a:p>
            <a:pPr marL="0" indent="0">
              <a:spcBef>
                <a:spcPts val="2133"/>
              </a:spcBef>
              <a:buNone/>
            </a:pPr>
            <a:endParaRPr dirty="0"/>
          </a:p>
          <a:p>
            <a:pPr marL="0" indent="0">
              <a:spcBef>
                <a:spcPts val="2133"/>
              </a:spcBef>
              <a:spcAft>
                <a:spcPts val="2133"/>
              </a:spcAft>
              <a:buNone/>
            </a:pPr>
            <a:endParaRPr dirty="0"/>
          </a:p>
        </p:txBody>
      </p:sp>
      <p:cxnSp>
        <p:nvCxnSpPr>
          <p:cNvPr id="82" name="Google Shape;82;p17"/>
          <p:cNvCxnSpPr>
            <a:cxnSpLocks/>
          </p:cNvCxnSpPr>
          <p:nvPr/>
        </p:nvCxnSpPr>
        <p:spPr>
          <a:xfrm>
            <a:off x="751657" y="2854112"/>
            <a:ext cx="320684" cy="7210"/>
          </a:xfrm>
          <a:prstGeom prst="straightConnector1">
            <a:avLst/>
          </a:prstGeom>
          <a:noFill/>
          <a:ln w="9525" cap="flat" cmpd="sng">
            <a:solidFill>
              <a:schemeClr val="dk2"/>
            </a:solidFill>
            <a:prstDash val="solid"/>
            <a:round/>
            <a:headEnd type="none" w="med" len="med"/>
            <a:tailEnd type="triangle" w="med" len="med"/>
          </a:ln>
        </p:spPr>
      </p:cxnSp>
      <p:pic>
        <p:nvPicPr>
          <p:cNvPr id="4" name="Imagen 3">
            <a:extLst>
              <a:ext uri="{FF2B5EF4-FFF2-40B4-BE49-F238E27FC236}">
                <a16:creationId xmlns:a16="http://schemas.microsoft.com/office/drawing/2014/main" id="{93837C65-54BC-4872-B351-1406CF37E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07" y="3563865"/>
            <a:ext cx="3947612" cy="2870276"/>
          </a:xfrm>
          <a:prstGeom prst="rect">
            <a:avLst/>
          </a:prstGeom>
        </p:spPr>
      </p:pic>
      <p:pic>
        <p:nvPicPr>
          <p:cNvPr id="9" name="Imagen 8">
            <a:extLst>
              <a:ext uri="{FF2B5EF4-FFF2-40B4-BE49-F238E27FC236}">
                <a16:creationId xmlns:a16="http://schemas.microsoft.com/office/drawing/2014/main" id="{F66A7F82-A103-489A-8159-E2A72B127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840" y="3425073"/>
            <a:ext cx="4958384" cy="28702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s" sz="4000" b="1" dirty="0">
                <a:latin typeface="+mn-lt"/>
              </a:rPr>
              <a:t>2. </a:t>
            </a:r>
            <a:r>
              <a:rPr lang="es-ES" sz="4000" b="1" dirty="0">
                <a:latin typeface="+mn-lt"/>
              </a:rPr>
              <a:t>Dependencias Funcionales. </a:t>
            </a:r>
            <a:br>
              <a:rPr lang="es-ES" sz="4000" b="1" dirty="0">
                <a:latin typeface="+mn-lt"/>
              </a:rPr>
            </a:br>
            <a:r>
              <a:rPr lang="es-ES" sz="4000" b="1" dirty="0">
                <a:latin typeface="+mn-lt"/>
              </a:rPr>
              <a:t>	</a:t>
            </a:r>
            <a:r>
              <a:rPr lang="es" sz="3600" b="1" dirty="0">
                <a:latin typeface="+mn-lt"/>
              </a:rPr>
              <a:t>2.1 </a:t>
            </a:r>
            <a:r>
              <a:rPr lang="es-ES" sz="3600" b="1" dirty="0">
                <a:latin typeface="+mn-lt"/>
              </a:rPr>
              <a:t>D</a:t>
            </a:r>
            <a:r>
              <a:rPr lang="es" sz="3600" b="1" dirty="0">
                <a:latin typeface="+mn-lt"/>
              </a:rPr>
              <a:t>ependencia funcional</a:t>
            </a:r>
            <a:endParaRPr sz="4000" dirty="0">
              <a:latin typeface="+mn-lt"/>
            </a:endParaRPr>
          </a:p>
        </p:txBody>
      </p:sp>
      <p:sp>
        <p:nvSpPr>
          <p:cNvPr id="89" name="Google Shape;89;p18"/>
          <p:cNvSpPr txBox="1">
            <a:spLocks noGrp="1"/>
          </p:cNvSpPr>
          <p:nvPr>
            <p:ph type="body" idx="1"/>
          </p:nvPr>
        </p:nvSpPr>
        <p:spPr>
          <a:xfrm>
            <a:off x="1188683" y="1852516"/>
            <a:ext cx="9944879" cy="4555200"/>
          </a:xfrm>
          <a:prstGeom prst="rect">
            <a:avLst/>
          </a:prstGeom>
        </p:spPr>
        <p:txBody>
          <a:bodyPr spcFirstLastPara="1" vert="horz" wrap="square" lIns="121900" tIns="121900" rIns="121900" bIns="121900" rtlCol="0" anchor="t" anchorCtr="0">
            <a:noAutofit/>
          </a:bodyPr>
          <a:lstStyle/>
          <a:p>
            <a:pPr marL="0" indent="0">
              <a:buNone/>
            </a:pPr>
            <a:endParaRPr lang="es" dirty="0"/>
          </a:p>
          <a:p>
            <a:pPr marL="0" indent="0">
              <a:buNone/>
            </a:pPr>
            <a:endParaRPr lang="es" dirty="0"/>
          </a:p>
          <a:p>
            <a:pPr marL="0" indent="0">
              <a:buNone/>
            </a:pPr>
            <a:r>
              <a:rPr lang="es" dirty="0"/>
              <a:t>Por ejemplo:</a:t>
            </a:r>
            <a:endParaRPr dirty="0"/>
          </a:p>
          <a:p>
            <a:pPr marL="0" indent="0">
              <a:spcBef>
                <a:spcPts val="2133"/>
              </a:spcBef>
              <a:buNone/>
            </a:pPr>
            <a:r>
              <a:rPr lang="es-ES" dirty="0"/>
              <a:t>P</a:t>
            </a:r>
            <a:r>
              <a:rPr lang="es" dirty="0"/>
              <a:t>roductos (</a:t>
            </a:r>
            <a:r>
              <a:rPr lang="es" u="sng" dirty="0"/>
              <a:t>código</a:t>
            </a:r>
            <a:r>
              <a:rPr lang="es" dirty="0"/>
              <a:t>, nombre, precio, descripción)</a:t>
            </a:r>
            <a:endParaRPr dirty="0"/>
          </a:p>
          <a:p>
            <a:pPr marL="0" indent="0">
              <a:spcBef>
                <a:spcPts val="2133"/>
              </a:spcBef>
              <a:buNone/>
            </a:pPr>
            <a:r>
              <a:rPr lang="es-ES" dirty="0" smtClean="0"/>
              <a:t>C</a:t>
            </a:r>
            <a:r>
              <a:rPr lang="es" dirty="0" smtClean="0"/>
              <a:t>ódigo	</a:t>
            </a:r>
            <a:r>
              <a:rPr lang="es" dirty="0"/>
              <a:t>	nombre</a:t>
            </a:r>
            <a:endParaRPr dirty="0"/>
          </a:p>
          <a:p>
            <a:pPr marL="0" indent="0">
              <a:spcBef>
                <a:spcPts val="2133"/>
              </a:spcBef>
              <a:spcAft>
                <a:spcPts val="2133"/>
              </a:spcAft>
              <a:buNone/>
            </a:pPr>
            <a:r>
              <a:rPr lang="es" dirty="0"/>
              <a:t>Un código de producto solamente puede tener asociado un nombre. No hay otro nombre dado el mismo código</a:t>
            </a:r>
            <a:endParaRPr dirty="0"/>
          </a:p>
        </p:txBody>
      </p:sp>
      <p:cxnSp>
        <p:nvCxnSpPr>
          <p:cNvPr id="90" name="Google Shape;90;p18"/>
          <p:cNvCxnSpPr/>
          <p:nvPr/>
        </p:nvCxnSpPr>
        <p:spPr>
          <a:xfrm>
            <a:off x="2231220" y="3707239"/>
            <a:ext cx="593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415600" y="593367"/>
            <a:ext cx="11360800" cy="943266"/>
          </a:xfrm>
          <a:prstGeom prst="rect">
            <a:avLst/>
          </a:prstGeom>
        </p:spPr>
        <p:txBody>
          <a:bodyPr spcFirstLastPara="1" vert="horz" wrap="square" lIns="121900" tIns="121900" rIns="121900" bIns="121900" rtlCol="0" anchor="t" anchorCtr="0">
            <a:noAutofit/>
          </a:bodyPr>
          <a:lstStyle/>
          <a:p>
            <a:r>
              <a:rPr lang="es" sz="4000" b="1" dirty="0">
                <a:latin typeface="+mn-lt"/>
              </a:rPr>
              <a:t>2. </a:t>
            </a:r>
            <a:r>
              <a:rPr lang="es-ES" sz="4000" b="1" dirty="0">
                <a:latin typeface="+mn-lt"/>
              </a:rPr>
              <a:t>Dependencias Funcionales. </a:t>
            </a:r>
            <a:r>
              <a:rPr lang="es-ES" sz="3200" b="1" dirty="0">
                <a:latin typeface="+mn-lt"/>
              </a:rPr>
              <a:t/>
            </a:r>
            <a:br>
              <a:rPr lang="es-ES" sz="3200" b="1" dirty="0">
                <a:latin typeface="+mn-lt"/>
              </a:rPr>
            </a:br>
            <a:r>
              <a:rPr lang="es-ES" sz="3200" b="1" dirty="0">
                <a:latin typeface="+mn-lt"/>
              </a:rPr>
              <a:t>	2.2 </a:t>
            </a:r>
            <a:r>
              <a:rPr lang="es" sz="3200" b="1" dirty="0">
                <a:latin typeface="+mn-lt"/>
              </a:rPr>
              <a:t>Dependencia funcional </a:t>
            </a:r>
            <a:r>
              <a:rPr lang="es-ES" sz="3200" b="1" dirty="0">
                <a:latin typeface="+mn-lt"/>
              </a:rPr>
              <a:t>completa</a:t>
            </a:r>
            <a:endParaRPr sz="3200" dirty="0">
              <a:latin typeface="+mn-lt"/>
            </a:endParaRPr>
          </a:p>
        </p:txBody>
      </p:sp>
      <p:sp>
        <p:nvSpPr>
          <p:cNvPr id="96" name="Google Shape;96;p19"/>
          <p:cNvSpPr txBox="1">
            <a:spLocks noGrp="1"/>
          </p:cNvSpPr>
          <p:nvPr>
            <p:ph type="body" idx="1"/>
          </p:nvPr>
        </p:nvSpPr>
        <p:spPr>
          <a:xfrm>
            <a:off x="992330" y="1895619"/>
            <a:ext cx="909416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s" dirty="0"/>
              <a:t>Dado una combinación de atributos X (X1,X2,...Xn), se dice que Y tiene dependencia funcional completa de X, o que X ⇒ Y , si depende funcionalmente de X, pero no depende de ningún subconjunto del mismo </a:t>
            </a:r>
            <a:r>
              <a:rPr lang="es-ES" dirty="0"/>
              <a:t>en particular.</a:t>
            </a:r>
            <a:endParaRPr dirty="0"/>
          </a:p>
        </p:txBody>
      </p:sp>
      <p:pic>
        <p:nvPicPr>
          <p:cNvPr id="97" name="Google Shape;97;p19"/>
          <p:cNvPicPr preferRelativeResize="0"/>
          <p:nvPr/>
        </p:nvPicPr>
        <p:blipFill rotWithShape="1">
          <a:blip r:embed="rId3">
            <a:alphaModFix/>
          </a:blip>
          <a:srcRect t="15106" b="6171"/>
          <a:stretch/>
        </p:blipFill>
        <p:spPr>
          <a:xfrm>
            <a:off x="2892160" y="3555623"/>
            <a:ext cx="5294500" cy="3028200"/>
          </a:xfrm>
          <a:prstGeom prst="rect">
            <a:avLst/>
          </a:prstGeom>
          <a:noFill/>
          <a:ln>
            <a:noFill/>
          </a:ln>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TM03457515[[fn=Vista]]</Template>
  <TotalTime>57</TotalTime>
  <Words>840</Words>
  <Application>Microsoft Office PowerPoint</Application>
  <PresentationFormat>Panorámica</PresentationFormat>
  <Paragraphs>111</Paragraphs>
  <Slides>20</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Century Schoolbook</vt:lpstr>
      <vt:lpstr>Proxima Nova</vt:lpstr>
      <vt:lpstr>Wingdings 2</vt:lpstr>
      <vt:lpstr>View</vt:lpstr>
      <vt:lpstr>TEMA 4 </vt:lpstr>
      <vt:lpstr>Índice</vt:lpstr>
      <vt:lpstr>1.Normalización</vt:lpstr>
      <vt:lpstr>1.Normalización</vt:lpstr>
      <vt:lpstr>1.Normalización</vt:lpstr>
      <vt:lpstr>2. Dependencias Funcionales.</vt:lpstr>
      <vt:lpstr>2. Dependencias Funcionales.   2,1 Dependencia funcional</vt:lpstr>
      <vt:lpstr>2. Dependencias Funcionales.   2.1 Dependencia funcional</vt:lpstr>
      <vt:lpstr>2. Dependencias Funcionales.   2.2 Dependencia funcional completa</vt:lpstr>
      <vt:lpstr>Presentación de PowerPoint</vt:lpstr>
      <vt:lpstr>Presentación de PowerPoint</vt:lpstr>
      <vt:lpstr>2. Dependencias Funcionales.   2.3 Dependencia funcional transitiva</vt:lpstr>
      <vt:lpstr>3. Formas normales</vt:lpstr>
      <vt:lpstr>3. Formas normales</vt:lpstr>
      <vt:lpstr>3. Formas normales</vt:lpstr>
      <vt:lpstr>3. Formas normales</vt:lpstr>
      <vt:lpstr>3. Formas normales</vt:lpstr>
      <vt:lpstr>3. Formas normales</vt:lpstr>
      <vt:lpstr>3. Formas normales</vt:lpstr>
      <vt:lpstr>4. Vídeo resumen con 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NORMALIZACIÓN</dc:title>
  <dc:creator>Blanca Lorente</dc:creator>
  <cp:lastModifiedBy>profesor</cp:lastModifiedBy>
  <cp:revision>26</cp:revision>
  <dcterms:created xsi:type="dcterms:W3CDTF">2018-10-20T16:11:17Z</dcterms:created>
  <dcterms:modified xsi:type="dcterms:W3CDTF">2023-11-07T17:33:13Z</dcterms:modified>
</cp:coreProperties>
</file>